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Lst>
  <p:sldIdLst>
    <p:sldId id="404" r:id="rId6"/>
    <p:sldId id="432" r:id="rId7"/>
    <p:sldId id="310" r:id="rId8"/>
    <p:sldId id="433" r:id="rId9"/>
    <p:sldId id="434" r:id="rId10"/>
    <p:sldId id="435" r:id="rId11"/>
    <p:sldId id="436" r:id="rId12"/>
    <p:sldId id="437" r:id="rId13"/>
    <p:sldId id="438" r:id="rId14"/>
    <p:sldId id="439" r:id="rId15"/>
    <p:sldId id="440" r:id="rId16"/>
    <p:sldId id="441" r:id="rId17"/>
    <p:sldId id="442"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0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83" autoAdjust="0"/>
    <p:restoredTop sz="94660"/>
  </p:normalViewPr>
  <p:slideViewPr>
    <p:cSldViewPr snapToGrid="0" showGuides="1">
      <p:cViewPr varScale="1">
        <p:scale>
          <a:sx n="124" d="100"/>
          <a:sy n="124" d="100"/>
        </p:scale>
        <p:origin x="18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bg2"/>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3" name="Picture 2" descr="A white text on a black background&#10;&#10;Description automatically generated">
            <a:extLst>
              <a:ext uri="{FF2B5EF4-FFF2-40B4-BE49-F238E27FC236}">
                <a16:creationId xmlns:a16="http://schemas.microsoft.com/office/drawing/2014/main" id="{0C4640D3-2056-823F-3BA9-12FED93835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4F50FB05-930A-C317-D6EF-D6A1D58BC498}"/>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468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20991" y="1571530"/>
            <a:ext cx="3343980" cy="934897"/>
          </a:xfrm>
        </p:spPr>
        <p:txBody>
          <a:bodyPr/>
          <a:lstStyle>
            <a:lvl1pPr>
              <a:lnSpc>
                <a:spcPts val="2999"/>
              </a:lnSpc>
              <a:defRPr>
                <a:solidFill>
                  <a:schemeClr val="bg2"/>
                </a:solidFill>
              </a:defRPr>
            </a:lvl1pPr>
          </a:lstStyle>
          <a:p>
            <a:r>
              <a:rPr lang="en-GB" dirty="0"/>
              <a:t>Click to edit Master title style</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en-GB"/>
              <a:t>Click to edit Master text styles</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pic>
        <p:nvPicPr>
          <p:cNvPr id="3" name="Picture 2" descr="A white text on a black background&#10;&#10;Description automatically generated">
            <a:extLst>
              <a:ext uri="{FF2B5EF4-FFF2-40B4-BE49-F238E27FC236}">
                <a16:creationId xmlns:a16="http://schemas.microsoft.com/office/drawing/2014/main" id="{F4CCE74E-3255-BAA2-03D8-7718A70E8B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19B45E2C-9E34-BA7E-6561-6CD6848A51E0}"/>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56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39625" y="1571530"/>
            <a:ext cx="3343980" cy="934897"/>
          </a:xfrm>
        </p:spPr>
        <p:txBody>
          <a:bodyPr/>
          <a:lstStyle>
            <a:lvl1pPr>
              <a:lnSpc>
                <a:spcPts val="2999"/>
              </a:lnSpc>
              <a:defRPr>
                <a:solidFill>
                  <a:schemeClr val="bg2"/>
                </a:solidFill>
              </a:defRPr>
            </a:lvl1pPr>
          </a:lstStyle>
          <a:p>
            <a:r>
              <a:rPr lang="en-GB" dirty="0"/>
              <a:t>Click to edit Master title style</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en-GB" dirty="0"/>
              <a:t>Click to edit Master text styles</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pic>
        <p:nvPicPr>
          <p:cNvPr id="3" name="Picture 2" descr="A white text on a black background&#10;&#10;Description automatically generated">
            <a:extLst>
              <a:ext uri="{FF2B5EF4-FFF2-40B4-BE49-F238E27FC236}">
                <a16:creationId xmlns:a16="http://schemas.microsoft.com/office/drawing/2014/main" id="{2D56AAA2-0E51-4C1F-9651-015CFB8BBD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0E044A70-D338-EDA6-9AE3-123159A81A9C}"/>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46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801D33F6-8C75-4EC8-29CB-A4504AE7BE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1F7E1E7B-0B27-03FE-66DC-252D26CF1875}"/>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pic>
        <p:nvPicPr>
          <p:cNvPr id="2" name="Picture 1" descr="A white text on a black background&#10;&#10;Description automatically generated">
            <a:extLst>
              <a:ext uri="{FF2B5EF4-FFF2-40B4-BE49-F238E27FC236}">
                <a16:creationId xmlns:a16="http://schemas.microsoft.com/office/drawing/2014/main" id="{E7522474-1661-B1BB-8396-DC6F88CDC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E590391B-EC02-CC3E-0B0D-611383202AD5}"/>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085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99439" y="1543977"/>
            <a:ext cx="3344125" cy="4844051"/>
          </a:xfrm>
        </p:spPr>
        <p:txBody>
          <a:bodyPr/>
          <a:lstStyle>
            <a:lvl1pPr marL="0" indent="0">
              <a:buNone/>
              <a:defRPr sz="2999"/>
            </a:lvl1pPr>
          </a:lstStyle>
          <a:p>
            <a:pPr lvl="0"/>
            <a:r>
              <a:rPr lang="en-GB" dirty="0"/>
              <a:t>Click to edit Master text styles</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544104"/>
            <a:ext cx="3308497" cy="4844051"/>
          </a:xfrm>
        </p:spPr>
        <p:txBody>
          <a:bodyPr/>
          <a:lstStyle>
            <a:lvl1pPr marL="0" indent="0" algn="ctr">
              <a:buNone/>
              <a:defRPr sz="2699"/>
            </a:lvl1pPr>
          </a:lstStyle>
          <a:p>
            <a:r>
              <a:rPr lang="en-GB" dirty="0"/>
              <a:t>Click icon to add chart</a:t>
            </a:r>
            <a:endParaRPr lang="sv-SE" dirty="0"/>
          </a:p>
        </p:txBody>
      </p:sp>
      <p:sp>
        <p:nvSpPr>
          <p:cNvPr id="8" name="Platshållare för diagram 6"/>
          <p:cNvSpPr>
            <a:spLocks noGrp="1"/>
          </p:cNvSpPr>
          <p:nvPr>
            <p:ph type="chart" sz="quarter" idx="14"/>
          </p:nvPr>
        </p:nvSpPr>
        <p:spPr>
          <a:xfrm>
            <a:off x="852473" y="1544104"/>
            <a:ext cx="3308497" cy="4844051"/>
          </a:xfrm>
        </p:spPr>
        <p:txBody>
          <a:bodyPr/>
          <a:lstStyle>
            <a:lvl1pPr marL="0" indent="0" algn="ctr">
              <a:buNone/>
              <a:defRPr sz="2699"/>
            </a:lvl1pPr>
          </a:lstStyle>
          <a:p>
            <a:r>
              <a:rPr lang="en-GB"/>
              <a:t>Click icon to add chart</a:t>
            </a:r>
            <a:endParaRPr lang="sv-SE"/>
          </a:p>
        </p:txBody>
      </p:sp>
      <p:pic>
        <p:nvPicPr>
          <p:cNvPr id="2" name="Picture 1" descr="A white text on a black background&#10;&#10;Description automatically generated">
            <a:extLst>
              <a:ext uri="{FF2B5EF4-FFF2-40B4-BE49-F238E27FC236}">
                <a16:creationId xmlns:a16="http://schemas.microsoft.com/office/drawing/2014/main" id="{9F60F63B-8B2E-063B-1B6E-9233E0FBF2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ADD673C6-E313-519C-74E0-7A6E7455DC5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69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544103"/>
            <a:ext cx="5159955" cy="4865479"/>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544103"/>
            <a:ext cx="5159955" cy="4865479"/>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539B846D-F6AE-F52A-7C0A-50179096F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4CB76AB5-F716-8164-EF97-704F2AEE30A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58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9358742" y="1464598"/>
            <a:ext cx="1984823" cy="4923430"/>
          </a:xfrm>
        </p:spPr>
        <p:txBody>
          <a:bodyPr/>
          <a:lstStyle>
            <a:lvl1pPr marL="0" indent="0">
              <a:buNone/>
              <a:defRPr sz="2999"/>
            </a:lvl1pPr>
          </a:lstStyle>
          <a:p>
            <a:pPr lvl="0"/>
            <a:r>
              <a:rPr lang="en-GB"/>
              <a:t>Click to edit Master text styles</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477108"/>
            <a:ext cx="1950339" cy="4911047"/>
          </a:xfrm>
        </p:spPr>
        <p:txBody>
          <a:bodyPr/>
          <a:lstStyle>
            <a:lvl1pPr marL="0" indent="0" algn="ctr">
              <a:buNone/>
              <a:defRPr sz="2699"/>
            </a:lvl1pPr>
          </a:lstStyle>
          <a:p>
            <a:r>
              <a:rPr lang="en-GB"/>
              <a:t>Click icon to add chart</a:t>
            </a:r>
            <a:endParaRPr lang="sv-SE"/>
          </a:p>
        </p:txBody>
      </p:sp>
      <p:sp>
        <p:nvSpPr>
          <p:cNvPr id="9" name="Platshållare för innehåll 2"/>
          <p:cNvSpPr>
            <a:spLocks noGrp="1"/>
          </p:cNvSpPr>
          <p:nvPr>
            <p:ph idx="15"/>
          </p:nvPr>
        </p:nvSpPr>
        <p:spPr>
          <a:xfrm>
            <a:off x="7206311" y="1464598"/>
            <a:ext cx="1984823" cy="4923430"/>
          </a:xfrm>
        </p:spPr>
        <p:txBody>
          <a:bodyPr/>
          <a:lstStyle>
            <a:lvl1pPr marL="0" indent="0">
              <a:buNone/>
              <a:defRPr sz="2999"/>
            </a:lvl1pPr>
          </a:lstStyle>
          <a:p>
            <a:pPr lvl="0"/>
            <a:r>
              <a:rPr lang="en-GB"/>
              <a:t>Click to edit Master text styles</a:t>
            </a:r>
          </a:p>
        </p:txBody>
      </p:sp>
      <p:sp>
        <p:nvSpPr>
          <p:cNvPr id="10" name="Platshållare för diagram 6"/>
          <p:cNvSpPr>
            <a:spLocks noGrp="1"/>
          </p:cNvSpPr>
          <p:nvPr>
            <p:ph type="chart" sz="quarter" idx="16"/>
          </p:nvPr>
        </p:nvSpPr>
        <p:spPr>
          <a:xfrm>
            <a:off x="2970419" y="1477108"/>
            <a:ext cx="1950339" cy="4911047"/>
          </a:xfrm>
        </p:spPr>
        <p:txBody>
          <a:bodyPr/>
          <a:lstStyle>
            <a:lvl1pPr marL="0" indent="0" algn="ctr">
              <a:buNone/>
              <a:defRPr sz="2699"/>
            </a:lvl1pPr>
          </a:lstStyle>
          <a:p>
            <a:r>
              <a:rPr lang="en-GB"/>
              <a:t>Click icon to add chart</a:t>
            </a:r>
            <a:endParaRPr lang="sv-SE"/>
          </a:p>
        </p:txBody>
      </p:sp>
      <p:sp>
        <p:nvSpPr>
          <p:cNvPr id="11" name="Platshållare för diagram 6"/>
          <p:cNvSpPr>
            <a:spLocks noGrp="1"/>
          </p:cNvSpPr>
          <p:nvPr>
            <p:ph type="chart" sz="quarter" idx="17"/>
          </p:nvPr>
        </p:nvSpPr>
        <p:spPr>
          <a:xfrm>
            <a:off x="5088365" y="1477108"/>
            <a:ext cx="1950339" cy="4911047"/>
          </a:xfrm>
        </p:spPr>
        <p:txBody>
          <a:bodyPr/>
          <a:lstStyle>
            <a:lvl1pPr marL="0" indent="0" algn="ctr">
              <a:buNone/>
              <a:defRPr sz="2699"/>
            </a:lvl1pPr>
          </a:lstStyle>
          <a:p>
            <a:r>
              <a:rPr lang="en-GB"/>
              <a:t>Click icon to add chart</a:t>
            </a:r>
            <a:endParaRPr lang="sv-SE"/>
          </a:p>
        </p:txBody>
      </p:sp>
      <p:pic>
        <p:nvPicPr>
          <p:cNvPr id="2" name="Picture 1" descr="A white text on a black background&#10;&#10;Description automatically generated">
            <a:extLst>
              <a:ext uri="{FF2B5EF4-FFF2-40B4-BE49-F238E27FC236}">
                <a16:creationId xmlns:a16="http://schemas.microsoft.com/office/drawing/2014/main" id="{00D40566-4567-F32C-E73B-DD591EC69C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EB338DFB-865E-1F56-6DBD-30158FA981E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34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en-GB"/>
              <a:t>Click to edit Master title style</a:t>
            </a:r>
            <a:endParaRPr lang="sv-SE"/>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en-GB"/>
              <a:t>Click to edit Master text styles</a:t>
            </a:r>
          </a:p>
        </p:txBody>
      </p:sp>
      <p:sp>
        <p:nvSpPr>
          <p:cNvPr id="11" name="Platshållare för innehåll 3"/>
          <p:cNvSpPr>
            <a:spLocks noGrp="1"/>
          </p:cNvSpPr>
          <p:nvPr>
            <p:ph sz="quarter" idx="16" hasCustomPrompt="1"/>
          </p:nvPr>
        </p:nvSpPr>
        <p:spPr>
          <a:xfrm>
            <a:off x="4409215" y="1571529"/>
            <a:ext cx="6943956" cy="4809481"/>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EB962364-656B-E834-73A1-A78ABE8E08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22FBDEEC-4545-6379-BEB9-CE2A937C928E}"/>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95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ext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837533" y="1492928"/>
            <a:ext cx="10513547" cy="890564"/>
          </a:xfrm>
        </p:spPr>
        <p:txBody>
          <a:bodyPr/>
          <a:lstStyle>
            <a:lvl1pPr>
              <a:lnSpc>
                <a:spcPct val="120000"/>
              </a:lnSpc>
              <a:defRPr sz="2400"/>
            </a:lvl1pPr>
          </a:lstStyle>
          <a:p>
            <a:r>
              <a:rPr lang="en-GB" dirty="0"/>
              <a:t>Click to edit Master title style</a:t>
            </a:r>
            <a:endParaRPr lang="sv-SE" dirty="0"/>
          </a:p>
        </p:txBody>
      </p:sp>
      <p:sp>
        <p:nvSpPr>
          <p:cNvPr id="3" name="Platshållare för innehåll 2"/>
          <p:cNvSpPr>
            <a:spLocks noGrp="1"/>
          </p:cNvSpPr>
          <p:nvPr>
            <p:ph idx="1"/>
          </p:nvPr>
        </p:nvSpPr>
        <p:spPr>
          <a:xfrm>
            <a:off x="839624" y="2609548"/>
            <a:ext cx="10513547" cy="3354709"/>
          </a:xfrm>
        </p:spPr>
        <p:txBody>
          <a:bodyPr/>
          <a:lstStyle>
            <a:lvl1pPr>
              <a:lnSpc>
                <a:spcPct val="130000"/>
              </a:lnSpc>
              <a:defRPr sz="2000"/>
            </a:lvl1pPr>
            <a:lvl2pPr marL="884335" indent="-340129">
              <a:lnSpc>
                <a:spcPct val="130000"/>
              </a:lnSpc>
              <a:buClr>
                <a:schemeClr val="bg1"/>
              </a:buClr>
              <a:buFont typeface="Calibri" panose="020F0502020204030204" pitchFamily="34" charset="0"/>
              <a:buChar char="‒"/>
              <a:defRPr sz="1600"/>
            </a:lvl2pPr>
            <a:lvl3pPr marL="1360517" indent="-272103">
              <a:lnSpc>
                <a:spcPct val="130000"/>
              </a:lnSpc>
              <a:buClr>
                <a:schemeClr val="bg1"/>
              </a:buClr>
              <a:buFont typeface="Calibri" panose="020F0502020204030204" pitchFamily="34" charset="0"/>
              <a:buChar char="‒"/>
              <a:defRPr sz="1600"/>
            </a:lvl3pPr>
            <a:lvl4pPr marL="1904722" indent="-272103">
              <a:lnSpc>
                <a:spcPct val="130000"/>
              </a:lnSpc>
              <a:buClr>
                <a:schemeClr val="bg1"/>
              </a:buClr>
              <a:buFont typeface="Calibri" panose="020F0502020204030204" pitchFamily="34" charset="0"/>
              <a:buChar char="‒"/>
              <a:defRPr sz="1600"/>
            </a:lvl4pPr>
            <a:lvl5pPr marL="2448929" indent="-272103">
              <a:lnSpc>
                <a:spcPct val="130000"/>
              </a:lnSpc>
              <a:buClr>
                <a:schemeClr val="bg1"/>
              </a:buClr>
              <a:buFont typeface="Calibri" panose="020F0502020204030204" pitchFamily="34" charset="0"/>
              <a:buChar cha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pic>
        <p:nvPicPr>
          <p:cNvPr id="4" name="Picture 3" descr="A white text on a black background&#10;&#10;Description automatically generated">
            <a:extLst>
              <a:ext uri="{FF2B5EF4-FFF2-40B4-BE49-F238E27FC236}">
                <a16:creationId xmlns:a16="http://schemas.microsoft.com/office/drawing/2014/main" id="{62645467-8A13-3043-1716-A1C60AADB2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9C1C5B50-ADAD-8EA9-ED1F-2202C8479829}"/>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56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3" name="Picture 2" descr="A white text on a black background&#10;&#10;Description automatically generated">
            <a:extLst>
              <a:ext uri="{FF2B5EF4-FFF2-40B4-BE49-F238E27FC236}">
                <a16:creationId xmlns:a16="http://schemas.microsoft.com/office/drawing/2014/main" id="{0DD84ABA-B749-E85B-5B01-8BD01DFC07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1A3F84F8-CA8D-107E-04F8-A565573F4549}"/>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80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20991" y="1571530"/>
            <a:ext cx="3343980"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544104"/>
            <a:ext cx="6931259" cy="4820242"/>
          </a:xfrm>
        </p:spPr>
        <p:txBody>
          <a:bodyPr tIns="1296000"/>
          <a:lstStyle>
            <a:lvl1pPr marL="0" indent="0" algn="ctr">
              <a:buNone/>
              <a:defRPr sz="2000"/>
            </a:lvl1pPr>
          </a:lstStyle>
          <a:p>
            <a:pPr lvl="0"/>
            <a:r>
              <a:rPr lang="sv-SE" dirty="0"/>
              <a:t>Innehåll</a:t>
            </a:r>
          </a:p>
        </p:txBody>
      </p:sp>
      <p:pic>
        <p:nvPicPr>
          <p:cNvPr id="3" name="Picture 2" descr="A white text on a black background&#10;&#10;Description automatically generated">
            <a:extLst>
              <a:ext uri="{FF2B5EF4-FFF2-40B4-BE49-F238E27FC236}">
                <a16:creationId xmlns:a16="http://schemas.microsoft.com/office/drawing/2014/main" id="{E2B0F654-3EF0-C696-7AFE-417960801A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EAF976D1-8AFD-4867-E873-46409468CA14}"/>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54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39625" y="1571530"/>
            <a:ext cx="3343980"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56657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594338"/>
            <a:ext cx="10513547" cy="4770008"/>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2FC6F29B-3108-21D1-B80D-FA99E55469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81790C80-91BF-3181-2744-02127B2ACEEE}"/>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01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6424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99439" y="1441093"/>
            <a:ext cx="3344125" cy="4946935"/>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453662"/>
            <a:ext cx="3308497" cy="4934493"/>
          </a:xfrm>
        </p:spPr>
        <p:txBody>
          <a:bodyPr/>
          <a:lstStyle>
            <a:lvl1pPr marL="0" indent="0" algn="ctr">
              <a:buNone/>
              <a:defRPr sz="2699"/>
            </a:lvl1pPr>
          </a:lstStyle>
          <a:p>
            <a:r>
              <a:rPr lang="sv-SE"/>
              <a:t>Klicka på ikonen för att lägga till ett diagram</a:t>
            </a:r>
          </a:p>
        </p:txBody>
      </p:sp>
      <p:sp>
        <p:nvSpPr>
          <p:cNvPr id="8" name="Platshållare för diagram 6"/>
          <p:cNvSpPr>
            <a:spLocks noGrp="1"/>
          </p:cNvSpPr>
          <p:nvPr>
            <p:ph type="chart" sz="quarter" idx="14"/>
          </p:nvPr>
        </p:nvSpPr>
        <p:spPr>
          <a:xfrm>
            <a:off x="852473" y="1453662"/>
            <a:ext cx="3308497" cy="4934493"/>
          </a:xfrm>
        </p:spPr>
        <p:txBody>
          <a:bodyPr/>
          <a:lstStyle>
            <a:lvl1pPr marL="0" indent="0" algn="ctr">
              <a:buNone/>
              <a:defRPr sz="2699"/>
            </a:lvl1pPr>
          </a:lstStyle>
          <a:p>
            <a:r>
              <a:rPr lang="sv-SE" dirty="0"/>
              <a:t>Klicka på ikonen för att lägga till ett diagram</a:t>
            </a:r>
          </a:p>
        </p:txBody>
      </p:sp>
      <p:pic>
        <p:nvPicPr>
          <p:cNvPr id="2" name="Picture 1" descr="A white text on a black background&#10;&#10;Description automatically generated">
            <a:extLst>
              <a:ext uri="{FF2B5EF4-FFF2-40B4-BE49-F238E27FC236}">
                <a16:creationId xmlns:a16="http://schemas.microsoft.com/office/drawing/2014/main" id="{77244FA3-2A2E-A631-5CF3-E30F9637D0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734BBA31-AADD-59DF-5C4E-115971C9458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83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395045"/>
            <a:ext cx="5159955" cy="5014537"/>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395045"/>
            <a:ext cx="5159955" cy="5014537"/>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77444BA6-E29A-3F3B-37D3-F60ABC7503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28AE9DE0-30BD-CE50-FBB6-B90B5F350E24}"/>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32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9358742" y="1523360"/>
            <a:ext cx="1984823" cy="4864668"/>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535723"/>
            <a:ext cx="1950339" cy="4852432"/>
          </a:xfrm>
        </p:spPr>
        <p:txBody>
          <a:bodyPr/>
          <a:lstStyle>
            <a:lvl1pPr marL="0" indent="0" algn="ctr">
              <a:buNone/>
              <a:defRPr sz="2699"/>
            </a:lvl1pPr>
          </a:lstStyle>
          <a:p>
            <a:r>
              <a:rPr lang="sv-SE" dirty="0"/>
              <a:t>Klicka på ikonen för att lägga till ett diagram</a:t>
            </a:r>
          </a:p>
        </p:txBody>
      </p:sp>
      <p:sp>
        <p:nvSpPr>
          <p:cNvPr id="9" name="Platshållare för innehåll 2"/>
          <p:cNvSpPr>
            <a:spLocks noGrp="1"/>
          </p:cNvSpPr>
          <p:nvPr>
            <p:ph idx="15"/>
          </p:nvPr>
        </p:nvSpPr>
        <p:spPr>
          <a:xfrm>
            <a:off x="7206311" y="1523360"/>
            <a:ext cx="1984823" cy="4864668"/>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535723"/>
            <a:ext cx="1950339" cy="4852432"/>
          </a:xfrm>
        </p:spPr>
        <p:txBody>
          <a:bodyPr/>
          <a:lstStyle>
            <a:lvl1pPr marL="0" indent="0" algn="ctr">
              <a:buNone/>
              <a:defRPr sz="2699"/>
            </a:lvl1pPr>
          </a:lstStyle>
          <a:p>
            <a:r>
              <a:rPr lang="sv-SE"/>
              <a:t>Klicka på ikonen för att lägga till ett diagram</a:t>
            </a:r>
          </a:p>
        </p:txBody>
      </p:sp>
      <p:sp>
        <p:nvSpPr>
          <p:cNvPr id="11" name="Platshållare för diagram 6"/>
          <p:cNvSpPr>
            <a:spLocks noGrp="1"/>
          </p:cNvSpPr>
          <p:nvPr>
            <p:ph type="chart" sz="quarter" idx="17"/>
          </p:nvPr>
        </p:nvSpPr>
        <p:spPr>
          <a:xfrm>
            <a:off x="5088365" y="1535723"/>
            <a:ext cx="1950339" cy="4852432"/>
          </a:xfrm>
        </p:spPr>
        <p:txBody>
          <a:bodyPr/>
          <a:lstStyle>
            <a:lvl1pPr marL="0" indent="0" algn="ctr">
              <a:buNone/>
              <a:defRPr sz="2699"/>
            </a:lvl1pPr>
          </a:lstStyle>
          <a:p>
            <a:r>
              <a:rPr lang="sv-SE"/>
              <a:t>Klicka på ikonen för att lägga till ett diagram</a:t>
            </a:r>
          </a:p>
        </p:txBody>
      </p:sp>
      <p:pic>
        <p:nvPicPr>
          <p:cNvPr id="2" name="Picture 1" descr="A white text on a black background&#10;&#10;Description automatically generated">
            <a:extLst>
              <a:ext uri="{FF2B5EF4-FFF2-40B4-BE49-F238E27FC236}">
                <a16:creationId xmlns:a16="http://schemas.microsoft.com/office/drawing/2014/main" id="{73A297A6-3616-8D8E-715D-F4FE6FC71B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4" name="Straight Connector 3">
            <a:extLst>
              <a:ext uri="{FF2B5EF4-FFF2-40B4-BE49-F238E27FC236}">
                <a16:creationId xmlns:a16="http://schemas.microsoft.com/office/drawing/2014/main" id="{FABB0F04-477E-24C7-7184-B11A9EBF343C}"/>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77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solidFill>
                  <a:schemeClr val="bg2"/>
                </a:solidFill>
              </a:defRPr>
            </a:lvl1pPr>
          </a:lstStyle>
          <a:p>
            <a:r>
              <a:rPr lang="sv-SE" dirty="0"/>
              <a:t>Klicka här för att ändra mall för rubrikformat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571529"/>
            <a:ext cx="6943956" cy="4809481"/>
          </a:xfrm>
        </p:spPr>
        <p:txBody>
          <a:bodyPr tIns="1296000"/>
          <a:lstStyle>
            <a:lvl1pPr marL="0" indent="0" algn="ctr">
              <a:buNone/>
              <a:defRPr sz="2000"/>
            </a:lvl1pPr>
          </a:lstStyle>
          <a:p>
            <a:pPr lvl="0"/>
            <a:r>
              <a:rPr lang="sv-SE"/>
              <a:t>Innehåll</a:t>
            </a:r>
          </a:p>
        </p:txBody>
      </p:sp>
      <p:pic>
        <p:nvPicPr>
          <p:cNvPr id="2" name="Picture 1" descr="A white text on a black background&#10;&#10;Description automatically generated">
            <a:extLst>
              <a:ext uri="{FF2B5EF4-FFF2-40B4-BE49-F238E27FC236}">
                <a16:creationId xmlns:a16="http://schemas.microsoft.com/office/drawing/2014/main" id="{347369D2-0DDE-9996-0195-F7C5562352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3" name="Straight Connector 2">
            <a:extLst>
              <a:ext uri="{FF2B5EF4-FFF2-40B4-BE49-F238E27FC236}">
                <a16:creationId xmlns:a16="http://schemas.microsoft.com/office/drawing/2014/main" id="{53CBC21D-FB08-A530-F3A8-D6601861C13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400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ext och punktlista">
    <p:spTree>
      <p:nvGrpSpPr>
        <p:cNvPr id="1" name=""/>
        <p:cNvGrpSpPr/>
        <p:nvPr/>
      </p:nvGrpSpPr>
      <p:grpSpPr>
        <a:xfrm>
          <a:off x="0" y="0"/>
          <a:ext cx="0" cy="0"/>
          <a:chOff x="0" y="0"/>
          <a:chExt cx="0" cy="0"/>
        </a:xfrm>
      </p:grpSpPr>
      <p:sp>
        <p:nvSpPr>
          <p:cNvPr id="2" name="Rubrik 1"/>
          <p:cNvSpPr>
            <a:spLocks noGrp="1"/>
          </p:cNvSpPr>
          <p:nvPr>
            <p:ph type="title"/>
          </p:nvPr>
        </p:nvSpPr>
        <p:spPr>
          <a:xfrm>
            <a:off x="837533" y="1240492"/>
            <a:ext cx="10513547" cy="1143000"/>
          </a:xfrm>
        </p:spPr>
        <p:txBody>
          <a:bodyPr/>
          <a:lstStyle/>
          <a:p>
            <a:r>
              <a:rPr lang="sv-SE"/>
              <a:t>Klicka här för att ändra mall för rubrikformat</a:t>
            </a:r>
          </a:p>
        </p:txBody>
      </p:sp>
      <p:sp>
        <p:nvSpPr>
          <p:cNvPr id="3" name="Platshållare för innehåll 2"/>
          <p:cNvSpPr>
            <a:spLocks noGrp="1"/>
          </p:cNvSpPr>
          <p:nvPr>
            <p:ph idx="1"/>
          </p:nvPr>
        </p:nvSpPr>
        <p:spPr>
          <a:xfrm>
            <a:off x="839624" y="2609548"/>
            <a:ext cx="10513547" cy="3354709"/>
          </a:xfrm>
        </p:spPr>
        <p:txBody>
          <a:bodyPr/>
          <a:lstStyle>
            <a:lvl1pPr>
              <a:defRPr sz="2000"/>
            </a:lvl1pPr>
            <a:lvl2pPr marL="884335" indent="-340129">
              <a:buClr>
                <a:schemeClr val="bg1"/>
              </a:buClr>
              <a:buFont typeface="Calibri" panose="020F0502020204030204" pitchFamily="34" charset="0"/>
              <a:buChar char="‒"/>
              <a:defRPr sz="1600"/>
            </a:lvl2pPr>
            <a:lvl3pPr marL="1360517" indent="-272103">
              <a:buClr>
                <a:schemeClr val="bg1"/>
              </a:buClr>
              <a:buFont typeface="Calibri" panose="020F0502020204030204" pitchFamily="34" charset="0"/>
              <a:buChar char="‒"/>
              <a:defRPr sz="1600"/>
            </a:lvl3pPr>
            <a:lvl4pPr marL="1904722" indent="-272103">
              <a:buClr>
                <a:schemeClr val="bg1"/>
              </a:buClr>
              <a:buFont typeface="Calibri" panose="020F0502020204030204" pitchFamily="34" charset="0"/>
              <a:buChar char="‒"/>
              <a:defRPr sz="1600"/>
            </a:lvl4pPr>
            <a:lvl5pPr marL="2448929" indent="-272103">
              <a:buClr>
                <a:schemeClr val="bg1"/>
              </a:buClr>
              <a:buFont typeface="Calibri" panose="020F0502020204030204" pitchFamily="34" charset="0"/>
              <a:buChar cha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pic>
        <p:nvPicPr>
          <p:cNvPr id="4" name="Picture 3" descr="A white text on a black background&#10;&#10;Description automatically generated">
            <a:extLst>
              <a:ext uri="{FF2B5EF4-FFF2-40B4-BE49-F238E27FC236}">
                <a16:creationId xmlns:a16="http://schemas.microsoft.com/office/drawing/2014/main" id="{F120D76B-C4F8-1BDB-321A-A228BD64E3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5" name="Straight Connector 4">
            <a:extLst>
              <a:ext uri="{FF2B5EF4-FFF2-40B4-BE49-F238E27FC236}">
                <a16:creationId xmlns:a16="http://schemas.microsoft.com/office/drawing/2014/main" id="{BAF7BF1E-A726-2F19-8262-99F5687E98E2}"/>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27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pic>
        <p:nvPicPr>
          <p:cNvPr id="5" name="Picture 4" descr="A white text on a black background&#10;&#10;Description automatically generated">
            <a:extLst>
              <a:ext uri="{FF2B5EF4-FFF2-40B4-BE49-F238E27FC236}">
                <a16:creationId xmlns:a16="http://schemas.microsoft.com/office/drawing/2014/main" id="{14FB3340-AD9A-5B29-5409-94431993BCB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8" name="Straight Connector 7">
            <a:extLst>
              <a:ext uri="{FF2B5EF4-FFF2-40B4-BE49-F238E27FC236}">
                <a16:creationId xmlns:a16="http://schemas.microsoft.com/office/drawing/2014/main" id="{995B0F7A-8D9E-D048-EDBA-DA4C0CFA96AF}"/>
              </a:ext>
            </a:extLst>
          </p:cNvPr>
          <p:cNvCxnSpPr/>
          <p:nvPr userDrawn="1"/>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432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cxnSp>
        <p:nvCxnSpPr>
          <p:cNvPr id="31" name="Rak 30"/>
          <p:cNvCxnSpPr/>
          <p:nvPr userDrawn="1"/>
        </p:nvCxnSpPr>
        <p:spPr>
          <a:xfrm>
            <a:off x="219033" y="703580"/>
            <a:ext cx="11732508"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38357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0.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C1FB7-4223-4ABD-B7E8-D4472073D6DD}"/>
              </a:ext>
            </a:extLst>
          </p:cNvPr>
          <p:cNvSpPr>
            <a:spLocks noGrp="1"/>
          </p:cNvSpPr>
          <p:nvPr>
            <p:ph type="title"/>
          </p:nvPr>
        </p:nvSpPr>
        <p:spPr/>
        <p:txBody>
          <a:bodyPr/>
          <a:lstStyle/>
          <a:p>
            <a:pPr algn="l"/>
            <a:r>
              <a:rPr lang="sv-SE" sz="4000" b="1" dirty="0"/>
              <a:t>Sponsringsmanual Elitserien Herr och Dam</a:t>
            </a:r>
            <a:endParaRPr lang="sv-SE" sz="4000" b="1" u="sng" dirty="0"/>
          </a:p>
        </p:txBody>
      </p:sp>
      <p:sp>
        <p:nvSpPr>
          <p:cNvPr id="3" name="Platshållare för text 2">
            <a:extLst>
              <a:ext uri="{FF2B5EF4-FFF2-40B4-BE49-F238E27FC236}">
                <a16:creationId xmlns:a16="http://schemas.microsoft.com/office/drawing/2014/main" id="{F2B1C3D7-0774-42E4-BA32-F3E489090C6A}"/>
              </a:ext>
            </a:extLst>
          </p:cNvPr>
          <p:cNvSpPr>
            <a:spLocks noGrp="1"/>
          </p:cNvSpPr>
          <p:nvPr>
            <p:ph type="body" sz="quarter" idx="11"/>
          </p:nvPr>
        </p:nvSpPr>
        <p:spPr/>
        <p:txBody>
          <a:bodyPr/>
          <a:lstStyle/>
          <a:p>
            <a:pPr algn="l"/>
            <a:r>
              <a:rPr lang="sv-SE" sz="2400" dirty="0">
                <a:solidFill>
                  <a:schemeClr val="bg1"/>
                </a:solidFill>
              </a:rPr>
              <a:t>Säsongen 2026/2027</a:t>
            </a:r>
          </a:p>
          <a:p>
            <a:pPr algn="l"/>
            <a:endParaRPr lang="sv-SE" sz="2400" dirty="0">
              <a:solidFill>
                <a:schemeClr val="bg1"/>
              </a:solidFill>
            </a:endParaRPr>
          </a:p>
          <a:p>
            <a:pPr algn="l"/>
            <a:r>
              <a:rPr lang="sv-SE" sz="2400" dirty="0">
                <a:solidFill>
                  <a:schemeClr val="bg1"/>
                </a:solidFill>
              </a:rPr>
              <a:t>TIPS och EXEMPEL</a:t>
            </a:r>
            <a:endParaRPr lang="sv-SE" sz="2800" dirty="0"/>
          </a:p>
        </p:txBody>
      </p:sp>
    </p:spTree>
    <p:extLst>
      <p:ext uri="{BB962C8B-B14F-4D97-AF65-F5344CB8AC3E}">
        <p14:creationId xmlns:p14="http://schemas.microsoft.com/office/powerpoint/2010/main" val="129603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1E252CF-DC1D-409D-951B-92D5043B7597}"/>
              </a:ext>
            </a:extLst>
          </p:cNvPr>
          <p:cNvSpPr>
            <a:spLocks noGrp="1"/>
          </p:cNvSpPr>
          <p:nvPr>
            <p:ph type="title"/>
          </p:nvPr>
        </p:nvSpPr>
        <p:spPr/>
        <p:txBody>
          <a:bodyPr/>
          <a:lstStyle/>
          <a:p>
            <a:r>
              <a:rPr lang="sv-SE" b="1" dirty="0"/>
              <a:t>1. Erbjudande</a:t>
            </a:r>
          </a:p>
        </p:txBody>
      </p:sp>
      <p:sp>
        <p:nvSpPr>
          <p:cNvPr id="3" name="Platshållare för innehåll 2">
            <a:extLst>
              <a:ext uri="{FF2B5EF4-FFF2-40B4-BE49-F238E27FC236}">
                <a16:creationId xmlns:a16="http://schemas.microsoft.com/office/drawing/2014/main" id="{7EC2052A-5117-4BFD-9161-A44E45C91993}"/>
              </a:ext>
            </a:extLst>
          </p:cNvPr>
          <p:cNvSpPr>
            <a:spLocks noGrp="1"/>
          </p:cNvSpPr>
          <p:nvPr>
            <p:ph idx="1"/>
          </p:nvPr>
        </p:nvSpPr>
        <p:spPr/>
        <p:txBody>
          <a:bodyPr/>
          <a:lstStyle/>
          <a:p>
            <a:pPr marL="0" indent="0">
              <a:buNone/>
            </a:pPr>
            <a:r>
              <a:rPr lang="sv-SE" sz="1600" dirty="0"/>
              <a:t>Grunden i ett framgångsrikt sponsorarbete är ett väl genomarbetat erbjudande till partners. </a:t>
            </a:r>
          </a:p>
          <a:p>
            <a:pPr marL="0" indent="0">
              <a:buNone/>
            </a:pPr>
            <a:r>
              <a:rPr lang="sv-SE" sz="1600" dirty="0"/>
              <a:t>Som klubb ska ni ha utvecklat ett tydligt och attraktivt partnererbjudande som bygger på företagens behov och era styrkor.</a:t>
            </a:r>
          </a:p>
          <a:p>
            <a:endParaRPr lang="sv-SE" sz="1600" dirty="0"/>
          </a:p>
          <a:p>
            <a:pPr marL="0" indent="0">
              <a:buNone/>
            </a:pPr>
            <a:r>
              <a:rPr lang="sv-SE" sz="1600" dirty="0"/>
              <a:t>TIPS</a:t>
            </a:r>
          </a:p>
          <a:p>
            <a:pPr marL="0" indent="0">
              <a:buNone/>
            </a:pPr>
            <a:r>
              <a:rPr lang="sv-SE" sz="1600" dirty="0"/>
              <a:t>Det har visat sig framgångsrikt att prata om ”resor” i sponsringsförsäljningen. Var ska ni som klubb? Vilken skillnad gör ni i samhället? Vilken skillnad är man med och skapar genom att investera i er verksamhet? </a:t>
            </a:r>
          </a:p>
          <a:p>
            <a:pPr marL="0" indent="0">
              <a:buNone/>
            </a:pPr>
            <a:r>
              <a:rPr lang="sv-SE" sz="1600" dirty="0"/>
              <a:t>Ett annat perspektiv är ”bryggor” till företagen. På vilka sätt skapar vi affärsmässig relevans för ett företag? Via ett attraktivt affärsnätverk? Via hållbarhet och de Globala målen?</a:t>
            </a:r>
          </a:p>
          <a:p>
            <a:endParaRPr lang="sv-SE" dirty="0"/>
          </a:p>
        </p:txBody>
      </p:sp>
      <p:sp>
        <p:nvSpPr>
          <p:cNvPr id="4" name="Platshållare för bildnummer 3">
            <a:extLst>
              <a:ext uri="{FF2B5EF4-FFF2-40B4-BE49-F238E27FC236}">
                <a16:creationId xmlns:a16="http://schemas.microsoft.com/office/drawing/2014/main" id="{3D4E2076-AE45-4399-B14F-F54193EBBB5B}"/>
              </a:ext>
            </a:extLst>
          </p:cNvPr>
          <p:cNvSpPr>
            <a:spLocks noGrp="1"/>
          </p:cNvSpPr>
          <p:nvPr>
            <p:ph type="sldNum" sz="quarter" idx="12"/>
          </p:nvPr>
        </p:nvSpPr>
        <p:spPr/>
        <p:txBody>
          <a:bodyPr/>
          <a:lstStyle/>
          <a:p>
            <a:pPr defTabSz="1088413"/>
            <a:fld id="{9BA0B457-76D1-4990-89D2-8B8535F057A4}" type="slidenum">
              <a:rPr lang="sv-SE">
                <a:solidFill>
                  <a:srgbClr val="FFFFFF"/>
                </a:solidFill>
                <a:latin typeface="Arial" panose="020B0604020202020204"/>
              </a:rPr>
              <a:pPr defTabSz="1088413"/>
              <a:t>2</a:t>
            </a:fld>
            <a:endParaRPr lang="sv-SE">
              <a:solidFill>
                <a:srgbClr val="FFFFFF"/>
              </a:solidFill>
              <a:latin typeface="Arial" panose="020B0604020202020204"/>
            </a:endParaRPr>
          </a:p>
        </p:txBody>
      </p:sp>
      <p:sp>
        <p:nvSpPr>
          <p:cNvPr id="5" name="TextBox 4">
            <a:extLst>
              <a:ext uri="{FF2B5EF4-FFF2-40B4-BE49-F238E27FC236}">
                <a16:creationId xmlns:a16="http://schemas.microsoft.com/office/drawing/2014/main" id="{8C694B7C-5CFD-ACCA-6002-137ABDA8BA46}"/>
              </a:ext>
            </a:extLst>
          </p:cNvPr>
          <p:cNvSpPr txBox="1"/>
          <p:nvPr/>
        </p:nvSpPr>
        <p:spPr>
          <a:xfrm>
            <a:off x="10339754" y="867508"/>
            <a:ext cx="0" cy="0"/>
          </a:xfrm>
          <a:prstGeom prst="rect">
            <a:avLst/>
          </a:prstGeom>
          <a:noFill/>
        </p:spPr>
        <p:txBody>
          <a:bodyPr wrap="none" lIns="0" tIns="0" rIns="0" bIns="0" rtlCol="0">
            <a:noAutofit/>
          </a:bodyPr>
          <a:lstStyle/>
          <a:p>
            <a:endParaRPr lang="en-SE" sz="4000" dirty="0">
              <a:solidFill>
                <a:schemeClr val="bg1"/>
              </a:solidFill>
            </a:endParaRPr>
          </a:p>
        </p:txBody>
      </p:sp>
    </p:spTree>
    <p:extLst>
      <p:ext uri="{BB962C8B-B14F-4D97-AF65-F5344CB8AC3E}">
        <p14:creationId xmlns:p14="http://schemas.microsoft.com/office/powerpoint/2010/main" val="165054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86BFA86-2D3C-4A22-9F3E-531797D0957C}"/>
              </a:ext>
            </a:extLst>
          </p:cNvPr>
          <p:cNvSpPr>
            <a:spLocks noGrp="1"/>
          </p:cNvSpPr>
          <p:nvPr>
            <p:ph type="title"/>
          </p:nvPr>
        </p:nvSpPr>
        <p:spPr/>
        <p:txBody>
          <a:bodyPr/>
          <a:lstStyle/>
          <a:p>
            <a:r>
              <a:rPr lang="sv-SE" sz="2400" b="1" dirty="0"/>
              <a:t>2. Plan</a:t>
            </a:r>
            <a:endParaRPr lang="sv-SE" sz="2400" b="1" dirty="0">
              <a:latin typeface="Helvetica Neue" charset="0"/>
              <a:ea typeface="Helvetica Neue" charset="0"/>
              <a:cs typeface="Helvetica Neue" charset="0"/>
            </a:endParaRPr>
          </a:p>
        </p:txBody>
      </p:sp>
      <p:sp>
        <p:nvSpPr>
          <p:cNvPr id="2" name="Platshållare för bildnummer 1">
            <a:extLst>
              <a:ext uri="{FF2B5EF4-FFF2-40B4-BE49-F238E27FC236}">
                <a16:creationId xmlns:a16="http://schemas.microsoft.com/office/drawing/2014/main" id="{E0242B4B-5B7C-4366-A5B1-FCCB92BDA26B}"/>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677DB42-45C6-DDF2-3446-F5FA72396F02}"/>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DC911A8E-E533-7B03-6C63-8C833612E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BCCB4ADA-4495-B085-3A98-E87B90FB9833}"/>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Platshållare för text 2">
            <a:extLst>
              <a:ext uri="{FF2B5EF4-FFF2-40B4-BE49-F238E27FC236}">
                <a16:creationId xmlns:a16="http://schemas.microsoft.com/office/drawing/2014/main" id="{33A9EE2D-47B0-7160-A2DC-A411A072E67E}"/>
              </a:ext>
            </a:extLst>
          </p:cNvPr>
          <p:cNvSpPr>
            <a:spLocks noGrp="1"/>
          </p:cNvSpPr>
          <p:nvPr>
            <p:ph idx="1"/>
          </p:nvPr>
        </p:nvSpPr>
        <p:spPr>
          <a:xfrm>
            <a:off x="837533" y="2263120"/>
            <a:ext cx="10514012" cy="3354388"/>
          </a:xfrm>
        </p:spPr>
        <p:txBody>
          <a:bodyPr/>
          <a:lstStyle/>
          <a:p>
            <a:pPr marL="0" indent="0">
              <a:buNone/>
            </a:pPr>
            <a:r>
              <a:rPr lang="sv-SE" sz="1600" dirty="0"/>
              <a:t>Er klubb ska ha en nedskriven sponsringsstrategi/-plan. Denna ska innehålla kortsiktiga- och långsiktiga mål, samt tydliga utvecklingsområden (ex. utveckla paketering av vårt samhällsengagemang).</a:t>
            </a:r>
          </a:p>
          <a:p>
            <a:endParaRPr lang="sv-SE" sz="1600" dirty="0"/>
          </a:p>
          <a:p>
            <a:pPr marL="0" indent="0">
              <a:buNone/>
            </a:pPr>
            <a:r>
              <a:rPr lang="sv-SE" sz="1600" dirty="0"/>
              <a:t>TIPS</a:t>
            </a:r>
          </a:p>
          <a:p>
            <a:pPr marL="0" indent="0">
              <a:buNone/>
            </a:pPr>
            <a:r>
              <a:rPr lang="sv-SE" sz="1600" dirty="0"/>
              <a:t>Avsätt tid till detta under våren. Tänk både långsiktigt (förslagsvis 3-5 år) och kortsiktigt (plan inför kommande säsong). Se till så att planen/strategin presenteras i styrelsen så att ni får förståelse och ett mandat för dessa viktiga frågor.</a:t>
            </a:r>
          </a:p>
        </p:txBody>
      </p:sp>
    </p:spTree>
    <p:extLst>
      <p:ext uri="{BB962C8B-B14F-4D97-AF65-F5344CB8AC3E}">
        <p14:creationId xmlns:p14="http://schemas.microsoft.com/office/powerpoint/2010/main" val="354440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809E-82B9-3600-F738-D411FC0F530F}"/>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7F8B6608-D3D7-ED9A-0290-4236F9ADBB10}"/>
              </a:ext>
            </a:extLst>
          </p:cNvPr>
          <p:cNvSpPr>
            <a:spLocks noGrp="1"/>
          </p:cNvSpPr>
          <p:nvPr>
            <p:ph type="title"/>
          </p:nvPr>
        </p:nvSpPr>
        <p:spPr/>
        <p:txBody>
          <a:bodyPr/>
          <a:lstStyle/>
          <a:p>
            <a:r>
              <a:rPr lang="sv-SE" sz="2400" b="1" dirty="0"/>
              <a:t>3. Organisation</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235ACD82-93D7-F2F4-335F-32C58738CF32}"/>
              </a:ext>
            </a:extLst>
          </p:cNvPr>
          <p:cNvSpPr>
            <a:spLocks noGrp="1"/>
          </p:cNvSpPr>
          <p:nvPr>
            <p:ph idx="1"/>
          </p:nvPr>
        </p:nvSpPr>
        <p:spPr>
          <a:xfrm>
            <a:off x="837533" y="2317555"/>
            <a:ext cx="10513547" cy="3354709"/>
          </a:xfrm>
        </p:spPr>
        <p:txBody>
          <a:bodyPr/>
          <a:lstStyle/>
          <a:p>
            <a:pPr marL="0" lvl="0" indent="0">
              <a:buNone/>
            </a:pPr>
            <a:r>
              <a:rPr lang="sv-SE" sz="1600" dirty="0"/>
              <a:t>Ni har en person som ansvarar för arbetet med sponsring. Denna person bör få ersättning i form av arvode, lön eller faktura (om det är samarbete med externt företag).</a:t>
            </a:r>
          </a:p>
          <a:p>
            <a:pPr lvl="0"/>
            <a:endParaRPr lang="sv-SE" sz="1600" dirty="0"/>
          </a:p>
          <a:p>
            <a:pPr marL="0" indent="0">
              <a:buNone/>
            </a:pPr>
            <a:r>
              <a:rPr lang="sv-SE" sz="1600" b="1" dirty="0"/>
              <a:t>TIPS</a:t>
            </a:r>
          </a:p>
          <a:p>
            <a:pPr marL="0" lvl="0" indent="0">
              <a:buNone/>
            </a:pPr>
            <a:r>
              <a:rPr lang="sv-SE" sz="1600" dirty="0"/>
              <a:t>Vi måste kunna ställa krav på personen/personerna som arbetar med dessa frågor vilket vi kan göra om vi kopplar insatsen till en ersättning. Tillsammans med den person som är ansvarig kan det sen finnas ideella personer som hjälper till i dessa frågor.</a:t>
            </a:r>
          </a:p>
          <a:p>
            <a:endParaRPr lang="sv-SE" sz="3200" dirty="0"/>
          </a:p>
        </p:txBody>
      </p:sp>
      <p:sp>
        <p:nvSpPr>
          <p:cNvPr id="2" name="Platshållare för bildnummer 1">
            <a:extLst>
              <a:ext uri="{FF2B5EF4-FFF2-40B4-BE49-F238E27FC236}">
                <a16:creationId xmlns:a16="http://schemas.microsoft.com/office/drawing/2014/main" id="{8A03CAC5-D2B3-9019-C50B-B80E0FD22998}"/>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64B9F6B-5D3D-4495-32B0-4C857EDFECC1}"/>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19F5DE0C-8FE4-24D7-32E5-A1C867BCA3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27E7E1B5-E638-C39C-3B51-74D708E7EBAF}"/>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78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CD5BB-2F8C-9B2C-0697-1B4E64B85C15}"/>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BFD8819A-A5F4-8B19-B28A-2EE3B6294487}"/>
              </a:ext>
            </a:extLst>
          </p:cNvPr>
          <p:cNvSpPr>
            <a:spLocks noGrp="1"/>
          </p:cNvSpPr>
          <p:nvPr>
            <p:ph type="title"/>
          </p:nvPr>
        </p:nvSpPr>
        <p:spPr/>
        <p:txBody>
          <a:bodyPr/>
          <a:lstStyle/>
          <a:p>
            <a:r>
              <a:rPr lang="sv-SE" sz="2400" b="1" dirty="0"/>
              <a:t>4. Kontaktperson </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49BD5830-E40E-2F5F-8EB2-8F1409D48C4D}"/>
              </a:ext>
            </a:extLst>
          </p:cNvPr>
          <p:cNvSpPr>
            <a:spLocks noGrp="1"/>
          </p:cNvSpPr>
          <p:nvPr>
            <p:ph idx="1"/>
          </p:nvPr>
        </p:nvSpPr>
        <p:spPr>
          <a:xfrm>
            <a:off x="837533" y="2383492"/>
            <a:ext cx="10513547" cy="3354709"/>
          </a:xfrm>
        </p:spPr>
        <p:txBody>
          <a:bodyPr/>
          <a:lstStyle/>
          <a:p>
            <a:pPr marL="0" indent="0">
              <a:buNone/>
            </a:pPr>
            <a:r>
              <a:rPr lang="sv-SE" sz="1600" dirty="0"/>
              <a:t>Alla partners har en uttalad kontaktperson i er klubb (bör dock inte vara samma för alla partners).</a:t>
            </a:r>
          </a:p>
          <a:p>
            <a:endParaRPr lang="sv-SE" sz="1600" dirty="0"/>
          </a:p>
          <a:p>
            <a:pPr marL="0" indent="0">
              <a:buNone/>
            </a:pPr>
            <a:r>
              <a:rPr lang="sv-SE" sz="1600" b="1" dirty="0"/>
              <a:t>TIPS</a:t>
            </a:r>
          </a:p>
          <a:p>
            <a:pPr marL="0" indent="0">
              <a:buNone/>
            </a:pPr>
            <a:r>
              <a:rPr lang="sv-SE" sz="1600" dirty="0"/>
              <a:t>En personlig kontakt är viktig i alla former av affärer. Detta ger en trygghet för kunden. Det innebär dock inte att denna person behöver ha alla svaren. Med en tydlig organisation är det sen möjligt att hänvisa vidare till rätt personer som har kunskap om andra frågor.</a:t>
            </a:r>
          </a:p>
          <a:p>
            <a:endParaRPr lang="sv-SE" sz="3200" dirty="0"/>
          </a:p>
        </p:txBody>
      </p:sp>
      <p:sp>
        <p:nvSpPr>
          <p:cNvPr id="2" name="Platshållare för bildnummer 1">
            <a:extLst>
              <a:ext uri="{FF2B5EF4-FFF2-40B4-BE49-F238E27FC236}">
                <a16:creationId xmlns:a16="http://schemas.microsoft.com/office/drawing/2014/main" id="{05C1E11E-A161-B4CC-B1BC-A938211AA865}"/>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D7D95E3B-1FD0-8840-2958-7F45DDDD330F}"/>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95CA1F1E-14AF-2D53-A6B9-C9D4E775A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35EC2EF6-587D-0742-0B5C-86B7BE0DA99A}"/>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01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7E47-685E-F4E1-7DBE-F6AFB8D68351}"/>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0E8AA7FA-AF3F-DA73-6340-9A4D0E5EE52B}"/>
              </a:ext>
            </a:extLst>
          </p:cNvPr>
          <p:cNvSpPr>
            <a:spLocks noGrp="1"/>
          </p:cNvSpPr>
          <p:nvPr>
            <p:ph type="title"/>
          </p:nvPr>
        </p:nvSpPr>
        <p:spPr/>
        <p:txBody>
          <a:bodyPr/>
          <a:lstStyle/>
          <a:p>
            <a:r>
              <a:rPr lang="sv-SE" sz="2400" b="1" dirty="0"/>
              <a:t>5. Kontaktnivå</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0C53B50B-190F-9EB4-F857-833C80D34083}"/>
              </a:ext>
            </a:extLst>
          </p:cNvPr>
          <p:cNvSpPr>
            <a:spLocks noGrp="1"/>
          </p:cNvSpPr>
          <p:nvPr>
            <p:ph idx="1"/>
          </p:nvPr>
        </p:nvSpPr>
        <p:spPr>
          <a:xfrm>
            <a:off x="837532" y="2383492"/>
            <a:ext cx="10513547" cy="3354709"/>
          </a:xfrm>
        </p:spPr>
        <p:txBody>
          <a:bodyPr/>
          <a:lstStyle/>
          <a:p>
            <a:pPr marL="0" indent="0">
              <a:buNone/>
            </a:pPr>
            <a:r>
              <a:rPr lang="sv-SE" sz="1600" dirty="0"/>
              <a:t>Efter genomförd försäljning så har ni minst en personlig kontakt med företaget under säsongen så att ni följer upp samarbetet och säkerställer att kunden är nöjd. Det kan vara ett fysiskt möte, ett telefonsamtal eller ett personlig mail. Detta gäller partners som investerar minst 10 000 SEK i er klubb.</a:t>
            </a:r>
          </a:p>
          <a:p>
            <a:pPr marL="0" indent="0">
              <a:buNone/>
            </a:pPr>
            <a:endParaRPr lang="sv-SE" sz="1600" dirty="0"/>
          </a:p>
          <a:p>
            <a:pPr marL="0" indent="0">
              <a:buNone/>
            </a:pPr>
            <a:r>
              <a:rPr lang="sv-SE" sz="1600" b="1" dirty="0"/>
              <a:t>TIPS</a:t>
            </a:r>
          </a:p>
          <a:p>
            <a:pPr marL="0" indent="0">
              <a:buNone/>
            </a:pPr>
            <a:r>
              <a:rPr lang="sv-SE" sz="1600" dirty="0"/>
              <a:t>Använd spelarna, tränarna eller starka profiler i er klubb. Låt de skicka en hälsning till sponsorerna genom att spela in en kort video. Gärna också specifika hälsningar till de större sponsorerna. Sponsorerna vill känna sig speciella och uppskattade! Se exempel på nästa sida.</a:t>
            </a:r>
          </a:p>
          <a:p>
            <a:endParaRPr lang="sv-SE" sz="3200" dirty="0"/>
          </a:p>
        </p:txBody>
      </p:sp>
      <p:sp>
        <p:nvSpPr>
          <p:cNvPr id="2" name="Platshållare för bildnummer 1">
            <a:extLst>
              <a:ext uri="{FF2B5EF4-FFF2-40B4-BE49-F238E27FC236}">
                <a16:creationId xmlns:a16="http://schemas.microsoft.com/office/drawing/2014/main" id="{EAABE447-9BA7-1E85-E4FD-E3ABA4C1BCA1}"/>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077BE5DA-5FE6-8563-3B22-3AC66EB37206}"/>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5C2A3517-5EE9-1E2C-24AD-7BDCD585E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3BEA00F9-F26F-9183-42CC-BAB05A98B213}"/>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01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2276-AA4D-23CC-F5B4-78DF66DFABB9}"/>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E79DAD70-2330-92DF-0F66-A216EC39AAD4}"/>
              </a:ext>
            </a:extLst>
          </p:cNvPr>
          <p:cNvSpPr>
            <a:spLocks noGrp="1"/>
          </p:cNvSpPr>
          <p:nvPr>
            <p:ph type="title"/>
          </p:nvPr>
        </p:nvSpPr>
        <p:spPr/>
        <p:txBody>
          <a:bodyPr/>
          <a:lstStyle/>
          <a:p>
            <a:r>
              <a:rPr lang="sv-SE" sz="2400" b="1" dirty="0"/>
              <a:t>6. Säsongsrapport</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514C5453-882D-1058-4924-05DB8711E105}"/>
              </a:ext>
            </a:extLst>
          </p:cNvPr>
          <p:cNvSpPr>
            <a:spLocks noGrp="1"/>
          </p:cNvSpPr>
          <p:nvPr>
            <p:ph idx="1"/>
          </p:nvPr>
        </p:nvSpPr>
        <p:spPr>
          <a:xfrm>
            <a:off x="837533" y="2383492"/>
            <a:ext cx="10513547" cy="3354709"/>
          </a:xfrm>
        </p:spPr>
        <p:txBody>
          <a:bodyPr/>
          <a:lstStyle/>
          <a:p>
            <a:pPr marL="0" indent="0">
              <a:buNone/>
            </a:pPr>
            <a:r>
              <a:rPr lang="sv-SE" sz="1600" dirty="0"/>
              <a:t>Ni summerar de aktiviteter ni gör i klubben och för era partners i en rapport när säsongen är över. Detta innefattar bland annat en summering av er ungdomsverksamhet och era kommunikationskanaler. </a:t>
            </a:r>
            <a:br>
              <a:rPr lang="sv-SE" sz="1600" dirty="0"/>
            </a:br>
            <a:r>
              <a:rPr lang="sv-SE" sz="1600" i="1" dirty="0">
                <a:solidFill>
                  <a:schemeClr val="bg2"/>
                </a:solidFill>
              </a:rPr>
              <a:t>Denna rapport genomförs tillsammans med Svensk Elitbandy.</a:t>
            </a:r>
          </a:p>
          <a:p>
            <a:pPr marL="0" indent="0">
              <a:buNone/>
            </a:pPr>
            <a:endParaRPr lang="sv-SE" sz="1600" b="1" dirty="0"/>
          </a:p>
          <a:p>
            <a:pPr marL="0" indent="0">
              <a:buNone/>
            </a:pPr>
            <a:r>
              <a:rPr lang="sv-SE" sz="1600" b="1" dirty="0"/>
              <a:t>TIPS</a:t>
            </a:r>
          </a:p>
          <a:p>
            <a:pPr marL="0" indent="0">
              <a:buNone/>
            </a:pPr>
            <a:r>
              <a:rPr lang="sv-SE" sz="1600" dirty="0"/>
              <a:t>En av våra största utmaningar är att våra sponsorer inte ser eller förstår det fulla värdet av att sponsra en bandyklubb. Här måste vi bli bättre på alla plan. Tipset är att hela tiden försöka återkoppla kring vad det ger att samarbeta med er klubb. Försök lyfta fram vilka värden som finns genom att exempelvis låta nöjda sponsorer berätta om varför de är sponsorer och sprid det till företagen (både befintliga och potentiella sponsorer). En annan del i detta kan vara att lyfta ut fakta från sponsorrapporten som vi sprider på Linkedin löpande under året.</a:t>
            </a:r>
          </a:p>
          <a:p>
            <a:endParaRPr lang="sv-SE" sz="3200" dirty="0"/>
          </a:p>
        </p:txBody>
      </p:sp>
      <p:sp>
        <p:nvSpPr>
          <p:cNvPr id="2" name="Platshållare för bildnummer 1">
            <a:extLst>
              <a:ext uri="{FF2B5EF4-FFF2-40B4-BE49-F238E27FC236}">
                <a16:creationId xmlns:a16="http://schemas.microsoft.com/office/drawing/2014/main" id="{C170F0EE-D8B6-FA39-CC28-8EC231984214}"/>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61623FC1-0185-E57B-B833-495803381A77}"/>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030C4456-4573-107A-CDC4-02F20869C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781C093B-6A2F-39AF-116A-0B1D80923539}"/>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785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35B4-0298-6143-784A-F273AE364DB1}"/>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9905F121-2405-5505-DD43-6F0FBB28CC2C}"/>
              </a:ext>
            </a:extLst>
          </p:cNvPr>
          <p:cNvSpPr>
            <a:spLocks noGrp="1"/>
          </p:cNvSpPr>
          <p:nvPr>
            <p:ph type="title"/>
          </p:nvPr>
        </p:nvSpPr>
        <p:spPr/>
        <p:txBody>
          <a:bodyPr/>
          <a:lstStyle/>
          <a:p>
            <a:r>
              <a:rPr lang="sv-SE" sz="2400" b="1" dirty="0"/>
              <a:t>7. Kunddatabas sponsorer</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4DE7DF6F-2B77-6645-16C7-85DD5BF3906E}"/>
              </a:ext>
            </a:extLst>
          </p:cNvPr>
          <p:cNvSpPr>
            <a:spLocks noGrp="1"/>
          </p:cNvSpPr>
          <p:nvPr>
            <p:ph idx="1"/>
          </p:nvPr>
        </p:nvSpPr>
        <p:spPr>
          <a:xfrm>
            <a:off x="837533" y="2440500"/>
            <a:ext cx="10513547" cy="3354709"/>
          </a:xfrm>
        </p:spPr>
        <p:txBody>
          <a:bodyPr/>
          <a:lstStyle/>
          <a:p>
            <a:pPr marL="0" indent="0">
              <a:buNone/>
            </a:pPr>
            <a:r>
              <a:rPr lang="sv-SE" sz="1600" dirty="0"/>
              <a:t>Ni har ett CRM-system (</a:t>
            </a:r>
            <a:r>
              <a:rPr lang="sv-SE" sz="1600" dirty="0" err="1"/>
              <a:t>Customer</a:t>
            </a:r>
            <a:r>
              <a:rPr lang="sv-SE" sz="1600" dirty="0"/>
              <a:t> Relations Management) eller en </a:t>
            </a:r>
            <a:r>
              <a:rPr lang="sv-SE" sz="1600" dirty="0" err="1"/>
              <a:t>excelfil</a:t>
            </a:r>
            <a:r>
              <a:rPr lang="sv-SE" sz="1600" dirty="0"/>
              <a:t> med era företagskontakter som innehåller företagsnamn, kontaktperson, telefonnummer, </a:t>
            </a:r>
            <a:r>
              <a:rPr lang="sv-SE" sz="1600" dirty="0" err="1"/>
              <a:t>emailadress</a:t>
            </a:r>
            <a:r>
              <a:rPr lang="sv-SE" sz="1600" dirty="0"/>
              <a:t>, vad företaget köpt (detta år och tidigare) samt information om vilka andra behov de har så som rekrytering, bygga kännedom, stärka sin kundlojalitet etc.</a:t>
            </a:r>
          </a:p>
          <a:p>
            <a:pPr marL="0" indent="0">
              <a:buNone/>
            </a:pPr>
            <a:endParaRPr lang="sv-SE" sz="1600" dirty="0"/>
          </a:p>
          <a:p>
            <a:pPr marL="0" indent="0">
              <a:buNone/>
            </a:pPr>
            <a:r>
              <a:rPr lang="sv-SE" sz="1600" b="1" dirty="0"/>
              <a:t>TIPS</a:t>
            </a:r>
          </a:p>
          <a:p>
            <a:pPr marL="0" indent="0">
              <a:buNone/>
            </a:pPr>
            <a:r>
              <a:rPr lang="sv-SE" sz="1600" dirty="0"/>
              <a:t>Att ha en tydlig struktur över sina sponsorer effektiviserar arbetet. I en klubb med begränsade resurser är detta av stor betydelse. Försök att hitta olika delar i sponsorarbetet som kan göras mer effektivt. Ett sådant exempel kan vara att koppla ett </a:t>
            </a:r>
            <a:r>
              <a:rPr lang="sv-SE" sz="1600" dirty="0" err="1"/>
              <a:t>nyhetsbrevsverktyg</a:t>
            </a:r>
            <a:r>
              <a:rPr lang="sv-SE" sz="1600" dirty="0"/>
              <a:t> till kunddatabasen för utskick till partners.</a:t>
            </a:r>
          </a:p>
          <a:p>
            <a:endParaRPr lang="sv-SE" sz="3200" dirty="0"/>
          </a:p>
        </p:txBody>
      </p:sp>
      <p:sp>
        <p:nvSpPr>
          <p:cNvPr id="2" name="Platshållare för bildnummer 1">
            <a:extLst>
              <a:ext uri="{FF2B5EF4-FFF2-40B4-BE49-F238E27FC236}">
                <a16:creationId xmlns:a16="http://schemas.microsoft.com/office/drawing/2014/main" id="{1BC649DF-AE52-A423-4643-A0943FD04BB0}"/>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42126242-8FFB-2AA3-012E-E07CB3BD7996}"/>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4C5C80EB-CD35-5E26-35B8-60AFF2D1C5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A351D092-519A-CCFA-2F1A-309C9150B12F}"/>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24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284EC-35B1-E0B7-2BEF-A5462DB65C72}"/>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6BF644FA-384F-0BFF-8BD0-D08C242AC3A7}"/>
              </a:ext>
            </a:extLst>
          </p:cNvPr>
          <p:cNvSpPr>
            <a:spLocks noGrp="1"/>
          </p:cNvSpPr>
          <p:nvPr>
            <p:ph type="title"/>
          </p:nvPr>
        </p:nvSpPr>
        <p:spPr/>
        <p:txBody>
          <a:bodyPr/>
          <a:lstStyle/>
          <a:p>
            <a:r>
              <a:rPr lang="sv-SE" sz="2400" b="1" dirty="0"/>
              <a:t>8. Kunddatabas publik</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8749E0EC-D32A-E89E-FBC8-C5EA78D94984}"/>
              </a:ext>
            </a:extLst>
          </p:cNvPr>
          <p:cNvSpPr>
            <a:spLocks noGrp="1"/>
          </p:cNvSpPr>
          <p:nvPr>
            <p:ph idx="1"/>
          </p:nvPr>
        </p:nvSpPr>
        <p:spPr>
          <a:xfrm>
            <a:off x="837533" y="2383492"/>
            <a:ext cx="10513547" cy="3354709"/>
          </a:xfrm>
        </p:spPr>
        <p:txBody>
          <a:bodyPr/>
          <a:lstStyle/>
          <a:p>
            <a:pPr marL="0" indent="0">
              <a:buNone/>
            </a:pPr>
            <a:r>
              <a:rPr lang="sv-SE" sz="1600" dirty="0"/>
              <a:t>Information om er privatmålgrupp (publik, medlemmar etc.) i en kunddatabas (</a:t>
            </a:r>
            <a:r>
              <a:rPr lang="sv-SE" sz="1600" dirty="0" err="1"/>
              <a:t>excelfil</a:t>
            </a:r>
            <a:r>
              <a:rPr lang="sv-SE" sz="1600" dirty="0"/>
              <a:t>/CRM- system/biljettsystem eller motsvarande) med namn, telefon och </a:t>
            </a:r>
            <a:r>
              <a:rPr lang="sv-SE" sz="1600" dirty="0" err="1"/>
              <a:t>emailadress</a:t>
            </a:r>
            <a:r>
              <a:rPr lang="sv-SE" sz="1600" dirty="0"/>
              <a:t>.</a:t>
            </a:r>
          </a:p>
          <a:p>
            <a:pPr marL="0" indent="0">
              <a:buNone/>
            </a:pPr>
            <a:endParaRPr lang="sv-SE" sz="1600" dirty="0"/>
          </a:p>
          <a:p>
            <a:pPr marL="0" indent="0">
              <a:buNone/>
            </a:pPr>
            <a:r>
              <a:rPr lang="sv-SE" sz="1600" b="1" dirty="0"/>
              <a:t>TIPS</a:t>
            </a:r>
          </a:p>
          <a:p>
            <a:pPr marL="0" indent="0">
              <a:buNone/>
            </a:pPr>
            <a:r>
              <a:rPr lang="sv-SE" sz="1600" dirty="0"/>
              <a:t>En av de viktigaste kommersiella värdena i dagens sponsring är kanaler till en attraktiv målgrupp. För att kunna kommunicera med målgruppen behöver vi förstå vilka de är och skapa en direktkontakt (email, sociala medier, sms etc.). I Svensk Elitfotbolls föredrag (maj 2019) lyfte de just registreringen av målgruppen som en av de viktigaste kommersiella frågorna för deras utveckling inom sponsring.</a:t>
            </a:r>
          </a:p>
          <a:p>
            <a:endParaRPr lang="sv-SE" sz="3200" dirty="0"/>
          </a:p>
        </p:txBody>
      </p:sp>
      <p:sp>
        <p:nvSpPr>
          <p:cNvPr id="2" name="Platshållare för bildnummer 1">
            <a:extLst>
              <a:ext uri="{FF2B5EF4-FFF2-40B4-BE49-F238E27FC236}">
                <a16:creationId xmlns:a16="http://schemas.microsoft.com/office/drawing/2014/main" id="{ACDCCFC1-BFCB-6E52-C45C-E5A022F7229B}"/>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41D825D1-E447-8BDF-2DFB-E6843B286A3D}"/>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4E88F45B-9F77-B069-D365-C00D98B66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6FB150D8-6C52-186B-8742-ECBFB1783870}"/>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38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E94B-E40C-D322-3025-52D823E23406}"/>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ADD274BE-FAF2-B684-5D8A-7EF6199E77B2}"/>
              </a:ext>
            </a:extLst>
          </p:cNvPr>
          <p:cNvSpPr>
            <a:spLocks noGrp="1"/>
          </p:cNvSpPr>
          <p:nvPr>
            <p:ph type="title"/>
          </p:nvPr>
        </p:nvSpPr>
        <p:spPr/>
        <p:txBody>
          <a:bodyPr/>
          <a:lstStyle/>
          <a:p>
            <a:r>
              <a:rPr lang="sv-SE" sz="2400" b="1" dirty="0"/>
              <a:t>9. Affärsnätverk</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BA6F2633-2B5F-3B3D-982B-F54B198CC6EB}"/>
              </a:ext>
            </a:extLst>
          </p:cNvPr>
          <p:cNvSpPr>
            <a:spLocks noGrp="1"/>
          </p:cNvSpPr>
          <p:nvPr>
            <p:ph idx="1"/>
          </p:nvPr>
        </p:nvSpPr>
        <p:spPr>
          <a:xfrm>
            <a:off x="837533" y="2383492"/>
            <a:ext cx="10513547" cy="3354709"/>
          </a:xfrm>
        </p:spPr>
        <p:txBody>
          <a:bodyPr/>
          <a:lstStyle/>
          <a:p>
            <a:pPr marL="0" indent="0">
              <a:buNone/>
            </a:pPr>
            <a:r>
              <a:rPr lang="sv-SE" sz="1600" dirty="0"/>
              <a:t>Ni ser till att era partners träffas regelbundet (ni bestämmer själva frekvens) i organiserad form förutom matchtillfällena (ex. frukostträffar).</a:t>
            </a:r>
          </a:p>
          <a:p>
            <a:pPr marL="0" indent="0">
              <a:buNone/>
            </a:pPr>
            <a:endParaRPr lang="sv-SE" sz="1600" dirty="0"/>
          </a:p>
          <a:p>
            <a:pPr marL="0" indent="0">
              <a:buNone/>
            </a:pPr>
            <a:r>
              <a:rPr lang="sv-SE" sz="1600" b="1" dirty="0"/>
              <a:t>TIPS</a:t>
            </a:r>
          </a:p>
          <a:p>
            <a:pPr marL="0" indent="0">
              <a:buNone/>
            </a:pPr>
            <a:r>
              <a:rPr lang="sv-SE" sz="1600" dirty="0"/>
              <a:t>En tredjedel av Elitserieklubbarnas sponsorer anger att träffa andra företag är ett motiv till samarbete vilket gör att detta bör vara ett prioriterat område. Fördelen med affärsnätverk är också att de inte är beroende av de sportsliga resultaten eller den mediala synligheten. En tanke kan vara att samarbeta med andra klubbars affärsnätverk i syfte att skapa nya kontakter för era sponsorer och därigenom öka värdet på samarbetet. Ett annat tips är att vara tydlig med syftet med nätverket. Är syftet att skapa nya affärskontakter? Eller av mer social karaktär? Det kan vara bra att ha olika träffar eller nätverk för olika syften.</a:t>
            </a:r>
          </a:p>
          <a:p>
            <a:endParaRPr lang="sv-SE" sz="3200" dirty="0"/>
          </a:p>
        </p:txBody>
      </p:sp>
      <p:sp>
        <p:nvSpPr>
          <p:cNvPr id="2" name="Platshållare för bildnummer 1">
            <a:extLst>
              <a:ext uri="{FF2B5EF4-FFF2-40B4-BE49-F238E27FC236}">
                <a16:creationId xmlns:a16="http://schemas.microsoft.com/office/drawing/2014/main" id="{B1A2A665-91A1-B6E8-29B1-C1F8C144E813}"/>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743E7A4-30A7-1B49-BCB7-917A8305E31F}"/>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41619661-1561-E2C9-7B1A-FD70E1C03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15884D8E-B563-EFBA-4944-DC3B66769AEA}"/>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95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C44E4-6CE8-C0F8-4EFE-8CF9BEDFA1C2}"/>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1343BDE5-361E-427B-AA6C-6E5A6042F12F}"/>
              </a:ext>
            </a:extLst>
          </p:cNvPr>
          <p:cNvSpPr>
            <a:spLocks noGrp="1"/>
          </p:cNvSpPr>
          <p:nvPr>
            <p:ph type="title"/>
          </p:nvPr>
        </p:nvSpPr>
        <p:spPr/>
        <p:txBody>
          <a:bodyPr/>
          <a:lstStyle/>
          <a:p>
            <a:r>
              <a:rPr lang="sv-SE" sz="2400" b="1" dirty="0"/>
              <a:t>10. Samhällsengagemang</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30431AF0-BA7E-B0ED-DE82-CE413676EFBA}"/>
              </a:ext>
            </a:extLst>
          </p:cNvPr>
          <p:cNvSpPr>
            <a:spLocks noGrp="1"/>
          </p:cNvSpPr>
          <p:nvPr>
            <p:ph idx="1"/>
          </p:nvPr>
        </p:nvSpPr>
        <p:spPr>
          <a:xfrm>
            <a:off x="837533" y="2383492"/>
            <a:ext cx="10513547" cy="3354709"/>
          </a:xfrm>
        </p:spPr>
        <p:txBody>
          <a:bodyPr/>
          <a:lstStyle/>
          <a:p>
            <a:pPr marL="0" indent="0">
              <a:buNone/>
            </a:pPr>
            <a:r>
              <a:rPr lang="sv-SE" sz="1600" dirty="0"/>
              <a:t>Ni dokumenterar ert samhällsengagemang (barn- och ungdomsverksamhet, skridskokul, skolprojekt, integrationsprojekt etc.) med bilder, text och siffror och lyfter detta mot era partners. </a:t>
            </a:r>
            <a:r>
              <a:rPr lang="sv-SE" sz="1600" dirty="0">
                <a:solidFill>
                  <a:schemeClr val="bg2"/>
                </a:solidFill>
              </a:rPr>
              <a:t>Ni har helst också en egen sponsorpaketering kring detta område.</a:t>
            </a:r>
          </a:p>
          <a:p>
            <a:pPr marL="0" indent="0">
              <a:buNone/>
            </a:pPr>
            <a:endParaRPr lang="sv-SE" sz="1600" dirty="0"/>
          </a:p>
          <a:p>
            <a:pPr marL="0" indent="0">
              <a:buNone/>
            </a:pPr>
            <a:r>
              <a:rPr lang="sv-SE" sz="1600" b="1" dirty="0"/>
              <a:t>TIPS</a:t>
            </a:r>
          </a:p>
          <a:p>
            <a:pPr marL="0" indent="0">
              <a:buNone/>
            </a:pPr>
            <a:r>
              <a:rPr lang="sv-SE" sz="1600" dirty="0"/>
              <a:t>Utgå gärna ifrån de Globala målen som vi gemensamt bestämt för Elitserien, för att hitta en retorik som passar företagen och deras hållbarhetsarbete.</a:t>
            </a:r>
          </a:p>
          <a:p>
            <a:pPr marL="0" indent="0">
              <a:buNone/>
            </a:pPr>
            <a:endParaRPr lang="sv-SE" sz="1600" dirty="0">
              <a:solidFill>
                <a:schemeClr val="bg2"/>
              </a:solidFill>
            </a:endParaRPr>
          </a:p>
        </p:txBody>
      </p:sp>
      <p:sp>
        <p:nvSpPr>
          <p:cNvPr id="2" name="Platshållare för bildnummer 1">
            <a:extLst>
              <a:ext uri="{FF2B5EF4-FFF2-40B4-BE49-F238E27FC236}">
                <a16:creationId xmlns:a16="http://schemas.microsoft.com/office/drawing/2014/main" id="{2FB326F4-AAD8-604F-4324-290F384F3F94}"/>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95898FA-CF13-4E20-D66C-41FDFDF42A9F}"/>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4FCE5026-16AA-9F24-5428-9037443FA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DCC73779-17A8-0C04-C047-D5C4E8CAF88B}"/>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27E15299-C186-3079-B4D3-D642118598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7533" y="4709057"/>
            <a:ext cx="1620000" cy="1620000"/>
          </a:xfrm>
          <a:prstGeom prst="rect">
            <a:avLst/>
          </a:prstGeom>
        </p:spPr>
      </p:pic>
      <p:pic>
        <p:nvPicPr>
          <p:cNvPr id="9" name="Bildobjekt 8">
            <a:extLst>
              <a:ext uri="{FF2B5EF4-FFF2-40B4-BE49-F238E27FC236}">
                <a16:creationId xmlns:a16="http://schemas.microsoft.com/office/drawing/2014/main" id="{92D4E9E5-ED8D-57E5-6AD4-1A3BB1D5F3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1907" y="4709057"/>
            <a:ext cx="1620000" cy="1620000"/>
          </a:xfrm>
          <a:prstGeom prst="rect">
            <a:avLst/>
          </a:prstGeom>
        </p:spPr>
      </p:pic>
      <p:pic>
        <p:nvPicPr>
          <p:cNvPr id="10" name="Bildobjekt 9" descr="En bild som visar text, clipart, vektorgrafik, tecken&#10;&#10;Automatiskt genererad beskrivning">
            <a:extLst>
              <a:ext uri="{FF2B5EF4-FFF2-40B4-BE49-F238E27FC236}">
                <a16:creationId xmlns:a16="http://schemas.microsoft.com/office/drawing/2014/main" id="{61120F70-2EFE-0578-5ACA-08409B5C7F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6281" y="4709057"/>
            <a:ext cx="1620000" cy="1620000"/>
          </a:xfrm>
          <a:prstGeom prst="rect">
            <a:avLst/>
          </a:prstGeom>
        </p:spPr>
      </p:pic>
      <p:pic>
        <p:nvPicPr>
          <p:cNvPr id="12" name="Bildobjekt 11" descr="En bild som visar bord&#10;&#10;Automatiskt genererad beskrivning">
            <a:extLst>
              <a:ext uri="{FF2B5EF4-FFF2-40B4-BE49-F238E27FC236}">
                <a16:creationId xmlns:a16="http://schemas.microsoft.com/office/drawing/2014/main" id="{7CDE5C2D-80F5-4C84-A1AA-8CF5EBFE53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90655" y="4709057"/>
            <a:ext cx="1620000" cy="1620000"/>
          </a:xfrm>
          <a:prstGeom prst="rect">
            <a:avLst/>
          </a:prstGeom>
        </p:spPr>
      </p:pic>
      <p:pic>
        <p:nvPicPr>
          <p:cNvPr id="13" name="Bildobjekt 12" descr="En bild som visar text, Teckensnitt, däggdjur, Grafik&#10;&#10;Automatiskt genererad beskrivning">
            <a:extLst>
              <a:ext uri="{FF2B5EF4-FFF2-40B4-BE49-F238E27FC236}">
                <a16:creationId xmlns:a16="http://schemas.microsoft.com/office/drawing/2014/main" id="{D8CA0BD1-95AF-FD6C-81A5-2CA41ED44A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0867" y="4709057"/>
            <a:ext cx="1620001" cy="1620001"/>
          </a:xfrm>
          <a:prstGeom prst="rect">
            <a:avLst/>
          </a:prstGeom>
        </p:spPr>
      </p:pic>
    </p:spTree>
    <p:extLst>
      <p:ext uri="{BB962C8B-B14F-4D97-AF65-F5344CB8AC3E}">
        <p14:creationId xmlns:p14="http://schemas.microsoft.com/office/powerpoint/2010/main" val="3691905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04522-58EB-68B7-02C7-412B0E1F8095}"/>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AF70B637-D1B7-72AE-AE3A-DA1D57CCA34B}"/>
              </a:ext>
            </a:extLst>
          </p:cNvPr>
          <p:cNvSpPr>
            <a:spLocks noGrp="1"/>
          </p:cNvSpPr>
          <p:nvPr>
            <p:ph type="title"/>
          </p:nvPr>
        </p:nvSpPr>
        <p:spPr/>
        <p:txBody>
          <a:bodyPr/>
          <a:lstStyle/>
          <a:p>
            <a:r>
              <a:rPr lang="sv-SE" sz="2400" b="1" dirty="0"/>
              <a:t>11. Mål och uppföljning</a:t>
            </a:r>
            <a:endParaRPr lang="sv-SE" sz="2400" b="1" dirty="0">
              <a:latin typeface="Helvetica Neue" charset="0"/>
              <a:ea typeface="Helvetica Neue" charset="0"/>
              <a:cs typeface="Helvetica Neue" charset="0"/>
            </a:endParaRPr>
          </a:p>
        </p:txBody>
      </p:sp>
      <p:sp>
        <p:nvSpPr>
          <p:cNvPr id="4" name="Platshållare för innehåll 3">
            <a:extLst>
              <a:ext uri="{FF2B5EF4-FFF2-40B4-BE49-F238E27FC236}">
                <a16:creationId xmlns:a16="http://schemas.microsoft.com/office/drawing/2014/main" id="{2875C101-B367-D534-01A9-DD430ADB45C4}"/>
              </a:ext>
            </a:extLst>
          </p:cNvPr>
          <p:cNvSpPr>
            <a:spLocks noGrp="1"/>
          </p:cNvSpPr>
          <p:nvPr>
            <p:ph idx="1"/>
          </p:nvPr>
        </p:nvSpPr>
        <p:spPr>
          <a:xfrm>
            <a:off x="837533" y="2383492"/>
            <a:ext cx="10513547" cy="3354709"/>
          </a:xfrm>
        </p:spPr>
        <p:txBody>
          <a:bodyPr/>
          <a:lstStyle/>
          <a:p>
            <a:pPr marL="0" indent="0">
              <a:buNone/>
            </a:pPr>
            <a:r>
              <a:rPr lang="sv-SE" sz="1600" dirty="0"/>
              <a:t>Ni väljer själva ut två större partners (eller fler om ni önskar) där ni tillsammans med partnerföretaget skriver ner minst ett mål med samarbetet. Ex. ”Vi ska etablera kontakt med fem nya företag i sponsorgruppen”. Ni hjälper sedan företaget att följa upp målet och om de inte uppnått det önskade målet bistår ni aktivt med att hjälpa företaget att uppnå detta mål.</a:t>
            </a:r>
            <a:br>
              <a:rPr lang="sv-SE" sz="3200" dirty="0"/>
            </a:br>
            <a:endParaRPr lang="sv-SE" sz="3200" dirty="0"/>
          </a:p>
          <a:p>
            <a:pPr marL="0" indent="0">
              <a:buNone/>
            </a:pPr>
            <a:r>
              <a:rPr lang="sv-SE" sz="1600" b="1" dirty="0"/>
              <a:t>TIPS</a:t>
            </a:r>
          </a:p>
          <a:p>
            <a:pPr marL="0" indent="0">
              <a:buNone/>
            </a:pPr>
            <a:r>
              <a:rPr lang="sv-SE" sz="1600" dirty="0"/>
              <a:t>På nästa sida visas ett exempel på hur ett ”målkort” kan se ut. Använd gärna denna mall eller utveckla en egen struktur.</a:t>
            </a:r>
          </a:p>
          <a:p>
            <a:endParaRPr lang="sv-SE" sz="1600" dirty="0"/>
          </a:p>
          <a:p>
            <a:pPr marL="0" indent="0">
              <a:buNone/>
            </a:pPr>
            <a:r>
              <a:rPr lang="sv-SE" sz="1600" dirty="0"/>
              <a:t>Det är viktigt att vi prioriterar våra större partners och säkerställer att de uppnår affärsmässiga värden. För att kunna göra det behöver vi förstå företagets verksamhet och deras generella behov och inte bara deras engagemang inom sponsring.</a:t>
            </a:r>
          </a:p>
          <a:p>
            <a:endParaRPr lang="sv-SE" sz="3200" dirty="0"/>
          </a:p>
        </p:txBody>
      </p:sp>
      <p:sp>
        <p:nvSpPr>
          <p:cNvPr id="2" name="Platshållare för bildnummer 1">
            <a:extLst>
              <a:ext uri="{FF2B5EF4-FFF2-40B4-BE49-F238E27FC236}">
                <a16:creationId xmlns:a16="http://schemas.microsoft.com/office/drawing/2014/main" id="{C459DFF5-0A79-829E-3F23-38C697D4972A}"/>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66FB7D23-0122-9329-0A8C-8F13EAAAF40D}"/>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3831202E-D7BF-B5A4-EA88-D73F27DA2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5BAED3AF-607E-85E1-918C-6FFFD0B1172D}"/>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C599-2D32-F1D0-64F2-DF9C806A7770}"/>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A5857722-E50E-FDCD-85A6-74F63C183628}"/>
              </a:ext>
            </a:extLst>
          </p:cNvPr>
          <p:cNvSpPr>
            <a:spLocks noGrp="1"/>
          </p:cNvSpPr>
          <p:nvPr>
            <p:ph type="title"/>
          </p:nvPr>
        </p:nvSpPr>
        <p:spPr>
          <a:xfrm>
            <a:off x="1287214" y="1001281"/>
            <a:ext cx="10513547" cy="1143000"/>
          </a:xfrm>
        </p:spPr>
        <p:txBody>
          <a:bodyPr/>
          <a:lstStyle/>
          <a:p>
            <a:r>
              <a:rPr lang="sv-SE" sz="1400" b="1" i="1" dirty="0">
                <a:latin typeface="Helvetica Neue"/>
                <a:ea typeface="Tahoma" panose="020B0604030504040204" pitchFamily="34" charset="0"/>
                <a:cs typeface="Tahoma" panose="020B0604030504040204" pitchFamily="34" charset="0"/>
              </a:rPr>
              <a:t>Exempel på styrkort för uppföljning och utveckling av samarbete	                          Till partnerföretag: X</a:t>
            </a:r>
            <a:br>
              <a:rPr lang="sv-SE" sz="1400" b="1" i="1" dirty="0">
                <a:latin typeface="Helvetica Neue"/>
                <a:ea typeface="Tahoma" panose="020B0604030504040204" pitchFamily="34" charset="0"/>
                <a:cs typeface="Tahoma" panose="020B0604030504040204" pitchFamily="34" charset="0"/>
              </a:rPr>
            </a:br>
            <a:endParaRPr lang="sv-SE" sz="1400" b="1" dirty="0">
              <a:latin typeface="Helvetica Neue" charset="0"/>
              <a:ea typeface="Helvetica Neue" charset="0"/>
              <a:cs typeface="Helvetica Neue" charset="0"/>
            </a:endParaRPr>
          </a:p>
        </p:txBody>
      </p:sp>
      <p:sp>
        <p:nvSpPr>
          <p:cNvPr id="2" name="Platshållare för bildnummer 1">
            <a:extLst>
              <a:ext uri="{FF2B5EF4-FFF2-40B4-BE49-F238E27FC236}">
                <a16:creationId xmlns:a16="http://schemas.microsoft.com/office/drawing/2014/main" id="{738D7114-F792-BFB0-4E2F-048B0904D18D}"/>
              </a:ext>
            </a:extLst>
          </p:cNvPr>
          <p:cNvSpPr>
            <a:spLocks noGrp="1"/>
          </p:cNvSpPr>
          <p:nvPr>
            <p:ph type="sldNum" sz="quarter" idx="12"/>
          </p:nvPr>
        </p:nvSpPr>
        <p:spPr/>
        <p:txBody>
          <a:bodyPr/>
          <a:lstStyle/>
          <a:p>
            <a:pPr marL="0" marR="0" lvl="0" indent="0" algn="ctr" defTabSz="1088413" rtl="0" eaLnBrk="1" fontAlgn="auto" latinLnBrk="0" hangingPunct="1">
              <a:lnSpc>
                <a:spcPct val="100000"/>
              </a:lnSpc>
              <a:spcBef>
                <a:spcPts val="0"/>
              </a:spcBef>
              <a:spcAft>
                <a:spcPts val="0"/>
              </a:spcAft>
              <a:buClrTx/>
              <a:buSzTx/>
              <a:buFontTx/>
              <a:buNone/>
              <a:tabLst/>
              <a:defRPr/>
            </a:pPr>
            <a:fld id="{9BA0B457-76D1-4990-89D2-8B8535F057A4}" type="slidenum">
              <a:rPr kumimoji="0" lang="sv-SE"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ctr" defTabSz="1088413"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A327F798-F9E4-934A-9816-5C6B18264B25}"/>
              </a:ext>
            </a:extLst>
          </p:cNvPr>
          <p:cNvSpPr txBox="1"/>
          <p:nvPr/>
        </p:nvSpPr>
        <p:spPr>
          <a:xfrm>
            <a:off x="3505200" y="785446"/>
            <a:ext cx="0" cy="0"/>
          </a:xfrm>
          <a:prstGeom prst="rect">
            <a:avLst/>
          </a:prstGeom>
          <a:noFill/>
        </p:spPr>
        <p:txBody>
          <a:bodyPr wrap="none" lIns="0" tIns="0" rIns="0" bIns="0" rtlCol="0">
            <a:noAutofit/>
          </a:bodyPr>
          <a:lstStyle/>
          <a:p>
            <a:endParaRPr lang="en-SE" sz="4000" dirty="0">
              <a:solidFill>
                <a:schemeClr val="bg1"/>
              </a:solidFill>
            </a:endParaRPr>
          </a:p>
        </p:txBody>
      </p:sp>
      <p:pic>
        <p:nvPicPr>
          <p:cNvPr id="6" name="Picture 5" descr="A white text on a black background&#10;&#10;Description automatically generated">
            <a:extLst>
              <a:ext uri="{FF2B5EF4-FFF2-40B4-BE49-F238E27FC236}">
                <a16:creationId xmlns:a16="http://schemas.microsoft.com/office/drawing/2014/main" id="{7A8404AC-B428-0149-370E-4D8741058E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945" y="439080"/>
            <a:ext cx="2260690" cy="497801"/>
          </a:xfrm>
          <a:prstGeom prst="rect">
            <a:avLst/>
          </a:prstGeom>
        </p:spPr>
      </p:pic>
      <p:cxnSp>
        <p:nvCxnSpPr>
          <p:cNvPr id="7" name="Straight Connector 6">
            <a:extLst>
              <a:ext uri="{FF2B5EF4-FFF2-40B4-BE49-F238E27FC236}">
                <a16:creationId xmlns:a16="http://schemas.microsoft.com/office/drawing/2014/main" id="{26711FDB-8CBE-564A-37ED-4342284B4A8D}"/>
              </a:ext>
            </a:extLst>
          </p:cNvPr>
          <p:cNvCxnSpPr/>
          <p:nvPr/>
        </p:nvCxnSpPr>
        <p:spPr>
          <a:xfrm>
            <a:off x="0" y="1240492"/>
            <a:ext cx="12192000"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Platshållare för innehåll 5">
            <a:extLst>
              <a:ext uri="{FF2B5EF4-FFF2-40B4-BE49-F238E27FC236}">
                <a16:creationId xmlns:a16="http://schemas.microsoft.com/office/drawing/2014/main" id="{70CFA62E-42A3-AF46-5E67-54ADE069C6D7}"/>
              </a:ext>
            </a:extLst>
          </p:cNvPr>
          <p:cNvGraphicFramePr>
            <a:graphicFrameLocks/>
          </p:cNvGraphicFramePr>
          <p:nvPr>
            <p:extLst>
              <p:ext uri="{D42A27DB-BD31-4B8C-83A1-F6EECF244321}">
                <p14:modId xmlns:p14="http://schemas.microsoft.com/office/powerpoint/2010/main" val="2286331447"/>
              </p:ext>
            </p:extLst>
          </p:nvPr>
        </p:nvGraphicFramePr>
        <p:xfrm>
          <a:off x="1287214" y="1646465"/>
          <a:ext cx="9711526" cy="5109527"/>
        </p:xfrm>
        <a:graphic>
          <a:graphicData uri="http://schemas.openxmlformats.org/drawingml/2006/table">
            <a:tbl>
              <a:tblPr firstRow="1" bandRow="1"/>
              <a:tblGrid>
                <a:gridCol w="2423636">
                  <a:extLst>
                    <a:ext uri="{9D8B030D-6E8A-4147-A177-3AD203B41FA5}">
                      <a16:colId xmlns:a16="http://schemas.microsoft.com/office/drawing/2014/main" val="2894965810"/>
                    </a:ext>
                  </a:extLst>
                </a:gridCol>
                <a:gridCol w="1257793">
                  <a:extLst>
                    <a:ext uri="{9D8B030D-6E8A-4147-A177-3AD203B41FA5}">
                      <a16:colId xmlns:a16="http://schemas.microsoft.com/office/drawing/2014/main" val="931557712"/>
                    </a:ext>
                  </a:extLst>
                </a:gridCol>
                <a:gridCol w="1136821">
                  <a:extLst>
                    <a:ext uri="{9D8B030D-6E8A-4147-A177-3AD203B41FA5}">
                      <a16:colId xmlns:a16="http://schemas.microsoft.com/office/drawing/2014/main" val="1995381611"/>
                    </a:ext>
                  </a:extLst>
                </a:gridCol>
                <a:gridCol w="1204784">
                  <a:extLst>
                    <a:ext uri="{9D8B030D-6E8A-4147-A177-3AD203B41FA5}">
                      <a16:colId xmlns:a16="http://schemas.microsoft.com/office/drawing/2014/main" val="3610166413"/>
                    </a:ext>
                  </a:extLst>
                </a:gridCol>
                <a:gridCol w="1031789">
                  <a:extLst>
                    <a:ext uri="{9D8B030D-6E8A-4147-A177-3AD203B41FA5}">
                      <a16:colId xmlns:a16="http://schemas.microsoft.com/office/drawing/2014/main" val="3585054734"/>
                    </a:ext>
                  </a:extLst>
                </a:gridCol>
                <a:gridCol w="1396314">
                  <a:extLst>
                    <a:ext uri="{9D8B030D-6E8A-4147-A177-3AD203B41FA5}">
                      <a16:colId xmlns:a16="http://schemas.microsoft.com/office/drawing/2014/main" val="4140228147"/>
                    </a:ext>
                  </a:extLst>
                </a:gridCol>
                <a:gridCol w="1260389">
                  <a:extLst>
                    <a:ext uri="{9D8B030D-6E8A-4147-A177-3AD203B41FA5}">
                      <a16:colId xmlns:a16="http://schemas.microsoft.com/office/drawing/2014/main" val="3331821243"/>
                    </a:ext>
                  </a:extLst>
                </a:gridCol>
              </a:tblGrid>
              <a:tr h="1095368">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Målområden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Utgångs-läge 2025</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 2027</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gridSpan="2">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pPr algn="ctr"/>
                      <a:r>
                        <a:rPr lang="sv-SE" sz="1400" dirty="0">
                          <a:solidFill>
                            <a:schemeClr val="tx1"/>
                          </a:solidFill>
                          <a:latin typeface="Helvetica Neue"/>
                          <a:ea typeface="Tahoma" panose="020B0604030504040204" pitchFamily="34" charset="0"/>
                          <a:cs typeface="Tahoma" panose="020B0604030504040204" pitchFamily="34" charset="0"/>
                        </a:rPr>
                        <a:t>Status 2026</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hMerge="1">
                  <a:txBody>
                    <a:bodyPr/>
                    <a:lstStyle/>
                    <a:p>
                      <a:endParaRPr lang="sv-SE" sz="14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1</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2</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91664737"/>
                  </a:ext>
                </a:extLst>
              </a:tr>
              <a:tr h="1379704">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Större mediegenomslag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Synlighet tillsammans med klubben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1 000 000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Göra en tävling i sociala medier tillsammans med klubben.</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LED-reklam under hemma-matcherna.</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2623092463"/>
                  </a:ext>
                </a:extLst>
              </a:tr>
              <a:tr h="1301756">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Medarbetarengagemang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Andel medarbetare som är engagerade i aktiviteter kopplat till sponsorsamarbetet.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20%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Bandyträning löpande under säsongen. Final innan sista seriematchen.</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Delaktiga vid klubbens samhälls-aktivitet inför en match.</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extLst>
                  <a:ext uri="{0D108BD9-81ED-4DB2-BD59-A6C34878D82A}">
                    <a16:rowId xmlns:a16="http://schemas.microsoft.com/office/drawing/2014/main" val="296336614"/>
                  </a:ext>
                </a:extLst>
              </a:tr>
              <a:tr h="1332699">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Ökad försäljning</a:t>
                      </a:r>
                      <a:r>
                        <a:rPr lang="sv-SE" sz="1200" dirty="0">
                          <a:latin typeface="Helvetica Neue"/>
                          <a:ea typeface="Tahoma" panose="020B0604030504040204" pitchFamily="34" charset="0"/>
                          <a:cs typeface="Tahoma" panose="020B0604030504040204" pitchFamily="34" charset="0"/>
                        </a:rPr>
                        <a:t> </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Försäljning till andra partners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Inga nya kontakter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Nå affärer med tre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Skapat affärer med fyra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Delta med minst tre personer på varje nätverks-träff.</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marL="0" marR="0" lvl="0" indent="0" algn="l" defTabSz="1088731" rtl="0" eaLnBrk="1" fontAlgn="auto" latinLnBrk="0" hangingPunct="1">
                        <a:lnSpc>
                          <a:spcPct val="100000"/>
                        </a:lnSpc>
                        <a:spcBef>
                          <a:spcPts val="0"/>
                        </a:spcBef>
                        <a:spcAft>
                          <a:spcPts val="0"/>
                        </a:spcAft>
                        <a:buClrTx/>
                        <a:buSzTx/>
                        <a:buFontTx/>
                        <a:buNone/>
                        <a:tabLst/>
                        <a:defRPr/>
                      </a:pPr>
                      <a:r>
                        <a:rPr lang="sv-SE" sz="1200" dirty="0">
                          <a:latin typeface="Helvetica Neue"/>
                          <a:ea typeface="Tahoma" panose="020B0604030504040204" pitchFamily="34" charset="0"/>
                          <a:cs typeface="Tahoma" panose="020B0604030504040204" pitchFamily="34" charset="0"/>
                        </a:rPr>
                        <a:t>Korta möten med 10 partners som klubben bokar upp.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3558315409"/>
                  </a:ext>
                </a:extLst>
              </a:tr>
            </a:tbl>
          </a:graphicData>
        </a:graphic>
      </p:graphicFrame>
      <p:sp>
        <p:nvSpPr>
          <p:cNvPr id="9" name="Ellips 8">
            <a:extLst>
              <a:ext uri="{FF2B5EF4-FFF2-40B4-BE49-F238E27FC236}">
                <a16:creationId xmlns:a16="http://schemas.microsoft.com/office/drawing/2014/main" id="{24595840-0280-31A3-F723-01D905FA9B80}"/>
              </a:ext>
            </a:extLst>
          </p:cNvPr>
          <p:cNvSpPr/>
          <p:nvPr/>
        </p:nvSpPr>
        <p:spPr>
          <a:xfrm>
            <a:off x="7643983" y="3249000"/>
            <a:ext cx="360000" cy="360000"/>
          </a:xfrm>
          <a:prstGeom prst="ellipse">
            <a:avLst/>
          </a:prstGeom>
          <a:solidFill>
            <a:srgbClr val="FFC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0" name="Ellips 9">
            <a:extLst>
              <a:ext uri="{FF2B5EF4-FFF2-40B4-BE49-F238E27FC236}">
                <a16:creationId xmlns:a16="http://schemas.microsoft.com/office/drawing/2014/main" id="{A26457AC-BBBB-240B-CFE0-E8617D6BFFF8}"/>
              </a:ext>
            </a:extLst>
          </p:cNvPr>
          <p:cNvSpPr/>
          <p:nvPr/>
        </p:nvSpPr>
        <p:spPr>
          <a:xfrm>
            <a:off x="7643983" y="4533719"/>
            <a:ext cx="360000" cy="360000"/>
          </a:xfrm>
          <a:prstGeom prst="ellipse">
            <a:avLst/>
          </a:prstGeom>
          <a:solidFill>
            <a:srgbClr val="FF0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1" name="Ellips 10">
            <a:extLst>
              <a:ext uri="{FF2B5EF4-FFF2-40B4-BE49-F238E27FC236}">
                <a16:creationId xmlns:a16="http://schemas.microsoft.com/office/drawing/2014/main" id="{8F56FFA4-2933-8FC2-7228-323B9AFF2E9D}"/>
              </a:ext>
            </a:extLst>
          </p:cNvPr>
          <p:cNvSpPr/>
          <p:nvPr/>
        </p:nvSpPr>
        <p:spPr>
          <a:xfrm>
            <a:off x="7643983" y="5856719"/>
            <a:ext cx="360000" cy="360000"/>
          </a:xfrm>
          <a:prstGeom prst="ellipse">
            <a:avLst/>
          </a:prstGeom>
          <a:solidFill>
            <a:srgbClr val="00B05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Tree>
    <p:extLst>
      <p:ext uri="{BB962C8B-B14F-4D97-AF65-F5344CB8AC3E}">
        <p14:creationId xmlns:p14="http://schemas.microsoft.com/office/powerpoint/2010/main" val="33010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andbollsligan">
  <a:themeElements>
    <a:clrScheme name="Custom 3">
      <a:dk1>
        <a:srgbClr val="00303C"/>
      </a:dk1>
      <a:lt1>
        <a:srgbClr val="FFFFFF"/>
      </a:lt1>
      <a:dk2>
        <a:srgbClr val="00303C"/>
      </a:dk2>
      <a:lt2>
        <a:srgbClr val="B2DBE1"/>
      </a:lt2>
      <a:accent1>
        <a:srgbClr val="00657D"/>
      </a:accent1>
      <a:accent2>
        <a:srgbClr val="D11B69"/>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extLst>
    <a:ext uri="{05A4C25C-085E-4340-85A3-A5531E510DB2}">
      <thm15:themeFamily xmlns:thm15="http://schemas.microsoft.com/office/thememl/2012/main" name="Elitserien allmän ppt mall" id="{5D8E4B66-682D-4B8C-8683-025C6D9A3C2D}" vid="{C2E7BE21-87D8-4EB4-A82A-FA541F375636}"/>
    </a:ext>
  </a:extLst>
</a:theme>
</file>

<file path=ppt/theme/theme2.xml><?xml version="1.0" encoding="utf-8"?>
<a:theme xmlns:a="http://schemas.openxmlformats.org/drawingml/2006/main" name="1_Handbollsligan">
  <a:themeElements>
    <a:clrScheme name="Custom 5">
      <a:dk1>
        <a:srgbClr val="00303C"/>
      </a:dk1>
      <a:lt1>
        <a:srgbClr val="FFFFFF"/>
      </a:lt1>
      <a:dk2>
        <a:srgbClr val="00303C"/>
      </a:dk2>
      <a:lt2>
        <a:srgbClr val="9BC7CF"/>
      </a:lt2>
      <a:accent1>
        <a:srgbClr val="006071"/>
      </a:accent1>
      <a:accent2>
        <a:srgbClr val="D21B69"/>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extLst>
    <a:ext uri="{05A4C25C-085E-4340-85A3-A5531E510DB2}">
      <thm15:themeFamily xmlns:thm15="http://schemas.microsoft.com/office/thememl/2012/main" name="Elitserien allmän ppt mall" id="{5D8E4B66-682D-4B8C-8683-025C6D9A3C2D}" vid="{80016947-60C2-4423-8AE1-A906D0C89B9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0A62BBC0C6F094BB81148FC6268319F" ma:contentTypeVersion="11" ma:contentTypeDescription="Skapa ett nytt dokument." ma:contentTypeScope="" ma:versionID="8936b8265c3b09ec82e2858aaecda5fe">
  <xsd:schema xmlns:xsd="http://www.w3.org/2001/XMLSchema" xmlns:xs="http://www.w3.org/2001/XMLSchema" xmlns:p="http://schemas.microsoft.com/office/2006/metadata/properties" xmlns:ns2="8853954e-8e08-4058-b356-cd66b0cb1709" xmlns:ns3="83745256-8587-4a5c-8a59-a76a9598444b" targetNamespace="http://schemas.microsoft.com/office/2006/metadata/properties" ma:root="true" ma:fieldsID="350dcb4833032fa14906ba5dde25ac6d" ns2:_="" ns3:_="">
    <xsd:import namespace="8853954e-8e08-4058-b356-cd66b0cb1709"/>
    <xsd:import namespace="83745256-8587-4a5c-8a59-a76a9598444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3954e-8e08-4058-b356-cd66b0cb17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Bildmarkeringar" ma:readOnly="false" ma:fieldId="{5cf76f15-5ced-4ddc-b409-7134ff3c332f}" ma:taxonomyMulti="true" ma:sspId="c5c2b09b-69b5-41a4-9641-2a36a62f6950"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745256-8587-4a5c-8a59-a76a9598444b"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3143e5e-eb77-49d5-b156-534437185b04}" ma:internalName="TaxCatchAll" ma:showField="CatchAllData" ma:web="83745256-8587-4a5c-8a59-a76a959844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853954e-8e08-4058-b356-cd66b0cb1709">
      <Terms xmlns="http://schemas.microsoft.com/office/infopath/2007/PartnerControls"/>
    </lcf76f155ced4ddcb4097134ff3c332f>
    <TaxCatchAll xmlns="83745256-8587-4a5c-8a59-a76a9598444b" xsi:nil="true"/>
  </documentManagement>
</p:properties>
</file>

<file path=customXml/itemProps1.xml><?xml version="1.0" encoding="utf-8"?>
<ds:datastoreItem xmlns:ds="http://schemas.openxmlformats.org/officeDocument/2006/customXml" ds:itemID="{4BC04A26-B07A-4ECB-88B9-82065AEA9A13}">
  <ds:schemaRefs>
    <ds:schemaRef ds:uri="http://schemas.microsoft.com/sharepoint/v3/contenttype/forms"/>
  </ds:schemaRefs>
</ds:datastoreItem>
</file>

<file path=customXml/itemProps2.xml><?xml version="1.0" encoding="utf-8"?>
<ds:datastoreItem xmlns:ds="http://schemas.openxmlformats.org/officeDocument/2006/customXml" ds:itemID="{FD25C2B3-346C-4BAB-941F-DF0882BCD7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53954e-8e08-4058-b356-cd66b0cb1709"/>
    <ds:schemaRef ds:uri="83745256-8587-4a5c-8a59-a76a959844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E2333A-F021-4943-8DF9-08F5DDA3372F}">
  <ds:schemaRefs>
    <ds:schemaRef ds:uri="8853954e-8e08-4058-b356-cd66b0cb1709"/>
    <ds:schemaRef ds:uri="http://www.w3.org/XML/1998/namespace"/>
    <ds:schemaRef ds:uri="http://purl.org/dc/terms/"/>
    <ds:schemaRef ds:uri="http://purl.org/dc/dcmitype/"/>
    <ds:schemaRef ds:uri="http://schemas.microsoft.com/office/2006/metadata/properties"/>
    <ds:schemaRef ds:uri="http://purl.org/dc/elements/1.1/"/>
    <ds:schemaRef ds:uri="http://schemas.microsoft.com/office/2006/documentManagement/types"/>
    <ds:schemaRef ds:uri="83745256-8587-4a5c-8a59-a76a9598444b"/>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Handbollsligan</Template>
  <TotalTime>1000</TotalTime>
  <Words>1319</Words>
  <Application>Microsoft Office PowerPoint</Application>
  <PresentationFormat>Bredbild</PresentationFormat>
  <Paragraphs>108</Paragraphs>
  <Slides>13</Slides>
  <Notes>0</Notes>
  <HiddenSlides>0</HiddenSlides>
  <MMClips>0</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13</vt:i4>
      </vt:variant>
    </vt:vector>
  </HeadingPairs>
  <TitlesOfParts>
    <vt:vector size="18" baseType="lpstr">
      <vt:lpstr>Arial</vt:lpstr>
      <vt:lpstr>Calibri</vt:lpstr>
      <vt:lpstr>Helvetica Neue</vt:lpstr>
      <vt:lpstr>Handbollsligan</vt:lpstr>
      <vt:lpstr>1_Handbollsligan</vt:lpstr>
      <vt:lpstr>Sponsringsmanual Elitserien Herr och Dam</vt:lpstr>
      <vt:lpstr>1. Erbjudande</vt:lpstr>
      <vt:lpstr>2. Plan</vt:lpstr>
      <vt:lpstr>3. Organisation</vt:lpstr>
      <vt:lpstr>4. Kontaktperson </vt:lpstr>
      <vt:lpstr>5. Kontaktnivå</vt:lpstr>
      <vt:lpstr>6. Säsongsrapport</vt:lpstr>
      <vt:lpstr>7. Kunddatabas sponsorer</vt:lpstr>
      <vt:lpstr>8. Kunddatabas publik</vt:lpstr>
      <vt:lpstr>9. Affärsnätverk</vt:lpstr>
      <vt:lpstr>10. Samhällsengagemang</vt:lpstr>
      <vt:lpstr>11. Mål och uppföljning</vt:lpstr>
      <vt:lpstr>Exempel på styrkort för uppföljning och utveckling av samarbete                           Till partnerföretag: X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Zetterqvist</dc:creator>
  <cp:lastModifiedBy>Thomas Mårtens</cp:lastModifiedBy>
  <cp:revision>39</cp:revision>
  <dcterms:created xsi:type="dcterms:W3CDTF">2026-06-02T15:41:16Z</dcterms:created>
  <dcterms:modified xsi:type="dcterms:W3CDTF">2026-06-17T07:46:26Z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0x01010050A62BBC0C6F094BB81148FC6268319F</vt:lpwstr>
  </property>
</Properties>
</file>