
<file path=[Content_Types].xml><?xml version="1.0" encoding="utf-8"?>
<Types xmlns="http://schemas.openxmlformats.org/package/2006/content-types">
  <Default Extension="bin" ContentType="application/vnd.openxmlformats-officedocument.oleObject"/>
  <Default Extension="gif" ContentType="image/gif"/>
  <Default Extension="jpeg" ContentType="image/jpeg"/>
  <Default Extension="png" ContentType="image/png"/>
  <Default Extension="rels" ContentType="application/vnd.openxmlformats-package.relationships+xml"/>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drawings/drawing1.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1" r:id="rId5"/>
    <p:sldMasterId id="2147483686" r:id="rId6"/>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535"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531"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9" r:id="rId58"/>
    <p:sldId id="532" r:id="rId59"/>
    <p:sldId id="311" r:id="rId60"/>
    <p:sldId id="312" r:id="rId61"/>
    <p:sldId id="533" r:id="rId62"/>
    <p:sldId id="314" r:id="rId63"/>
    <p:sldId id="315" r:id="rId64"/>
    <p:sldId id="316" r:id="rId65"/>
    <p:sldId id="317" r:id="rId66"/>
    <p:sldId id="318" r:id="rId67"/>
    <p:sldId id="319" r:id="rId68"/>
    <p:sldId id="320" r:id="rId69"/>
    <p:sldId id="321" r:id="rId70"/>
    <p:sldId id="322" r:id="rId71"/>
    <p:sldId id="323" r:id="rId72"/>
    <p:sldId id="324" r:id="rId73"/>
    <p:sldId id="325" r:id="rId74"/>
    <p:sldId id="534" r:id="rId75"/>
    <p:sldId id="326" r:id="rId76"/>
    <p:sldId id="327" r:id="rId77"/>
    <p:sldId id="328" r:id="rId78"/>
    <p:sldId id="329" r:id="rId79"/>
    <p:sldId id="330" r:id="rId80"/>
    <p:sldId id="331" r:id="rId81"/>
    <p:sldId id="332" r:id="rId82"/>
    <p:sldId id="333" r:id="rId83"/>
    <p:sldId id="335" r:id="rId84"/>
    <p:sldId id="334" r:id="rId85"/>
    <p:sldId id="336" r:id="rId86"/>
    <p:sldId id="337" r:id="rId87"/>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07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983" autoAdjust="0"/>
    <p:restoredTop sz="94660"/>
  </p:normalViewPr>
  <p:slideViewPr>
    <p:cSldViewPr snapToGrid="0" showGuides="1">
      <p:cViewPr varScale="1">
        <p:scale>
          <a:sx n="107" d="100"/>
          <a:sy n="107" d="100"/>
        </p:scale>
        <p:origin x="126" y="48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slide" Target="slides/slide62.xml"/><Relationship Id="rId84" Type="http://schemas.openxmlformats.org/officeDocument/2006/relationships/slide" Target="slides/slide78.xml"/><Relationship Id="rId89" Type="http://schemas.openxmlformats.org/officeDocument/2006/relationships/viewProps" Target="viewProps.xml"/><Relationship Id="rId16" Type="http://schemas.openxmlformats.org/officeDocument/2006/relationships/slide" Target="slides/slide10.xml"/><Relationship Id="rId11" Type="http://schemas.openxmlformats.org/officeDocument/2006/relationships/slide" Target="slides/slide5.xml"/><Relationship Id="rId32" Type="http://schemas.openxmlformats.org/officeDocument/2006/relationships/slide" Target="slides/slide26.xml"/><Relationship Id="rId37" Type="http://schemas.openxmlformats.org/officeDocument/2006/relationships/slide" Target="slides/slide31.xml"/><Relationship Id="rId53" Type="http://schemas.openxmlformats.org/officeDocument/2006/relationships/slide" Target="slides/slide47.xml"/><Relationship Id="rId58" Type="http://schemas.openxmlformats.org/officeDocument/2006/relationships/slide" Target="slides/slide52.xml"/><Relationship Id="rId74" Type="http://schemas.openxmlformats.org/officeDocument/2006/relationships/slide" Target="slides/slide68.xml"/><Relationship Id="rId79" Type="http://schemas.openxmlformats.org/officeDocument/2006/relationships/slide" Target="slides/slide73.xml"/><Relationship Id="rId5" Type="http://schemas.openxmlformats.org/officeDocument/2006/relationships/slideMaster" Target="slideMasters/slideMaster2.xml"/><Relationship Id="rId90" Type="http://schemas.openxmlformats.org/officeDocument/2006/relationships/theme" Target="theme/theme1.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slide" Target="slides/slide58.xml"/><Relationship Id="rId69" Type="http://schemas.openxmlformats.org/officeDocument/2006/relationships/slide" Target="slides/slide63.xml"/><Relationship Id="rId77" Type="http://schemas.openxmlformats.org/officeDocument/2006/relationships/slide" Target="slides/slide71.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80" Type="http://schemas.openxmlformats.org/officeDocument/2006/relationships/slide" Target="slides/slide74.xml"/><Relationship Id="rId85" Type="http://schemas.openxmlformats.org/officeDocument/2006/relationships/slide" Target="slides/slide79.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slide" Target="slides/slide6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70" Type="http://schemas.openxmlformats.org/officeDocument/2006/relationships/slide" Target="slides/slide64.xml"/><Relationship Id="rId75" Type="http://schemas.openxmlformats.org/officeDocument/2006/relationships/slide" Target="slides/slide69.xml"/><Relationship Id="rId83" Type="http://schemas.openxmlformats.org/officeDocument/2006/relationships/slide" Target="slides/slide77.xml"/><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slide" Target="slides/slide67.xml"/><Relationship Id="rId78" Type="http://schemas.openxmlformats.org/officeDocument/2006/relationships/slide" Target="slides/slide72.xml"/><Relationship Id="rId81" Type="http://schemas.openxmlformats.org/officeDocument/2006/relationships/slide" Target="slides/slide75.xml"/><Relationship Id="rId86" Type="http://schemas.openxmlformats.org/officeDocument/2006/relationships/slide" Target="slides/slide80.xml"/><Relationship Id="rId4" Type="http://schemas.openxmlformats.org/officeDocument/2006/relationships/slideMaster" Target="slideMasters/slideMaster1.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slide" Target="slides/slide70.xml"/><Relationship Id="rId7" Type="http://schemas.openxmlformats.org/officeDocument/2006/relationships/slide" Target="slides/slide1.xml"/><Relationship Id="rId71" Type="http://schemas.openxmlformats.org/officeDocument/2006/relationships/slide" Target="slides/slide65.xml"/><Relationship Id="rId2" Type="http://schemas.openxmlformats.org/officeDocument/2006/relationships/customXml" Target="../customXml/item2.xml"/><Relationship Id="rId29" Type="http://schemas.openxmlformats.org/officeDocument/2006/relationships/slide" Target="slides/slide23.xml"/><Relationship Id="rId24" Type="http://schemas.openxmlformats.org/officeDocument/2006/relationships/slide" Target="slides/slide18.xml"/><Relationship Id="rId40" Type="http://schemas.openxmlformats.org/officeDocument/2006/relationships/slide" Target="slides/slide34.xml"/><Relationship Id="rId45" Type="http://schemas.openxmlformats.org/officeDocument/2006/relationships/slide" Target="slides/slide39.xml"/><Relationship Id="rId66" Type="http://schemas.openxmlformats.org/officeDocument/2006/relationships/slide" Target="slides/slide60.xml"/><Relationship Id="rId87" Type="http://schemas.openxmlformats.org/officeDocument/2006/relationships/slide" Target="slides/slide81.xml"/><Relationship Id="rId61" Type="http://schemas.openxmlformats.org/officeDocument/2006/relationships/slide" Target="slides/slide55.xml"/><Relationship Id="rId82" Type="http://schemas.openxmlformats.org/officeDocument/2006/relationships/slide" Target="slides/slide76.xml"/><Relationship Id="rId19" Type="http://schemas.openxmlformats.org/officeDocument/2006/relationships/slide" Target="slides/slide13.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5" Type="http://schemas.openxmlformats.org/officeDocument/2006/relationships/chartUserShapes" Target="../drawings/drawing1.xml"/><Relationship Id="rId4"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320" b="0" i="0" u="none" strike="noStrike" kern="1200" spc="0" baseline="0">
                <a:solidFill>
                  <a:schemeClr val="tx1"/>
                </a:solidFill>
                <a:latin typeface="+mn-lt"/>
                <a:ea typeface="+mn-ea"/>
                <a:cs typeface="+mn-cs"/>
              </a:defRPr>
            </a:pPr>
            <a:r>
              <a:rPr lang="sv-SE" sz="1320" b="0" i="0" u="none" strike="noStrike" baseline="0" dirty="0">
                <a:effectLst/>
              </a:rPr>
              <a:t>Utveckling år för år: </a:t>
            </a:r>
            <a:br>
              <a:rPr lang="sv-SE" sz="1320" b="0" i="0" u="none" strike="noStrike" baseline="0" dirty="0">
                <a:effectLst/>
              </a:rPr>
            </a:br>
            <a:r>
              <a:rPr lang="sv-SE" sz="1320" b="0" i="0" u="none" strike="noStrike" baseline="0" dirty="0">
                <a:effectLst/>
              </a:rPr>
              <a:t>Bandy - Elitserien</a:t>
            </a:r>
            <a:endParaRPr lang="sv-SE" dirty="0"/>
          </a:p>
        </c:rich>
      </c:tx>
      <c:overlay val="0"/>
      <c:spPr>
        <a:noFill/>
        <a:ln>
          <a:noFill/>
        </a:ln>
        <a:effectLst/>
      </c:spPr>
      <c:txPr>
        <a:bodyPr rot="0" spcFirstLastPara="1" vertOverflow="ellipsis" vert="horz" wrap="square" anchor="ctr" anchorCtr="1"/>
        <a:lstStyle/>
        <a:p>
          <a:pPr>
            <a:defRPr sz="1320" b="0" i="0" u="none" strike="noStrike" kern="1200" spc="0" baseline="0">
              <a:solidFill>
                <a:schemeClr val="tx1"/>
              </a:solidFill>
              <a:latin typeface="+mn-lt"/>
              <a:ea typeface="+mn-ea"/>
              <a:cs typeface="+mn-cs"/>
            </a:defRPr>
          </a:pPr>
          <a:endParaRPr lang="sv-SE"/>
        </a:p>
      </c:txPr>
    </c:title>
    <c:autoTitleDeleted val="0"/>
    <c:plotArea>
      <c:layout>
        <c:manualLayout>
          <c:layoutTarget val="inner"/>
          <c:xMode val="edge"/>
          <c:yMode val="edge"/>
          <c:x val="0.20893274350702928"/>
          <c:y val="0.14344688805195246"/>
          <c:w val="0.74350039149089253"/>
          <c:h val="0.56502227461462118"/>
        </c:manualLayout>
      </c:layout>
      <c:lineChart>
        <c:grouping val="standard"/>
        <c:varyColors val="0"/>
        <c:ser>
          <c:idx val="0"/>
          <c:order val="0"/>
          <c:tx>
            <c:strRef>
              <c:f>Blad1!$B$1</c:f>
              <c:strCache>
                <c:ptCount val="1"/>
                <c:pt idx="0">
                  <c:v>Bandy</c:v>
                </c:pt>
              </c:strCache>
            </c:strRef>
          </c:tx>
          <c:spPr>
            <a:ln w="28575" cap="rnd">
              <a:solidFill>
                <a:srgbClr val="002855"/>
              </a:solidFill>
              <a:round/>
            </a:ln>
            <a:effectLst/>
          </c:spPr>
          <c:marker>
            <c:symbol val="none"/>
          </c:marker>
          <c:dPt>
            <c:idx val="3"/>
            <c:marker>
              <c:symbol val="none"/>
            </c:marker>
            <c:bubble3D val="0"/>
            <c:spPr>
              <a:ln w="28575" cap="rnd">
                <a:solidFill>
                  <a:srgbClr val="002855"/>
                </a:solidFill>
                <a:round/>
              </a:ln>
              <a:effectLst/>
            </c:spPr>
            <c:extLst>
              <c:ext xmlns:c16="http://schemas.microsoft.com/office/drawing/2014/chart" uri="{C3380CC4-5D6E-409C-BE32-E72D297353CC}">
                <c16:uniqueId val="{00000001-2F05-424E-8AEC-4543EDA2326C}"/>
              </c:ext>
            </c:extLst>
          </c:dPt>
          <c:dLbls>
            <c:delete val="1"/>
          </c:dLbls>
          <c:cat>
            <c:numRef>
              <c:f>Blad1!$A$2:$A$11</c:f>
              <c:numCache>
                <c:formatCode>General</c:formatCode>
                <c:ptCount val="10"/>
                <c:pt idx="0">
                  <c:v>2013</c:v>
                </c:pt>
                <c:pt idx="1">
                  <c:v>2014</c:v>
                </c:pt>
                <c:pt idx="2">
                  <c:v>2015</c:v>
                </c:pt>
                <c:pt idx="3">
                  <c:v>2016</c:v>
                </c:pt>
                <c:pt idx="4">
                  <c:v>2017</c:v>
                </c:pt>
                <c:pt idx="5">
                  <c:v>2018</c:v>
                </c:pt>
                <c:pt idx="6">
                  <c:v>2019</c:v>
                </c:pt>
                <c:pt idx="7">
                  <c:v>2020</c:v>
                </c:pt>
                <c:pt idx="8">
                  <c:v>2021</c:v>
                </c:pt>
                <c:pt idx="9">
                  <c:v>2022</c:v>
                </c:pt>
              </c:numCache>
            </c:numRef>
          </c:cat>
          <c:val>
            <c:numRef>
              <c:f>Blad1!$B$2:$B$11</c:f>
              <c:numCache>
                <c:formatCode>0%</c:formatCode>
                <c:ptCount val="10"/>
                <c:pt idx="0">
                  <c:v>0.09</c:v>
                </c:pt>
                <c:pt idx="1">
                  <c:v>7.0000000000000007E-2</c:v>
                </c:pt>
                <c:pt idx="2">
                  <c:v>7.0000000000000007E-2</c:v>
                </c:pt>
                <c:pt idx="3">
                  <c:v>7.0000000000000007E-2</c:v>
                </c:pt>
                <c:pt idx="4">
                  <c:v>0.08</c:v>
                </c:pt>
                <c:pt idx="5">
                  <c:v>0.08</c:v>
                </c:pt>
                <c:pt idx="6">
                  <c:v>7.0000000000000007E-2</c:v>
                </c:pt>
                <c:pt idx="7">
                  <c:v>7.0000000000000007E-2</c:v>
                </c:pt>
                <c:pt idx="8">
                  <c:v>0.08</c:v>
                </c:pt>
              </c:numCache>
            </c:numRef>
          </c:val>
          <c:smooth val="0"/>
          <c:extLst>
            <c:ext xmlns:c16="http://schemas.microsoft.com/office/drawing/2014/chart" uri="{C3380CC4-5D6E-409C-BE32-E72D297353CC}">
              <c16:uniqueId val="{00000002-2F05-424E-8AEC-4543EDA2326C}"/>
            </c:ext>
          </c:extLst>
        </c:ser>
        <c:ser>
          <c:idx val="1"/>
          <c:order val="1"/>
          <c:tx>
            <c:strRef>
              <c:f>Blad1!$C$1</c:f>
              <c:strCache>
                <c:ptCount val="1"/>
                <c:pt idx="0">
                  <c:v>Elitserien Herr</c:v>
                </c:pt>
              </c:strCache>
            </c:strRef>
          </c:tx>
          <c:spPr>
            <a:ln w="28575" cap="rnd">
              <a:solidFill>
                <a:srgbClr val="B3A369"/>
              </a:solidFill>
              <a:round/>
            </a:ln>
            <a:effectLst/>
          </c:spPr>
          <c:marker>
            <c:symbol val="none"/>
          </c:marker>
          <c:dLbls>
            <c:delete val="1"/>
          </c:dLbls>
          <c:cat>
            <c:numRef>
              <c:f>Blad1!$A$2:$A$11</c:f>
              <c:numCache>
                <c:formatCode>General</c:formatCode>
                <c:ptCount val="10"/>
                <c:pt idx="0">
                  <c:v>2013</c:v>
                </c:pt>
                <c:pt idx="1">
                  <c:v>2014</c:v>
                </c:pt>
                <c:pt idx="2">
                  <c:v>2015</c:v>
                </c:pt>
                <c:pt idx="3">
                  <c:v>2016</c:v>
                </c:pt>
                <c:pt idx="4">
                  <c:v>2017</c:v>
                </c:pt>
                <c:pt idx="5">
                  <c:v>2018</c:v>
                </c:pt>
                <c:pt idx="6">
                  <c:v>2019</c:v>
                </c:pt>
                <c:pt idx="7">
                  <c:v>2020</c:v>
                </c:pt>
                <c:pt idx="8">
                  <c:v>2021</c:v>
                </c:pt>
                <c:pt idx="9">
                  <c:v>2022</c:v>
                </c:pt>
              </c:numCache>
            </c:numRef>
          </c:cat>
          <c:val>
            <c:numRef>
              <c:f>Blad1!$C$2:$C$11</c:f>
              <c:numCache>
                <c:formatCode>0%</c:formatCode>
                <c:ptCount val="10"/>
                <c:pt idx="0">
                  <c:v>0.12</c:v>
                </c:pt>
                <c:pt idx="1">
                  <c:v>0.11</c:v>
                </c:pt>
                <c:pt idx="2">
                  <c:v>0.12</c:v>
                </c:pt>
                <c:pt idx="3">
                  <c:v>0.16</c:v>
                </c:pt>
                <c:pt idx="4">
                  <c:v>0.16</c:v>
                </c:pt>
                <c:pt idx="5">
                  <c:v>0.18</c:v>
                </c:pt>
                <c:pt idx="6">
                  <c:v>0.18</c:v>
                </c:pt>
                <c:pt idx="7">
                  <c:v>0.18</c:v>
                </c:pt>
                <c:pt idx="8">
                  <c:v>0.19</c:v>
                </c:pt>
                <c:pt idx="9">
                  <c:v>0.21</c:v>
                </c:pt>
              </c:numCache>
            </c:numRef>
          </c:val>
          <c:smooth val="0"/>
          <c:extLst>
            <c:ext xmlns:c16="http://schemas.microsoft.com/office/drawing/2014/chart" uri="{C3380CC4-5D6E-409C-BE32-E72D297353CC}">
              <c16:uniqueId val="{00000000-E5ED-489B-8AFA-B0BB7A46F610}"/>
            </c:ext>
          </c:extLst>
        </c:ser>
        <c:ser>
          <c:idx val="2"/>
          <c:order val="2"/>
          <c:tx>
            <c:strRef>
              <c:f>Blad1!$D$1</c:f>
              <c:strCache>
                <c:ptCount val="1"/>
                <c:pt idx="0">
                  <c:v>Elitserien Dam</c:v>
                </c:pt>
              </c:strCache>
            </c:strRef>
          </c:tx>
          <c:spPr>
            <a:ln w="28575" cap="rnd">
              <a:solidFill>
                <a:schemeClr val="accent3"/>
              </a:solidFill>
              <a:round/>
            </a:ln>
            <a:effectLst/>
          </c:spPr>
          <c:marker>
            <c:symbol val="none"/>
          </c:marker>
          <c:dLbls>
            <c:delete val="1"/>
          </c:dLbls>
          <c:cat>
            <c:numRef>
              <c:f>Blad1!$A$2:$A$11</c:f>
              <c:numCache>
                <c:formatCode>General</c:formatCode>
                <c:ptCount val="10"/>
                <c:pt idx="0">
                  <c:v>2013</c:v>
                </c:pt>
                <c:pt idx="1">
                  <c:v>2014</c:v>
                </c:pt>
                <c:pt idx="2">
                  <c:v>2015</c:v>
                </c:pt>
                <c:pt idx="3">
                  <c:v>2016</c:v>
                </c:pt>
                <c:pt idx="4">
                  <c:v>2017</c:v>
                </c:pt>
                <c:pt idx="5">
                  <c:v>2018</c:v>
                </c:pt>
                <c:pt idx="6">
                  <c:v>2019</c:v>
                </c:pt>
                <c:pt idx="7">
                  <c:v>2020</c:v>
                </c:pt>
                <c:pt idx="8">
                  <c:v>2021</c:v>
                </c:pt>
                <c:pt idx="9">
                  <c:v>2022</c:v>
                </c:pt>
              </c:numCache>
            </c:numRef>
          </c:cat>
          <c:val>
            <c:numRef>
              <c:f>Blad1!$D$2:$D$11</c:f>
              <c:numCache>
                <c:formatCode>General</c:formatCode>
                <c:ptCount val="10"/>
                <c:pt idx="8" formatCode="0%">
                  <c:v>0.14000000000000001</c:v>
                </c:pt>
                <c:pt idx="9" formatCode="0%">
                  <c:v>0.17</c:v>
                </c:pt>
              </c:numCache>
            </c:numRef>
          </c:val>
          <c:smooth val="0"/>
          <c:extLst>
            <c:ext xmlns:c16="http://schemas.microsoft.com/office/drawing/2014/chart" uri="{C3380CC4-5D6E-409C-BE32-E72D297353CC}">
              <c16:uniqueId val="{00000003-A51A-46CC-8A5A-4B7EBCE03DB2}"/>
            </c:ext>
          </c:extLst>
        </c:ser>
        <c:dLbls>
          <c:showLegendKey val="0"/>
          <c:showVal val="1"/>
          <c:showCatName val="0"/>
          <c:showSerName val="0"/>
          <c:showPercent val="0"/>
          <c:showBubbleSize val="0"/>
        </c:dLbls>
        <c:smooth val="0"/>
        <c:axId val="196098880"/>
        <c:axId val="196099272"/>
      </c:lineChart>
      <c:catAx>
        <c:axId val="196098880"/>
        <c:scaling>
          <c:orientation val="minMax"/>
        </c:scaling>
        <c:delete val="0"/>
        <c:axPos val="b"/>
        <c:numFmt formatCode="General" sourceLinked="1"/>
        <c:majorTickMark val="out"/>
        <c:minorTickMark val="none"/>
        <c:tickLblPos val="nextTo"/>
        <c:spPr>
          <a:noFill/>
          <a:ln w="6350" cap="flat" cmpd="sng" algn="ctr">
            <a:solidFill>
              <a:schemeClr val="tx1"/>
            </a:solidFill>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sv-SE"/>
          </a:p>
        </c:txPr>
        <c:crossAx val="196099272"/>
        <c:crosses val="autoZero"/>
        <c:auto val="1"/>
        <c:lblAlgn val="ctr"/>
        <c:lblOffset val="100"/>
        <c:noMultiLvlLbl val="0"/>
      </c:catAx>
      <c:valAx>
        <c:axId val="196099272"/>
        <c:scaling>
          <c:orientation val="minMax"/>
          <c:max val="0.30000000000000004"/>
        </c:scaling>
        <c:delete val="0"/>
        <c:axPos val="l"/>
        <c:numFmt formatCode="0%" sourceLinked="1"/>
        <c:majorTickMark val="out"/>
        <c:minorTickMark val="none"/>
        <c:tickLblPos val="nextTo"/>
        <c:spPr>
          <a:noFill/>
          <a:ln>
            <a:solidFill>
              <a:srgbClr val="002855"/>
            </a:solidFill>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sv-SE"/>
          </a:p>
        </c:txPr>
        <c:crossAx val="196098880"/>
        <c:crosses val="autoZero"/>
        <c:crossBetween val="between"/>
      </c:valAx>
      <c:dTable>
        <c:showHorzBorder val="1"/>
        <c:showVertBorder val="1"/>
        <c:showOutline val="1"/>
        <c:showKeys val="1"/>
        <c:spPr>
          <a:noFill/>
          <a:ln w="9525" cap="flat" cmpd="sng" algn="ctr">
            <a:solidFill>
              <a:srgbClr val="002855"/>
            </a:solidFill>
            <a:round/>
          </a:ln>
          <a:effectLst/>
        </c:spPr>
        <c:txPr>
          <a:bodyPr rot="0" spcFirstLastPara="1" vertOverflow="ellipsis" vert="horz" wrap="square" anchor="ctr" anchorCtr="1"/>
          <a:lstStyle/>
          <a:p>
            <a:pPr rtl="0">
              <a:defRPr sz="1000" b="0" i="0" u="none" strike="noStrike" kern="1200" baseline="0">
                <a:solidFill>
                  <a:schemeClr val="tx1"/>
                </a:solidFill>
                <a:latin typeface="+mn-lt"/>
                <a:ea typeface="+mn-ea"/>
                <a:cs typeface="+mn-cs"/>
              </a:defRPr>
            </a:pPr>
            <a:endParaRPr lang="sv-SE"/>
          </a:p>
        </c:txPr>
      </c:dTable>
      <c:spPr>
        <a:noFill/>
        <a:ln w="25400">
          <a:noFill/>
        </a:ln>
        <a:effectLst/>
      </c:spPr>
    </c:plotArea>
    <c:plotVisOnly val="1"/>
    <c:dispBlanksAs val="gap"/>
    <c:showDLblsOverMax val="0"/>
  </c:chart>
  <c:spPr>
    <a:noFill/>
    <a:ln>
      <a:noFill/>
    </a:ln>
    <a:effectLst/>
  </c:spPr>
  <c:txPr>
    <a:bodyPr/>
    <a:lstStyle/>
    <a:p>
      <a:pPr>
        <a:defRPr sz="1100">
          <a:solidFill>
            <a:schemeClr val="tx1"/>
          </a:solidFill>
        </a:defRPr>
      </a:pPr>
      <a:endParaRPr lang="sv-SE"/>
    </a:p>
  </c:txPr>
  <c:externalData r:id="rId4">
    <c:autoUpdate val="0"/>
  </c:externalData>
  <c:userShapes r:id="rId5"/>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_rels/drawing1.xml.rels><?xml version="1.0" encoding="UTF-8" standalone="yes"?>
<Relationships xmlns="http://schemas.openxmlformats.org/package/2006/relationships"><Relationship Id="rId1" Type="http://schemas.openxmlformats.org/officeDocument/2006/relationships/image" Target="../media/image23.png"/></Relationships>
</file>

<file path=ppt/drawings/drawing1.xml><?xml version="1.0" encoding="utf-8"?>
<c:userShapes xmlns:c="http://schemas.openxmlformats.org/drawingml/2006/chart">
  <cdr:relSizeAnchor xmlns:cdr="http://schemas.openxmlformats.org/drawingml/2006/chartDrawing">
    <cdr:from>
      <cdr:x>0.42038</cdr:x>
      <cdr:y>0.18119</cdr:y>
    </cdr:from>
    <cdr:to>
      <cdr:x>0.60343</cdr:x>
      <cdr:y>0.27948</cdr:y>
    </cdr:to>
    <cdr:pic>
      <cdr:nvPicPr>
        <cdr:cNvPr id="3" name="Bildobjekt 2">
          <a:extLst xmlns:a="http://schemas.openxmlformats.org/drawingml/2006/main">
            <a:ext uri="{FF2B5EF4-FFF2-40B4-BE49-F238E27FC236}">
              <a16:creationId xmlns:a16="http://schemas.microsoft.com/office/drawing/2014/main" id="{1858DAD0-B315-AC6A-9B14-60B7A50F20F5}"/>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1">
          <a:extLst>
            <a:ext uri="{28A0092B-C50C-407E-A947-70E740481C1C}">
              <a14:useLocalDpi xmlns:a14="http://schemas.microsoft.com/office/drawing/2010/main" val="0"/>
            </a:ext>
          </a:extLst>
        </a:blip>
        <a:stretch xmlns:a="http://schemas.openxmlformats.org/drawingml/2006/main">
          <a:fillRect/>
        </a:stretch>
      </cdr:blipFill>
      <cdr:spPr>
        <a:xfrm xmlns:a="http://schemas.openxmlformats.org/drawingml/2006/main">
          <a:off x="5085512" y="949266"/>
          <a:ext cx="2214352" cy="514961"/>
        </a:xfrm>
        <a:prstGeom xmlns:a="http://schemas.openxmlformats.org/drawingml/2006/main" prst="rect">
          <a:avLst/>
        </a:prstGeom>
      </cdr:spPr>
    </cdr:pic>
  </cdr:relSizeAnchor>
</c:userShap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gif"/><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Master" Target="../slideMasters/slideMaster3.xml"/><Relationship Id="rId5" Type="http://schemas.openxmlformats.org/officeDocument/2006/relationships/image" Target="../media/image8.png"/><Relationship Id="rId4" Type="http://schemas.openxmlformats.org/officeDocument/2006/relationships/oleObject" Target="../embeddings/oleObject1.bin"/></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Master" Target="../slideMasters/slideMaster3.xml"/><Relationship Id="rId5" Type="http://schemas.openxmlformats.org/officeDocument/2006/relationships/image" Target="../media/image8.png"/><Relationship Id="rId4" Type="http://schemas.openxmlformats.org/officeDocument/2006/relationships/oleObject" Target="../embeddings/oleObject2.bin"/></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Master" Target="../slideMasters/slideMaster3.xml"/><Relationship Id="rId5" Type="http://schemas.openxmlformats.org/officeDocument/2006/relationships/image" Target="../media/image8.png"/><Relationship Id="rId4" Type="http://schemas.openxmlformats.org/officeDocument/2006/relationships/oleObject" Target="../embeddings/oleObject3.bin"/></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Master" Target="../slideMasters/slideMaster3.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oleObject" Target="../embeddings/oleObject4.bin"/></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Master" Target="../slideMasters/slideMaster3.xml"/><Relationship Id="rId5" Type="http://schemas.openxmlformats.org/officeDocument/2006/relationships/image" Target="../media/image11.wmf"/><Relationship Id="rId4" Type="http://schemas.openxmlformats.org/officeDocument/2006/relationships/oleObject" Target="../embeddings/oleObject5.bin"/></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Kapitelsida">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839624" y="1843963"/>
            <a:ext cx="10513547" cy="1813636"/>
          </a:xfrm>
        </p:spPr>
        <p:txBody>
          <a:bodyPr anchor="b"/>
          <a:lstStyle>
            <a:lvl1pPr algn="ctr">
              <a:lnSpc>
                <a:spcPts val="6998"/>
              </a:lnSpc>
              <a:defRPr sz="7498">
                <a:solidFill>
                  <a:schemeClr val="bg1"/>
                </a:solidFill>
              </a:defRPr>
            </a:lvl1pPr>
          </a:lstStyle>
          <a:p>
            <a:r>
              <a:rPr lang="sv-SE" dirty="0"/>
              <a:t>Kapitelsida</a:t>
            </a:r>
          </a:p>
        </p:txBody>
      </p:sp>
      <p:sp>
        <p:nvSpPr>
          <p:cNvPr id="8" name="Platshållare för text 7"/>
          <p:cNvSpPr>
            <a:spLocks noGrp="1"/>
          </p:cNvSpPr>
          <p:nvPr>
            <p:ph type="body" sz="quarter" idx="11" hasCustomPrompt="1"/>
          </p:nvPr>
        </p:nvSpPr>
        <p:spPr>
          <a:xfrm>
            <a:off x="839624" y="3869898"/>
            <a:ext cx="10513547" cy="1028697"/>
          </a:xfrm>
        </p:spPr>
        <p:txBody>
          <a:bodyPr/>
          <a:lstStyle>
            <a:lvl1pPr marL="0" indent="0" algn="ctr">
              <a:lnSpc>
                <a:spcPts val="3249"/>
              </a:lnSpc>
              <a:spcBef>
                <a:spcPts val="0"/>
              </a:spcBef>
              <a:buNone/>
              <a:defRPr sz="2999">
                <a:solidFill>
                  <a:schemeClr val="bg2"/>
                </a:solidFill>
                <a:latin typeface="+mj-lt"/>
              </a:defRPr>
            </a:lvl1pPr>
          </a:lstStyle>
          <a:p>
            <a:pPr lvl="0"/>
            <a:r>
              <a:rPr lang="sv-SE" dirty="0"/>
              <a:t>Underrubrik</a:t>
            </a:r>
          </a:p>
        </p:txBody>
      </p:sp>
      <p:sp>
        <p:nvSpPr>
          <p:cNvPr id="4" name="Platshållare för bildnummer 5">
            <a:extLst>
              <a:ext uri="{FF2B5EF4-FFF2-40B4-BE49-F238E27FC236}">
                <a16:creationId xmlns:a16="http://schemas.microsoft.com/office/drawing/2014/main" id="{465199F1-9C8C-437F-9A5A-8A4E4B6F702E}"/>
              </a:ext>
            </a:extLst>
          </p:cNvPr>
          <p:cNvSpPr>
            <a:spLocks noGrp="1"/>
          </p:cNvSpPr>
          <p:nvPr>
            <p:ph type="sldNum" sz="quarter" idx="4"/>
          </p:nvPr>
        </p:nvSpPr>
        <p:spPr>
          <a:xfrm>
            <a:off x="11112312" y="6520304"/>
            <a:ext cx="785547" cy="235688"/>
          </a:xfrm>
          <a:prstGeom prst="rect">
            <a:avLst/>
          </a:prstGeom>
        </p:spPr>
        <p:txBody>
          <a:bodyPr vert="horz" lIns="217746" tIns="108873" rIns="217746" bIns="108873" rtlCol="0" anchor="ctr"/>
          <a:lstStyle>
            <a:lvl1pPr algn="ctr">
              <a:defRPr sz="1200">
                <a:solidFill>
                  <a:schemeClr val="bg1"/>
                </a:solidFill>
              </a:defRPr>
            </a:lvl1pPr>
          </a:lstStyle>
          <a:p>
            <a:fld id="{9BA0B457-76D1-4990-89D2-8B8535F057A4}" type="slidenum">
              <a:rPr lang="sv-SE" smtClean="0"/>
              <a:pPr/>
              <a:t>‹#›</a:t>
            </a:fld>
            <a:endParaRPr lang="sv-SE" dirty="0"/>
          </a:p>
        </p:txBody>
      </p:sp>
      <p:pic>
        <p:nvPicPr>
          <p:cNvPr id="3" name="Picture 2" descr="A white text on a black background&#10;&#10;Description automatically generated">
            <a:extLst>
              <a:ext uri="{FF2B5EF4-FFF2-40B4-BE49-F238E27FC236}">
                <a16:creationId xmlns:a16="http://schemas.microsoft.com/office/drawing/2014/main" id="{0C4640D3-2056-823F-3BA9-12FED938354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52945" y="439080"/>
            <a:ext cx="2260690" cy="497801"/>
          </a:xfrm>
          <a:prstGeom prst="rect">
            <a:avLst/>
          </a:prstGeom>
        </p:spPr>
      </p:pic>
      <p:cxnSp>
        <p:nvCxnSpPr>
          <p:cNvPr id="5" name="Straight Connector 4">
            <a:extLst>
              <a:ext uri="{FF2B5EF4-FFF2-40B4-BE49-F238E27FC236}">
                <a16:creationId xmlns:a16="http://schemas.microsoft.com/office/drawing/2014/main" id="{4F50FB05-930A-C317-D6EF-D6A1D58BC498}"/>
              </a:ext>
            </a:extLst>
          </p:cNvPr>
          <p:cNvCxnSpPr/>
          <p:nvPr userDrawn="1"/>
        </p:nvCxnSpPr>
        <p:spPr>
          <a:xfrm>
            <a:off x="0" y="1240492"/>
            <a:ext cx="12192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92468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ext och bild vänster">
    <p:spTree>
      <p:nvGrpSpPr>
        <p:cNvPr id="1" name=""/>
        <p:cNvGrpSpPr/>
        <p:nvPr/>
      </p:nvGrpSpPr>
      <p:grpSpPr>
        <a:xfrm>
          <a:off x="0" y="0"/>
          <a:ext cx="0" cy="0"/>
          <a:chOff x="0" y="0"/>
          <a:chExt cx="0" cy="0"/>
        </a:xfrm>
      </p:grpSpPr>
      <p:sp>
        <p:nvSpPr>
          <p:cNvPr id="2" name="Rubrik 1"/>
          <p:cNvSpPr>
            <a:spLocks noGrp="1"/>
          </p:cNvSpPr>
          <p:nvPr>
            <p:ph type="title"/>
          </p:nvPr>
        </p:nvSpPr>
        <p:spPr>
          <a:xfrm>
            <a:off x="8020991" y="1571530"/>
            <a:ext cx="3343980" cy="934897"/>
          </a:xfrm>
        </p:spPr>
        <p:txBody>
          <a:bodyPr/>
          <a:lstStyle>
            <a:lvl1pPr>
              <a:lnSpc>
                <a:spcPts val="2999"/>
              </a:lnSpc>
              <a:defRPr>
                <a:solidFill>
                  <a:schemeClr val="bg2"/>
                </a:solidFill>
              </a:defRPr>
            </a:lvl1pPr>
          </a:lstStyle>
          <a:p>
            <a:r>
              <a:rPr lang="en-GB" dirty="0"/>
              <a:t>Click to edit Master title style</a:t>
            </a:r>
            <a:endParaRPr lang="sv-SE" dirty="0"/>
          </a:p>
        </p:txBody>
      </p:sp>
      <p:sp>
        <p:nvSpPr>
          <p:cNvPr id="6" name="Platshållare för bildnummer 5"/>
          <p:cNvSpPr>
            <a:spLocks noGrp="1"/>
          </p:cNvSpPr>
          <p:nvPr>
            <p:ph type="sldNum" sz="quarter" idx="12"/>
          </p:nvPr>
        </p:nvSpPr>
        <p:spPr/>
        <p:txBody>
          <a:bodyPr/>
          <a:lstStyle/>
          <a:p>
            <a:fld id="{9BA0B457-76D1-4990-89D2-8B8535F057A4}" type="slidenum">
              <a:rPr lang="sv-SE" smtClean="0"/>
              <a:t>‹#›</a:t>
            </a:fld>
            <a:endParaRPr lang="sv-SE"/>
          </a:p>
        </p:txBody>
      </p:sp>
      <p:sp>
        <p:nvSpPr>
          <p:cNvPr id="10" name="Platshållare för text 8"/>
          <p:cNvSpPr>
            <a:spLocks noGrp="1"/>
          </p:cNvSpPr>
          <p:nvPr>
            <p:ph type="body" sz="quarter" idx="14"/>
          </p:nvPr>
        </p:nvSpPr>
        <p:spPr>
          <a:xfrm>
            <a:off x="8017691" y="2613517"/>
            <a:ext cx="3335480" cy="3761940"/>
          </a:xfrm>
        </p:spPr>
        <p:txBody>
          <a:bodyPr/>
          <a:lstStyle>
            <a:lvl1pPr marL="0" indent="0">
              <a:buNone/>
              <a:defRPr/>
            </a:lvl1pPr>
          </a:lstStyle>
          <a:p>
            <a:pPr lvl="0"/>
            <a:r>
              <a:rPr lang="en-GB"/>
              <a:t>Click to edit Master text styles</a:t>
            </a:r>
          </a:p>
        </p:txBody>
      </p:sp>
      <p:sp>
        <p:nvSpPr>
          <p:cNvPr id="8" name="Platshållare för innehåll 3"/>
          <p:cNvSpPr>
            <a:spLocks noGrp="1"/>
          </p:cNvSpPr>
          <p:nvPr>
            <p:ph sz="quarter" idx="15" hasCustomPrompt="1"/>
          </p:nvPr>
        </p:nvSpPr>
        <p:spPr>
          <a:xfrm>
            <a:off x="839624" y="1203187"/>
            <a:ext cx="6931259" cy="5161159"/>
          </a:xfrm>
        </p:spPr>
        <p:txBody>
          <a:bodyPr tIns="1296000"/>
          <a:lstStyle>
            <a:lvl1pPr marL="0" indent="0" algn="ctr">
              <a:buNone/>
              <a:defRPr sz="2000"/>
            </a:lvl1pPr>
          </a:lstStyle>
          <a:p>
            <a:pPr lvl="0"/>
            <a:r>
              <a:rPr lang="sv-SE"/>
              <a:t>Innehåll</a:t>
            </a:r>
          </a:p>
        </p:txBody>
      </p:sp>
      <p:pic>
        <p:nvPicPr>
          <p:cNvPr id="3" name="Picture 2" descr="A white text on a black background&#10;&#10;Description automatically generated">
            <a:extLst>
              <a:ext uri="{FF2B5EF4-FFF2-40B4-BE49-F238E27FC236}">
                <a16:creationId xmlns:a16="http://schemas.microsoft.com/office/drawing/2014/main" id="{F4CCE74E-3255-BAA2-03D8-7718A70E8B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52945" y="439080"/>
            <a:ext cx="2260690" cy="497801"/>
          </a:xfrm>
          <a:prstGeom prst="rect">
            <a:avLst/>
          </a:prstGeom>
        </p:spPr>
      </p:pic>
      <p:cxnSp>
        <p:nvCxnSpPr>
          <p:cNvPr id="4" name="Straight Connector 3">
            <a:extLst>
              <a:ext uri="{FF2B5EF4-FFF2-40B4-BE49-F238E27FC236}">
                <a16:creationId xmlns:a16="http://schemas.microsoft.com/office/drawing/2014/main" id="{19B45E2C-9E34-BA7E-6561-6CD6848A51E0}"/>
              </a:ext>
            </a:extLst>
          </p:cNvPr>
          <p:cNvCxnSpPr/>
          <p:nvPr userDrawn="1"/>
        </p:nvCxnSpPr>
        <p:spPr>
          <a:xfrm>
            <a:off x="0" y="1240492"/>
            <a:ext cx="12192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96568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Text och bild vänster">
    <p:spTree>
      <p:nvGrpSpPr>
        <p:cNvPr id="1" name=""/>
        <p:cNvGrpSpPr/>
        <p:nvPr/>
      </p:nvGrpSpPr>
      <p:grpSpPr>
        <a:xfrm>
          <a:off x="0" y="0"/>
          <a:ext cx="0" cy="0"/>
          <a:chOff x="0" y="0"/>
          <a:chExt cx="0" cy="0"/>
        </a:xfrm>
      </p:grpSpPr>
      <p:sp>
        <p:nvSpPr>
          <p:cNvPr id="2" name="Rubrik 1"/>
          <p:cNvSpPr>
            <a:spLocks noGrp="1"/>
          </p:cNvSpPr>
          <p:nvPr>
            <p:ph type="title"/>
          </p:nvPr>
        </p:nvSpPr>
        <p:spPr>
          <a:xfrm>
            <a:off x="839625" y="1571530"/>
            <a:ext cx="3343980" cy="934897"/>
          </a:xfrm>
        </p:spPr>
        <p:txBody>
          <a:bodyPr/>
          <a:lstStyle>
            <a:lvl1pPr>
              <a:lnSpc>
                <a:spcPts val="2999"/>
              </a:lnSpc>
              <a:defRPr>
                <a:solidFill>
                  <a:schemeClr val="bg2"/>
                </a:solidFill>
              </a:defRPr>
            </a:lvl1pPr>
          </a:lstStyle>
          <a:p>
            <a:r>
              <a:rPr lang="en-GB" dirty="0"/>
              <a:t>Click to edit Master title style</a:t>
            </a:r>
            <a:endParaRPr lang="sv-SE" dirty="0"/>
          </a:p>
        </p:txBody>
      </p:sp>
      <p:sp>
        <p:nvSpPr>
          <p:cNvPr id="6" name="Platshållare för bildnummer 5"/>
          <p:cNvSpPr>
            <a:spLocks noGrp="1"/>
          </p:cNvSpPr>
          <p:nvPr>
            <p:ph type="sldNum" sz="quarter" idx="12"/>
          </p:nvPr>
        </p:nvSpPr>
        <p:spPr/>
        <p:txBody>
          <a:bodyPr/>
          <a:lstStyle/>
          <a:p>
            <a:fld id="{9BA0B457-76D1-4990-89D2-8B8535F057A4}" type="slidenum">
              <a:rPr lang="sv-SE" smtClean="0"/>
              <a:t>‹#›</a:t>
            </a:fld>
            <a:endParaRPr lang="sv-SE"/>
          </a:p>
        </p:txBody>
      </p:sp>
      <p:sp>
        <p:nvSpPr>
          <p:cNvPr id="10" name="Platshållare för text 8"/>
          <p:cNvSpPr>
            <a:spLocks noGrp="1"/>
          </p:cNvSpPr>
          <p:nvPr>
            <p:ph type="body" sz="quarter" idx="14"/>
          </p:nvPr>
        </p:nvSpPr>
        <p:spPr>
          <a:xfrm>
            <a:off x="836323" y="2613517"/>
            <a:ext cx="3335480" cy="3761940"/>
          </a:xfrm>
        </p:spPr>
        <p:txBody>
          <a:bodyPr/>
          <a:lstStyle>
            <a:lvl1pPr marL="0" indent="0">
              <a:buNone/>
              <a:defRPr/>
            </a:lvl1pPr>
          </a:lstStyle>
          <a:p>
            <a:pPr lvl="0"/>
            <a:r>
              <a:rPr lang="en-GB" dirty="0"/>
              <a:t>Click to edit Master text styles</a:t>
            </a:r>
          </a:p>
        </p:txBody>
      </p:sp>
      <p:sp>
        <p:nvSpPr>
          <p:cNvPr id="8" name="Platshållare för innehåll 3"/>
          <p:cNvSpPr>
            <a:spLocks noGrp="1"/>
          </p:cNvSpPr>
          <p:nvPr>
            <p:ph sz="quarter" idx="15" hasCustomPrompt="1"/>
          </p:nvPr>
        </p:nvSpPr>
        <p:spPr>
          <a:xfrm>
            <a:off x="4421912" y="1203187"/>
            <a:ext cx="6931259" cy="5161159"/>
          </a:xfrm>
        </p:spPr>
        <p:txBody>
          <a:bodyPr tIns="1296000"/>
          <a:lstStyle>
            <a:lvl1pPr marL="0" indent="0" algn="ctr">
              <a:buNone/>
              <a:defRPr sz="2000"/>
            </a:lvl1pPr>
          </a:lstStyle>
          <a:p>
            <a:pPr lvl="0"/>
            <a:r>
              <a:rPr lang="sv-SE"/>
              <a:t>Innehåll</a:t>
            </a:r>
          </a:p>
        </p:txBody>
      </p:sp>
      <p:pic>
        <p:nvPicPr>
          <p:cNvPr id="3" name="Picture 2" descr="A white text on a black background&#10;&#10;Description automatically generated">
            <a:extLst>
              <a:ext uri="{FF2B5EF4-FFF2-40B4-BE49-F238E27FC236}">
                <a16:creationId xmlns:a16="http://schemas.microsoft.com/office/drawing/2014/main" id="{2D56AAA2-0E51-4C1F-9651-015CFB8BBD5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52945" y="439080"/>
            <a:ext cx="2260690" cy="497801"/>
          </a:xfrm>
          <a:prstGeom prst="rect">
            <a:avLst/>
          </a:prstGeom>
        </p:spPr>
      </p:pic>
      <p:cxnSp>
        <p:nvCxnSpPr>
          <p:cNvPr id="4" name="Straight Connector 3">
            <a:extLst>
              <a:ext uri="{FF2B5EF4-FFF2-40B4-BE49-F238E27FC236}">
                <a16:creationId xmlns:a16="http://schemas.microsoft.com/office/drawing/2014/main" id="{0E044A70-D338-EDA6-9AE3-123159A81A9C}"/>
              </a:ext>
            </a:extLst>
          </p:cNvPr>
          <p:cNvCxnSpPr/>
          <p:nvPr userDrawn="1"/>
        </p:nvCxnSpPr>
        <p:spPr>
          <a:xfrm>
            <a:off x="0" y="1240492"/>
            <a:ext cx="12192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546306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tor bild">
    <p:spTree>
      <p:nvGrpSpPr>
        <p:cNvPr id="1" name=""/>
        <p:cNvGrpSpPr/>
        <p:nvPr/>
      </p:nvGrpSpPr>
      <p:grpSpPr>
        <a:xfrm>
          <a:off x="0" y="0"/>
          <a:ext cx="0" cy="0"/>
          <a:chOff x="0" y="0"/>
          <a:chExt cx="0" cy="0"/>
        </a:xfrm>
      </p:grpSpPr>
      <p:sp>
        <p:nvSpPr>
          <p:cNvPr id="6" name="Platshållare för bildnummer 5"/>
          <p:cNvSpPr>
            <a:spLocks noGrp="1"/>
          </p:cNvSpPr>
          <p:nvPr>
            <p:ph type="sldNum" sz="quarter" idx="12"/>
          </p:nvPr>
        </p:nvSpPr>
        <p:spPr/>
        <p:txBody>
          <a:bodyPr/>
          <a:lstStyle/>
          <a:p>
            <a:fld id="{9BA0B457-76D1-4990-89D2-8B8535F057A4}" type="slidenum">
              <a:rPr lang="sv-SE" smtClean="0"/>
              <a:t>‹#›</a:t>
            </a:fld>
            <a:endParaRPr lang="sv-SE"/>
          </a:p>
        </p:txBody>
      </p:sp>
      <p:sp>
        <p:nvSpPr>
          <p:cNvPr id="5" name="Platshållare för innehåll 3"/>
          <p:cNvSpPr>
            <a:spLocks noGrp="1"/>
          </p:cNvSpPr>
          <p:nvPr>
            <p:ph sz="quarter" idx="15" hasCustomPrompt="1"/>
          </p:nvPr>
        </p:nvSpPr>
        <p:spPr>
          <a:xfrm>
            <a:off x="839624" y="1203187"/>
            <a:ext cx="10513547" cy="5161159"/>
          </a:xfrm>
        </p:spPr>
        <p:txBody>
          <a:bodyPr tIns="1296000"/>
          <a:lstStyle>
            <a:lvl1pPr marL="0" indent="0" algn="ctr">
              <a:buNone/>
              <a:defRPr sz="2000"/>
            </a:lvl1pPr>
          </a:lstStyle>
          <a:p>
            <a:pPr lvl="0"/>
            <a:r>
              <a:rPr lang="sv-SE"/>
              <a:t>Innehåll</a:t>
            </a:r>
          </a:p>
        </p:txBody>
      </p:sp>
      <p:pic>
        <p:nvPicPr>
          <p:cNvPr id="2" name="Picture 1" descr="A white text on a black background&#10;&#10;Description automatically generated">
            <a:extLst>
              <a:ext uri="{FF2B5EF4-FFF2-40B4-BE49-F238E27FC236}">
                <a16:creationId xmlns:a16="http://schemas.microsoft.com/office/drawing/2014/main" id="{801D33F6-8C75-4EC8-29CB-A4504AE7BE2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52945" y="439080"/>
            <a:ext cx="2260690" cy="497801"/>
          </a:xfrm>
          <a:prstGeom prst="rect">
            <a:avLst/>
          </a:prstGeom>
        </p:spPr>
      </p:pic>
      <p:cxnSp>
        <p:nvCxnSpPr>
          <p:cNvPr id="3" name="Straight Connector 2">
            <a:extLst>
              <a:ext uri="{FF2B5EF4-FFF2-40B4-BE49-F238E27FC236}">
                <a16:creationId xmlns:a16="http://schemas.microsoft.com/office/drawing/2014/main" id="{1F7E1E7B-0B27-03FE-66DC-252D26CF1875}"/>
              </a:ext>
            </a:extLst>
          </p:cNvPr>
          <p:cNvCxnSpPr/>
          <p:nvPr userDrawn="1"/>
        </p:nvCxnSpPr>
        <p:spPr>
          <a:xfrm>
            <a:off x="0" y="1240492"/>
            <a:ext cx="12192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5427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om">
    <p:spTree>
      <p:nvGrpSpPr>
        <p:cNvPr id="1" name=""/>
        <p:cNvGrpSpPr/>
        <p:nvPr/>
      </p:nvGrpSpPr>
      <p:grpSpPr>
        <a:xfrm>
          <a:off x="0" y="0"/>
          <a:ext cx="0" cy="0"/>
          <a:chOff x="0" y="0"/>
          <a:chExt cx="0" cy="0"/>
        </a:xfrm>
      </p:grpSpPr>
      <p:sp>
        <p:nvSpPr>
          <p:cNvPr id="6" name="Platshållare för bildnummer 5"/>
          <p:cNvSpPr>
            <a:spLocks noGrp="1"/>
          </p:cNvSpPr>
          <p:nvPr>
            <p:ph type="sldNum" sz="quarter" idx="12"/>
          </p:nvPr>
        </p:nvSpPr>
        <p:spPr>
          <a:xfrm>
            <a:off x="11118377" y="6476679"/>
            <a:ext cx="773416" cy="322939"/>
          </a:xfrm>
        </p:spPr>
        <p:txBody>
          <a:bodyPr/>
          <a:lstStyle>
            <a:lvl1pPr>
              <a:defRPr>
                <a:solidFill>
                  <a:schemeClr val="bg1"/>
                </a:solidFill>
              </a:defRPr>
            </a:lvl1pPr>
          </a:lstStyle>
          <a:p>
            <a:fld id="{9BA0B457-76D1-4990-89D2-8B8535F057A4}" type="slidenum">
              <a:rPr lang="sv-SE" smtClean="0"/>
              <a:pPr/>
              <a:t>‹#›</a:t>
            </a:fld>
            <a:endParaRPr lang="sv-SE" dirty="0"/>
          </a:p>
        </p:txBody>
      </p:sp>
      <p:pic>
        <p:nvPicPr>
          <p:cNvPr id="2" name="Picture 1" descr="A white text on a black background&#10;&#10;Description automatically generated">
            <a:extLst>
              <a:ext uri="{FF2B5EF4-FFF2-40B4-BE49-F238E27FC236}">
                <a16:creationId xmlns:a16="http://schemas.microsoft.com/office/drawing/2014/main" id="{E7522474-1661-B1BB-8396-DC6F88CDC85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52945" y="439080"/>
            <a:ext cx="2260690" cy="497801"/>
          </a:xfrm>
          <a:prstGeom prst="rect">
            <a:avLst/>
          </a:prstGeom>
        </p:spPr>
      </p:pic>
      <p:cxnSp>
        <p:nvCxnSpPr>
          <p:cNvPr id="3" name="Straight Connector 2">
            <a:extLst>
              <a:ext uri="{FF2B5EF4-FFF2-40B4-BE49-F238E27FC236}">
                <a16:creationId xmlns:a16="http://schemas.microsoft.com/office/drawing/2014/main" id="{E590391B-EC02-CC3E-0B0D-611383202AD5}"/>
              </a:ext>
            </a:extLst>
          </p:cNvPr>
          <p:cNvCxnSpPr/>
          <p:nvPr userDrawn="1"/>
        </p:nvCxnSpPr>
        <p:spPr>
          <a:xfrm>
            <a:off x="0" y="1240492"/>
            <a:ext cx="12192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260858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ext och 2 x diagram">
    <p:spTree>
      <p:nvGrpSpPr>
        <p:cNvPr id="1" name=""/>
        <p:cNvGrpSpPr/>
        <p:nvPr/>
      </p:nvGrpSpPr>
      <p:grpSpPr>
        <a:xfrm>
          <a:off x="0" y="0"/>
          <a:ext cx="0" cy="0"/>
          <a:chOff x="0" y="0"/>
          <a:chExt cx="0" cy="0"/>
        </a:xfrm>
      </p:grpSpPr>
      <p:sp>
        <p:nvSpPr>
          <p:cNvPr id="3" name="Platshållare för innehåll 2"/>
          <p:cNvSpPr>
            <a:spLocks noGrp="1"/>
          </p:cNvSpPr>
          <p:nvPr>
            <p:ph idx="1"/>
          </p:nvPr>
        </p:nvSpPr>
        <p:spPr>
          <a:xfrm>
            <a:off x="7999439" y="1543977"/>
            <a:ext cx="3344125" cy="4844051"/>
          </a:xfrm>
        </p:spPr>
        <p:txBody>
          <a:bodyPr/>
          <a:lstStyle>
            <a:lvl1pPr marL="0" indent="0">
              <a:buNone/>
              <a:defRPr sz="2999"/>
            </a:lvl1pPr>
          </a:lstStyle>
          <a:p>
            <a:pPr lvl="0"/>
            <a:r>
              <a:rPr lang="en-GB" dirty="0"/>
              <a:t>Click to edit Master text styles</a:t>
            </a:r>
          </a:p>
        </p:txBody>
      </p:sp>
      <p:sp>
        <p:nvSpPr>
          <p:cNvPr id="6" name="Platshållare för bildnummer 5"/>
          <p:cNvSpPr>
            <a:spLocks noGrp="1"/>
          </p:cNvSpPr>
          <p:nvPr>
            <p:ph type="sldNum" sz="quarter" idx="12"/>
          </p:nvPr>
        </p:nvSpPr>
        <p:spPr/>
        <p:txBody>
          <a:bodyPr/>
          <a:lstStyle/>
          <a:p>
            <a:fld id="{9BA0B457-76D1-4990-89D2-8B8535F057A4}" type="slidenum">
              <a:rPr lang="sv-SE" smtClean="0"/>
              <a:t>‹#›</a:t>
            </a:fld>
            <a:endParaRPr lang="sv-SE"/>
          </a:p>
        </p:txBody>
      </p:sp>
      <p:sp>
        <p:nvSpPr>
          <p:cNvPr id="7" name="Platshållare för diagram 6"/>
          <p:cNvSpPr>
            <a:spLocks noGrp="1"/>
          </p:cNvSpPr>
          <p:nvPr>
            <p:ph type="chart" sz="quarter" idx="13"/>
          </p:nvPr>
        </p:nvSpPr>
        <p:spPr>
          <a:xfrm>
            <a:off x="4425956" y="1544104"/>
            <a:ext cx="3308497" cy="4844051"/>
          </a:xfrm>
        </p:spPr>
        <p:txBody>
          <a:bodyPr/>
          <a:lstStyle>
            <a:lvl1pPr marL="0" indent="0" algn="ctr">
              <a:buNone/>
              <a:defRPr sz="2699"/>
            </a:lvl1pPr>
          </a:lstStyle>
          <a:p>
            <a:r>
              <a:rPr lang="en-GB" dirty="0"/>
              <a:t>Click icon to add chart</a:t>
            </a:r>
            <a:endParaRPr lang="sv-SE" dirty="0"/>
          </a:p>
        </p:txBody>
      </p:sp>
      <p:sp>
        <p:nvSpPr>
          <p:cNvPr id="8" name="Platshållare för diagram 6"/>
          <p:cNvSpPr>
            <a:spLocks noGrp="1"/>
          </p:cNvSpPr>
          <p:nvPr>
            <p:ph type="chart" sz="quarter" idx="14"/>
          </p:nvPr>
        </p:nvSpPr>
        <p:spPr>
          <a:xfrm>
            <a:off x="852473" y="1544104"/>
            <a:ext cx="3308497" cy="4844051"/>
          </a:xfrm>
        </p:spPr>
        <p:txBody>
          <a:bodyPr/>
          <a:lstStyle>
            <a:lvl1pPr marL="0" indent="0" algn="ctr">
              <a:buNone/>
              <a:defRPr sz="2699"/>
            </a:lvl1pPr>
          </a:lstStyle>
          <a:p>
            <a:r>
              <a:rPr lang="en-GB"/>
              <a:t>Click icon to add chart</a:t>
            </a:r>
            <a:endParaRPr lang="sv-SE"/>
          </a:p>
        </p:txBody>
      </p:sp>
      <p:pic>
        <p:nvPicPr>
          <p:cNvPr id="2" name="Picture 1" descr="A white text on a black background&#10;&#10;Description automatically generated">
            <a:extLst>
              <a:ext uri="{FF2B5EF4-FFF2-40B4-BE49-F238E27FC236}">
                <a16:creationId xmlns:a16="http://schemas.microsoft.com/office/drawing/2014/main" id="{9F60F63B-8B2E-063B-1B6E-9233E0FBF2E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52945" y="439080"/>
            <a:ext cx="2260690" cy="497801"/>
          </a:xfrm>
          <a:prstGeom prst="rect">
            <a:avLst/>
          </a:prstGeom>
        </p:spPr>
      </p:pic>
      <p:cxnSp>
        <p:nvCxnSpPr>
          <p:cNvPr id="4" name="Straight Connector 3">
            <a:extLst>
              <a:ext uri="{FF2B5EF4-FFF2-40B4-BE49-F238E27FC236}">
                <a16:creationId xmlns:a16="http://schemas.microsoft.com/office/drawing/2014/main" id="{ADD673C6-E313-519C-74E0-7A6E7455DC52}"/>
              </a:ext>
            </a:extLst>
          </p:cNvPr>
          <p:cNvCxnSpPr/>
          <p:nvPr userDrawn="1"/>
        </p:nvCxnSpPr>
        <p:spPr>
          <a:xfrm>
            <a:off x="0" y="1240492"/>
            <a:ext cx="12192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35695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2 x diagram">
    <p:spTree>
      <p:nvGrpSpPr>
        <p:cNvPr id="1" name=""/>
        <p:cNvGrpSpPr/>
        <p:nvPr/>
      </p:nvGrpSpPr>
      <p:grpSpPr>
        <a:xfrm>
          <a:off x="0" y="0"/>
          <a:ext cx="0" cy="0"/>
          <a:chOff x="0" y="0"/>
          <a:chExt cx="0" cy="0"/>
        </a:xfrm>
      </p:grpSpPr>
      <p:sp>
        <p:nvSpPr>
          <p:cNvPr id="6" name="Platshållare för bildnummer 5"/>
          <p:cNvSpPr>
            <a:spLocks noGrp="1"/>
          </p:cNvSpPr>
          <p:nvPr>
            <p:ph type="sldNum" sz="quarter" idx="12"/>
          </p:nvPr>
        </p:nvSpPr>
        <p:spPr/>
        <p:txBody>
          <a:bodyPr/>
          <a:lstStyle/>
          <a:p>
            <a:fld id="{9BA0B457-76D1-4990-89D2-8B8535F057A4}" type="slidenum">
              <a:rPr lang="sv-SE" smtClean="0"/>
              <a:t>‹#›</a:t>
            </a:fld>
            <a:endParaRPr lang="sv-SE"/>
          </a:p>
        </p:txBody>
      </p:sp>
      <p:sp>
        <p:nvSpPr>
          <p:cNvPr id="12" name="Platshållare för innehåll 3"/>
          <p:cNvSpPr>
            <a:spLocks noGrp="1"/>
          </p:cNvSpPr>
          <p:nvPr>
            <p:ph sz="quarter" idx="16" hasCustomPrompt="1"/>
          </p:nvPr>
        </p:nvSpPr>
        <p:spPr>
          <a:xfrm>
            <a:off x="6193216" y="1544103"/>
            <a:ext cx="5159955" cy="4865479"/>
          </a:xfrm>
        </p:spPr>
        <p:txBody>
          <a:bodyPr tIns="1296000"/>
          <a:lstStyle>
            <a:lvl1pPr marL="0" indent="0" algn="ctr">
              <a:buNone/>
              <a:defRPr sz="2000"/>
            </a:lvl1pPr>
          </a:lstStyle>
          <a:p>
            <a:pPr lvl="0"/>
            <a:r>
              <a:rPr lang="sv-SE"/>
              <a:t>Innehåll</a:t>
            </a:r>
          </a:p>
        </p:txBody>
      </p:sp>
      <p:sp>
        <p:nvSpPr>
          <p:cNvPr id="13" name="Platshållare för innehåll 3"/>
          <p:cNvSpPr>
            <a:spLocks noGrp="1"/>
          </p:cNvSpPr>
          <p:nvPr>
            <p:ph sz="quarter" idx="17" hasCustomPrompt="1"/>
          </p:nvPr>
        </p:nvSpPr>
        <p:spPr>
          <a:xfrm>
            <a:off x="833015" y="1544103"/>
            <a:ext cx="5159955" cy="4865479"/>
          </a:xfrm>
        </p:spPr>
        <p:txBody>
          <a:bodyPr tIns="1296000"/>
          <a:lstStyle>
            <a:lvl1pPr marL="0" indent="0" algn="ctr">
              <a:buNone/>
              <a:defRPr sz="2000"/>
            </a:lvl1pPr>
          </a:lstStyle>
          <a:p>
            <a:pPr lvl="0"/>
            <a:r>
              <a:rPr lang="sv-SE"/>
              <a:t>Innehåll</a:t>
            </a:r>
          </a:p>
        </p:txBody>
      </p:sp>
      <p:pic>
        <p:nvPicPr>
          <p:cNvPr id="2" name="Picture 1" descr="A white text on a black background&#10;&#10;Description automatically generated">
            <a:extLst>
              <a:ext uri="{FF2B5EF4-FFF2-40B4-BE49-F238E27FC236}">
                <a16:creationId xmlns:a16="http://schemas.microsoft.com/office/drawing/2014/main" id="{539B846D-F6AE-F52A-7C0A-50179096FB8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52945" y="439080"/>
            <a:ext cx="2260690" cy="497801"/>
          </a:xfrm>
          <a:prstGeom prst="rect">
            <a:avLst/>
          </a:prstGeom>
        </p:spPr>
      </p:pic>
      <p:cxnSp>
        <p:nvCxnSpPr>
          <p:cNvPr id="3" name="Straight Connector 2">
            <a:extLst>
              <a:ext uri="{FF2B5EF4-FFF2-40B4-BE49-F238E27FC236}">
                <a16:creationId xmlns:a16="http://schemas.microsoft.com/office/drawing/2014/main" id="{4CB76AB5-F716-8164-EF97-704F2AEE30A2}"/>
              </a:ext>
            </a:extLst>
          </p:cNvPr>
          <p:cNvCxnSpPr/>
          <p:nvPr userDrawn="1"/>
        </p:nvCxnSpPr>
        <p:spPr>
          <a:xfrm>
            <a:off x="0" y="1240492"/>
            <a:ext cx="12192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945866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ext och 3 x diagram">
    <p:spTree>
      <p:nvGrpSpPr>
        <p:cNvPr id="1" name=""/>
        <p:cNvGrpSpPr/>
        <p:nvPr/>
      </p:nvGrpSpPr>
      <p:grpSpPr>
        <a:xfrm>
          <a:off x="0" y="0"/>
          <a:ext cx="0" cy="0"/>
          <a:chOff x="0" y="0"/>
          <a:chExt cx="0" cy="0"/>
        </a:xfrm>
      </p:grpSpPr>
      <p:sp>
        <p:nvSpPr>
          <p:cNvPr id="3" name="Platshållare för innehåll 2"/>
          <p:cNvSpPr>
            <a:spLocks noGrp="1"/>
          </p:cNvSpPr>
          <p:nvPr>
            <p:ph idx="1"/>
          </p:nvPr>
        </p:nvSpPr>
        <p:spPr>
          <a:xfrm>
            <a:off x="9358742" y="1464598"/>
            <a:ext cx="1984823" cy="4923430"/>
          </a:xfrm>
        </p:spPr>
        <p:txBody>
          <a:bodyPr/>
          <a:lstStyle>
            <a:lvl1pPr marL="0" indent="0">
              <a:buNone/>
              <a:defRPr sz="2999"/>
            </a:lvl1pPr>
          </a:lstStyle>
          <a:p>
            <a:pPr lvl="0"/>
            <a:r>
              <a:rPr lang="en-GB"/>
              <a:t>Click to edit Master text styles</a:t>
            </a:r>
          </a:p>
        </p:txBody>
      </p:sp>
      <p:sp>
        <p:nvSpPr>
          <p:cNvPr id="6" name="Platshållare för bildnummer 5"/>
          <p:cNvSpPr>
            <a:spLocks noGrp="1"/>
          </p:cNvSpPr>
          <p:nvPr>
            <p:ph type="sldNum" sz="quarter" idx="12"/>
          </p:nvPr>
        </p:nvSpPr>
        <p:spPr/>
        <p:txBody>
          <a:bodyPr/>
          <a:lstStyle/>
          <a:p>
            <a:fld id="{9BA0B457-76D1-4990-89D2-8B8535F057A4}" type="slidenum">
              <a:rPr lang="sv-SE" smtClean="0"/>
              <a:t>‹#›</a:t>
            </a:fld>
            <a:endParaRPr lang="sv-SE"/>
          </a:p>
        </p:txBody>
      </p:sp>
      <p:sp>
        <p:nvSpPr>
          <p:cNvPr id="8" name="Platshållare för diagram 6"/>
          <p:cNvSpPr>
            <a:spLocks noGrp="1"/>
          </p:cNvSpPr>
          <p:nvPr>
            <p:ph type="chart" sz="quarter" idx="14"/>
          </p:nvPr>
        </p:nvSpPr>
        <p:spPr>
          <a:xfrm>
            <a:off x="852472" y="1477108"/>
            <a:ext cx="1950339" cy="4911047"/>
          </a:xfrm>
        </p:spPr>
        <p:txBody>
          <a:bodyPr/>
          <a:lstStyle>
            <a:lvl1pPr marL="0" indent="0" algn="ctr">
              <a:buNone/>
              <a:defRPr sz="2699"/>
            </a:lvl1pPr>
          </a:lstStyle>
          <a:p>
            <a:r>
              <a:rPr lang="en-GB"/>
              <a:t>Click icon to add chart</a:t>
            </a:r>
            <a:endParaRPr lang="sv-SE"/>
          </a:p>
        </p:txBody>
      </p:sp>
      <p:sp>
        <p:nvSpPr>
          <p:cNvPr id="9" name="Platshållare för innehåll 2"/>
          <p:cNvSpPr>
            <a:spLocks noGrp="1"/>
          </p:cNvSpPr>
          <p:nvPr>
            <p:ph idx="15"/>
          </p:nvPr>
        </p:nvSpPr>
        <p:spPr>
          <a:xfrm>
            <a:off x="7206311" y="1464598"/>
            <a:ext cx="1984823" cy="4923430"/>
          </a:xfrm>
        </p:spPr>
        <p:txBody>
          <a:bodyPr/>
          <a:lstStyle>
            <a:lvl1pPr marL="0" indent="0">
              <a:buNone/>
              <a:defRPr sz="2999"/>
            </a:lvl1pPr>
          </a:lstStyle>
          <a:p>
            <a:pPr lvl="0"/>
            <a:r>
              <a:rPr lang="en-GB"/>
              <a:t>Click to edit Master text styles</a:t>
            </a:r>
          </a:p>
        </p:txBody>
      </p:sp>
      <p:sp>
        <p:nvSpPr>
          <p:cNvPr id="10" name="Platshållare för diagram 6"/>
          <p:cNvSpPr>
            <a:spLocks noGrp="1"/>
          </p:cNvSpPr>
          <p:nvPr>
            <p:ph type="chart" sz="quarter" idx="16"/>
          </p:nvPr>
        </p:nvSpPr>
        <p:spPr>
          <a:xfrm>
            <a:off x="2970419" y="1477108"/>
            <a:ext cx="1950339" cy="4911047"/>
          </a:xfrm>
        </p:spPr>
        <p:txBody>
          <a:bodyPr/>
          <a:lstStyle>
            <a:lvl1pPr marL="0" indent="0" algn="ctr">
              <a:buNone/>
              <a:defRPr sz="2699"/>
            </a:lvl1pPr>
          </a:lstStyle>
          <a:p>
            <a:r>
              <a:rPr lang="en-GB"/>
              <a:t>Click icon to add chart</a:t>
            </a:r>
            <a:endParaRPr lang="sv-SE"/>
          </a:p>
        </p:txBody>
      </p:sp>
      <p:sp>
        <p:nvSpPr>
          <p:cNvPr id="11" name="Platshållare för diagram 6"/>
          <p:cNvSpPr>
            <a:spLocks noGrp="1"/>
          </p:cNvSpPr>
          <p:nvPr>
            <p:ph type="chart" sz="quarter" idx="17"/>
          </p:nvPr>
        </p:nvSpPr>
        <p:spPr>
          <a:xfrm>
            <a:off x="5088365" y="1477108"/>
            <a:ext cx="1950339" cy="4911047"/>
          </a:xfrm>
        </p:spPr>
        <p:txBody>
          <a:bodyPr/>
          <a:lstStyle>
            <a:lvl1pPr marL="0" indent="0" algn="ctr">
              <a:buNone/>
              <a:defRPr sz="2699"/>
            </a:lvl1pPr>
          </a:lstStyle>
          <a:p>
            <a:r>
              <a:rPr lang="en-GB"/>
              <a:t>Click icon to add chart</a:t>
            </a:r>
            <a:endParaRPr lang="sv-SE"/>
          </a:p>
        </p:txBody>
      </p:sp>
      <p:pic>
        <p:nvPicPr>
          <p:cNvPr id="2" name="Picture 1" descr="A white text on a black background&#10;&#10;Description automatically generated">
            <a:extLst>
              <a:ext uri="{FF2B5EF4-FFF2-40B4-BE49-F238E27FC236}">
                <a16:creationId xmlns:a16="http://schemas.microsoft.com/office/drawing/2014/main" id="{00D40566-4567-F32C-E73B-DD591EC69CC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52945" y="439080"/>
            <a:ext cx="2260690" cy="497801"/>
          </a:xfrm>
          <a:prstGeom prst="rect">
            <a:avLst/>
          </a:prstGeom>
        </p:spPr>
      </p:pic>
      <p:cxnSp>
        <p:nvCxnSpPr>
          <p:cNvPr id="4" name="Straight Connector 3">
            <a:extLst>
              <a:ext uri="{FF2B5EF4-FFF2-40B4-BE49-F238E27FC236}">
                <a16:creationId xmlns:a16="http://schemas.microsoft.com/office/drawing/2014/main" id="{EB338DFB-865E-1F56-6DBD-30158FA981E2}"/>
              </a:ext>
            </a:extLst>
          </p:cNvPr>
          <p:cNvCxnSpPr/>
          <p:nvPr userDrawn="1"/>
        </p:nvCxnSpPr>
        <p:spPr>
          <a:xfrm>
            <a:off x="0" y="1240492"/>
            <a:ext cx="12192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163488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ext och bild">
    <p:spTree>
      <p:nvGrpSpPr>
        <p:cNvPr id="1" name=""/>
        <p:cNvGrpSpPr/>
        <p:nvPr/>
      </p:nvGrpSpPr>
      <p:grpSpPr>
        <a:xfrm>
          <a:off x="0" y="0"/>
          <a:ext cx="0" cy="0"/>
          <a:chOff x="0" y="0"/>
          <a:chExt cx="0" cy="0"/>
        </a:xfrm>
      </p:grpSpPr>
      <p:sp>
        <p:nvSpPr>
          <p:cNvPr id="6" name="Platshållare för bildnummer 5"/>
          <p:cNvSpPr>
            <a:spLocks noGrp="1"/>
          </p:cNvSpPr>
          <p:nvPr>
            <p:ph type="sldNum" sz="quarter" idx="12"/>
          </p:nvPr>
        </p:nvSpPr>
        <p:spPr/>
        <p:txBody>
          <a:bodyPr/>
          <a:lstStyle/>
          <a:p>
            <a:fld id="{9BA0B457-76D1-4990-89D2-8B8535F057A4}" type="slidenum">
              <a:rPr lang="sv-SE" smtClean="0"/>
              <a:t>‹#›</a:t>
            </a:fld>
            <a:endParaRPr lang="sv-SE"/>
          </a:p>
        </p:txBody>
      </p:sp>
      <p:sp>
        <p:nvSpPr>
          <p:cNvPr id="7" name="Rubrik 1"/>
          <p:cNvSpPr>
            <a:spLocks noGrp="1"/>
          </p:cNvSpPr>
          <p:nvPr>
            <p:ph type="title"/>
          </p:nvPr>
        </p:nvSpPr>
        <p:spPr>
          <a:xfrm>
            <a:off x="851571" y="1571530"/>
            <a:ext cx="3325875" cy="934897"/>
          </a:xfrm>
        </p:spPr>
        <p:txBody>
          <a:bodyPr/>
          <a:lstStyle>
            <a:lvl1pPr>
              <a:lnSpc>
                <a:spcPts val="2999"/>
              </a:lnSpc>
              <a:defRPr/>
            </a:lvl1pPr>
          </a:lstStyle>
          <a:p>
            <a:r>
              <a:rPr lang="en-GB"/>
              <a:t>Click to edit Master title style</a:t>
            </a:r>
            <a:endParaRPr lang="sv-SE"/>
          </a:p>
        </p:txBody>
      </p:sp>
      <p:sp>
        <p:nvSpPr>
          <p:cNvPr id="8" name="Platshållare för text 8"/>
          <p:cNvSpPr>
            <a:spLocks noGrp="1"/>
          </p:cNvSpPr>
          <p:nvPr>
            <p:ph type="body" sz="quarter" idx="14"/>
          </p:nvPr>
        </p:nvSpPr>
        <p:spPr>
          <a:xfrm>
            <a:off x="848270" y="2613517"/>
            <a:ext cx="3317420" cy="3761940"/>
          </a:xfrm>
        </p:spPr>
        <p:txBody>
          <a:bodyPr/>
          <a:lstStyle>
            <a:lvl1pPr marL="0" indent="0">
              <a:buNone/>
              <a:defRPr/>
            </a:lvl1pPr>
          </a:lstStyle>
          <a:p>
            <a:pPr lvl="0"/>
            <a:r>
              <a:rPr lang="en-GB"/>
              <a:t>Click to edit Master text styles</a:t>
            </a:r>
          </a:p>
        </p:txBody>
      </p:sp>
      <p:sp>
        <p:nvSpPr>
          <p:cNvPr id="11" name="Platshållare för innehåll 3"/>
          <p:cNvSpPr>
            <a:spLocks noGrp="1"/>
          </p:cNvSpPr>
          <p:nvPr>
            <p:ph sz="quarter" idx="16" hasCustomPrompt="1"/>
          </p:nvPr>
        </p:nvSpPr>
        <p:spPr>
          <a:xfrm>
            <a:off x="4409215" y="1571529"/>
            <a:ext cx="6943956" cy="4809481"/>
          </a:xfrm>
        </p:spPr>
        <p:txBody>
          <a:bodyPr tIns="1296000"/>
          <a:lstStyle>
            <a:lvl1pPr marL="0" indent="0" algn="ctr">
              <a:buNone/>
              <a:defRPr sz="2000"/>
            </a:lvl1pPr>
          </a:lstStyle>
          <a:p>
            <a:pPr lvl="0"/>
            <a:r>
              <a:rPr lang="sv-SE"/>
              <a:t>Innehåll</a:t>
            </a:r>
          </a:p>
        </p:txBody>
      </p:sp>
      <p:pic>
        <p:nvPicPr>
          <p:cNvPr id="2" name="Picture 1" descr="A white text on a black background&#10;&#10;Description automatically generated">
            <a:extLst>
              <a:ext uri="{FF2B5EF4-FFF2-40B4-BE49-F238E27FC236}">
                <a16:creationId xmlns:a16="http://schemas.microsoft.com/office/drawing/2014/main" id="{EB962364-656B-E834-73A1-A78ABE8E080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52945" y="439080"/>
            <a:ext cx="2260690" cy="497801"/>
          </a:xfrm>
          <a:prstGeom prst="rect">
            <a:avLst/>
          </a:prstGeom>
        </p:spPr>
      </p:pic>
      <p:cxnSp>
        <p:nvCxnSpPr>
          <p:cNvPr id="3" name="Straight Connector 2">
            <a:extLst>
              <a:ext uri="{FF2B5EF4-FFF2-40B4-BE49-F238E27FC236}">
                <a16:creationId xmlns:a16="http://schemas.microsoft.com/office/drawing/2014/main" id="{22FBDEEC-4545-6379-BEB9-CE2A937C928E}"/>
              </a:ext>
            </a:extLst>
          </p:cNvPr>
          <p:cNvCxnSpPr/>
          <p:nvPr userDrawn="1"/>
        </p:nvCxnSpPr>
        <p:spPr>
          <a:xfrm>
            <a:off x="0" y="1240492"/>
            <a:ext cx="12192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26954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obj" preserve="1">
  <p:cSld name="Text och punktlista">
    <p:spTree>
      <p:nvGrpSpPr>
        <p:cNvPr id="1" name=""/>
        <p:cNvGrpSpPr/>
        <p:nvPr/>
      </p:nvGrpSpPr>
      <p:grpSpPr>
        <a:xfrm>
          <a:off x="0" y="0"/>
          <a:ext cx="0" cy="0"/>
          <a:chOff x="0" y="0"/>
          <a:chExt cx="0" cy="0"/>
        </a:xfrm>
      </p:grpSpPr>
      <p:sp>
        <p:nvSpPr>
          <p:cNvPr id="2" name="Rubrik 1"/>
          <p:cNvSpPr>
            <a:spLocks noGrp="1"/>
          </p:cNvSpPr>
          <p:nvPr>
            <p:ph type="title"/>
          </p:nvPr>
        </p:nvSpPr>
        <p:spPr>
          <a:xfrm>
            <a:off x="837533" y="1492928"/>
            <a:ext cx="10513547" cy="890564"/>
          </a:xfrm>
        </p:spPr>
        <p:txBody>
          <a:bodyPr/>
          <a:lstStyle>
            <a:lvl1pPr>
              <a:lnSpc>
                <a:spcPct val="120000"/>
              </a:lnSpc>
              <a:defRPr sz="2400"/>
            </a:lvl1pPr>
          </a:lstStyle>
          <a:p>
            <a:r>
              <a:rPr lang="en-GB" dirty="0"/>
              <a:t>Click to edit Master title style</a:t>
            </a:r>
            <a:endParaRPr lang="sv-SE" dirty="0"/>
          </a:p>
        </p:txBody>
      </p:sp>
      <p:sp>
        <p:nvSpPr>
          <p:cNvPr id="3" name="Platshållare för innehåll 2"/>
          <p:cNvSpPr>
            <a:spLocks noGrp="1"/>
          </p:cNvSpPr>
          <p:nvPr>
            <p:ph idx="1"/>
          </p:nvPr>
        </p:nvSpPr>
        <p:spPr>
          <a:xfrm>
            <a:off x="839624" y="2609548"/>
            <a:ext cx="10513547" cy="3354709"/>
          </a:xfrm>
        </p:spPr>
        <p:txBody>
          <a:bodyPr/>
          <a:lstStyle>
            <a:lvl1pPr>
              <a:lnSpc>
                <a:spcPct val="130000"/>
              </a:lnSpc>
              <a:defRPr sz="2000"/>
            </a:lvl1pPr>
            <a:lvl2pPr marL="884335" indent="-340129">
              <a:lnSpc>
                <a:spcPct val="130000"/>
              </a:lnSpc>
              <a:buClr>
                <a:schemeClr val="bg1"/>
              </a:buClr>
              <a:buFont typeface="Calibri" panose="020F0502020204030204" pitchFamily="34" charset="0"/>
              <a:buChar char="‒"/>
              <a:defRPr sz="1600"/>
            </a:lvl2pPr>
            <a:lvl3pPr marL="1360517" indent="-272103">
              <a:lnSpc>
                <a:spcPct val="130000"/>
              </a:lnSpc>
              <a:buClr>
                <a:schemeClr val="bg1"/>
              </a:buClr>
              <a:buFont typeface="Calibri" panose="020F0502020204030204" pitchFamily="34" charset="0"/>
              <a:buChar char="‒"/>
              <a:defRPr sz="1600"/>
            </a:lvl3pPr>
            <a:lvl4pPr marL="1904722" indent="-272103">
              <a:lnSpc>
                <a:spcPct val="130000"/>
              </a:lnSpc>
              <a:buClr>
                <a:schemeClr val="bg1"/>
              </a:buClr>
              <a:buFont typeface="Calibri" panose="020F0502020204030204" pitchFamily="34" charset="0"/>
              <a:buChar char="‒"/>
              <a:defRPr sz="1600"/>
            </a:lvl4pPr>
            <a:lvl5pPr marL="2448929" indent="-272103">
              <a:lnSpc>
                <a:spcPct val="130000"/>
              </a:lnSpc>
              <a:buClr>
                <a:schemeClr val="bg1"/>
              </a:buClr>
              <a:buFont typeface="Calibri" panose="020F0502020204030204" pitchFamily="34" charset="0"/>
              <a:buChar char="‒"/>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sv-SE" dirty="0"/>
          </a:p>
        </p:txBody>
      </p:sp>
      <p:sp>
        <p:nvSpPr>
          <p:cNvPr id="6" name="Platshållare för bildnummer 5"/>
          <p:cNvSpPr>
            <a:spLocks noGrp="1"/>
          </p:cNvSpPr>
          <p:nvPr>
            <p:ph type="sldNum" sz="quarter" idx="12"/>
          </p:nvPr>
        </p:nvSpPr>
        <p:spPr/>
        <p:txBody>
          <a:bodyPr/>
          <a:lstStyle/>
          <a:p>
            <a:fld id="{9BA0B457-76D1-4990-89D2-8B8535F057A4}" type="slidenum">
              <a:rPr lang="sv-SE" smtClean="0"/>
              <a:t>‹#›</a:t>
            </a:fld>
            <a:endParaRPr lang="sv-SE"/>
          </a:p>
        </p:txBody>
      </p:sp>
      <p:pic>
        <p:nvPicPr>
          <p:cNvPr id="4" name="Picture 3" descr="A white text on a black background&#10;&#10;Description automatically generated">
            <a:extLst>
              <a:ext uri="{FF2B5EF4-FFF2-40B4-BE49-F238E27FC236}">
                <a16:creationId xmlns:a16="http://schemas.microsoft.com/office/drawing/2014/main" id="{62645467-8A13-3043-1716-A1C60AADB20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52945" y="439080"/>
            <a:ext cx="2260690" cy="497801"/>
          </a:xfrm>
          <a:prstGeom prst="rect">
            <a:avLst/>
          </a:prstGeom>
        </p:spPr>
      </p:pic>
      <p:cxnSp>
        <p:nvCxnSpPr>
          <p:cNvPr id="5" name="Straight Connector 4">
            <a:extLst>
              <a:ext uri="{FF2B5EF4-FFF2-40B4-BE49-F238E27FC236}">
                <a16:creationId xmlns:a16="http://schemas.microsoft.com/office/drawing/2014/main" id="{9C1C5B50-ADAD-8EA9-ED1F-2202C8479829}"/>
              </a:ext>
            </a:extLst>
          </p:cNvPr>
          <p:cNvCxnSpPr/>
          <p:nvPr userDrawn="1"/>
        </p:nvCxnSpPr>
        <p:spPr>
          <a:xfrm>
            <a:off x="0" y="1240492"/>
            <a:ext cx="12192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225681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827024" y="3023361"/>
            <a:ext cx="10226675" cy="635000"/>
          </a:xfrm>
          <a:prstGeom prst="rect">
            <a:avLst/>
          </a:prstGeom>
        </p:spPr>
        <p:txBody>
          <a:bodyPr wrap="square" lIns="0" tIns="0" rIns="0" bIns="0">
            <a:spAutoFit/>
          </a:bodyPr>
          <a:lstStyle>
            <a:lvl1pPr>
              <a:defRPr sz="2800" b="0" i="0">
                <a:solidFill>
                  <a:schemeClr val="bg1"/>
                </a:solidFill>
                <a:latin typeface="Arial"/>
                <a:cs typeface="Arial"/>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sz="1600" b="1" i="0">
                <a:solidFill>
                  <a:schemeClr val="bg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6/16/2026</a:t>
            </a:fld>
            <a:endParaRPr lang="en-US"/>
          </a:p>
        </p:txBody>
      </p:sp>
      <p:sp>
        <p:nvSpPr>
          <p:cNvPr id="6" name="Holder 6"/>
          <p:cNvSpPr>
            <a:spLocks noGrp="1"/>
          </p:cNvSpPr>
          <p:nvPr>
            <p:ph type="sldNum" sz="quarter" idx="7"/>
          </p:nvPr>
        </p:nvSpPr>
        <p:spPr/>
        <p:txBody>
          <a:bodyPr lIns="0" tIns="0" rIns="0" bIns="0"/>
          <a:lstStyle>
            <a:lvl1pPr>
              <a:defRPr sz="1200" b="0" i="0">
                <a:solidFill>
                  <a:schemeClr val="bg1"/>
                </a:solidFill>
                <a:latin typeface="Arial"/>
                <a:cs typeface="Arial"/>
              </a:defRPr>
            </a:lvl1pPr>
          </a:lstStyle>
          <a:p>
            <a:pPr marL="38100">
              <a:lnSpc>
                <a:spcPts val="1425"/>
              </a:lnSpc>
            </a:pPr>
            <a:fld id="{81D60167-4931-47E6-BA6A-407CBD079E47}" type="slidenum">
              <a:rPr spc="-25" dirty="0"/>
              <a:t>‹#›</a:t>
            </a:fld>
            <a:endParaRPr spc="-25" dirty="0"/>
          </a:p>
        </p:txBody>
      </p:sp>
    </p:spTree>
    <p:extLst>
      <p:ext uri="{BB962C8B-B14F-4D97-AF65-F5344CB8AC3E}">
        <p14:creationId xmlns:p14="http://schemas.microsoft.com/office/powerpoint/2010/main" val="4188119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6/16/2026</a:t>
            </a:fld>
            <a:endParaRPr lang="en-US"/>
          </a:p>
        </p:txBody>
      </p:sp>
      <p:sp>
        <p:nvSpPr>
          <p:cNvPr id="4" name="Holder 4"/>
          <p:cNvSpPr>
            <a:spLocks noGrp="1"/>
          </p:cNvSpPr>
          <p:nvPr>
            <p:ph type="sldNum" sz="quarter" idx="7"/>
          </p:nvPr>
        </p:nvSpPr>
        <p:spPr/>
        <p:txBody>
          <a:bodyPr lIns="0" tIns="0" rIns="0" bIns="0"/>
          <a:lstStyle>
            <a:lvl1pPr>
              <a:defRPr sz="1200" b="0" i="0">
                <a:solidFill>
                  <a:schemeClr val="bg1"/>
                </a:solidFill>
                <a:latin typeface="Arial"/>
                <a:cs typeface="Arial"/>
              </a:defRPr>
            </a:lvl1pPr>
          </a:lstStyle>
          <a:p>
            <a:pPr marL="38100">
              <a:lnSpc>
                <a:spcPts val="1425"/>
              </a:lnSpc>
            </a:pPr>
            <a:fld id="{81D60167-4931-47E6-BA6A-407CBD079E47}" type="slidenum">
              <a:rPr spc="-25" dirty="0"/>
              <a:t>‹#›</a:t>
            </a:fld>
            <a:endParaRPr spc="-25" dirty="0"/>
          </a:p>
        </p:txBody>
      </p:sp>
    </p:spTree>
    <p:extLst>
      <p:ext uri="{BB962C8B-B14F-4D97-AF65-F5344CB8AC3E}">
        <p14:creationId xmlns:p14="http://schemas.microsoft.com/office/powerpoint/2010/main" val="27766912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800" b="0" i="0">
                <a:solidFill>
                  <a:schemeClr val="bg1"/>
                </a:solidFill>
                <a:latin typeface="Arial"/>
                <a:cs typeface="Arial"/>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6/16/2026</a:t>
            </a:fld>
            <a:endParaRPr lang="en-US"/>
          </a:p>
        </p:txBody>
      </p:sp>
      <p:sp>
        <p:nvSpPr>
          <p:cNvPr id="7" name="Holder 7"/>
          <p:cNvSpPr>
            <a:spLocks noGrp="1"/>
          </p:cNvSpPr>
          <p:nvPr>
            <p:ph type="sldNum" sz="quarter" idx="7"/>
          </p:nvPr>
        </p:nvSpPr>
        <p:spPr/>
        <p:txBody>
          <a:bodyPr lIns="0" tIns="0" rIns="0" bIns="0"/>
          <a:lstStyle>
            <a:lvl1pPr>
              <a:defRPr sz="1200" b="0" i="0">
                <a:solidFill>
                  <a:schemeClr val="bg1"/>
                </a:solidFill>
                <a:latin typeface="Arial"/>
                <a:cs typeface="Arial"/>
              </a:defRPr>
            </a:lvl1pPr>
          </a:lstStyle>
          <a:p>
            <a:pPr marL="38100">
              <a:lnSpc>
                <a:spcPts val="1425"/>
              </a:lnSpc>
            </a:pPr>
            <a:fld id="{81D60167-4931-47E6-BA6A-407CBD079E47}" type="slidenum">
              <a:rPr spc="-25" dirty="0"/>
              <a:t>‹#›</a:t>
            </a:fld>
            <a:endParaRPr spc="-25" dirty="0"/>
          </a:p>
        </p:txBody>
      </p:sp>
    </p:spTree>
    <p:extLst>
      <p:ext uri="{BB962C8B-B14F-4D97-AF65-F5344CB8AC3E}">
        <p14:creationId xmlns:p14="http://schemas.microsoft.com/office/powerpoint/2010/main" val="25195128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Kapitelsida">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839624" y="1843963"/>
            <a:ext cx="10513547" cy="1813636"/>
          </a:xfrm>
        </p:spPr>
        <p:txBody>
          <a:bodyPr anchor="b"/>
          <a:lstStyle>
            <a:lvl1pPr algn="ctr">
              <a:lnSpc>
                <a:spcPts val="6998"/>
              </a:lnSpc>
              <a:defRPr sz="7498">
                <a:solidFill>
                  <a:schemeClr val="bg1"/>
                </a:solidFill>
              </a:defRPr>
            </a:lvl1pPr>
          </a:lstStyle>
          <a:p>
            <a:r>
              <a:rPr lang="sv-SE" dirty="0"/>
              <a:t>Kapitelsida</a:t>
            </a:r>
          </a:p>
        </p:txBody>
      </p:sp>
      <p:sp>
        <p:nvSpPr>
          <p:cNvPr id="8" name="Platshållare för text 7"/>
          <p:cNvSpPr>
            <a:spLocks noGrp="1"/>
          </p:cNvSpPr>
          <p:nvPr>
            <p:ph type="body" sz="quarter" idx="11" hasCustomPrompt="1"/>
          </p:nvPr>
        </p:nvSpPr>
        <p:spPr>
          <a:xfrm>
            <a:off x="839624" y="3869898"/>
            <a:ext cx="10513547" cy="1028697"/>
          </a:xfrm>
        </p:spPr>
        <p:txBody>
          <a:bodyPr/>
          <a:lstStyle>
            <a:lvl1pPr marL="0" indent="0" algn="ctr">
              <a:lnSpc>
                <a:spcPts val="3249"/>
              </a:lnSpc>
              <a:spcBef>
                <a:spcPts val="0"/>
              </a:spcBef>
              <a:buNone/>
              <a:defRPr sz="2999">
                <a:solidFill>
                  <a:schemeClr val="tx1"/>
                </a:solidFill>
                <a:latin typeface="+mj-lt"/>
              </a:defRPr>
            </a:lvl1pPr>
          </a:lstStyle>
          <a:p>
            <a:pPr lvl="0"/>
            <a:r>
              <a:rPr lang="sv-SE" dirty="0"/>
              <a:t>Underrubrik</a:t>
            </a:r>
          </a:p>
        </p:txBody>
      </p:sp>
      <p:sp>
        <p:nvSpPr>
          <p:cNvPr id="4" name="Platshållare för bildnummer 5">
            <a:extLst>
              <a:ext uri="{FF2B5EF4-FFF2-40B4-BE49-F238E27FC236}">
                <a16:creationId xmlns:a16="http://schemas.microsoft.com/office/drawing/2014/main" id="{465199F1-9C8C-437F-9A5A-8A4E4B6F702E}"/>
              </a:ext>
            </a:extLst>
          </p:cNvPr>
          <p:cNvSpPr>
            <a:spLocks noGrp="1"/>
          </p:cNvSpPr>
          <p:nvPr>
            <p:ph type="sldNum" sz="quarter" idx="4"/>
          </p:nvPr>
        </p:nvSpPr>
        <p:spPr>
          <a:xfrm>
            <a:off x="11112312" y="6520304"/>
            <a:ext cx="785547" cy="235688"/>
          </a:xfrm>
          <a:prstGeom prst="rect">
            <a:avLst/>
          </a:prstGeom>
        </p:spPr>
        <p:txBody>
          <a:bodyPr vert="horz" lIns="217746" tIns="108873" rIns="217746" bIns="108873" rtlCol="0" anchor="ctr"/>
          <a:lstStyle>
            <a:lvl1pPr algn="ctr">
              <a:defRPr sz="1200">
                <a:solidFill>
                  <a:schemeClr val="bg1"/>
                </a:solidFill>
              </a:defRPr>
            </a:lvl1pPr>
          </a:lstStyle>
          <a:p>
            <a:fld id="{9BA0B457-76D1-4990-89D2-8B8535F057A4}" type="slidenum">
              <a:rPr lang="sv-SE" smtClean="0"/>
              <a:pPr/>
              <a:t>‹#›</a:t>
            </a:fld>
            <a:endParaRPr lang="sv-SE" dirty="0"/>
          </a:p>
        </p:txBody>
      </p:sp>
      <p:pic>
        <p:nvPicPr>
          <p:cNvPr id="3" name="Picture 2" descr="A white text on a black background&#10;&#10;Description automatically generated">
            <a:extLst>
              <a:ext uri="{FF2B5EF4-FFF2-40B4-BE49-F238E27FC236}">
                <a16:creationId xmlns:a16="http://schemas.microsoft.com/office/drawing/2014/main" id="{0DD84ABA-B749-E85B-5B01-8BD01DFC07B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52945" y="439080"/>
            <a:ext cx="2260690" cy="497801"/>
          </a:xfrm>
          <a:prstGeom prst="rect">
            <a:avLst/>
          </a:prstGeom>
        </p:spPr>
      </p:pic>
      <p:cxnSp>
        <p:nvCxnSpPr>
          <p:cNvPr id="5" name="Straight Connector 4">
            <a:extLst>
              <a:ext uri="{FF2B5EF4-FFF2-40B4-BE49-F238E27FC236}">
                <a16:creationId xmlns:a16="http://schemas.microsoft.com/office/drawing/2014/main" id="{1A3F84F8-CA8D-107E-04F8-A565573F4549}"/>
              </a:ext>
            </a:extLst>
          </p:cNvPr>
          <p:cNvCxnSpPr/>
          <p:nvPr userDrawn="1"/>
        </p:nvCxnSpPr>
        <p:spPr>
          <a:xfrm>
            <a:off x="0" y="1240492"/>
            <a:ext cx="12192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27803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ext och bild vänster">
    <p:spTree>
      <p:nvGrpSpPr>
        <p:cNvPr id="1" name=""/>
        <p:cNvGrpSpPr/>
        <p:nvPr/>
      </p:nvGrpSpPr>
      <p:grpSpPr>
        <a:xfrm>
          <a:off x="0" y="0"/>
          <a:ext cx="0" cy="0"/>
          <a:chOff x="0" y="0"/>
          <a:chExt cx="0" cy="0"/>
        </a:xfrm>
      </p:grpSpPr>
      <p:sp>
        <p:nvSpPr>
          <p:cNvPr id="2" name="Rubrik 1"/>
          <p:cNvSpPr>
            <a:spLocks noGrp="1"/>
          </p:cNvSpPr>
          <p:nvPr>
            <p:ph type="title"/>
          </p:nvPr>
        </p:nvSpPr>
        <p:spPr>
          <a:xfrm>
            <a:off x="8020991" y="1571530"/>
            <a:ext cx="3343980" cy="934897"/>
          </a:xfrm>
        </p:spPr>
        <p:txBody>
          <a:bodyPr/>
          <a:lstStyle>
            <a:lvl1pPr>
              <a:lnSpc>
                <a:spcPts val="2999"/>
              </a:lnSpc>
              <a:defRPr>
                <a:solidFill>
                  <a:schemeClr val="bg2"/>
                </a:solidFill>
              </a:defRPr>
            </a:lvl1pPr>
          </a:lstStyle>
          <a:p>
            <a:r>
              <a:rPr lang="sv-SE" dirty="0"/>
              <a:t>Klicka här för att ändra mall för rubrikformat</a:t>
            </a:r>
          </a:p>
        </p:txBody>
      </p:sp>
      <p:sp>
        <p:nvSpPr>
          <p:cNvPr id="6" name="Platshållare för bildnummer 5"/>
          <p:cNvSpPr>
            <a:spLocks noGrp="1"/>
          </p:cNvSpPr>
          <p:nvPr>
            <p:ph type="sldNum" sz="quarter" idx="12"/>
          </p:nvPr>
        </p:nvSpPr>
        <p:spPr/>
        <p:txBody>
          <a:bodyPr/>
          <a:lstStyle/>
          <a:p>
            <a:fld id="{9BA0B457-76D1-4990-89D2-8B8535F057A4}" type="slidenum">
              <a:rPr lang="sv-SE" smtClean="0"/>
              <a:t>‹#›</a:t>
            </a:fld>
            <a:endParaRPr lang="sv-SE"/>
          </a:p>
        </p:txBody>
      </p:sp>
      <p:sp>
        <p:nvSpPr>
          <p:cNvPr id="10" name="Platshållare för text 8"/>
          <p:cNvSpPr>
            <a:spLocks noGrp="1"/>
          </p:cNvSpPr>
          <p:nvPr>
            <p:ph type="body" sz="quarter" idx="14"/>
          </p:nvPr>
        </p:nvSpPr>
        <p:spPr>
          <a:xfrm>
            <a:off x="8017691" y="2613517"/>
            <a:ext cx="3335480" cy="3761940"/>
          </a:xfrm>
        </p:spPr>
        <p:txBody>
          <a:bodyPr/>
          <a:lstStyle>
            <a:lvl1pPr marL="0" indent="0">
              <a:buNone/>
              <a:defRPr/>
            </a:lvl1pPr>
          </a:lstStyle>
          <a:p>
            <a:pPr lvl="0"/>
            <a:r>
              <a:rPr lang="sv-SE"/>
              <a:t>Klicka här för att ändra format på bakgrundstexten</a:t>
            </a:r>
          </a:p>
        </p:txBody>
      </p:sp>
      <p:sp>
        <p:nvSpPr>
          <p:cNvPr id="8" name="Platshållare för innehåll 3"/>
          <p:cNvSpPr>
            <a:spLocks noGrp="1"/>
          </p:cNvSpPr>
          <p:nvPr>
            <p:ph sz="quarter" idx="15" hasCustomPrompt="1"/>
          </p:nvPr>
        </p:nvSpPr>
        <p:spPr>
          <a:xfrm>
            <a:off x="839624" y="1544104"/>
            <a:ext cx="6931259" cy="4820242"/>
          </a:xfrm>
        </p:spPr>
        <p:txBody>
          <a:bodyPr tIns="1296000"/>
          <a:lstStyle>
            <a:lvl1pPr marL="0" indent="0" algn="ctr">
              <a:buNone/>
              <a:defRPr sz="2000"/>
            </a:lvl1pPr>
          </a:lstStyle>
          <a:p>
            <a:pPr lvl="0"/>
            <a:r>
              <a:rPr lang="sv-SE" dirty="0"/>
              <a:t>Innehåll</a:t>
            </a:r>
          </a:p>
        </p:txBody>
      </p:sp>
      <p:pic>
        <p:nvPicPr>
          <p:cNvPr id="3" name="Picture 2" descr="A white text on a black background&#10;&#10;Description automatically generated">
            <a:extLst>
              <a:ext uri="{FF2B5EF4-FFF2-40B4-BE49-F238E27FC236}">
                <a16:creationId xmlns:a16="http://schemas.microsoft.com/office/drawing/2014/main" id="{E2B0F654-3EF0-C696-7AFE-417960801AD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52945" y="439080"/>
            <a:ext cx="2260690" cy="497801"/>
          </a:xfrm>
          <a:prstGeom prst="rect">
            <a:avLst/>
          </a:prstGeom>
        </p:spPr>
      </p:pic>
      <p:cxnSp>
        <p:nvCxnSpPr>
          <p:cNvPr id="4" name="Straight Connector 3">
            <a:extLst>
              <a:ext uri="{FF2B5EF4-FFF2-40B4-BE49-F238E27FC236}">
                <a16:creationId xmlns:a16="http://schemas.microsoft.com/office/drawing/2014/main" id="{EAF976D1-8AFD-4867-E873-46409468CA14}"/>
              </a:ext>
            </a:extLst>
          </p:cNvPr>
          <p:cNvCxnSpPr/>
          <p:nvPr userDrawn="1"/>
        </p:nvCxnSpPr>
        <p:spPr>
          <a:xfrm>
            <a:off x="0" y="1240492"/>
            <a:ext cx="12192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295489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1_Text och bild vänster">
    <p:spTree>
      <p:nvGrpSpPr>
        <p:cNvPr id="1" name=""/>
        <p:cNvGrpSpPr/>
        <p:nvPr/>
      </p:nvGrpSpPr>
      <p:grpSpPr>
        <a:xfrm>
          <a:off x="0" y="0"/>
          <a:ext cx="0" cy="0"/>
          <a:chOff x="0" y="0"/>
          <a:chExt cx="0" cy="0"/>
        </a:xfrm>
      </p:grpSpPr>
      <p:sp>
        <p:nvSpPr>
          <p:cNvPr id="2" name="Rubrik 1"/>
          <p:cNvSpPr>
            <a:spLocks noGrp="1"/>
          </p:cNvSpPr>
          <p:nvPr>
            <p:ph type="title"/>
          </p:nvPr>
        </p:nvSpPr>
        <p:spPr>
          <a:xfrm>
            <a:off x="839625" y="1571530"/>
            <a:ext cx="3343980" cy="934897"/>
          </a:xfrm>
        </p:spPr>
        <p:txBody>
          <a:bodyPr/>
          <a:lstStyle>
            <a:lvl1pPr>
              <a:lnSpc>
                <a:spcPts val="2999"/>
              </a:lnSpc>
              <a:defRPr>
                <a:solidFill>
                  <a:schemeClr val="bg2"/>
                </a:solidFill>
              </a:defRPr>
            </a:lvl1pPr>
          </a:lstStyle>
          <a:p>
            <a:r>
              <a:rPr lang="sv-SE" dirty="0"/>
              <a:t>Klicka här för att ändra mall för rubrikformat</a:t>
            </a:r>
          </a:p>
        </p:txBody>
      </p:sp>
      <p:sp>
        <p:nvSpPr>
          <p:cNvPr id="6" name="Platshållare för bildnummer 5"/>
          <p:cNvSpPr>
            <a:spLocks noGrp="1"/>
          </p:cNvSpPr>
          <p:nvPr>
            <p:ph type="sldNum" sz="quarter" idx="12"/>
          </p:nvPr>
        </p:nvSpPr>
        <p:spPr/>
        <p:txBody>
          <a:bodyPr/>
          <a:lstStyle/>
          <a:p>
            <a:fld id="{9BA0B457-76D1-4990-89D2-8B8535F057A4}" type="slidenum">
              <a:rPr lang="sv-SE" smtClean="0"/>
              <a:t>‹#›</a:t>
            </a:fld>
            <a:endParaRPr lang="sv-SE"/>
          </a:p>
        </p:txBody>
      </p:sp>
      <p:sp>
        <p:nvSpPr>
          <p:cNvPr id="10" name="Platshållare för text 8"/>
          <p:cNvSpPr>
            <a:spLocks noGrp="1"/>
          </p:cNvSpPr>
          <p:nvPr>
            <p:ph type="body" sz="quarter" idx="14"/>
          </p:nvPr>
        </p:nvSpPr>
        <p:spPr>
          <a:xfrm>
            <a:off x="836323" y="2613517"/>
            <a:ext cx="3335480" cy="3761940"/>
          </a:xfrm>
        </p:spPr>
        <p:txBody>
          <a:bodyPr/>
          <a:lstStyle>
            <a:lvl1pPr marL="0" indent="0">
              <a:buNone/>
              <a:defRPr/>
            </a:lvl1pPr>
          </a:lstStyle>
          <a:p>
            <a:pPr lvl="0"/>
            <a:r>
              <a:rPr lang="sv-SE"/>
              <a:t>Klicka här för att ändra format på bakgrundstexten</a:t>
            </a:r>
          </a:p>
        </p:txBody>
      </p:sp>
      <p:sp>
        <p:nvSpPr>
          <p:cNvPr id="8" name="Platshållare för innehåll 3"/>
          <p:cNvSpPr>
            <a:spLocks noGrp="1"/>
          </p:cNvSpPr>
          <p:nvPr>
            <p:ph sz="quarter" idx="15" hasCustomPrompt="1"/>
          </p:nvPr>
        </p:nvSpPr>
        <p:spPr>
          <a:xfrm>
            <a:off x="4421912" y="1203187"/>
            <a:ext cx="6931259" cy="5161159"/>
          </a:xfrm>
        </p:spPr>
        <p:txBody>
          <a:bodyPr tIns="1296000"/>
          <a:lstStyle>
            <a:lvl1pPr marL="0" indent="0" algn="ctr">
              <a:buNone/>
              <a:defRPr sz="2000"/>
            </a:lvl1pPr>
          </a:lstStyle>
          <a:p>
            <a:pPr lvl="0"/>
            <a:r>
              <a:rPr lang="sv-SE"/>
              <a:t>Innehåll</a:t>
            </a:r>
          </a:p>
        </p:txBody>
      </p:sp>
    </p:spTree>
    <p:extLst>
      <p:ext uri="{BB962C8B-B14F-4D97-AF65-F5344CB8AC3E}">
        <p14:creationId xmlns:p14="http://schemas.microsoft.com/office/powerpoint/2010/main" val="35665787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Stor bild">
    <p:spTree>
      <p:nvGrpSpPr>
        <p:cNvPr id="1" name=""/>
        <p:cNvGrpSpPr/>
        <p:nvPr/>
      </p:nvGrpSpPr>
      <p:grpSpPr>
        <a:xfrm>
          <a:off x="0" y="0"/>
          <a:ext cx="0" cy="0"/>
          <a:chOff x="0" y="0"/>
          <a:chExt cx="0" cy="0"/>
        </a:xfrm>
      </p:grpSpPr>
      <p:sp>
        <p:nvSpPr>
          <p:cNvPr id="6" name="Platshållare för bildnummer 5"/>
          <p:cNvSpPr>
            <a:spLocks noGrp="1"/>
          </p:cNvSpPr>
          <p:nvPr>
            <p:ph type="sldNum" sz="quarter" idx="12"/>
          </p:nvPr>
        </p:nvSpPr>
        <p:spPr/>
        <p:txBody>
          <a:bodyPr/>
          <a:lstStyle/>
          <a:p>
            <a:fld id="{9BA0B457-76D1-4990-89D2-8B8535F057A4}" type="slidenum">
              <a:rPr lang="sv-SE" smtClean="0"/>
              <a:t>‹#›</a:t>
            </a:fld>
            <a:endParaRPr lang="sv-SE"/>
          </a:p>
        </p:txBody>
      </p:sp>
      <p:sp>
        <p:nvSpPr>
          <p:cNvPr id="5" name="Platshållare för innehåll 3"/>
          <p:cNvSpPr>
            <a:spLocks noGrp="1"/>
          </p:cNvSpPr>
          <p:nvPr>
            <p:ph sz="quarter" idx="15" hasCustomPrompt="1"/>
          </p:nvPr>
        </p:nvSpPr>
        <p:spPr>
          <a:xfrm>
            <a:off x="839624" y="1594338"/>
            <a:ext cx="10513547" cy="4770008"/>
          </a:xfrm>
        </p:spPr>
        <p:txBody>
          <a:bodyPr tIns="1296000"/>
          <a:lstStyle>
            <a:lvl1pPr marL="0" indent="0" algn="ctr">
              <a:buNone/>
              <a:defRPr sz="2000"/>
            </a:lvl1pPr>
          </a:lstStyle>
          <a:p>
            <a:pPr lvl="0"/>
            <a:r>
              <a:rPr lang="sv-SE"/>
              <a:t>Innehåll</a:t>
            </a:r>
          </a:p>
        </p:txBody>
      </p:sp>
      <p:pic>
        <p:nvPicPr>
          <p:cNvPr id="2" name="Picture 1" descr="A white text on a black background&#10;&#10;Description automatically generated">
            <a:extLst>
              <a:ext uri="{FF2B5EF4-FFF2-40B4-BE49-F238E27FC236}">
                <a16:creationId xmlns:a16="http://schemas.microsoft.com/office/drawing/2014/main" id="{2FC6F29B-3108-21D1-B80D-FA99E55469E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52945" y="439080"/>
            <a:ext cx="2260690" cy="497801"/>
          </a:xfrm>
          <a:prstGeom prst="rect">
            <a:avLst/>
          </a:prstGeom>
        </p:spPr>
      </p:pic>
      <p:cxnSp>
        <p:nvCxnSpPr>
          <p:cNvPr id="3" name="Straight Connector 2">
            <a:extLst>
              <a:ext uri="{FF2B5EF4-FFF2-40B4-BE49-F238E27FC236}">
                <a16:creationId xmlns:a16="http://schemas.microsoft.com/office/drawing/2014/main" id="{81790C80-91BF-3181-2744-02127B2ACEEE}"/>
              </a:ext>
            </a:extLst>
          </p:cNvPr>
          <p:cNvCxnSpPr/>
          <p:nvPr userDrawn="1"/>
        </p:nvCxnSpPr>
        <p:spPr>
          <a:xfrm>
            <a:off x="0" y="1240492"/>
            <a:ext cx="12192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89011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Tom">
    <p:spTree>
      <p:nvGrpSpPr>
        <p:cNvPr id="1" name=""/>
        <p:cNvGrpSpPr/>
        <p:nvPr/>
      </p:nvGrpSpPr>
      <p:grpSpPr>
        <a:xfrm>
          <a:off x="0" y="0"/>
          <a:ext cx="0" cy="0"/>
          <a:chOff x="0" y="0"/>
          <a:chExt cx="0" cy="0"/>
        </a:xfrm>
      </p:grpSpPr>
      <p:sp>
        <p:nvSpPr>
          <p:cNvPr id="6" name="Platshållare för bildnummer 5"/>
          <p:cNvSpPr>
            <a:spLocks noGrp="1"/>
          </p:cNvSpPr>
          <p:nvPr>
            <p:ph type="sldNum" sz="quarter" idx="12"/>
          </p:nvPr>
        </p:nvSpPr>
        <p:spPr>
          <a:xfrm>
            <a:off x="11118377" y="6476679"/>
            <a:ext cx="773416" cy="322939"/>
          </a:xfrm>
        </p:spPr>
        <p:txBody>
          <a:bodyPr/>
          <a:lstStyle>
            <a:lvl1pPr>
              <a:defRPr>
                <a:solidFill>
                  <a:schemeClr val="bg1"/>
                </a:solidFill>
              </a:defRPr>
            </a:lvl1pPr>
          </a:lstStyle>
          <a:p>
            <a:fld id="{9BA0B457-76D1-4990-89D2-8B8535F057A4}" type="slidenum">
              <a:rPr lang="sv-SE" smtClean="0"/>
              <a:pPr/>
              <a:t>‹#›</a:t>
            </a:fld>
            <a:endParaRPr lang="sv-SE" dirty="0"/>
          </a:p>
        </p:txBody>
      </p:sp>
    </p:spTree>
    <p:extLst>
      <p:ext uri="{BB962C8B-B14F-4D97-AF65-F5344CB8AC3E}">
        <p14:creationId xmlns:p14="http://schemas.microsoft.com/office/powerpoint/2010/main" val="464242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Text och 2 x diagram">
    <p:spTree>
      <p:nvGrpSpPr>
        <p:cNvPr id="1" name=""/>
        <p:cNvGrpSpPr/>
        <p:nvPr/>
      </p:nvGrpSpPr>
      <p:grpSpPr>
        <a:xfrm>
          <a:off x="0" y="0"/>
          <a:ext cx="0" cy="0"/>
          <a:chOff x="0" y="0"/>
          <a:chExt cx="0" cy="0"/>
        </a:xfrm>
      </p:grpSpPr>
      <p:sp>
        <p:nvSpPr>
          <p:cNvPr id="3" name="Platshållare för innehåll 2"/>
          <p:cNvSpPr>
            <a:spLocks noGrp="1"/>
          </p:cNvSpPr>
          <p:nvPr>
            <p:ph idx="1"/>
          </p:nvPr>
        </p:nvSpPr>
        <p:spPr>
          <a:xfrm>
            <a:off x="7999439" y="1441093"/>
            <a:ext cx="3344125" cy="4946935"/>
          </a:xfrm>
        </p:spPr>
        <p:txBody>
          <a:bodyPr/>
          <a:lstStyle>
            <a:lvl1pPr marL="0" indent="0">
              <a:buNone/>
              <a:defRPr sz="2999"/>
            </a:lvl1pPr>
          </a:lstStyle>
          <a:p>
            <a:pPr lvl="0"/>
            <a:r>
              <a:rPr lang="sv-SE"/>
              <a:t>Klicka här för att ändra format på bakgrundstexten</a:t>
            </a:r>
          </a:p>
        </p:txBody>
      </p:sp>
      <p:sp>
        <p:nvSpPr>
          <p:cNvPr id="6" name="Platshållare för bildnummer 5"/>
          <p:cNvSpPr>
            <a:spLocks noGrp="1"/>
          </p:cNvSpPr>
          <p:nvPr>
            <p:ph type="sldNum" sz="quarter" idx="12"/>
          </p:nvPr>
        </p:nvSpPr>
        <p:spPr/>
        <p:txBody>
          <a:bodyPr/>
          <a:lstStyle/>
          <a:p>
            <a:fld id="{9BA0B457-76D1-4990-89D2-8B8535F057A4}" type="slidenum">
              <a:rPr lang="sv-SE" smtClean="0"/>
              <a:t>‹#›</a:t>
            </a:fld>
            <a:endParaRPr lang="sv-SE"/>
          </a:p>
        </p:txBody>
      </p:sp>
      <p:sp>
        <p:nvSpPr>
          <p:cNvPr id="7" name="Platshållare för diagram 6"/>
          <p:cNvSpPr>
            <a:spLocks noGrp="1"/>
          </p:cNvSpPr>
          <p:nvPr>
            <p:ph type="chart" sz="quarter" idx="13"/>
          </p:nvPr>
        </p:nvSpPr>
        <p:spPr>
          <a:xfrm>
            <a:off x="4425956" y="1453662"/>
            <a:ext cx="3308497" cy="4934493"/>
          </a:xfrm>
        </p:spPr>
        <p:txBody>
          <a:bodyPr/>
          <a:lstStyle>
            <a:lvl1pPr marL="0" indent="0" algn="ctr">
              <a:buNone/>
              <a:defRPr sz="2699"/>
            </a:lvl1pPr>
          </a:lstStyle>
          <a:p>
            <a:r>
              <a:rPr lang="sv-SE"/>
              <a:t>Klicka på ikonen för att lägga till ett diagram</a:t>
            </a:r>
          </a:p>
        </p:txBody>
      </p:sp>
      <p:sp>
        <p:nvSpPr>
          <p:cNvPr id="8" name="Platshållare för diagram 6"/>
          <p:cNvSpPr>
            <a:spLocks noGrp="1"/>
          </p:cNvSpPr>
          <p:nvPr>
            <p:ph type="chart" sz="quarter" idx="14"/>
          </p:nvPr>
        </p:nvSpPr>
        <p:spPr>
          <a:xfrm>
            <a:off x="852473" y="1453662"/>
            <a:ext cx="3308497" cy="4934493"/>
          </a:xfrm>
        </p:spPr>
        <p:txBody>
          <a:bodyPr/>
          <a:lstStyle>
            <a:lvl1pPr marL="0" indent="0" algn="ctr">
              <a:buNone/>
              <a:defRPr sz="2699"/>
            </a:lvl1pPr>
          </a:lstStyle>
          <a:p>
            <a:r>
              <a:rPr lang="sv-SE" dirty="0"/>
              <a:t>Klicka på ikonen för att lägga till ett diagram</a:t>
            </a:r>
          </a:p>
        </p:txBody>
      </p:sp>
      <p:pic>
        <p:nvPicPr>
          <p:cNvPr id="2" name="Picture 1" descr="A white text on a black background&#10;&#10;Description automatically generated">
            <a:extLst>
              <a:ext uri="{FF2B5EF4-FFF2-40B4-BE49-F238E27FC236}">
                <a16:creationId xmlns:a16="http://schemas.microsoft.com/office/drawing/2014/main" id="{77244FA3-2A2E-A631-5CF3-E30F9637D0F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52945" y="439080"/>
            <a:ext cx="2260690" cy="497801"/>
          </a:xfrm>
          <a:prstGeom prst="rect">
            <a:avLst/>
          </a:prstGeom>
        </p:spPr>
      </p:pic>
      <p:cxnSp>
        <p:nvCxnSpPr>
          <p:cNvPr id="4" name="Straight Connector 3">
            <a:extLst>
              <a:ext uri="{FF2B5EF4-FFF2-40B4-BE49-F238E27FC236}">
                <a16:creationId xmlns:a16="http://schemas.microsoft.com/office/drawing/2014/main" id="{734BBA31-AADD-59DF-5C4E-115971C9458F}"/>
              </a:ext>
            </a:extLst>
          </p:cNvPr>
          <p:cNvCxnSpPr/>
          <p:nvPr userDrawn="1"/>
        </p:nvCxnSpPr>
        <p:spPr>
          <a:xfrm>
            <a:off x="0" y="1240492"/>
            <a:ext cx="12192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358354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2 x diagram">
    <p:spTree>
      <p:nvGrpSpPr>
        <p:cNvPr id="1" name=""/>
        <p:cNvGrpSpPr/>
        <p:nvPr/>
      </p:nvGrpSpPr>
      <p:grpSpPr>
        <a:xfrm>
          <a:off x="0" y="0"/>
          <a:ext cx="0" cy="0"/>
          <a:chOff x="0" y="0"/>
          <a:chExt cx="0" cy="0"/>
        </a:xfrm>
      </p:grpSpPr>
      <p:sp>
        <p:nvSpPr>
          <p:cNvPr id="6" name="Platshållare för bildnummer 5"/>
          <p:cNvSpPr>
            <a:spLocks noGrp="1"/>
          </p:cNvSpPr>
          <p:nvPr>
            <p:ph type="sldNum" sz="quarter" idx="12"/>
          </p:nvPr>
        </p:nvSpPr>
        <p:spPr/>
        <p:txBody>
          <a:bodyPr/>
          <a:lstStyle/>
          <a:p>
            <a:fld id="{9BA0B457-76D1-4990-89D2-8B8535F057A4}" type="slidenum">
              <a:rPr lang="sv-SE" smtClean="0"/>
              <a:t>‹#›</a:t>
            </a:fld>
            <a:endParaRPr lang="sv-SE"/>
          </a:p>
        </p:txBody>
      </p:sp>
      <p:sp>
        <p:nvSpPr>
          <p:cNvPr id="12" name="Platshållare för innehåll 3"/>
          <p:cNvSpPr>
            <a:spLocks noGrp="1"/>
          </p:cNvSpPr>
          <p:nvPr>
            <p:ph sz="quarter" idx="16" hasCustomPrompt="1"/>
          </p:nvPr>
        </p:nvSpPr>
        <p:spPr>
          <a:xfrm>
            <a:off x="6193216" y="1395045"/>
            <a:ext cx="5159955" cy="5014537"/>
          </a:xfrm>
        </p:spPr>
        <p:txBody>
          <a:bodyPr tIns="1296000"/>
          <a:lstStyle>
            <a:lvl1pPr marL="0" indent="0" algn="ctr">
              <a:buNone/>
              <a:defRPr sz="2000"/>
            </a:lvl1pPr>
          </a:lstStyle>
          <a:p>
            <a:pPr lvl="0"/>
            <a:r>
              <a:rPr lang="sv-SE"/>
              <a:t>Innehåll</a:t>
            </a:r>
          </a:p>
        </p:txBody>
      </p:sp>
      <p:sp>
        <p:nvSpPr>
          <p:cNvPr id="13" name="Platshållare för innehåll 3"/>
          <p:cNvSpPr>
            <a:spLocks noGrp="1"/>
          </p:cNvSpPr>
          <p:nvPr>
            <p:ph sz="quarter" idx="17" hasCustomPrompt="1"/>
          </p:nvPr>
        </p:nvSpPr>
        <p:spPr>
          <a:xfrm>
            <a:off x="833015" y="1395045"/>
            <a:ext cx="5159955" cy="5014537"/>
          </a:xfrm>
        </p:spPr>
        <p:txBody>
          <a:bodyPr tIns="1296000"/>
          <a:lstStyle>
            <a:lvl1pPr marL="0" indent="0" algn="ctr">
              <a:buNone/>
              <a:defRPr sz="2000"/>
            </a:lvl1pPr>
          </a:lstStyle>
          <a:p>
            <a:pPr lvl="0"/>
            <a:r>
              <a:rPr lang="sv-SE"/>
              <a:t>Innehåll</a:t>
            </a:r>
          </a:p>
        </p:txBody>
      </p:sp>
      <p:pic>
        <p:nvPicPr>
          <p:cNvPr id="2" name="Picture 1" descr="A white text on a black background&#10;&#10;Description automatically generated">
            <a:extLst>
              <a:ext uri="{FF2B5EF4-FFF2-40B4-BE49-F238E27FC236}">
                <a16:creationId xmlns:a16="http://schemas.microsoft.com/office/drawing/2014/main" id="{77444BA6-E29A-3F3B-37D3-F60ABC75030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52945" y="439080"/>
            <a:ext cx="2260690" cy="497801"/>
          </a:xfrm>
          <a:prstGeom prst="rect">
            <a:avLst/>
          </a:prstGeom>
        </p:spPr>
      </p:pic>
      <p:cxnSp>
        <p:nvCxnSpPr>
          <p:cNvPr id="3" name="Straight Connector 2">
            <a:extLst>
              <a:ext uri="{FF2B5EF4-FFF2-40B4-BE49-F238E27FC236}">
                <a16:creationId xmlns:a16="http://schemas.microsoft.com/office/drawing/2014/main" id="{28AE9DE0-30BD-CE50-FBB6-B90B5F350E24}"/>
              </a:ext>
            </a:extLst>
          </p:cNvPr>
          <p:cNvCxnSpPr/>
          <p:nvPr userDrawn="1"/>
        </p:nvCxnSpPr>
        <p:spPr>
          <a:xfrm>
            <a:off x="0" y="1240492"/>
            <a:ext cx="12192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543284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Text och 3 x diagram">
    <p:spTree>
      <p:nvGrpSpPr>
        <p:cNvPr id="1" name=""/>
        <p:cNvGrpSpPr/>
        <p:nvPr/>
      </p:nvGrpSpPr>
      <p:grpSpPr>
        <a:xfrm>
          <a:off x="0" y="0"/>
          <a:ext cx="0" cy="0"/>
          <a:chOff x="0" y="0"/>
          <a:chExt cx="0" cy="0"/>
        </a:xfrm>
      </p:grpSpPr>
      <p:sp>
        <p:nvSpPr>
          <p:cNvPr id="3" name="Platshållare för innehåll 2"/>
          <p:cNvSpPr>
            <a:spLocks noGrp="1"/>
          </p:cNvSpPr>
          <p:nvPr>
            <p:ph idx="1"/>
          </p:nvPr>
        </p:nvSpPr>
        <p:spPr>
          <a:xfrm>
            <a:off x="9358742" y="1523360"/>
            <a:ext cx="1984823" cy="4864668"/>
          </a:xfrm>
        </p:spPr>
        <p:txBody>
          <a:bodyPr/>
          <a:lstStyle>
            <a:lvl1pPr marL="0" indent="0">
              <a:buNone/>
              <a:defRPr sz="2999"/>
            </a:lvl1pPr>
          </a:lstStyle>
          <a:p>
            <a:pPr lvl="0"/>
            <a:r>
              <a:rPr lang="sv-SE"/>
              <a:t>Klicka här för att ändra format på bakgrundstexten</a:t>
            </a:r>
          </a:p>
        </p:txBody>
      </p:sp>
      <p:sp>
        <p:nvSpPr>
          <p:cNvPr id="6" name="Platshållare för bildnummer 5"/>
          <p:cNvSpPr>
            <a:spLocks noGrp="1"/>
          </p:cNvSpPr>
          <p:nvPr>
            <p:ph type="sldNum" sz="quarter" idx="12"/>
          </p:nvPr>
        </p:nvSpPr>
        <p:spPr/>
        <p:txBody>
          <a:bodyPr/>
          <a:lstStyle/>
          <a:p>
            <a:fld id="{9BA0B457-76D1-4990-89D2-8B8535F057A4}" type="slidenum">
              <a:rPr lang="sv-SE" smtClean="0"/>
              <a:t>‹#›</a:t>
            </a:fld>
            <a:endParaRPr lang="sv-SE"/>
          </a:p>
        </p:txBody>
      </p:sp>
      <p:sp>
        <p:nvSpPr>
          <p:cNvPr id="8" name="Platshållare för diagram 6"/>
          <p:cNvSpPr>
            <a:spLocks noGrp="1"/>
          </p:cNvSpPr>
          <p:nvPr>
            <p:ph type="chart" sz="quarter" idx="14"/>
          </p:nvPr>
        </p:nvSpPr>
        <p:spPr>
          <a:xfrm>
            <a:off x="852472" y="1535723"/>
            <a:ext cx="1950339" cy="4852432"/>
          </a:xfrm>
        </p:spPr>
        <p:txBody>
          <a:bodyPr/>
          <a:lstStyle>
            <a:lvl1pPr marL="0" indent="0" algn="ctr">
              <a:buNone/>
              <a:defRPr sz="2699"/>
            </a:lvl1pPr>
          </a:lstStyle>
          <a:p>
            <a:r>
              <a:rPr lang="sv-SE" dirty="0"/>
              <a:t>Klicka på ikonen för att lägga till ett diagram</a:t>
            </a:r>
          </a:p>
        </p:txBody>
      </p:sp>
      <p:sp>
        <p:nvSpPr>
          <p:cNvPr id="9" name="Platshållare för innehåll 2"/>
          <p:cNvSpPr>
            <a:spLocks noGrp="1"/>
          </p:cNvSpPr>
          <p:nvPr>
            <p:ph idx="15"/>
          </p:nvPr>
        </p:nvSpPr>
        <p:spPr>
          <a:xfrm>
            <a:off x="7206311" y="1523360"/>
            <a:ext cx="1984823" cy="4864668"/>
          </a:xfrm>
        </p:spPr>
        <p:txBody>
          <a:bodyPr/>
          <a:lstStyle>
            <a:lvl1pPr marL="0" indent="0">
              <a:buNone/>
              <a:defRPr sz="2999"/>
            </a:lvl1pPr>
          </a:lstStyle>
          <a:p>
            <a:pPr lvl="0"/>
            <a:r>
              <a:rPr lang="sv-SE"/>
              <a:t>Klicka här för att ändra format på bakgrundstexten</a:t>
            </a:r>
          </a:p>
        </p:txBody>
      </p:sp>
      <p:sp>
        <p:nvSpPr>
          <p:cNvPr id="10" name="Platshållare för diagram 6"/>
          <p:cNvSpPr>
            <a:spLocks noGrp="1"/>
          </p:cNvSpPr>
          <p:nvPr>
            <p:ph type="chart" sz="quarter" idx="16"/>
          </p:nvPr>
        </p:nvSpPr>
        <p:spPr>
          <a:xfrm>
            <a:off x="2970419" y="1535723"/>
            <a:ext cx="1950339" cy="4852432"/>
          </a:xfrm>
        </p:spPr>
        <p:txBody>
          <a:bodyPr/>
          <a:lstStyle>
            <a:lvl1pPr marL="0" indent="0" algn="ctr">
              <a:buNone/>
              <a:defRPr sz="2699"/>
            </a:lvl1pPr>
          </a:lstStyle>
          <a:p>
            <a:r>
              <a:rPr lang="sv-SE"/>
              <a:t>Klicka på ikonen för att lägga till ett diagram</a:t>
            </a:r>
          </a:p>
        </p:txBody>
      </p:sp>
      <p:sp>
        <p:nvSpPr>
          <p:cNvPr id="11" name="Platshållare för diagram 6"/>
          <p:cNvSpPr>
            <a:spLocks noGrp="1"/>
          </p:cNvSpPr>
          <p:nvPr>
            <p:ph type="chart" sz="quarter" idx="17"/>
          </p:nvPr>
        </p:nvSpPr>
        <p:spPr>
          <a:xfrm>
            <a:off x="5088365" y="1535723"/>
            <a:ext cx="1950339" cy="4852432"/>
          </a:xfrm>
        </p:spPr>
        <p:txBody>
          <a:bodyPr/>
          <a:lstStyle>
            <a:lvl1pPr marL="0" indent="0" algn="ctr">
              <a:buNone/>
              <a:defRPr sz="2699"/>
            </a:lvl1pPr>
          </a:lstStyle>
          <a:p>
            <a:r>
              <a:rPr lang="sv-SE"/>
              <a:t>Klicka på ikonen för att lägga till ett diagram</a:t>
            </a:r>
          </a:p>
        </p:txBody>
      </p:sp>
      <p:pic>
        <p:nvPicPr>
          <p:cNvPr id="2" name="Picture 1" descr="A white text on a black background&#10;&#10;Description automatically generated">
            <a:extLst>
              <a:ext uri="{FF2B5EF4-FFF2-40B4-BE49-F238E27FC236}">
                <a16:creationId xmlns:a16="http://schemas.microsoft.com/office/drawing/2014/main" id="{73A297A6-3616-8D8E-715D-F4FE6FC71BC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52945" y="439080"/>
            <a:ext cx="2260690" cy="497801"/>
          </a:xfrm>
          <a:prstGeom prst="rect">
            <a:avLst/>
          </a:prstGeom>
        </p:spPr>
      </p:pic>
      <p:cxnSp>
        <p:nvCxnSpPr>
          <p:cNvPr id="4" name="Straight Connector 3">
            <a:extLst>
              <a:ext uri="{FF2B5EF4-FFF2-40B4-BE49-F238E27FC236}">
                <a16:creationId xmlns:a16="http://schemas.microsoft.com/office/drawing/2014/main" id="{FABB0F04-477E-24C7-7184-B11A9EBF343C}"/>
              </a:ext>
            </a:extLst>
          </p:cNvPr>
          <p:cNvCxnSpPr/>
          <p:nvPr userDrawn="1"/>
        </p:nvCxnSpPr>
        <p:spPr>
          <a:xfrm>
            <a:off x="0" y="1240492"/>
            <a:ext cx="12192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75776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Text och bild">
    <p:spTree>
      <p:nvGrpSpPr>
        <p:cNvPr id="1" name=""/>
        <p:cNvGrpSpPr/>
        <p:nvPr/>
      </p:nvGrpSpPr>
      <p:grpSpPr>
        <a:xfrm>
          <a:off x="0" y="0"/>
          <a:ext cx="0" cy="0"/>
          <a:chOff x="0" y="0"/>
          <a:chExt cx="0" cy="0"/>
        </a:xfrm>
      </p:grpSpPr>
      <p:sp>
        <p:nvSpPr>
          <p:cNvPr id="6" name="Platshållare för bildnummer 5"/>
          <p:cNvSpPr>
            <a:spLocks noGrp="1"/>
          </p:cNvSpPr>
          <p:nvPr>
            <p:ph type="sldNum" sz="quarter" idx="12"/>
          </p:nvPr>
        </p:nvSpPr>
        <p:spPr/>
        <p:txBody>
          <a:bodyPr/>
          <a:lstStyle/>
          <a:p>
            <a:fld id="{9BA0B457-76D1-4990-89D2-8B8535F057A4}" type="slidenum">
              <a:rPr lang="sv-SE" smtClean="0"/>
              <a:t>‹#›</a:t>
            </a:fld>
            <a:endParaRPr lang="sv-SE"/>
          </a:p>
        </p:txBody>
      </p:sp>
      <p:sp>
        <p:nvSpPr>
          <p:cNvPr id="7" name="Rubrik 1"/>
          <p:cNvSpPr>
            <a:spLocks noGrp="1"/>
          </p:cNvSpPr>
          <p:nvPr>
            <p:ph type="title"/>
          </p:nvPr>
        </p:nvSpPr>
        <p:spPr>
          <a:xfrm>
            <a:off x="851571" y="1571530"/>
            <a:ext cx="3325875" cy="934897"/>
          </a:xfrm>
        </p:spPr>
        <p:txBody>
          <a:bodyPr/>
          <a:lstStyle>
            <a:lvl1pPr>
              <a:lnSpc>
                <a:spcPts val="2999"/>
              </a:lnSpc>
              <a:defRPr>
                <a:solidFill>
                  <a:schemeClr val="bg2"/>
                </a:solidFill>
              </a:defRPr>
            </a:lvl1pPr>
          </a:lstStyle>
          <a:p>
            <a:r>
              <a:rPr lang="sv-SE" dirty="0"/>
              <a:t>Klicka här för att ändra mall för rubrikformat</a:t>
            </a:r>
          </a:p>
        </p:txBody>
      </p:sp>
      <p:sp>
        <p:nvSpPr>
          <p:cNvPr id="8" name="Platshållare för text 8"/>
          <p:cNvSpPr>
            <a:spLocks noGrp="1"/>
          </p:cNvSpPr>
          <p:nvPr>
            <p:ph type="body" sz="quarter" idx="14"/>
          </p:nvPr>
        </p:nvSpPr>
        <p:spPr>
          <a:xfrm>
            <a:off x="848270" y="2613517"/>
            <a:ext cx="3317420" cy="3761940"/>
          </a:xfrm>
        </p:spPr>
        <p:txBody>
          <a:bodyPr/>
          <a:lstStyle>
            <a:lvl1pPr marL="0" indent="0">
              <a:buNone/>
              <a:defRPr/>
            </a:lvl1pPr>
          </a:lstStyle>
          <a:p>
            <a:pPr lvl="0"/>
            <a:r>
              <a:rPr lang="sv-SE"/>
              <a:t>Klicka här för att ändra format på bakgrundstexten</a:t>
            </a:r>
          </a:p>
        </p:txBody>
      </p:sp>
      <p:sp>
        <p:nvSpPr>
          <p:cNvPr id="11" name="Platshållare för innehåll 3"/>
          <p:cNvSpPr>
            <a:spLocks noGrp="1"/>
          </p:cNvSpPr>
          <p:nvPr>
            <p:ph sz="quarter" idx="16" hasCustomPrompt="1"/>
          </p:nvPr>
        </p:nvSpPr>
        <p:spPr>
          <a:xfrm>
            <a:off x="4409215" y="1571529"/>
            <a:ext cx="6943956" cy="4809481"/>
          </a:xfrm>
        </p:spPr>
        <p:txBody>
          <a:bodyPr tIns="1296000"/>
          <a:lstStyle>
            <a:lvl1pPr marL="0" indent="0" algn="ctr">
              <a:buNone/>
              <a:defRPr sz="2000"/>
            </a:lvl1pPr>
          </a:lstStyle>
          <a:p>
            <a:pPr lvl="0"/>
            <a:r>
              <a:rPr lang="sv-SE"/>
              <a:t>Innehåll</a:t>
            </a:r>
          </a:p>
        </p:txBody>
      </p:sp>
      <p:pic>
        <p:nvPicPr>
          <p:cNvPr id="2" name="Picture 1" descr="A white text on a black background&#10;&#10;Description automatically generated">
            <a:extLst>
              <a:ext uri="{FF2B5EF4-FFF2-40B4-BE49-F238E27FC236}">
                <a16:creationId xmlns:a16="http://schemas.microsoft.com/office/drawing/2014/main" id="{347369D2-0DDE-9996-0195-F7C5562352D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52945" y="439080"/>
            <a:ext cx="2260690" cy="497801"/>
          </a:xfrm>
          <a:prstGeom prst="rect">
            <a:avLst/>
          </a:prstGeom>
        </p:spPr>
      </p:pic>
      <p:cxnSp>
        <p:nvCxnSpPr>
          <p:cNvPr id="3" name="Straight Connector 2">
            <a:extLst>
              <a:ext uri="{FF2B5EF4-FFF2-40B4-BE49-F238E27FC236}">
                <a16:creationId xmlns:a16="http://schemas.microsoft.com/office/drawing/2014/main" id="{53CBC21D-FB08-A530-F3A8-D6601861C13F}"/>
              </a:ext>
            </a:extLst>
          </p:cNvPr>
          <p:cNvCxnSpPr/>
          <p:nvPr userDrawn="1"/>
        </p:nvCxnSpPr>
        <p:spPr>
          <a:xfrm>
            <a:off x="0" y="1240492"/>
            <a:ext cx="12192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264008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obj" preserve="1">
  <p:cSld name="Text och punktlista">
    <p:spTree>
      <p:nvGrpSpPr>
        <p:cNvPr id="1" name=""/>
        <p:cNvGrpSpPr/>
        <p:nvPr/>
      </p:nvGrpSpPr>
      <p:grpSpPr>
        <a:xfrm>
          <a:off x="0" y="0"/>
          <a:ext cx="0" cy="0"/>
          <a:chOff x="0" y="0"/>
          <a:chExt cx="0" cy="0"/>
        </a:xfrm>
      </p:grpSpPr>
      <p:sp>
        <p:nvSpPr>
          <p:cNvPr id="2" name="Rubrik 1"/>
          <p:cNvSpPr>
            <a:spLocks noGrp="1"/>
          </p:cNvSpPr>
          <p:nvPr>
            <p:ph type="title"/>
          </p:nvPr>
        </p:nvSpPr>
        <p:spPr>
          <a:xfrm>
            <a:off x="837533" y="1240492"/>
            <a:ext cx="10513547" cy="1143000"/>
          </a:xfrm>
        </p:spPr>
        <p:txBody>
          <a:bodyPr/>
          <a:lstStyle/>
          <a:p>
            <a:r>
              <a:rPr lang="sv-SE"/>
              <a:t>Klicka här för att ändra mall för rubrikformat</a:t>
            </a:r>
          </a:p>
        </p:txBody>
      </p:sp>
      <p:sp>
        <p:nvSpPr>
          <p:cNvPr id="3" name="Platshållare för innehåll 2"/>
          <p:cNvSpPr>
            <a:spLocks noGrp="1"/>
          </p:cNvSpPr>
          <p:nvPr>
            <p:ph idx="1"/>
          </p:nvPr>
        </p:nvSpPr>
        <p:spPr>
          <a:xfrm>
            <a:off x="839624" y="2609548"/>
            <a:ext cx="10513547" cy="3354709"/>
          </a:xfrm>
        </p:spPr>
        <p:txBody>
          <a:bodyPr/>
          <a:lstStyle>
            <a:lvl1pPr>
              <a:defRPr sz="2000"/>
            </a:lvl1pPr>
            <a:lvl2pPr marL="884335" indent="-340129">
              <a:buClr>
                <a:schemeClr val="bg1"/>
              </a:buClr>
              <a:buFont typeface="Calibri" panose="020F0502020204030204" pitchFamily="34" charset="0"/>
              <a:buChar char="‒"/>
              <a:defRPr sz="1600"/>
            </a:lvl2pPr>
            <a:lvl3pPr marL="1360517" indent="-272103">
              <a:buClr>
                <a:schemeClr val="bg1"/>
              </a:buClr>
              <a:buFont typeface="Calibri" panose="020F0502020204030204" pitchFamily="34" charset="0"/>
              <a:buChar char="‒"/>
              <a:defRPr sz="1600"/>
            </a:lvl3pPr>
            <a:lvl4pPr marL="1904722" indent="-272103">
              <a:buClr>
                <a:schemeClr val="bg1"/>
              </a:buClr>
              <a:buFont typeface="Calibri" panose="020F0502020204030204" pitchFamily="34" charset="0"/>
              <a:buChar char="‒"/>
              <a:defRPr sz="1600"/>
            </a:lvl4pPr>
            <a:lvl5pPr marL="2448929" indent="-272103">
              <a:buClr>
                <a:schemeClr val="bg1"/>
              </a:buClr>
              <a:buFont typeface="Calibri" panose="020F0502020204030204" pitchFamily="34" charset="0"/>
              <a:buChar char="‒"/>
              <a:defRPr sz="16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bildnummer 5"/>
          <p:cNvSpPr>
            <a:spLocks noGrp="1"/>
          </p:cNvSpPr>
          <p:nvPr>
            <p:ph type="sldNum" sz="quarter" idx="12"/>
          </p:nvPr>
        </p:nvSpPr>
        <p:spPr/>
        <p:txBody>
          <a:bodyPr/>
          <a:lstStyle/>
          <a:p>
            <a:fld id="{9BA0B457-76D1-4990-89D2-8B8535F057A4}" type="slidenum">
              <a:rPr lang="sv-SE" smtClean="0"/>
              <a:t>‹#›</a:t>
            </a:fld>
            <a:endParaRPr lang="sv-SE"/>
          </a:p>
        </p:txBody>
      </p:sp>
      <p:pic>
        <p:nvPicPr>
          <p:cNvPr id="4" name="Picture 3" descr="A white text on a black background&#10;&#10;Description automatically generated">
            <a:extLst>
              <a:ext uri="{FF2B5EF4-FFF2-40B4-BE49-F238E27FC236}">
                <a16:creationId xmlns:a16="http://schemas.microsoft.com/office/drawing/2014/main" id="{F120D76B-C4F8-1BDB-321A-A228BD64E36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52945" y="439080"/>
            <a:ext cx="2260690" cy="497801"/>
          </a:xfrm>
          <a:prstGeom prst="rect">
            <a:avLst/>
          </a:prstGeom>
        </p:spPr>
      </p:pic>
      <p:cxnSp>
        <p:nvCxnSpPr>
          <p:cNvPr id="5" name="Straight Connector 4">
            <a:extLst>
              <a:ext uri="{FF2B5EF4-FFF2-40B4-BE49-F238E27FC236}">
                <a16:creationId xmlns:a16="http://schemas.microsoft.com/office/drawing/2014/main" id="{BAF7BF1E-A726-2F19-8262-99F5687E98E2}"/>
              </a:ext>
            </a:extLst>
          </p:cNvPr>
          <p:cNvCxnSpPr/>
          <p:nvPr userDrawn="1"/>
        </p:nvCxnSpPr>
        <p:spPr>
          <a:xfrm>
            <a:off x="0" y="1240492"/>
            <a:ext cx="12192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11273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Framsida2">
    <p:spTree>
      <p:nvGrpSpPr>
        <p:cNvPr id="1" name=""/>
        <p:cNvGrpSpPr/>
        <p:nvPr/>
      </p:nvGrpSpPr>
      <p:grpSpPr>
        <a:xfrm>
          <a:off x="0" y="0"/>
          <a:ext cx="0" cy="0"/>
          <a:chOff x="0" y="0"/>
          <a:chExt cx="0" cy="0"/>
        </a:xfrm>
      </p:grpSpPr>
      <p:sp>
        <p:nvSpPr>
          <p:cNvPr id="13" name="Shape 13"/>
          <p:cNvSpPr>
            <a:spLocks noGrp="1"/>
          </p:cNvSpPr>
          <p:nvPr>
            <p:ph type="title"/>
          </p:nvPr>
        </p:nvSpPr>
        <p:spPr>
          <a:xfrm>
            <a:off x="7824191" y="2389412"/>
            <a:ext cx="4367807" cy="1470026"/>
          </a:xfrm>
          <a:prstGeom prst="rect">
            <a:avLst/>
          </a:prstGeom>
        </p:spPr>
        <p:txBody>
          <a:bodyPr>
            <a:normAutofit/>
          </a:bodyPr>
          <a:lstStyle>
            <a:lvl1pPr>
              <a:defRPr sz="2800">
                <a:solidFill>
                  <a:srgbClr val="02264E"/>
                </a:solidFill>
                <a:latin typeface="Baskerville SemiBold"/>
                <a:ea typeface="Baskerville SemiBold"/>
                <a:cs typeface="Baskerville SemiBold"/>
                <a:sym typeface="Baskerville SemiBold"/>
              </a:defRPr>
            </a:lvl1pPr>
          </a:lstStyle>
          <a:p>
            <a:r>
              <a:rPr dirty="0" err="1"/>
              <a:t>Titeltext</a:t>
            </a:r>
            <a:endParaRPr dirty="0"/>
          </a:p>
        </p:txBody>
      </p:sp>
      <p:sp>
        <p:nvSpPr>
          <p:cNvPr id="14" name="Shape 14"/>
          <p:cNvSpPr>
            <a:spLocks noGrp="1"/>
          </p:cNvSpPr>
          <p:nvPr>
            <p:ph type="body" sz="quarter" idx="1"/>
          </p:nvPr>
        </p:nvSpPr>
        <p:spPr>
          <a:xfrm>
            <a:off x="7824190" y="3836639"/>
            <a:ext cx="4367807" cy="1752601"/>
          </a:xfrm>
          <a:prstGeom prst="rect">
            <a:avLst/>
          </a:prstGeom>
        </p:spPr>
        <p:txBody>
          <a:bodyPr>
            <a:normAutofit/>
          </a:bodyPr>
          <a:lstStyle>
            <a:lvl1pPr marL="0" indent="0" algn="ctr">
              <a:spcBef>
                <a:spcPts val="0"/>
              </a:spcBef>
              <a:buSzTx/>
              <a:buNone/>
              <a:defRPr sz="1800">
                <a:solidFill>
                  <a:srgbClr val="CBBF83"/>
                </a:solidFill>
              </a:defRPr>
            </a:lvl1pPr>
            <a:lvl2pPr marL="0" indent="0" algn="ctr">
              <a:spcBef>
                <a:spcPts val="0"/>
              </a:spcBef>
              <a:buSzTx/>
              <a:buNone/>
              <a:defRPr sz="1100">
                <a:solidFill>
                  <a:srgbClr val="CBBF83"/>
                </a:solidFill>
              </a:defRPr>
            </a:lvl2pPr>
            <a:lvl3pPr marL="1200180" indent="-285757" algn="ctr">
              <a:spcBef>
                <a:spcPts val="0"/>
              </a:spcBef>
              <a:defRPr sz="1100">
                <a:solidFill>
                  <a:srgbClr val="CBBF83"/>
                </a:solidFill>
              </a:defRPr>
            </a:lvl3pPr>
            <a:lvl4pPr marL="1714543" indent="-342908" algn="ctr">
              <a:spcBef>
                <a:spcPts val="0"/>
              </a:spcBef>
              <a:defRPr sz="1100">
                <a:solidFill>
                  <a:srgbClr val="CBBF83"/>
                </a:solidFill>
              </a:defRPr>
            </a:lvl4pPr>
            <a:lvl5pPr marL="2216481" indent="-387635" algn="ctr">
              <a:spcBef>
                <a:spcPts val="0"/>
              </a:spcBef>
              <a:defRPr sz="1100">
                <a:solidFill>
                  <a:srgbClr val="CBBF83"/>
                </a:solidFill>
              </a:defRPr>
            </a:lvl5pPr>
          </a:lstStyle>
          <a:p>
            <a:r>
              <a:rPr dirty="0" err="1"/>
              <a:t>Brödtext</a:t>
            </a:r>
            <a:r>
              <a:rPr dirty="0"/>
              <a:t> </a:t>
            </a:r>
            <a:r>
              <a:rPr dirty="0" err="1"/>
              <a:t>nivå</a:t>
            </a:r>
            <a:r>
              <a:rPr dirty="0"/>
              <a:t> </a:t>
            </a:r>
            <a:r>
              <a:rPr dirty="0" err="1"/>
              <a:t>ett</a:t>
            </a:r>
            <a:endParaRPr dirty="0"/>
          </a:p>
          <a:p>
            <a:pPr lvl="1"/>
            <a:r>
              <a:rPr dirty="0" err="1"/>
              <a:t>Brödtext</a:t>
            </a:r>
            <a:r>
              <a:rPr dirty="0"/>
              <a:t> </a:t>
            </a:r>
            <a:r>
              <a:rPr dirty="0" err="1"/>
              <a:t>nivå</a:t>
            </a:r>
            <a:r>
              <a:rPr dirty="0"/>
              <a:t> </a:t>
            </a:r>
            <a:r>
              <a:rPr dirty="0" err="1"/>
              <a:t>två</a:t>
            </a:r>
            <a:endParaRPr dirty="0"/>
          </a:p>
          <a:p>
            <a:pPr lvl="2"/>
            <a:r>
              <a:rPr dirty="0" err="1"/>
              <a:t>Brödtext</a:t>
            </a:r>
            <a:r>
              <a:rPr dirty="0"/>
              <a:t> </a:t>
            </a:r>
            <a:r>
              <a:rPr dirty="0" err="1"/>
              <a:t>nivå</a:t>
            </a:r>
            <a:r>
              <a:rPr dirty="0"/>
              <a:t> </a:t>
            </a:r>
            <a:r>
              <a:rPr dirty="0" err="1"/>
              <a:t>tre</a:t>
            </a:r>
            <a:endParaRPr dirty="0"/>
          </a:p>
          <a:p>
            <a:pPr lvl="3"/>
            <a:r>
              <a:rPr dirty="0" err="1"/>
              <a:t>Brödtext</a:t>
            </a:r>
            <a:r>
              <a:rPr dirty="0"/>
              <a:t> </a:t>
            </a:r>
            <a:r>
              <a:rPr dirty="0" err="1"/>
              <a:t>nivå</a:t>
            </a:r>
            <a:r>
              <a:rPr dirty="0"/>
              <a:t> </a:t>
            </a:r>
            <a:r>
              <a:rPr dirty="0" err="1"/>
              <a:t>fyra</a:t>
            </a:r>
            <a:endParaRPr dirty="0"/>
          </a:p>
          <a:p>
            <a:pPr lvl="4"/>
            <a:r>
              <a:rPr dirty="0" err="1"/>
              <a:t>Brödtext</a:t>
            </a:r>
            <a:r>
              <a:rPr dirty="0"/>
              <a:t> </a:t>
            </a:r>
            <a:r>
              <a:rPr dirty="0" err="1"/>
              <a:t>nivå</a:t>
            </a:r>
            <a:r>
              <a:rPr dirty="0"/>
              <a:t> fem</a:t>
            </a:r>
          </a:p>
        </p:txBody>
      </p:sp>
      <p:pic>
        <p:nvPicPr>
          <p:cNvPr id="4" name="Bildobjekt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1344" y="4370507"/>
            <a:ext cx="1551504" cy="1762681"/>
          </a:xfrm>
          <a:prstGeom prst="rect">
            <a:avLst/>
          </a:prstGeom>
        </p:spPr>
      </p:pic>
      <p:pic>
        <p:nvPicPr>
          <p:cNvPr id="6" name="Bildobjekt 5"/>
          <p:cNvPicPr>
            <a:picLocks noChangeAspect="1"/>
          </p:cNvPicPr>
          <p:nvPr userDrawn="1"/>
        </p:nvPicPr>
        <p:blipFill rotWithShape="1">
          <a:blip r:embed="rId3" cstate="print">
            <a:extLst>
              <a:ext uri="{28A0092B-C50C-407E-A947-70E740481C1C}">
                <a14:useLocalDpi xmlns:a14="http://schemas.microsoft.com/office/drawing/2010/main" val="0"/>
              </a:ext>
            </a:extLst>
          </a:blip>
          <a:srcRect l="568"/>
          <a:stretch/>
        </p:blipFill>
        <p:spPr>
          <a:xfrm rot="10800000">
            <a:off x="0" y="6304280"/>
            <a:ext cx="12191999" cy="579120"/>
          </a:xfrm>
          <a:prstGeom prst="rect">
            <a:avLst/>
          </a:prstGeom>
        </p:spPr>
      </p:pic>
    </p:spTree>
    <p:extLst>
      <p:ext uri="{BB962C8B-B14F-4D97-AF65-F5344CB8AC3E}">
        <p14:creationId xmlns:p14="http://schemas.microsoft.com/office/powerpoint/2010/main" val="875061644"/>
      </p:ext>
    </p:extLst>
  </p:cSld>
  <p:clrMapOvr>
    <a:overrideClrMapping bg1="lt1" tx1="dk1" bg2="lt2" tx2="dk2" accent1="accent1" accent2="accent2" accent3="accent3" accent4="accent4" accent5="accent5" accent6="accent6" hlink="hlink" folHlink="folHlink"/>
  </p:clrMapOvr>
  <p:transition spd="med"/>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Framsida2">
    <p:spTree>
      <p:nvGrpSpPr>
        <p:cNvPr id="1" name=""/>
        <p:cNvGrpSpPr/>
        <p:nvPr/>
      </p:nvGrpSpPr>
      <p:grpSpPr>
        <a:xfrm>
          <a:off x="0" y="0"/>
          <a:ext cx="0" cy="0"/>
          <a:chOff x="0" y="0"/>
          <a:chExt cx="0" cy="0"/>
        </a:xfrm>
      </p:grpSpPr>
      <p:sp>
        <p:nvSpPr>
          <p:cNvPr id="13" name="Shape 13"/>
          <p:cNvSpPr>
            <a:spLocks noGrp="1"/>
          </p:cNvSpPr>
          <p:nvPr>
            <p:ph type="title"/>
          </p:nvPr>
        </p:nvSpPr>
        <p:spPr>
          <a:xfrm>
            <a:off x="7827344" y="2566765"/>
            <a:ext cx="4026496" cy="1470026"/>
          </a:xfrm>
          <a:prstGeom prst="rect">
            <a:avLst/>
          </a:prstGeom>
        </p:spPr>
        <p:txBody>
          <a:bodyPr>
            <a:normAutofit/>
          </a:bodyPr>
          <a:lstStyle>
            <a:lvl1pPr>
              <a:defRPr sz="4600">
                <a:solidFill>
                  <a:srgbClr val="02264E"/>
                </a:solidFill>
                <a:latin typeface="Baskerville SemiBold"/>
                <a:ea typeface="Baskerville SemiBold"/>
                <a:cs typeface="Baskerville SemiBold"/>
                <a:sym typeface="Baskerville SemiBold"/>
              </a:defRPr>
            </a:lvl1pPr>
          </a:lstStyle>
          <a:p>
            <a:r>
              <a:rPr dirty="0" err="1"/>
              <a:t>Titeltext</a:t>
            </a:r>
            <a:endParaRPr dirty="0"/>
          </a:p>
        </p:txBody>
      </p:sp>
      <p:sp>
        <p:nvSpPr>
          <p:cNvPr id="14" name="Shape 14"/>
          <p:cNvSpPr>
            <a:spLocks noGrp="1"/>
          </p:cNvSpPr>
          <p:nvPr>
            <p:ph type="body" sz="quarter" idx="1"/>
          </p:nvPr>
        </p:nvSpPr>
        <p:spPr>
          <a:xfrm>
            <a:off x="7827344" y="3861048"/>
            <a:ext cx="4051177" cy="1752601"/>
          </a:xfrm>
          <a:prstGeom prst="rect">
            <a:avLst/>
          </a:prstGeom>
        </p:spPr>
        <p:txBody>
          <a:bodyPr>
            <a:normAutofit/>
          </a:bodyPr>
          <a:lstStyle>
            <a:lvl1pPr marL="0" indent="0" algn="ctr">
              <a:spcBef>
                <a:spcPts val="0"/>
              </a:spcBef>
              <a:buSzTx/>
              <a:buNone/>
              <a:defRPr sz="2600">
                <a:solidFill>
                  <a:srgbClr val="CBBF83"/>
                </a:solidFill>
              </a:defRPr>
            </a:lvl1pPr>
            <a:lvl2pPr marL="0" indent="0" algn="ctr">
              <a:spcBef>
                <a:spcPts val="0"/>
              </a:spcBef>
              <a:buSzTx/>
              <a:buNone/>
              <a:defRPr sz="1600">
                <a:solidFill>
                  <a:srgbClr val="CBBF83"/>
                </a:solidFill>
              </a:defRPr>
            </a:lvl2pPr>
            <a:lvl3pPr marL="1200180" indent="-285757" algn="ctr">
              <a:spcBef>
                <a:spcPts val="0"/>
              </a:spcBef>
              <a:defRPr sz="1600">
                <a:solidFill>
                  <a:srgbClr val="CBBF83"/>
                </a:solidFill>
              </a:defRPr>
            </a:lvl3pPr>
            <a:lvl4pPr marL="1714543" indent="-342908" algn="ctr">
              <a:spcBef>
                <a:spcPts val="0"/>
              </a:spcBef>
              <a:defRPr sz="1600">
                <a:solidFill>
                  <a:srgbClr val="CBBF83"/>
                </a:solidFill>
              </a:defRPr>
            </a:lvl4pPr>
            <a:lvl5pPr marL="2216481" indent="-387635" algn="ctr">
              <a:spcBef>
                <a:spcPts val="0"/>
              </a:spcBef>
              <a:defRPr sz="1600">
                <a:solidFill>
                  <a:srgbClr val="CBBF83"/>
                </a:solidFill>
              </a:defRPr>
            </a:lvl5pPr>
          </a:lstStyle>
          <a:p>
            <a:r>
              <a:rPr dirty="0" err="1"/>
              <a:t>Brödtext</a:t>
            </a:r>
            <a:r>
              <a:rPr dirty="0"/>
              <a:t> </a:t>
            </a:r>
            <a:r>
              <a:rPr dirty="0" err="1"/>
              <a:t>nivå</a:t>
            </a:r>
            <a:r>
              <a:rPr dirty="0"/>
              <a:t> </a:t>
            </a:r>
            <a:r>
              <a:rPr dirty="0" err="1"/>
              <a:t>ett</a:t>
            </a:r>
            <a:endParaRPr dirty="0"/>
          </a:p>
          <a:p>
            <a:pPr lvl="1"/>
            <a:r>
              <a:rPr dirty="0" err="1"/>
              <a:t>Brödtext</a:t>
            </a:r>
            <a:r>
              <a:rPr dirty="0"/>
              <a:t> </a:t>
            </a:r>
            <a:r>
              <a:rPr dirty="0" err="1"/>
              <a:t>nivå</a:t>
            </a:r>
            <a:r>
              <a:rPr dirty="0"/>
              <a:t> </a:t>
            </a:r>
            <a:r>
              <a:rPr dirty="0" err="1"/>
              <a:t>två</a:t>
            </a:r>
            <a:endParaRPr dirty="0"/>
          </a:p>
          <a:p>
            <a:pPr lvl="2"/>
            <a:r>
              <a:rPr dirty="0" err="1"/>
              <a:t>Brödtext</a:t>
            </a:r>
            <a:r>
              <a:rPr dirty="0"/>
              <a:t> </a:t>
            </a:r>
            <a:r>
              <a:rPr dirty="0" err="1"/>
              <a:t>nivå</a:t>
            </a:r>
            <a:r>
              <a:rPr dirty="0"/>
              <a:t> </a:t>
            </a:r>
            <a:r>
              <a:rPr dirty="0" err="1"/>
              <a:t>tre</a:t>
            </a:r>
            <a:endParaRPr dirty="0"/>
          </a:p>
          <a:p>
            <a:pPr lvl="3"/>
            <a:r>
              <a:rPr dirty="0" err="1"/>
              <a:t>Brödtext</a:t>
            </a:r>
            <a:r>
              <a:rPr dirty="0"/>
              <a:t> </a:t>
            </a:r>
            <a:r>
              <a:rPr dirty="0" err="1"/>
              <a:t>nivå</a:t>
            </a:r>
            <a:r>
              <a:rPr dirty="0"/>
              <a:t> </a:t>
            </a:r>
            <a:r>
              <a:rPr dirty="0" err="1"/>
              <a:t>fyra</a:t>
            </a:r>
            <a:endParaRPr dirty="0"/>
          </a:p>
          <a:p>
            <a:pPr lvl="4"/>
            <a:r>
              <a:rPr dirty="0" err="1"/>
              <a:t>Brödtext</a:t>
            </a:r>
            <a:r>
              <a:rPr dirty="0"/>
              <a:t> </a:t>
            </a:r>
            <a:r>
              <a:rPr dirty="0" err="1"/>
              <a:t>nivå</a:t>
            </a:r>
            <a:r>
              <a:rPr dirty="0"/>
              <a:t> fem</a:t>
            </a:r>
          </a:p>
        </p:txBody>
      </p:sp>
      <p:pic>
        <p:nvPicPr>
          <p:cNvPr id="4" name="Bildobjekt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048328" y="766565"/>
            <a:ext cx="1584528" cy="1800200"/>
          </a:xfrm>
          <a:prstGeom prst="rect">
            <a:avLst/>
          </a:prstGeom>
        </p:spPr>
      </p:pic>
      <p:pic>
        <p:nvPicPr>
          <p:cNvPr id="6" name="Bildobjekt 5"/>
          <p:cNvPicPr>
            <a:picLocks noChangeAspect="1"/>
          </p:cNvPicPr>
          <p:nvPr userDrawn="1"/>
        </p:nvPicPr>
        <p:blipFill rotWithShape="1">
          <a:blip r:embed="rId3" cstate="print">
            <a:extLst>
              <a:ext uri="{28A0092B-C50C-407E-A947-70E740481C1C}">
                <a14:useLocalDpi xmlns:a14="http://schemas.microsoft.com/office/drawing/2010/main" val="0"/>
              </a:ext>
            </a:extLst>
          </a:blip>
          <a:srcRect l="568"/>
          <a:stretch/>
        </p:blipFill>
        <p:spPr>
          <a:xfrm rot="10800000">
            <a:off x="0" y="6304280"/>
            <a:ext cx="12191999" cy="579120"/>
          </a:xfrm>
          <a:prstGeom prst="rect">
            <a:avLst/>
          </a:prstGeom>
        </p:spPr>
      </p:pic>
    </p:spTree>
    <p:extLst>
      <p:ext uri="{BB962C8B-B14F-4D97-AF65-F5344CB8AC3E}">
        <p14:creationId xmlns:p14="http://schemas.microsoft.com/office/powerpoint/2010/main" val="1410022328"/>
      </p:ext>
    </p:extLst>
  </p:cSld>
  <p:clrMapOvr>
    <a:overrideClrMapping bg1="lt1" tx1="dk1" bg2="lt2" tx2="dk2" accent1="accent1" accent2="accent2" accent3="accent3" accent4="accent4" accent5="accent5" accent6="accent6" hlink="hlink" folHlink="folHlink"/>
  </p:clrMapOvr>
  <p:transition spd="med"/>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FramsidaBlå">
    <p:bg>
      <p:bgRef idx="1001">
        <a:schemeClr val="bg1"/>
      </p:bgRef>
    </p:bg>
    <p:spTree>
      <p:nvGrpSpPr>
        <p:cNvPr id="1" name=""/>
        <p:cNvGrpSpPr/>
        <p:nvPr/>
      </p:nvGrpSpPr>
      <p:grpSpPr>
        <a:xfrm>
          <a:off x="0" y="0"/>
          <a:ext cx="0" cy="0"/>
          <a:chOff x="0" y="0"/>
          <a:chExt cx="0" cy="0"/>
        </a:xfrm>
      </p:grpSpPr>
      <p:sp>
        <p:nvSpPr>
          <p:cNvPr id="13" name="Shape 13"/>
          <p:cNvSpPr>
            <a:spLocks noGrp="1"/>
          </p:cNvSpPr>
          <p:nvPr>
            <p:ph type="title"/>
          </p:nvPr>
        </p:nvSpPr>
        <p:spPr>
          <a:xfrm>
            <a:off x="914400" y="2550906"/>
            <a:ext cx="10363200" cy="1470026"/>
          </a:xfrm>
          <a:prstGeom prst="rect">
            <a:avLst/>
          </a:prstGeom>
        </p:spPr>
        <p:txBody>
          <a:bodyPr>
            <a:normAutofit/>
          </a:bodyPr>
          <a:lstStyle>
            <a:lvl1pPr>
              <a:defRPr sz="4600">
                <a:solidFill>
                  <a:schemeClr val="tx1"/>
                </a:solidFill>
                <a:latin typeface="Baskerville SemiBold"/>
                <a:ea typeface="Baskerville SemiBold"/>
                <a:cs typeface="Baskerville SemiBold"/>
                <a:sym typeface="Baskerville SemiBold"/>
              </a:defRPr>
            </a:lvl1pPr>
          </a:lstStyle>
          <a:p>
            <a:r>
              <a:rPr dirty="0" err="1"/>
              <a:t>Titeltext</a:t>
            </a:r>
            <a:endParaRPr dirty="0"/>
          </a:p>
        </p:txBody>
      </p:sp>
      <p:sp>
        <p:nvSpPr>
          <p:cNvPr id="14" name="Shape 14"/>
          <p:cNvSpPr>
            <a:spLocks noGrp="1"/>
          </p:cNvSpPr>
          <p:nvPr>
            <p:ph type="body" sz="quarter" idx="1"/>
          </p:nvPr>
        </p:nvSpPr>
        <p:spPr>
          <a:xfrm>
            <a:off x="1828800" y="3658156"/>
            <a:ext cx="8534400" cy="1752601"/>
          </a:xfrm>
          <a:prstGeom prst="rect">
            <a:avLst/>
          </a:prstGeom>
        </p:spPr>
        <p:txBody>
          <a:bodyPr>
            <a:normAutofit/>
          </a:bodyPr>
          <a:lstStyle>
            <a:lvl1pPr marL="0" indent="0" algn="ctr">
              <a:spcBef>
                <a:spcPts val="0"/>
              </a:spcBef>
              <a:buSzTx/>
              <a:buNone/>
              <a:defRPr sz="2600">
                <a:solidFill>
                  <a:srgbClr val="CBBF83"/>
                </a:solidFill>
              </a:defRPr>
            </a:lvl1pPr>
            <a:lvl2pPr marL="0" indent="0" algn="ctr">
              <a:spcBef>
                <a:spcPts val="0"/>
              </a:spcBef>
              <a:buSzTx/>
              <a:buNone/>
              <a:defRPr sz="1600">
                <a:solidFill>
                  <a:srgbClr val="CBBF83"/>
                </a:solidFill>
              </a:defRPr>
            </a:lvl2pPr>
            <a:lvl3pPr marL="1200180" indent="-285757" algn="ctr">
              <a:spcBef>
                <a:spcPts val="0"/>
              </a:spcBef>
              <a:defRPr sz="1600">
                <a:solidFill>
                  <a:srgbClr val="CBBF83"/>
                </a:solidFill>
              </a:defRPr>
            </a:lvl3pPr>
            <a:lvl4pPr marL="1714543" indent="-342908" algn="ctr">
              <a:spcBef>
                <a:spcPts val="0"/>
              </a:spcBef>
              <a:defRPr sz="1600">
                <a:solidFill>
                  <a:srgbClr val="CBBF83"/>
                </a:solidFill>
              </a:defRPr>
            </a:lvl4pPr>
            <a:lvl5pPr marL="2216481" indent="-387635" algn="ctr">
              <a:spcBef>
                <a:spcPts val="0"/>
              </a:spcBef>
              <a:defRPr sz="1600">
                <a:solidFill>
                  <a:srgbClr val="CBBF83"/>
                </a:solidFill>
              </a:defRPr>
            </a:lvl5pPr>
          </a:lstStyle>
          <a:p>
            <a:r>
              <a:rPr dirty="0" err="1"/>
              <a:t>Brödtext</a:t>
            </a:r>
            <a:r>
              <a:rPr dirty="0"/>
              <a:t> </a:t>
            </a:r>
            <a:r>
              <a:rPr dirty="0" err="1"/>
              <a:t>nivå</a:t>
            </a:r>
            <a:r>
              <a:rPr dirty="0"/>
              <a:t> </a:t>
            </a:r>
            <a:r>
              <a:rPr dirty="0" err="1"/>
              <a:t>ett</a:t>
            </a:r>
            <a:endParaRPr dirty="0"/>
          </a:p>
          <a:p>
            <a:pPr lvl="1"/>
            <a:r>
              <a:rPr dirty="0" err="1"/>
              <a:t>Brödtext</a:t>
            </a:r>
            <a:r>
              <a:rPr dirty="0"/>
              <a:t> </a:t>
            </a:r>
            <a:r>
              <a:rPr dirty="0" err="1"/>
              <a:t>nivå</a:t>
            </a:r>
            <a:r>
              <a:rPr dirty="0"/>
              <a:t> </a:t>
            </a:r>
            <a:r>
              <a:rPr dirty="0" err="1"/>
              <a:t>två</a:t>
            </a:r>
            <a:endParaRPr dirty="0"/>
          </a:p>
          <a:p>
            <a:pPr lvl="2"/>
            <a:r>
              <a:rPr dirty="0" err="1"/>
              <a:t>Brödtext</a:t>
            </a:r>
            <a:r>
              <a:rPr dirty="0"/>
              <a:t> </a:t>
            </a:r>
            <a:r>
              <a:rPr dirty="0" err="1"/>
              <a:t>nivå</a:t>
            </a:r>
            <a:r>
              <a:rPr dirty="0"/>
              <a:t> </a:t>
            </a:r>
            <a:r>
              <a:rPr dirty="0" err="1"/>
              <a:t>tre</a:t>
            </a:r>
            <a:endParaRPr dirty="0"/>
          </a:p>
          <a:p>
            <a:pPr lvl="3"/>
            <a:r>
              <a:rPr dirty="0" err="1"/>
              <a:t>Brödtext</a:t>
            </a:r>
            <a:r>
              <a:rPr dirty="0"/>
              <a:t> </a:t>
            </a:r>
            <a:r>
              <a:rPr dirty="0" err="1"/>
              <a:t>nivå</a:t>
            </a:r>
            <a:r>
              <a:rPr dirty="0"/>
              <a:t> </a:t>
            </a:r>
            <a:r>
              <a:rPr dirty="0" err="1"/>
              <a:t>fyra</a:t>
            </a:r>
            <a:endParaRPr dirty="0"/>
          </a:p>
          <a:p>
            <a:pPr lvl="4"/>
            <a:r>
              <a:rPr dirty="0" err="1"/>
              <a:t>Brödtext</a:t>
            </a:r>
            <a:r>
              <a:rPr dirty="0"/>
              <a:t> </a:t>
            </a:r>
            <a:r>
              <a:rPr dirty="0" err="1"/>
              <a:t>nivå</a:t>
            </a:r>
            <a:r>
              <a:rPr dirty="0"/>
              <a:t> fem</a:t>
            </a:r>
          </a:p>
        </p:txBody>
      </p:sp>
      <p:pic>
        <p:nvPicPr>
          <p:cNvPr id="4" name="Bildobjekt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066248" y="548680"/>
            <a:ext cx="2109872" cy="2399750"/>
          </a:xfrm>
          <a:prstGeom prst="rect">
            <a:avLst/>
          </a:prstGeom>
        </p:spPr>
      </p:pic>
      <p:pic>
        <p:nvPicPr>
          <p:cNvPr id="2050"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flipV="1">
            <a:off x="0" y="6344575"/>
            <a:ext cx="12193954"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46158303"/>
      </p:ext>
    </p:extLst>
  </p:cSld>
  <p:clrMapOvr>
    <a:overrideClrMapping bg1="dk1" tx1="lt1" bg2="dk2" tx2="lt2" accent1="accent1" accent2="accent2" accent3="accent3" accent4="accent4" accent5="accent5" accent6="accent6" hlink="hlink" folHlink="folHlink"/>
  </p:clrMapOvr>
  <p:transition spd="med"/>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Om eventet">
    <p:spTree>
      <p:nvGrpSpPr>
        <p:cNvPr id="1" name=""/>
        <p:cNvGrpSpPr/>
        <p:nvPr/>
      </p:nvGrpSpPr>
      <p:grpSpPr>
        <a:xfrm>
          <a:off x="0" y="0"/>
          <a:ext cx="0" cy="0"/>
          <a:chOff x="0" y="0"/>
          <a:chExt cx="0" cy="0"/>
        </a:xfrm>
      </p:grpSpPr>
      <p:sp>
        <p:nvSpPr>
          <p:cNvPr id="24" name="Shape 24"/>
          <p:cNvSpPr>
            <a:spLocks noGrp="1"/>
          </p:cNvSpPr>
          <p:nvPr>
            <p:ph type="sldNum" sz="quarter" idx="2"/>
          </p:nvPr>
        </p:nvSpPr>
        <p:spPr>
          <a:prstGeom prst="rect">
            <a:avLst/>
          </a:prstGeom>
        </p:spPr>
        <p:txBody>
          <a:bodyPr/>
          <a:lstStyle/>
          <a:p>
            <a:fld id="{86CB4B4D-7CA3-9044-876B-883B54F8677D}" type="slidenum">
              <a:rPr/>
              <a:pPr/>
              <a:t>‹#›</a:t>
            </a:fld>
            <a:endParaRPr dirty="0"/>
          </a:p>
        </p:txBody>
      </p:sp>
      <p:pic>
        <p:nvPicPr>
          <p:cNvPr id="10" name="Bildobjekt 9"/>
          <p:cNvPicPr>
            <a:picLocks noChangeAspect="1"/>
          </p:cNvPicPr>
          <p:nvPr userDrawn="1"/>
        </p:nvPicPr>
        <p:blipFill>
          <a:blip r:embed="rId2" cstate="print"/>
          <a:stretch>
            <a:fillRect/>
          </a:stretch>
        </p:blipFill>
        <p:spPr>
          <a:xfrm>
            <a:off x="11424592" y="6093296"/>
            <a:ext cx="652289" cy="672156"/>
          </a:xfrm>
          <a:prstGeom prst="rect">
            <a:avLst/>
          </a:prstGeom>
        </p:spPr>
      </p:pic>
      <p:pic>
        <p:nvPicPr>
          <p:cNvPr id="11" name="Bildobjekt 10"/>
          <p:cNvPicPr>
            <a:picLocks noChangeAspect="1"/>
          </p:cNvPicPr>
          <p:nvPr userDrawn="1"/>
        </p:nvPicPr>
        <p:blipFill rotWithShape="1">
          <a:blip r:embed="rId3" cstate="print">
            <a:extLst>
              <a:ext uri="{28A0092B-C50C-407E-A947-70E740481C1C}">
                <a14:useLocalDpi xmlns:a14="http://schemas.microsoft.com/office/drawing/2010/main" val="0"/>
              </a:ext>
            </a:extLst>
          </a:blip>
          <a:srcRect l="568" t="17758"/>
          <a:stretch/>
        </p:blipFill>
        <p:spPr>
          <a:xfrm>
            <a:off x="0" y="-27385"/>
            <a:ext cx="12191999" cy="476283"/>
          </a:xfrm>
          <a:prstGeom prst="rect">
            <a:avLst/>
          </a:prstGeom>
        </p:spPr>
      </p:pic>
      <p:graphicFrame>
        <p:nvGraphicFramePr>
          <p:cNvPr id="2" name="Objekt 1"/>
          <p:cNvGraphicFramePr>
            <a:graphicFrameLocks noChangeAspect="1"/>
          </p:cNvGraphicFramePr>
          <p:nvPr userDrawn="1">
            <p:extLst>
              <p:ext uri="{D42A27DB-BD31-4B8C-83A1-F6EECF244321}">
                <p14:modId xmlns:p14="http://schemas.microsoft.com/office/powerpoint/2010/main" val="342418566"/>
              </p:ext>
            </p:extLst>
          </p:nvPr>
        </p:nvGraphicFramePr>
        <p:xfrm>
          <a:off x="-1954" y="1205219"/>
          <a:ext cx="6488113" cy="25400"/>
        </p:xfrm>
        <a:graphic>
          <a:graphicData uri="http://schemas.openxmlformats.org/presentationml/2006/ole">
            <mc:AlternateContent xmlns:mc="http://schemas.openxmlformats.org/markup-compatibility/2006">
              <mc:Choice xmlns:v="urn:schemas-microsoft-com:vml" Requires="v">
                <p:oleObj r:id="rId4" imgW="6488889" imgH="25397" progId="">
                  <p:embed/>
                </p:oleObj>
              </mc:Choice>
              <mc:Fallback>
                <p:oleObj r:id="rId4" imgW="6488889" imgH="25397" progId="">
                  <p:embed/>
                  <p:pic>
                    <p:nvPicPr>
                      <p:cNvPr id="2" name="Objek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54" y="1205219"/>
                        <a:ext cx="6488113" cy="25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 name="Platshållare för text 3"/>
          <p:cNvSpPr>
            <a:spLocks noGrp="1"/>
          </p:cNvSpPr>
          <p:nvPr>
            <p:ph type="body" sz="quarter" idx="13"/>
          </p:nvPr>
        </p:nvSpPr>
        <p:spPr>
          <a:xfrm>
            <a:off x="623392" y="1628800"/>
            <a:ext cx="11089232" cy="3218979"/>
          </a:xfrm>
        </p:spPr>
        <p:txBody>
          <a:bodyPr/>
          <a:lstStyle>
            <a:lvl1pPr marL="0" indent="0">
              <a:buNone/>
              <a:defRPr sz="1050"/>
            </a:lvl1pPr>
            <a:lvl2pPr>
              <a:defRPr sz="1050"/>
            </a:lvl2pPr>
            <a:lvl3pPr>
              <a:defRPr sz="1050"/>
            </a:lvl3pPr>
            <a:lvl4pPr>
              <a:defRPr sz="1050"/>
            </a:lvl4pPr>
            <a:lvl5pPr>
              <a:defRPr sz="1050"/>
            </a:lvl5pPr>
          </a:lstStyle>
          <a:p>
            <a:pPr lvl="0"/>
            <a:r>
              <a:rPr lang="sv-SE" dirty="0"/>
              <a:t>Klicka här för att ändra format på bakgrundstexten</a:t>
            </a:r>
          </a:p>
        </p:txBody>
      </p:sp>
      <p:sp>
        <p:nvSpPr>
          <p:cNvPr id="8" name="Platshållare för text 7"/>
          <p:cNvSpPr>
            <a:spLocks noGrp="1"/>
          </p:cNvSpPr>
          <p:nvPr>
            <p:ph type="body" sz="quarter" idx="14"/>
          </p:nvPr>
        </p:nvSpPr>
        <p:spPr>
          <a:xfrm>
            <a:off x="551657" y="764704"/>
            <a:ext cx="3240087" cy="576858"/>
          </a:xfrm>
        </p:spPr>
        <p:txBody>
          <a:bodyPr/>
          <a:lstStyle>
            <a:lvl1pPr marL="0" indent="0">
              <a:buNone/>
              <a:defRPr sz="1800"/>
            </a:lvl1pPr>
          </a:lstStyle>
          <a:p>
            <a:pPr lvl="0"/>
            <a:endParaRPr lang="sv-SE" dirty="0"/>
          </a:p>
        </p:txBody>
      </p:sp>
    </p:spTree>
    <p:extLst>
      <p:ext uri="{BB962C8B-B14F-4D97-AF65-F5344CB8AC3E}">
        <p14:creationId xmlns:p14="http://schemas.microsoft.com/office/powerpoint/2010/main" val="1279885315"/>
      </p:ext>
    </p:extLst>
  </p:cSld>
  <p:clrMapOvr>
    <a:masterClrMapping/>
  </p:clrMapOvr>
  <p:transition spd="med"/>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Bakgrund/Metod/Key takeaways">
    <p:spTree>
      <p:nvGrpSpPr>
        <p:cNvPr id="1" name=""/>
        <p:cNvGrpSpPr/>
        <p:nvPr/>
      </p:nvGrpSpPr>
      <p:grpSpPr>
        <a:xfrm>
          <a:off x="0" y="0"/>
          <a:ext cx="0" cy="0"/>
          <a:chOff x="0" y="0"/>
          <a:chExt cx="0" cy="0"/>
        </a:xfrm>
      </p:grpSpPr>
      <p:sp>
        <p:nvSpPr>
          <p:cNvPr id="24" name="Shape 24"/>
          <p:cNvSpPr>
            <a:spLocks noGrp="1"/>
          </p:cNvSpPr>
          <p:nvPr>
            <p:ph type="sldNum" sz="quarter" idx="2"/>
          </p:nvPr>
        </p:nvSpPr>
        <p:spPr>
          <a:prstGeom prst="rect">
            <a:avLst/>
          </a:prstGeom>
        </p:spPr>
        <p:txBody>
          <a:bodyPr/>
          <a:lstStyle/>
          <a:p>
            <a:fld id="{86CB4B4D-7CA3-9044-876B-883B54F8677D}" type="slidenum">
              <a:rPr/>
              <a:pPr/>
              <a:t>‹#›</a:t>
            </a:fld>
            <a:endParaRPr dirty="0"/>
          </a:p>
        </p:txBody>
      </p:sp>
      <p:pic>
        <p:nvPicPr>
          <p:cNvPr id="10" name="Bildobjekt 9"/>
          <p:cNvPicPr>
            <a:picLocks noChangeAspect="1"/>
          </p:cNvPicPr>
          <p:nvPr userDrawn="1"/>
        </p:nvPicPr>
        <p:blipFill>
          <a:blip r:embed="rId2" cstate="print"/>
          <a:stretch>
            <a:fillRect/>
          </a:stretch>
        </p:blipFill>
        <p:spPr>
          <a:xfrm>
            <a:off x="11424592" y="6093296"/>
            <a:ext cx="652289" cy="672156"/>
          </a:xfrm>
          <a:prstGeom prst="rect">
            <a:avLst/>
          </a:prstGeom>
        </p:spPr>
      </p:pic>
      <p:pic>
        <p:nvPicPr>
          <p:cNvPr id="11" name="Bildobjekt 10"/>
          <p:cNvPicPr>
            <a:picLocks noChangeAspect="1"/>
          </p:cNvPicPr>
          <p:nvPr userDrawn="1"/>
        </p:nvPicPr>
        <p:blipFill rotWithShape="1">
          <a:blip r:embed="rId3" cstate="print">
            <a:extLst>
              <a:ext uri="{28A0092B-C50C-407E-A947-70E740481C1C}">
                <a14:useLocalDpi xmlns:a14="http://schemas.microsoft.com/office/drawing/2010/main" val="0"/>
              </a:ext>
            </a:extLst>
          </a:blip>
          <a:srcRect l="568" t="17758"/>
          <a:stretch/>
        </p:blipFill>
        <p:spPr>
          <a:xfrm>
            <a:off x="0" y="-27385"/>
            <a:ext cx="12191999" cy="476283"/>
          </a:xfrm>
          <a:prstGeom prst="rect">
            <a:avLst/>
          </a:prstGeom>
        </p:spPr>
      </p:pic>
      <p:graphicFrame>
        <p:nvGraphicFramePr>
          <p:cNvPr id="2" name="Objekt 1"/>
          <p:cNvGraphicFramePr>
            <a:graphicFrameLocks noChangeAspect="1"/>
          </p:cNvGraphicFramePr>
          <p:nvPr userDrawn="1">
            <p:extLst>
              <p:ext uri="{D42A27DB-BD31-4B8C-83A1-F6EECF244321}">
                <p14:modId xmlns:p14="http://schemas.microsoft.com/office/powerpoint/2010/main" val="4083687812"/>
              </p:ext>
            </p:extLst>
          </p:nvPr>
        </p:nvGraphicFramePr>
        <p:xfrm>
          <a:off x="-1954" y="1205219"/>
          <a:ext cx="6488113" cy="25400"/>
        </p:xfrm>
        <a:graphic>
          <a:graphicData uri="http://schemas.openxmlformats.org/presentationml/2006/ole">
            <mc:AlternateContent xmlns:mc="http://schemas.openxmlformats.org/markup-compatibility/2006">
              <mc:Choice xmlns:v="urn:schemas-microsoft-com:vml" Requires="v">
                <p:oleObj r:id="rId4" imgW="6488889" imgH="25397" progId="">
                  <p:embed/>
                </p:oleObj>
              </mc:Choice>
              <mc:Fallback>
                <p:oleObj r:id="rId4" imgW="6488889" imgH="25397" progId="">
                  <p:embed/>
                  <p:pic>
                    <p:nvPicPr>
                      <p:cNvPr id="2" name="Objek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54" y="1205219"/>
                        <a:ext cx="6488113" cy="25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 name="Platshållare för text 3"/>
          <p:cNvSpPr>
            <a:spLocks noGrp="1"/>
          </p:cNvSpPr>
          <p:nvPr>
            <p:ph type="body" sz="quarter" idx="13"/>
          </p:nvPr>
        </p:nvSpPr>
        <p:spPr>
          <a:xfrm>
            <a:off x="623392" y="1628800"/>
            <a:ext cx="11089232" cy="3218979"/>
          </a:xfrm>
        </p:spPr>
        <p:txBody>
          <a:bodyPr/>
          <a:lstStyle>
            <a:lvl1pPr marL="285750" indent="-285750">
              <a:buFont typeface="Arial" panose="020B0604020202020204" pitchFamily="34" charset="0"/>
              <a:buChar char="•"/>
              <a:defRPr sz="1400"/>
            </a:lvl1pPr>
            <a:lvl2pPr>
              <a:defRPr sz="1050"/>
            </a:lvl2pPr>
            <a:lvl3pPr>
              <a:defRPr sz="1050"/>
            </a:lvl3pPr>
            <a:lvl4pPr>
              <a:defRPr sz="1050"/>
            </a:lvl4pPr>
            <a:lvl5pPr>
              <a:defRPr sz="1050"/>
            </a:lvl5pPr>
          </a:lstStyle>
          <a:p>
            <a:pPr lvl="0"/>
            <a:r>
              <a:rPr lang="sv-SE" dirty="0"/>
              <a:t>Klicka här för att ändra format på bakgrundstexten</a:t>
            </a:r>
          </a:p>
        </p:txBody>
      </p:sp>
      <p:sp>
        <p:nvSpPr>
          <p:cNvPr id="8" name="Platshållare för text 7"/>
          <p:cNvSpPr>
            <a:spLocks noGrp="1"/>
          </p:cNvSpPr>
          <p:nvPr>
            <p:ph type="body" sz="quarter" idx="14"/>
          </p:nvPr>
        </p:nvSpPr>
        <p:spPr>
          <a:xfrm>
            <a:off x="551657" y="764704"/>
            <a:ext cx="3240087" cy="576858"/>
          </a:xfrm>
        </p:spPr>
        <p:txBody>
          <a:bodyPr/>
          <a:lstStyle>
            <a:lvl1pPr marL="0" indent="0">
              <a:buNone/>
              <a:defRPr sz="1800"/>
            </a:lvl1pPr>
          </a:lstStyle>
          <a:p>
            <a:pPr lvl="0"/>
            <a:endParaRPr lang="sv-SE" dirty="0"/>
          </a:p>
        </p:txBody>
      </p:sp>
    </p:spTree>
    <p:extLst>
      <p:ext uri="{BB962C8B-B14F-4D97-AF65-F5344CB8AC3E}">
        <p14:creationId xmlns:p14="http://schemas.microsoft.com/office/powerpoint/2010/main" val="903284664"/>
      </p:ext>
    </p:extLst>
  </p:cSld>
  <p:clrMapOvr>
    <a:masterClrMapping/>
  </p:clrMapOvr>
  <p:transition spd="med"/>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Diagramsida analys">
    <p:spTree>
      <p:nvGrpSpPr>
        <p:cNvPr id="1" name=""/>
        <p:cNvGrpSpPr/>
        <p:nvPr/>
      </p:nvGrpSpPr>
      <p:grpSpPr>
        <a:xfrm>
          <a:off x="0" y="0"/>
          <a:ext cx="0" cy="0"/>
          <a:chOff x="0" y="0"/>
          <a:chExt cx="0" cy="0"/>
        </a:xfrm>
      </p:grpSpPr>
      <p:sp>
        <p:nvSpPr>
          <p:cNvPr id="24" name="Shape 24"/>
          <p:cNvSpPr>
            <a:spLocks noGrp="1"/>
          </p:cNvSpPr>
          <p:nvPr>
            <p:ph type="sldNum" sz="quarter" idx="2"/>
          </p:nvPr>
        </p:nvSpPr>
        <p:spPr>
          <a:prstGeom prst="rect">
            <a:avLst/>
          </a:prstGeom>
        </p:spPr>
        <p:txBody>
          <a:bodyPr/>
          <a:lstStyle/>
          <a:p>
            <a:fld id="{86CB4B4D-7CA3-9044-876B-883B54F8677D}" type="slidenum">
              <a:rPr/>
              <a:pPr/>
              <a:t>‹#›</a:t>
            </a:fld>
            <a:endParaRPr dirty="0"/>
          </a:p>
        </p:txBody>
      </p:sp>
      <p:sp>
        <p:nvSpPr>
          <p:cNvPr id="27" name="Shape 27"/>
          <p:cNvSpPr>
            <a:spLocks noGrp="1"/>
          </p:cNvSpPr>
          <p:nvPr>
            <p:ph type="title" hasCustomPrompt="1"/>
          </p:nvPr>
        </p:nvSpPr>
        <p:spPr>
          <a:xfrm>
            <a:off x="-1954" y="476672"/>
            <a:ext cx="3649682" cy="720080"/>
          </a:xfrm>
          <a:prstGeom prst="rect">
            <a:avLst/>
          </a:prstGeom>
        </p:spPr>
        <p:txBody>
          <a:bodyPr/>
          <a:lstStyle>
            <a:lvl1pPr algn="l">
              <a:defRPr sz="1800"/>
            </a:lvl1pPr>
          </a:lstStyle>
          <a:p>
            <a:r>
              <a:rPr lang="sv-SE" dirty="0"/>
              <a:t>Analysutrymme</a:t>
            </a:r>
            <a:endParaRPr dirty="0"/>
          </a:p>
        </p:txBody>
      </p:sp>
      <p:sp>
        <p:nvSpPr>
          <p:cNvPr id="6" name="Platshållare för diagram 5"/>
          <p:cNvSpPr>
            <a:spLocks noGrp="1"/>
          </p:cNvSpPr>
          <p:nvPr>
            <p:ph type="chart" sz="quarter" idx="11"/>
          </p:nvPr>
        </p:nvSpPr>
        <p:spPr>
          <a:xfrm>
            <a:off x="1703512" y="1484784"/>
            <a:ext cx="8352927" cy="4608512"/>
          </a:xfrm>
        </p:spPr>
        <p:txBody>
          <a:bodyPr/>
          <a:lstStyle/>
          <a:p>
            <a:endParaRPr lang="sv-SE" dirty="0"/>
          </a:p>
        </p:txBody>
      </p:sp>
      <p:pic>
        <p:nvPicPr>
          <p:cNvPr id="10" name="Bildobjekt 9"/>
          <p:cNvPicPr>
            <a:picLocks noChangeAspect="1"/>
          </p:cNvPicPr>
          <p:nvPr userDrawn="1"/>
        </p:nvPicPr>
        <p:blipFill>
          <a:blip r:embed="rId2" cstate="print"/>
          <a:stretch>
            <a:fillRect/>
          </a:stretch>
        </p:blipFill>
        <p:spPr>
          <a:xfrm>
            <a:off x="11424592" y="6093296"/>
            <a:ext cx="652289" cy="672156"/>
          </a:xfrm>
          <a:prstGeom prst="rect">
            <a:avLst/>
          </a:prstGeom>
        </p:spPr>
      </p:pic>
      <p:pic>
        <p:nvPicPr>
          <p:cNvPr id="11" name="Bildobjekt 10"/>
          <p:cNvPicPr>
            <a:picLocks noChangeAspect="1"/>
          </p:cNvPicPr>
          <p:nvPr userDrawn="1"/>
        </p:nvPicPr>
        <p:blipFill rotWithShape="1">
          <a:blip r:embed="rId3" cstate="print">
            <a:extLst>
              <a:ext uri="{28A0092B-C50C-407E-A947-70E740481C1C}">
                <a14:useLocalDpi xmlns:a14="http://schemas.microsoft.com/office/drawing/2010/main" val="0"/>
              </a:ext>
            </a:extLst>
          </a:blip>
          <a:srcRect l="568" t="17758"/>
          <a:stretch/>
        </p:blipFill>
        <p:spPr>
          <a:xfrm>
            <a:off x="0" y="-27385"/>
            <a:ext cx="12191999" cy="476283"/>
          </a:xfrm>
          <a:prstGeom prst="rect">
            <a:avLst/>
          </a:prstGeom>
        </p:spPr>
      </p:pic>
      <p:graphicFrame>
        <p:nvGraphicFramePr>
          <p:cNvPr id="2" name="Objekt 1"/>
          <p:cNvGraphicFramePr>
            <a:graphicFrameLocks noChangeAspect="1"/>
          </p:cNvGraphicFramePr>
          <p:nvPr userDrawn="1">
            <p:extLst>
              <p:ext uri="{D42A27DB-BD31-4B8C-83A1-F6EECF244321}">
                <p14:modId xmlns:p14="http://schemas.microsoft.com/office/powerpoint/2010/main" val="3485374578"/>
              </p:ext>
            </p:extLst>
          </p:nvPr>
        </p:nvGraphicFramePr>
        <p:xfrm>
          <a:off x="-1954" y="1205219"/>
          <a:ext cx="6488113" cy="25400"/>
        </p:xfrm>
        <a:graphic>
          <a:graphicData uri="http://schemas.openxmlformats.org/presentationml/2006/ole">
            <mc:AlternateContent xmlns:mc="http://schemas.openxmlformats.org/markup-compatibility/2006">
              <mc:Choice xmlns:v="urn:schemas-microsoft-com:vml" Requires="v">
                <p:oleObj r:id="rId4" imgW="6488889" imgH="25397" progId="">
                  <p:embed/>
                </p:oleObj>
              </mc:Choice>
              <mc:Fallback>
                <p:oleObj r:id="rId4" imgW="6488889" imgH="25397" progId="">
                  <p:embed/>
                  <p:pic>
                    <p:nvPicPr>
                      <p:cNvPr id="2" name="Objek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54" y="1205219"/>
                        <a:ext cx="6488113" cy="25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4" name="Platshållare för text 6"/>
          <p:cNvSpPr>
            <a:spLocks noGrp="1"/>
          </p:cNvSpPr>
          <p:nvPr>
            <p:ph type="body" sz="quarter" idx="13" hasCustomPrompt="1"/>
          </p:nvPr>
        </p:nvSpPr>
        <p:spPr>
          <a:xfrm>
            <a:off x="59801" y="1295740"/>
            <a:ext cx="1487487" cy="230830"/>
          </a:xfr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lvl1pPr marL="171455" indent="-171455">
              <a:buNone/>
              <a:defRPr kumimoji="0" lang="sv-SE" sz="900" normalizeH="0" dirty="0">
                <a:solidFill>
                  <a:schemeClr val="bg1"/>
                </a:solidFill>
                <a:effectLst/>
                <a:latin typeface="+mn-lt"/>
                <a:ea typeface="+mn-ea"/>
                <a:cs typeface="+mn-cs"/>
                <a:sym typeface="Arial"/>
              </a:defRPr>
            </a:lvl1pPr>
          </a:lstStyle>
          <a:p>
            <a:pPr marL="0" lvl="0" indent="0" defTabSz="914400" fontAlgn="auto" hangingPunct="0">
              <a:spcBef>
                <a:spcPts val="0"/>
              </a:spcBef>
              <a:buSzTx/>
            </a:pPr>
            <a:r>
              <a:rPr lang="sv-SE" dirty="0"/>
              <a:t>Bas</a:t>
            </a:r>
          </a:p>
        </p:txBody>
      </p:sp>
    </p:spTree>
    <p:extLst>
      <p:ext uri="{BB962C8B-B14F-4D97-AF65-F5344CB8AC3E}">
        <p14:creationId xmlns:p14="http://schemas.microsoft.com/office/powerpoint/2010/main" val="2947486825"/>
      </p:ext>
    </p:extLst>
  </p:cSld>
  <p:clrMapOvr>
    <a:masterClrMapping/>
  </p:clrMapOvr>
  <p:transition spd="med"/>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Diagram ej analys">
    <p:spTree>
      <p:nvGrpSpPr>
        <p:cNvPr id="1" name=""/>
        <p:cNvGrpSpPr/>
        <p:nvPr/>
      </p:nvGrpSpPr>
      <p:grpSpPr>
        <a:xfrm>
          <a:off x="0" y="0"/>
          <a:ext cx="0" cy="0"/>
          <a:chOff x="0" y="0"/>
          <a:chExt cx="0" cy="0"/>
        </a:xfrm>
      </p:grpSpPr>
      <p:sp>
        <p:nvSpPr>
          <p:cNvPr id="24" name="Shape 24"/>
          <p:cNvSpPr>
            <a:spLocks noGrp="1"/>
          </p:cNvSpPr>
          <p:nvPr>
            <p:ph type="sldNum" sz="quarter" idx="2"/>
          </p:nvPr>
        </p:nvSpPr>
        <p:spPr>
          <a:prstGeom prst="rect">
            <a:avLst/>
          </a:prstGeom>
        </p:spPr>
        <p:txBody>
          <a:bodyPr/>
          <a:lstStyle/>
          <a:p>
            <a:fld id="{86CB4B4D-7CA3-9044-876B-883B54F8677D}" type="slidenum">
              <a:rPr/>
              <a:pPr/>
              <a:t>‹#›</a:t>
            </a:fld>
            <a:endParaRPr dirty="0"/>
          </a:p>
        </p:txBody>
      </p:sp>
      <p:sp>
        <p:nvSpPr>
          <p:cNvPr id="6" name="Platshållare för diagram 5"/>
          <p:cNvSpPr>
            <a:spLocks noGrp="1"/>
          </p:cNvSpPr>
          <p:nvPr>
            <p:ph type="chart" sz="quarter" idx="11"/>
          </p:nvPr>
        </p:nvSpPr>
        <p:spPr>
          <a:xfrm>
            <a:off x="1703512" y="1484784"/>
            <a:ext cx="8352927" cy="4608512"/>
          </a:xfrm>
        </p:spPr>
        <p:txBody>
          <a:bodyPr/>
          <a:lstStyle/>
          <a:p>
            <a:endParaRPr lang="sv-SE" dirty="0"/>
          </a:p>
        </p:txBody>
      </p:sp>
      <p:pic>
        <p:nvPicPr>
          <p:cNvPr id="10" name="Bildobjekt 9"/>
          <p:cNvPicPr>
            <a:picLocks noChangeAspect="1"/>
          </p:cNvPicPr>
          <p:nvPr userDrawn="1"/>
        </p:nvPicPr>
        <p:blipFill>
          <a:blip r:embed="rId2" cstate="print"/>
          <a:stretch>
            <a:fillRect/>
          </a:stretch>
        </p:blipFill>
        <p:spPr>
          <a:xfrm>
            <a:off x="11424592" y="6093296"/>
            <a:ext cx="652289" cy="672156"/>
          </a:xfrm>
          <a:prstGeom prst="rect">
            <a:avLst/>
          </a:prstGeom>
        </p:spPr>
      </p:pic>
      <p:pic>
        <p:nvPicPr>
          <p:cNvPr id="11" name="Bildobjekt 10"/>
          <p:cNvPicPr>
            <a:picLocks noChangeAspect="1"/>
          </p:cNvPicPr>
          <p:nvPr userDrawn="1"/>
        </p:nvPicPr>
        <p:blipFill rotWithShape="1">
          <a:blip r:embed="rId3" cstate="print">
            <a:extLst>
              <a:ext uri="{28A0092B-C50C-407E-A947-70E740481C1C}">
                <a14:useLocalDpi xmlns:a14="http://schemas.microsoft.com/office/drawing/2010/main" val="0"/>
              </a:ext>
            </a:extLst>
          </a:blip>
          <a:srcRect l="568" t="17758"/>
          <a:stretch/>
        </p:blipFill>
        <p:spPr>
          <a:xfrm>
            <a:off x="0" y="-27385"/>
            <a:ext cx="12191999" cy="476283"/>
          </a:xfrm>
          <a:prstGeom prst="rect">
            <a:avLst/>
          </a:prstGeom>
        </p:spPr>
      </p:pic>
      <p:sp>
        <p:nvSpPr>
          <p:cNvPr id="14" name="Platshållare för text 6"/>
          <p:cNvSpPr>
            <a:spLocks noGrp="1"/>
          </p:cNvSpPr>
          <p:nvPr>
            <p:ph type="body" sz="quarter" idx="13" hasCustomPrompt="1"/>
          </p:nvPr>
        </p:nvSpPr>
        <p:spPr>
          <a:xfrm>
            <a:off x="59801" y="1295740"/>
            <a:ext cx="1487487" cy="230830"/>
          </a:xfr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lvl1pPr marL="171455" indent="-171455">
              <a:buNone/>
              <a:defRPr kumimoji="0" lang="sv-SE" sz="900" normalizeH="0" dirty="0">
                <a:solidFill>
                  <a:schemeClr val="bg1"/>
                </a:solidFill>
                <a:effectLst/>
                <a:latin typeface="+mn-lt"/>
                <a:ea typeface="+mn-ea"/>
                <a:cs typeface="+mn-cs"/>
                <a:sym typeface="Arial"/>
              </a:defRPr>
            </a:lvl1pPr>
          </a:lstStyle>
          <a:p>
            <a:pPr marL="0" lvl="0" indent="0" defTabSz="914400" fontAlgn="auto" hangingPunct="0">
              <a:spcBef>
                <a:spcPts val="0"/>
              </a:spcBef>
              <a:buSzTx/>
            </a:pPr>
            <a:r>
              <a:rPr lang="sv-SE" dirty="0"/>
              <a:t>Bas</a:t>
            </a:r>
          </a:p>
        </p:txBody>
      </p:sp>
      <p:sp>
        <p:nvSpPr>
          <p:cNvPr id="8" name="Platshållare för text 6"/>
          <p:cNvSpPr>
            <a:spLocks noGrp="1"/>
          </p:cNvSpPr>
          <p:nvPr>
            <p:ph type="body" sz="quarter" idx="12" hasCustomPrompt="1"/>
          </p:nvPr>
        </p:nvSpPr>
        <p:spPr>
          <a:xfrm>
            <a:off x="10822529" y="478182"/>
            <a:ext cx="1350718" cy="276997"/>
          </a:xfr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lvl1pPr marL="171455" indent="-171455">
              <a:buNone/>
              <a:defRPr kumimoji="0" lang="sv-SE" sz="1200" normalizeH="0" dirty="0" smtClean="0">
                <a:solidFill>
                  <a:schemeClr val="bg1">
                    <a:lumMod val="60000"/>
                    <a:lumOff val="40000"/>
                  </a:schemeClr>
                </a:solidFill>
                <a:effectLst/>
                <a:latin typeface="+mn-lt"/>
                <a:ea typeface="+mn-ea"/>
                <a:cs typeface="+mn-cs"/>
                <a:sym typeface="Arial"/>
              </a:defRPr>
            </a:lvl1pPr>
            <a:lvl2pPr>
              <a:defRPr kumimoji="0" lang="sv-SE" sz="1800" normalizeH="0" dirty="0" smtClean="0">
                <a:solidFill>
                  <a:srgbClr val="000000"/>
                </a:solidFill>
                <a:effectLst/>
                <a:latin typeface="+mn-lt"/>
                <a:ea typeface="+mn-ea"/>
                <a:cs typeface="+mn-cs"/>
                <a:sym typeface="Arial"/>
              </a:defRPr>
            </a:lvl2pPr>
            <a:lvl3pPr>
              <a:defRPr kumimoji="0" lang="sv-SE" sz="1800" normalizeH="0" dirty="0" smtClean="0">
                <a:solidFill>
                  <a:srgbClr val="000000"/>
                </a:solidFill>
                <a:effectLst/>
                <a:latin typeface="+mn-lt"/>
                <a:ea typeface="+mn-ea"/>
                <a:cs typeface="+mn-cs"/>
                <a:sym typeface="Arial"/>
              </a:defRPr>
            </a:lvl3pPr>
            <a:lvl4pPr>
              <a:defRPr kumimoji="0" lang="sv-SE" sz="1800" normalizeH="0" dirty="0" smtClean="0">
                <a:solidFill>
                  <a:srgbClr val="000000"/>
                </a:solidFill>
                <a:effectLst/>
                <a:latin typeface="+mn-lt"/>
                <a:ea typeface="+mn-ea"/>
                <a:cs typeface="+mn-cs"/>
                <a:sym typeface="Arial"/>
              </a:defRPr>
            </a:lvl4pPr>
            <a:lvl5pPr>
              <a:defRPr kumimoji="0" lang="sv-SE" sz="1800" normalizeH="0" dirty="0">
                <a:solidFill>
                  <a:srgbClr val="000000"/>
                </a:solidFill>
                <a:effectLst/>
                <a:latin typeface="+mn-lt"/>
                <a:ea typeface="+mn-ea"/>
                <a:cs typeface="+mn-cs"/>
                <a:sym typeface="Arial"/>
              </a:defRPr>
            </a:lvl5pPr>
          </a:lstStyle>
          <a:p>
            <a:pPr marL="0" lvl="0" indent="0" defTabSz="914400" fontAlgn="auto" hangingPunct="0">
              <a:spcBef>
                <a:spcPts val="0"/>
              </a:spcBef>
              <a:buSzTx/>
            </a:pPr>
            <a:r>
              <a:rPr lang="sv-SE" dirty="0"/>
              <a:t>Avsnittsrubrik</a:t>
            </a:r>
          </a:p>
        </p:txBody>
      </p:sp>
    </p:spTree>
    <p:extLst>
      <p:ext uri="{BB962C8B-B14F-4D97-AF65-F5344CB8AC3E}">
        <p14:creationId xmlns:p14="http://schemas.microsoft.com/office/powerpoint/2010/main" val="26759620"/>
      </p:ext>
    </p:extLst>
  </p:cSld>
  <p:clrMapOvr>
    <a:masterClrMapping/>
  </p:clrMapOvr>
  <p:transition spd="med"/>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om sida ">
    <p:spTree>
      <p:nvGrpSpPr>
        <p:cNvPr id="1" name=""/>
        <p:cNvGrpSpPr/>
        <p:nvPr/>
      </p:nvGrpSpPr>
      <p:grpSpPr>
        <a:xfrm>
          <a:off x="0" y="0"/>
          <a:ext cx="0" cy="0"/>
          <a:chOff x="0" y="0"/>
          <a:chExt cx="0" cy="0"/>
        </a:xfrm>
      </p:grpSpPr>
      <p:sp>
        <p:nvSpPr>
          <p:cNvPr id="24" name="Shape 24"/>
          <p:cNvSpPr>
            <a:spLocks noGrp="1"/>
          </p:cNvSpPr>
          <p:nvPr>
            <p:ph type="sldNum" sz="quarter" idx="2"/>
          </p:nvPr>
        </p:nvSpPr>
        <p:spPr>
          <a:prstGeom prst="rect">
            <a:avLst/>
          </a:prstGeom>
        </p:spPr>
        <p:txBody>
          <a:bodyPr/>
          <a:lstStyle/>
          <a:p>
            <a:fld id="{86CB4B4D-7CA3-9044-876B-883B54F8677D}" type="slidenum">
              <a:rPr/>
              <a:pPr/>
              <a:t>‹#›</a:t>
            </a:fld>
            <a:endParaRPr dirty="0"/>
          </a:p>
        </p:txBody>
      </p:sp>
      <p:pic>
        <p:nvPicPr>
          <p:cNvPr id="10" name="Bildobjekt 9"/>
          <p:cNvPicPr>
            <a:picLocks noChangeAspect="1"/>
          </p:cNvPicPr>
          <p:nvPr userDrawn="1"/>
        </p:nvPicPr>
        <p:blipFill>
          <a:blip r:embed="rId2" cstate="print"/>
          <a:stretch>
            <a:fillRect/>
          </a:stretch>
        </p:blipFill>
        <p:spPr>
          <a:xfrm>
            <a:off x="11424592" y="6093296"/>
            <a:ext cx="652289" cy="672156"/>
          </a:xfrm>
          <a:prstGeom prst="rect">
            <a:avLst/>
          </a:prstGeom>
        </p:spPr>
      </p:pic>
      <p:pic>
        <p:nvPicPr>
          <p:cNvPr id="11" name="Bildobjekt 10"/>
          <p:cNvPicPr>
            <a:picLocks noChangeAspect="1"/>
          </p:cNvPicPr>
          <p:nvPr userDrawn="1"/>
        </p:nvPicPr>
        <p:blipFill rotWithShape="1">
          <a:blip r:embed="rId3" cstate="print">
            <a:extLst>
              <a:ext uri="{28A0092B-C50C-407E-A947-70E740481C1C}">
                <a14:useLocalDpi xmlns:a14="http://schemas.microsoft.com/office/drawing/2010/main" val="0"/>
              </a:ext>
            </a:extLst>
          </a:blip>
          <a:srcRect l="568" t="17758"/>
          <a:stretch/>
        </p:blipFill>
        <p:spPr>
          <a:xfrm>
            <a:off x="0" y="-27385"/>
            <a:ext cx="12191999" cy="476283"/>
          </a:xfrm>
          <a:prstGeom prst="rect">
            <a:avLst/>
          </a:prstGeom>
        </p:spPr>
      </p:pic>
      <p:sp>
        <p:nvSpPr>
          <p:cNvPr id="9" name="Platshållare för text 6"/>
          <p:cNvSpPr>
            <a:spLocks noGrp="1"/>
          </p:cNvSpPr>
          <p:nvPr>
            <p:ph type="body" sz="quarter" idx="13" hasCustomPrompt="1"/>
          </p:nvPr>
        </p:nvSpPr>
        <p:spPr>
          <a:xfrm>
            <a:off x="59801" y="1295740"/>
            <a:ext cx="1487487" cy="230830"/>
          </a:xfr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lvl1pPr marL="171455" indent="-171455">
              <a:buNone/>
              <a:defRPr kumimoji="0" lang="sv-SE" sz="900" normalizeH="0" dirty="0">
                <a:solidFill>
                  <a:schemeClr val="bg1"/>
                </a:solidFill>
                <a:effectLst/>
                <a:latin typeface="+mn-lt"/>
                <a:ea typeface="+mn-ea"/>
                <a:cs typeface="+mn-cs"/>
                <a:sym typeface="Arial"/>
              </a:defRPr>
            </a:lvl1pPr>
          </a:lstStyle>
          <a:p>
            <a:pPr marL="0" lvl="0" indent="0" defTabSz="914400" fontAlgn="auto" hangingPunct="0">
              <a:spcBef>
                <a:spcPts val="0"/>
              </a:spcBef>
              <a:buSzTx/>
            </a:pPr>
            <a:r>
              <a:rPr lang="sv-SE" dirty="0"/>
              <a:t>Bas</a:t>
            </a:r>
          </a:p>
        </p:txBody>
      </p:sp>
    </p:spTree>
    <p:extLst>
      <p:ext uri="{BB962C8B-B14F-4D97-AF65-F5344CB8AC3E}">
        <p14:creationId xmlns:p14="http://schemas.microsoft.com/office/powerpoint/2010/main" val="1789978070"/>
      </p:ext>
    </p:extLst>
  </p:cSld>
  <p:clrMapOvr>
    <a:masterClrMapping/>
  </p:clrMapOvr>
  <p:transition spd="med"/>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Blank med logo">
    <p:spTree>
      <p:nvGrpSpPr>
        <p:cNvPr id="1" name=""/>
        <p:cNvGrpSpPr/>
        <p:nvPr/>
      </p:nvGrpSpPr>
      <p:grpSpPr>
        <a:xfrm>
          <a:off x="0" y="0"/>
          <a:ext cx="0" cy="0"/>
          <a:chOff x="0" y="0"/>
          <a:chExt cx="0" cy="0"/>
        </a:xfrm>
      </p:grpSpPr>
      <p:sp>
        <p:nvSpPr>
          <p:cNvPr id="24" name="Shape 24"/>
          <p:cNvSpPr>
            <a:spLocks noGrp="1"/>
          </p:cNvSpPr>
          <p:nvPr>
            <p:ph type="sldNum" sz="quarter" idx="2"/>
          </p:nvPr>
        </p:nvSpPr>
        <p:spPr>
          <a:prstGeom prst="rect">
            <a:avLst/>
          </a:prstGeom>
        </p:spPr>
        <p:txBody>
          <a:bodyPr/>
          <a:lstStyle/>
          <a:p>
            <a:fld id="{86CB4B4D-7CA3-9044-876B-883B54F8677D}" type="slidenum">
              <a:rPr/>
              <a:pPr/>
              <a:t>‹#›</a:t>
            </a:fld>
            <a:endParaRPr dirty="0"/>
          </a:p>
        </p:txBody>
      </p:sp>
      <p:pic>
        <p:nvPicPr>
          <p:cNvPr id="10" name="Bildobjekt 9"/>
          <p:cNvPicPr>
            <a:picLocks noChangeAspect="1"/>
          </p:cNvPicPr>
          <p:nvPr userDrawn="1"/>
        </p:nvPicPr>
        <p:blipFill>
          <a:blip r:embed="rId2" cstate="print"/>
          <a:stretch>
            <a:fillRect/>
          </a:stretch>
        </p:blipFill>
        <p:spPr>
          <a:xfrm>
            <a:off x="11424592" y="6093296"/>
            <a:ext cx="652289" cy="672156"/>
          </a:xfrm>
          <a:prstGeom prst="rect">
            <a:avLst/>
          </a:prstGeom>
        </p:spPr>
      </p:pic>
      <p:pic>
        <p:nvPicPr>
          <p:cNvPr id="11" name="Bildobjekt 10"/>
          <p:cNvPicPr>
            <a:picLocks noChangeAspect="1"/>
          </p:cNvPicPr>
          <p:nvPr userDrawn="1"/>
        </p:nvPicPr>
        <p:blipFill rotWithShape="1">
          <a:blip r:embed="rId3" cstate="print">
            <a:extLst>
              <a:ext uri="{28A0092B-C50C-407E-A947-70E740481C1C}">
                <a14:useLocalDpi xmlns:a14="http://schemas.microsoft.com/office/drawing/2010/main" val="0"/>
              </a:ext>
            </a:extLst>
          </a:blip>
          <a:srcRect l="568" t="17758"/>
          <a:stretch/>
        </p:blipFill>
        <p:spPr>
          <a:xfrm>
            <a:off x="0" y="-27385"/>
            <a:ext cx="12191999" cy="476283"/>
          </a:xfrm>
          <a:prstGeom prst="rect">
            <a:avLst/>
          </a:prstGeom>
        </p:spPr>
      </p:pic>
    </p:spTree>
    <p:extLst>
      <p:ext uri="{BB962C8B-B14F-4D97-AF65-F5344CB8AC3E}">
        <p14:creationId xmlns:p14="http://schemas.microsoft.com/office/powerpoint/2010/main" val="369412759"/>
      </p:ext>
    </p:extLst>
  </p:cSld>
  <p:clrMapOvr>
    <a:masterClrMapping/>
  </p:clrMapOvr>
  <p:transition spd="med"/>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Blank med bård">
    <p:spTree>
      <p:nvGrpSpPr>
        <p:cNvPr id="1" name=""/>
        <p:cNvGrpSpPr/>
        <p:nvPr/>
      </p:nvGrpSpPr>
      <p:grpSpPr>
        <a:xfrm>
          <a:off x="0" y="0"/>
          <a:ext cx="0" cy="0"/>
          <a:chOff x="0" y="0"/>
          <a:chExt cx="0" cy="0"/>
        </a:xfrm>
      </p:grpSpPr>
      <p:pic>
        <p:nvPicPr>
          <p:cNvPr id="11" name="Bildobjekt 10"/>
          <p:cNvPicPr>
            <a:picLocks noChangeAspect="1"/>
          </p:cNvPicPr>
          <p:nvPr userDrawn="1"/>
        </p:nvPicPr>
        <p:blipFill rotWithShape="1">
          <a:blip r:embed="rId2" cstate="print">
            <a:extLst>
              <a:ext uri="{28A0092B-C50C-407E-A947-70E740481C1C}">
                <a14:useLocalDpi xmlns:a14="http://schemas.microsoft.com/office/drawing/2010/main" val="0"/>
              </a:ext>
            </a:extLst>
          </a:blip>
          <a:srcRect l="568" t="17758"/>
          <a:stretch/>
        </p:blipFill>
        <p:spPr>
          <a:xfrm>
            <a:off x="0" y="-27385"/>
            <a:ext cx="12191999" cy="476283"/>
          </a:xfrm>
          <a:prstGeom prst="rect">
            <a:avLst/>
          </a:prstGeom>
        </p:spPr>
      </p:pic>
    </p:spTree>
    <p:extLst>
      <p:ext uri="{BB962C8B-B14F-4D97-AF65-F5344CB8AC3E}">
        <p14:creationId xmlns:p14="http://schemas.microsoft.com/office/powerpoint/2010/main" val="948686834"/>
      </p:ext>
    </p:extLst>
  </p:cSld>
  <p:clrMapOvr>
    <a:masterClrMapping/>
  </p:clrMapOvr>
  <p:transition spd="med"/>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NPS">
    <p:spTree>
      <p:nvGrpSpPr>
        <p:cNvPr id="1" name=""/>
        <p:cNvGrpSpPr/>
        <p:nvPr/>
      </p:nvGrpSpPr>
      <p:grpSpPr>
        <a:xfrm>
          <a:off x="0" y="0"/>
          <a:ext cx="0" cy="0"/>
          <a:chOff x="0" y="0"/>
          <a:chExt cx="0" cy="0"/>
        </a:xfrm>
      </p:grpSpPr>
      <p:sp>
        <p:nvSpPr>
          <p:cNvPr id="24" name="Shape 24"/>
          <p:cNvSpPr>
            <a:spLocks noGrp="1"/>
          </p:cNvSpPr>
          <p:nvPr>
            <p:ph type="sldNum" sz="quarter" idx="2"/>
          </p:nvPr>
        </p:nvSpPr>
        <p:spPr>
          <a:prstGeom prst="rect">
            <a:avLst/>
          </a:prstGeom>
        </p:spPr>
        <p:txBody>
          <a:bodyPr/>
          <a:lstStyle/>
          <a:p>
            <a:fld id="{86CB4B4D-7CA3-9044-876B-883B54F8677D}" type="slidenum">
              <a:rPr/>
              <a:pPr/>
              <a:t>‹#›</a:t>
            </a:fld>
            <a:endParaRPr dirty="0"/>
          </a:p>
        </p:txBody>
      </p:sp>
      <p:pic>
        <p:nvPicPr>
          <p:cNvPr id="10" name="Bildobjekt 9"/>
          <p:cNvPicPr>
            <a:picLocks noChangeAspect="1"/>
          </p:cNvPicPr>
          <p:nvPr userDrawn="1"/>
        </p:nvPicPr>
        <p:blipFill>
          <a:blip r:embed="rId2" cstate="print"/>
          <a:stretch>
            <a:fillRect/>
          </a:stretch>
        </p:blipFill>
        <p:spPr>
          <a:xfrm>
            <a:off x="11424592" y="6093296"/>
            <a:ext cx="652289" cy="672156"/>
          </a:xfrm>
          <a:prstGeom prst="rect">
            <a:avLst/>
          </a:prstGeom>
        </p:spPr>
      </p:pic>
      <p:pic>
        <p:nvPicPr>
          <p:cNvPr id="11" name="Bildobjekt 10"/>
          <p:cNvPicPr>
            <a:picLocks noChangeAspect="1"/>
          </p:cNvPicPr>
          <p:nvPr userDrawn="1"/>
        </p:nvPicPr>
        <p:blipFill rotWithShape="1">
          <a:blip r:embed="rId3" cstate="print">
            <a:extLst>
              <a:ext uri="{28A0092B-C50C-407E-A947-70E740481C1C}">
                <a14:useLocalDpi xmlns:a14="http://schemas.microsoft.com/office/drawing/2010/main" val="0"/>
              </a:ext>
            </a:extLst>
          </a:blip>
          <a:srcRect l="568" t="17758"/>
          <a:stretch/>
        </p:blipFill>
        <p:spPr>
          <a:xfrm>
            <a:off x="0" y="-27385"/>
            <a:ext cx="12191999" cy="476283"/>
          </a:xfrm>
          <a:prstGeom prst="rect">
            <a:avLst/>
          </a:prstGeom>
        </p:spPr>
      </p:pic>
      <p:graphicFrame>
        <p:nvGraphicFramePr>
          <p:cNvPr id="2" name="Objekt 1"/>
          <p:cNvGraphicFramePr>
            <a:graphicFrameLocks noChangeAspect="1"/>
          </p:cNvGraphicFramePr>
          <p:nvPr userDrawn="1">
            <p:extLst>
              <p:ext uri="{D42A27DB-BD31-4B8C-83A1-F6EECF244321}">
                <p14:modId xmlns:p14="http://schemas.microsoft.com/office/powerpoint/2010/main" val="4111009717"/>
              </p:ext>
            </p:extLst>
          </p:nvPr>
        </p:nvGraphicFramePr>
        <p:xfrm>
          <a:off x="-1954" y="1205219"/>
          <a:ext cx="6488113" cy="25400"/>
        </p:xfrm>
        <a:graphic>
          <a:graphicData uri="http://schemas.openxmlformats.org/presentationml/2006/ole">
            <mc:AlternateContent xmlns:mc="http://schemas.openxmlformats.org/markup-compatibility/2006">
              <mc:Choice xmlns:v="urn:schemas-microsoft-com:vml" Requires="v">
                <p:oleObj r:id="rId4" imgW="6488889" imgH="25397" progId="">
                  <p:embed/>
                </p:oleObj>
              </mc:Choice>
              <mc:Fallback>
                <p:oleObj r:id="rId4" imgW="6488889" imgH="25397" progId="">
                  <p:embed/>
                  <p:pic>
                    <p:nvPicPr>
                      <p:cNvPr id="2" name="Objek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54" y="1205219"/>
                        <a:ext cx="6488113" cy="25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8" name="Tabell 47"/>
          <p:cNvGraphicFramePr>
            <a:graphicFrameLocks noGrp="1"/>
          </p:cNvGraphicFramePr>
          <p:nvPr userDrawn="1">
            <p:extLst>
              <p:ext uri="{D42A27DB-BD31-4B8C-83A1-F6EECF244321}">
                <p14:modId xmlns:p14="http://schemas.microsoft.com/office/powerpoint/2010/main" val="3623050903"/>
              </p:ext>
            </p:extLst>
          </p:nvPr>
        </p:nvGraphicFramePr>
        <p:xfrm>
          <a:off x="2135560" y="4570328"/>
          <a:ext cx="7776864" cy="370840"/>
        </p:xfrm>
        <a:graphic>
          <a:graphicData uri="http://schemas.openxmlformats.org/drawingml/2006/table">
            <a:tbl>
              <a:tblPr firstRow="1" bandRow="1">
                <a:tableStyleId>{5940675A-B579-460E-94D1-54222C63F5DA}</a:tableStyleId>
              </a:tblPr>
              <a:tblGrid>
                <a:gridCol w="648072">
                  <a:extLst>
                    <a:ext uri="{9D8B030D-6E8A-4147-A177-3AD203B41FA5}">
                      <a16:colId xmlns:a16="http://schemas.microsoft.com/office/drawing/2014/main" val="20000"/>
                    </a:ext>
                  </a:extLst>
                </a:gridCol>
                <a:gridCol w="648072">
                  <a:extLst>
                    <a:ext uri="{9D8B030D-6E8A-4147-A177-3AD203B41FA5}">
                      <a16:colId xmlns:a16="http://schemas.microsoft.com/office/drawing/2014/main" val="20001"/>
                    </a:ext>
                  </a:extLst>
                </a:gridCol>
                <a:gridCol w="648072">
                  <a:extLst>
                    <a:ext uri="{9D8B030D-6E8A-4147-A177-3AD203B41FA5}">
                      <a16:colId xmlns:a16="http://schemas.microsoft.com/office/drawing/2014/main" val="20002"/>
                    </a:ext>
                  </a:extLst>
                </a:gridCol>
                <a:gridCol w="720080">
                  <a:extLst>
                    <a:ext uri="{9D8B030D-6E8A-4147-A177-3AD203B41FA5}">
                      <a16:colId xmlns:a16="http://schemas.microsoft.com/office/drawing/2014/main" val="20003"/>
                    </a:ext>
                  </a:extLst>
                </a:gridCol>
                <a:gridCol w="720080">
                  <a:extLst>
                    <a:ext uri="{9D8B030D-6E8A-4147-A177-3AD203B41FA5}">
                      <a16:colId xmlns:a16="http://schemas.microsoft.com/office/drawing/2014/main" val="20004"/>
                    </a:ext>
                  </a:extLst>
                </a:gridCol>
                <a:gridCol w="720080">
                  <a:extLst>
                    <a:ext uri="{9D8B030D-6E8A-4147-A177-3AD203B41FA5}">
                      <a16:colId xmlns:a16="http://schemas.microsoft.com/office/drawing/2014/main" val="20005"/>
                    </a:ext>
                  </a:extLst>
                </a:gridCol>
                <a:gridCol w="648072">
                  <a:extLst>
                    <a:ext uri="{9D8B030D-6E8A-4147-A177-3AD203B41FA5}">
                      <a16:colId xmlns:a16="http://schemas.microsoft.com/office/drawing/2014/main" val="20006"/>
                    </a:ext>
                  </a:extLst>
                </a:gridCol>
                <a:gridCol w="792088">
                  <a:extLst>
                    <a:ext uri="{9D8B030D-6E8A-4147-A177-3AD203B41FA5}">
                      <a16:colId xmlns:a16="http://schemas.microsoft.com/office/drawing/2014/main" val="20007"/>
                    </a:ext>
                  </a:extLst>
                </a:gridCol>
                <a:gridCol w="720080">
                  <a:extLst>
                    <a:ext uri="{9D8B030D-6E8A-4147-A177-3AD203B41FA5}">
                      <a16:colId xmlns:a16="http://schemas.microsoft.com/office/drawing/2014/main" val="20008"/>
                    </a:ext>
                  </a:extLst>
                </a:gridCol>
                <a:gridCol w="720080">
                  <a:extLst>
                    <a:ext uri="{9D8B030D-6E8A-4147-A177-3AD203B41FA5}">
                      <a16:colId xmlns:a16="http://schemas.microsoft.com/office/drawing/2014/main" val="20009"/>
                    </a:ext>
                  </a:extLst>
                </a:gridCol>
                <a:gridCol w="792088">
                  <a:extLst>
                    <a:ext uri="{9D8B030D-6E8A-4147-A177-3AD203B41FA5}">
                      <a16:colId xmlns:a16="http://schemas.microsoft.com/office/drawing/2014/main" val="20010"/>
                    </a:ext>
                  </a:extLst>
                </a:gridCol>
              </a:tblGrid>
              <a:tr h="370840">
                <a:tc>
                  <a:txBody>
                    <a:bodyPr/>
                    <a:lstStyle/>
                    <a:p>
                      <a:r>
                        <a:rPr lang="sv-SE" sz="1050" b="1" dirty="0">
                          <a:solidFill>
                            <a:schemeClr val="tx2">
                              <a:lumMod val="95000"/>
                              <a:lumOff val="5000"/>
                            </a:schemeClr>
                          </a:solidFill>
                        </a:rPr>
                        <a:t>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sv-SE" sz="1050" b="1" dirty="0">
                          <a:solidFill>
                            <a:schemeClr val="tx2">
                              <a:lumMod val="95000"/>
                              <a:lumOff val="5000"/>
                            </a:schemeClr>
                          </a:solidFill>
                        </a:rPr>
                        <a:t>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sv-SE" sz="1050" b="1" dirty="0">
                          <a:solidFill>
                            <a:schemeClr val="tx2">
                              <a:lumMod val="95000"/>
                              <a:lumOff val="5000"/>
                            </a:schemeClr>
                          </a:solidFill>
                        </a:rPr>
                        <a:t>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sv-SE" sz="1050" b="1" dirty="0">
                          <a:solidFill>
                            <a:schemeClr val="tx2">
                              <a:lumMod val="95000"/>
                              <a:lumOff val="5000"/>
                            </a:schemeClr>
                          </a:solidFill>
                        </a:rPr>
                        <a:t>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sv-SE" sz="1050" b="1" dirty="0">
                          <a:solidFill>
                            <a:schemeClr val="tx2">
                              <a:lumMod val="95000"/>
                              <a:lumOff val="5000"/>
                            </a:schemeClr>
                          </a:solidFill>
                        </a:rPr>
                        <a:t>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sv-SE" sz="1050" b="1" dirty="0">
                          <a:solidFill>
                            <a:schemeClr val="tx2">
                              <a:lumMod val="95000"/>
                              <a:lumOff val="5000"/>
                            </a:schemeClr>
                          </a:solidFill>
                        </a:rPr>
                        <a:t>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sv-SE" sz="1050" b="1" dirty="0">
                          <a:solidFill>
                            <a:schemeClr val="tx2">
                              <a:lumMod val="95000"/>
                              <a:lumOff val="5000"/>
                            </a:schemeClr>
                          </a:solidFill>
                        </a:rPr>
                        <a:t>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sv-SE" sz="1050" b="1" dirty="0">
                          <a:solidFill>
                            <a:schemeClr val="tx2">
                              <a:lumMod val="95000"/>
                              <a:lumOff val="5000"/>
                            </a:schemeClr>
                          </a:solidFill>
                        </a:rPr>
                        <a:t>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sv-SE" sz="1050" b="1" dirty="0">
                          <a:solidFill>
                            <a:schemeClr val="tx2">
                              <a:lumMod val="95000"/>
                              <a:lumOff val="5000"/>
                            </a:schemeClr>
                          </a:solidFill>
                        </a:rPr>
                        <a:t>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sv-SE" sz="1050" b="1" dirty="0">
                          <a:solidFill>
                            <a:schemeClr val="tx2">
                              <a:lumMod val="95000"/>
                              <a:lumOff val="5000"/>
                            </a:schemeClr>
                          </a:solidFill>
                        </a:rPr>
                        <a:t>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sv-SE" sz="1050" b="1" dirty="0">
                          <a:solidFill>
                            <a:schemeClr val="tx2">
                              <a:lumMod val="95000"/>
                              <a:lumOff val="5000"/>
                            </a:schemeClr>
                          </a:solidFill>
                        </a:rPr>
                        <a:t>10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000"/>
                  </a:ext>
                </a:extLst>
              </a:tr>
            </a:tbl>
          </a:graphicData>
        </a:graphic>
      </p:graphicFrame>
      <p:sp>
        <p:nvSpPr>
          <p:cNvPr id="49" name="Rubrik 1"/>
          <p:cNvSpPr>
            <a:spLocks noGrp="1"/>
          </p:cNvSpPr>
          <p:nvPr>
            <p:ph type="title" hasCustomPrompt="1"/>
          </p:nvPr>
        </p:nvSpPr>
        <p:spPr>
          <a:xfrm>
            <a:off x="-1954" y="476672"/>
            <a:ext cx="4081730" cy="720080"/>
          </a:xfrm>
        </p:spPr>
        <p:txBody>
          <a:bodyPr/>
          <a:lstStyle>
            <a:lvl1pPr algn="l">
              <a:defRPr sz="1050">
                <a:latin typeface="Tahoma" panose="020B0604030504040204" pitchFamily="34" charset="0"/>
                <a:ea typeface="Tahoma" panose="020B0604030504040204" pitchFamily="34" charset="0"/>
                <a:cs typeface="Tahoma" panose="020B0604030504040204" pitchFamily="34" charset="0"/>
              </a:defRPr>
            </a:lvl1pPr>
          </a:lstStyle>
          <a:p>
            <a:r>
              <a:rPr lang="sv-SE" sz="1050" dirty="0">
                <a:latin typeface="+mn-lt"/>
              </a:rPr>
              <a:t>Analysutrymme</a:t>
            </a:r>
          </a:p>
        </p:txBody>
      </p:sp>
      <p:sp>
        <p:nvSpPr>
          <p:cNvPr id="51" name="Vänster hakparentes 50"/>
          <p:cNvSpPr/>
          <p:nvPr userDrawn="1"/>
        </p:nvSpPr>
        <p:spPr>
          <a:xfrm rot="5400000">
            <a:off x="5879976" y="764704"/>
            <a:ext cx="288032" cy="7776864"/>
          </a:xfrm>
          <a:prstGeom prst="leftBracket">
            <a:avLst/>
          </a:prstGeom>
          <a:ln>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sv-SE" dirty="0"/>
          </a:p>
        </p:txBody>
      </p:sp>
      <p:pic>
        <p:nvPicPr>
          <p:cNvPr id="52" name="Bildobjekt 51" descr="man.png"/>
          <p:cNvPicPr>
            <a:picLocks noChangeAspect="1"/>
          </p:cNvPicPr>
          <p:nvPr userDrawn="1"/>
        </p:nvPicPr>
        <p:blipFill>
          <a:blip r:embed="rId6"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2802682" y="3068960"/>
            <a:ext cx="576064" cy="1378178"/>
          </a:xfrm>
          <a:prstGeom prst="rect">
            <a:avLst/>
          </a:prstGeom>
        </p:spPr>
      </p:pic>
      <p:pic>
        <p:nvPicPr>
          <p:cNvPr id="53" name="Bildobjekt 52" descr="man.png"/>
          <p:cNvPicPr>
            <a:picLocks noChangeAspect="1"/>
          </p:cNvPicPr>
          <p:nvPr userDrawn="1"/>
        </p:nvPicPr>
        <p:blipFill>
          <a:blip r:embed="rId6"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3469804" y="3068960"/>
            <a:ext cx="576064" cy="1378178"/>
          </a:xfrm>
          <a:prstGeom prst="rect">
            <a:avLst/>
          </a:prstGeom>
        </p:spPr>
      </p:pic>
      <p:pic>
        <p:nvPicPr>
          <p:cNvPr id="54" name="Bildobjekt 53" descr="man.png"/>
          <p:cNvPicPr>
            <a:picLocks noChangeAspect="1"/>
          </p:cNvPicPr>
          <p:nvPr userDrawn="1"/>
        </p:nvPicPr>
        <p:blipFill>
          <a:blip r:embed="rId6"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4151784" y="3068960"/>
            <a:ext cx="576064" cy="1378178"/>
          </a:xfrm>
          <a:prstGeom prst="rect">
            <a:avLst/>
          </a:prstGeom>
        </p:spPr>
      </p:pic>
      <p:pic>
        <p:nvPicPr>
          <p:cNvPr id="55" name="Bildobjekt 54" descr="man.png"/>
          <p:cNvPicPr>
            <a:picLocks noChangeAspect="1"/>
          </p:cNvPicPr>
          <p:nvPr userDrawn="1"/>
        </p:nvPicPr>
        <p:blipFill>
          <a:blip r:embed="rId6"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4871864" y="3068960"/>
            <a:ext cx="576064" cy="1378178"/>
          </a:xfrm>
          <a:prstGeom prst="rect">
            <a:avLst/>
          </a:prstGeom>
        </p:spPr>
      </p:pic>
      <p:pic>
        <p:nvPicPr>
          <p:cNvPr id="56" name="Bildobjekt 55" descr="man.png"/>
          <p:cNvPicPr>
            <a:picLocks noChangeAspect="1"/>
          </p:cNvPicPr>
          <p:nvPr userDrawn="1"/>
        </p:nvPicPr>
        <p:blipFill>
          <a:blip r:embed="rId6"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5591944" y="3068960"/>
            <a:ext cx="576064" cy="1378178"/>
          </a:xfrm>
          <a:prstGeom prst="rect">
            <a:avLst/>
          </a:prstGeom>
        </p:spPr>
      </p:pic>
      <p:pic>
        <p:nvPicPr>
          <p:cNvPr id="57" name="Bildobjekt 56" descr="man.png"/>
          <p:cNvPicPr>
            <a:picLocks noChangeAspect="1"/>
          </p:cNvPicPr>
          <p:nvPr userDrawn="1"/>
        </p:nvPicPr>
        <p:blipFill>
          <a:blip r:embed="rId6"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6265417" y="3068960"/>
            <a:ext cx="576064" cy="1378178"/>
          </a:xfrm>
          <a:prstGeom prst="rect">
            <a:avLst/>
          </a:prstGeom>
        </p:spPr>
      </p:pic>
      <p:pic>
        <p:nvPicPr>
          <p:cNvPr id="58" name="Bildobjekt 57" descr="man.png"/>
          <p:cNvPicPr>
            <a:picLocks noChangeAspect="1"/>
          </p:cNvPicPr>
          <p:nvPr userDrawn="1"/>
        </p:nvPicPr>
        <p:blipFill>
          <a:blip r:embed="rId6"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993964" y="3068960"/>
            <a:ext cx="576064" cy="1378178"/>
          </a:xfrm>
          <a:prstGeom prst="rect">
            <a:avLst/>
          </a:prstGeom>
        </p:spPr>
      </p:pic>
      <p:pic>
        <p:nvPicPr>
          <p:cNvPr id="59" name="Bildobjekt 58" descr="man.png"/>
          <p:cNvPicPr>
            <a:picLocks noChangeAspect="1"/>
          </p:cNvPicPr>
          <p:nvPr userDrawn="1"/>
        </p:nvPicPr>
        <p:blipFill>
          <a:blip r:embed="rId6"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726783" y="3068960"/>
            <a:ext cx="576064" cy="1378178"/>
          </a:xfrm>
          <a:prstGeom prst="rect">
            <a:avLst/>
          </a:prstGeom>
        </p:spPr>
      </p:pic>
      <p:pic>
        <p:nvPicPr>
          <p:cNvPr id="60" name="Bildobjekt 59" descr="man.png"/>
          <p:cNvPicPr>
            <a:picLocks noChangeAspect="1"/>
          </p:cNvPicPr>
          <p:nvPr userDrawn="1"/>
        </p:nvPicPr>
        <p:blipFill>
          <a:blip r:embed="rId6" cstate="print">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8490296" y="3068960"/>
            <a:ext cx="576064" cy="1378178"/>
          </a:xfrm>
          <a:prstGeom prst="rect">
            <a:avLst/>
          </a:prstGeom>
        </p:spPr>
      </p:pic>
      <p:sp>
        <p:nvSpPr>
          <p:cNvPr id="61" name="Vänster klammerparentes 60"/>
          <p:cNvSpPr/>
          <p:nvPr userDrawn="1"/>
        </p:nvSpPr>
        <p:spPr>
          <a:xfrm rot="5400000">
            <a:off x="4223792" y="692695"/>
            <a:ext cx="576064" cy="4752528"/>
          </a:xfrm>
          <a:prstGeom prst="leftBrace">
            <a:avLst/>
          </a:prstGeom>
          <a:ln>
            <a:solidFill>
              <a:schemeClr val="accent3"/>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sv-SE" dirty="0"/>
          </a:p>
        </p:txBody>
      </p:sp>
      <p:sp>
        <p:nvSpPr>
          <p:cNvPr id="62" name="Vänster klammerparentes 61"/>
          <p:cNvSpPr/>
          <p:nvPr userDrawn="1"/>
        </p:nvSpPr>
        <p:spPr>
          <a:xfrm rot="5400000">
            <a:off x="7410146" y="2366881"/>
            <a:ext cx="540060" cy="1440160"/>
          </a:xfrm>
          <a:prstGeom prst="leftBrace">
            <a:avLst/>
          </a:prstGeom>
          <a:ln>
            <a:solidFill>
              <a:schemeClr val="bg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sv-SE" dirty="0"/>
          </a:p>
        </p:txBody>
      </p:sp>
      <p:sp>
        <p:nvSpPr>
          <p:cNvPr id="63" name="Vänster klammerparentes 62"/>
          <p:cNvSpPr/>
          <p:nvPr userDrawn="1"/>
        </p:nvSpPr>
        <p:spPr>
          <a:xfrm rot="5400000">
            <a:off x="8922314" y="2366881"/>
            <a:ext cx="540060" cy="1440160"/>
          </a:xfrm>
          <a:prstGeom prst="leftBrace">
            <a:avLst/>
          </a:prstGeom>
          <a:ln>
            <a:solidFill>
              <a:schemeClr val="accent4"/>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sv-SE" dirty="0">
              <a:solidFill>
                <a:schemeClr val="accent4"/>
              </a:solidFill>
            </a:endParaRPr>
          </a:p>
        </p:txBody>
      </p:sp>
      <p:pic>
        <p:nvPicPr>
          <p:cNvPr id="64" name="Bildobjekt 63" descr="man.png"/>
          <p:cNvPicPr>
            <a:picLocks noChangeAspect="1"/>
          </p:cNvPicPr>
          <p:nvPr userDrawn="1"/>
        </p:nvPicPr>
        <p:blipFill>
          <a:blip r:embed="rId6" cstate="print">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9226212" y="3068960"/>
            <a:ext cx="576064" cy="1378178"/>
          </a:xfrm>
          <a:prstGeom prst="rect">
            <a:avLst/>
          </a:prstGeom>
        </p:spPr>
      </p:pic>
      <p:sp>
        <p:nvSpPr>
          <p:cNvPr id="65" name="Rectangle 4"/>
          <p:cNvSpPr txBox="1">
            <a:spLocks noChangeArrowheads="1"/>
          </p:cNvSpPr>
          <p:nvPr userDrawn="1"/>
        </p:nvSpPr>
        <p:spPr bwMode="auto">
          <a:xfrm>
            <a:off x="3540944" y="2276870"/>
            <a:ext cx="1944216" cy="36004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1600">
                <a:solidFill>
                  <a:schemeClr val="tx2"/>
                </a:solidFill>
                <a:latin typeface="Verdana" pitchFamily="34" charset="0"/>
                <a:ea typeface="+mj-ea"/>
                <a:cs typeface="+mj-cs"/>
              </a:defRPr>
            </a:lvl1pPr>
            <a:lvl2pPr algn="ctr" rtl="0" fontAlgn="base">
              <a:spcBef>
                <a:spcPct val="0"/>
              </a:spcBef>
              <a:spcAft>
                <a:spcPct val="0"/>
              </a:spcAft>
              <a:defRPr sz="1600">
                <a:solidFill>
                  <a:schemeClr val="tx2"/>
                </a:solidFill>
                <a:latin typeface="Verdana" pitchFamily="34" charset="0"/>
              </a:defRPr>
            </a:lvl2pPr>
            <a:lvl3pPr algn="ctr" rtl="0" fontAlgn="base">
              <a:spcBef>
                <a:spcPct val="0"/>
              </a:spcBef>
              <a:spcAft>
                <a:spcPct val="0"/>
              </a:spcAft>
              <a:defRPr sz="1600">
                <a:solidFill>
                  <a:schemeClr val="tx2"/>
                </a:solidFill>
                <a:latin typeface="Verdana" pitchFamily="34" charset="0"/>
              </a:defRPr>
            </a:lvl3pPr>
            <a:lvl4pPr algn="ctr" rtl="0" fontAlgn="base">
              <a:spcBef>
                <a:spcPct val="0"/>
              </a:spcBef>
              <a:spcAft>
                <a:spcPct val="0"/>
              </a:spcAft>
              <a:defRPr sz="1600">
                <a:solidFill>
                  <a:schemeClr val="tx2"/>
                </a:solidFill>
                <a:latin typeface="Verdana" pitchFamily="34" charset="0"/>
              </a:defRPr>
            </a:lvl4pPr>
            <a:lvl5pPr algn="ctr" rtl="0" fontAlgn="base">
              <a:spcBef>
                <a:spcPct val="0"/>
              </a:spcBef>
              <a:spcAft>
                <a:spcPct val="0"/>
              </a:spcAft>
              <a:defRPr sz="1600">
                <a:solidFill>
                  <a:schemeClr val="tx2"/>
                </a:solidFill>
                <a:latin typeface="Verdana" pitchFamily="34"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a:lstStyle>
          <a:p>
            <a:r>
              <a:rPr lang="sv-SE" sz="1400" dirty="0">
                <a:solidFill>
                  <a:schemeClr val="accent3"/>
                </a:solidFill>
              </a:rPr>
              <a:t>Kritiker</a:t>
            </a:r>
          </a:p>
        </p:txBody>
      </p:sp>
      <p:sp>
        <p:nvSpPr>
          <p:cNvPr id="66" name="Rectangle 4"/>
          <p:cNvSpPr txBox="1">
            <a:spLocks noChangeArrowheads="1"/>
          </p:cNvSpPr>
          <p:nvPr userDrawn="1"/>
        </p:nvSpPr>
        <p:spPr bwMode="auto">
          <a:xfrm>
            <a:off x="6672064" y="2348880"/>
            <a:ext cx="1944216" cy="36004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1600">
                <a:solidFill>
                  <a:schemeClr val="tx2"/>
                </a:solidFill>
                <a:latin typeface="Verdana" pitchFamily="34" charset="0"/>
                <a:ea typeface="+mj-ea"/>
                <a:cs typeface="+mj-cs"/>
              </a:defRPr>
            </a:lvl1pPr>
            <a:lvl2pPr algn="ctr" rtl="0" fontAlgn="base">
              <a:spcBef>
                <a:spcPct val="0"/>
              </a:spcBef>
              <a:spcAft>
                <a:spcPct val="0"/>
              </a:spcAft>
              <a:defRPr sz="1600">
                <a:solidFill>
                  <a:schemeClr val="tx2"/>
                </a:solidFill>
                <a:latin typeface="Verdana" pitchFamily="34" charset="0"/>
              </a:defRPr>
            </a:lvl2pPr>
            <a:lvl3pPr algn="ctr" rtl="0" fontAlgn="base">
              <a:spcBef>
                <a:spcPct val="0"/>
              </a:spcBef>
              <a:spcAft>
                <a:spcPct val="0"/>
              </a:spcAft>
              <a:defRPr sz="1600">
                <a:solidFill>
                  <a:schemeClr val="tx2"/>
                </a:solidFill>
                <a:latin typeface="Verdana" pitchFamily="34" charset="0"/>
              </a:defRPr>
            </a:lvl3pPr>
            <a:lvl4pPr algn="ctr" rtl="0" fontAlgn="base">
              <a:spcBef>
                <a:spcPct val="0"/>
              </a:spcBef>
              <a:spcAft>
                <a:spcPct val="0"/>
              </a:spcAft>
              <a:defRPr sz="1600">
                <a:solidFill>
                  <a:schemeClr val="tx2"/>
                </a:solidFill>
                <a:latin typeface="Verdana" pitchFamily="34" charset="0"/>
              </a:defRPr>
            </a:lvl4pPr>
            <a:lvl5pPr algn="ctr" rtl="0" fontAlgn="base">
              <a:spcBef>
                <a:spcPct val="0"/>
              </a:spcBef>
              <a:spcAft>
                <a:spcPct val="0"/>
              </a:spcAft>
              <a:defRPr sz="1600">
                <a:solidFill>
                  <a:schemeClr val="tx2"/>
                </a:solidFill>
                <a:latin typeface="Verdana" pitchFamily="34"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a:lstStyle>
          <a:p>
            <a:r>
              <a:rPr lang="sv-SE" sz="1400" dirty="0">
                <a:solidFill>
                  <a:schemeClr val="bg1"/>
                </a:solidFill>
              </a:rPr>
              <a:t>Passivt</a:t>
            </a:r>
            <a:br>
              <a:rPr lang="sv-SE" sz="1400" dirty="0">
                <a:solidFill>
                  <a:schemeClr val="bg1"/>
                </a:solidFill>
              </a:rPr>
            </a:br>
            <a:r>
              <a:rPr lang="sv-SE" sz="1400" dirty="0">
                <a:solidFill>
                  <a:schemeClr val="bg1"/>
                </a:solidFill>
              </a:rPr>
              <a:t>nöjda</a:t>
            </a:r>
          </a:p>
        </p:txBody>
      </p:sp>
      <p:sp>
        <p:nvSpPr>
          <p:cNvPr id="67" name="Rectangle 4"/>
          <p:cNvSpPr txBox="1">
            <a:spLocks noChangeArrowheads="1"/>
          </p:cNvSpPr>
          <p:nvPr userDrawn="1"/>
        </p:nvSpPr>
        <p:spPr bwMode="auto">
          <a:xfrm>
            <a:off x="8328248" y="2348880"/>
            <a:ext cx="1944216" cy="36004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1600">
                <a:solidFill>
                  <a:schemeClr val="tx2"/>
                </a:solidFill>
                <a:latin typeface="Verdana" pitchFamily="34" charset="0"/>
                <a:ea typeface="+mj-ea"/>
                <a:cs typeface="+mj-cs"/>
              </a:defRPr>
            </a:lvl1pPr>
            <a:lvl2pPr algn="ctr" rtl="0" fontAlgn="base">
              <a:spcBef>
                <a:spcPct val="0"/>
              </a:spcBef>
              <a:spcAft>
                <a:spcPct val="0"/>
              </a:spcAft>
              <a:defRPr sz="1600">
                <a:solidFill>
                  <a:schemeClr val="tx2"/>
                </a:solidFill>
                <a:latin typeface="Verdana" pitchFamily="34" charset="0"/>
              </a:defRPr>
            </a:lvl2pPr>
            <a:lvl3pPr algn="ctr" rtl="0" fontAlgn="base">
              <a:spcBef>
                <a:spcPct val="0"/>
              </a:spcBef>
              <a:spcAft>
                <a:spcPct val="0"/>
              </a:spcAft>
              <a:defRPr sz="1600">
                <a:solidFill>
                  <a:schemeClr val="tx2"/>
                </a:solidFill>
                <a:latin typeface="Verdana" pitchFamily="34" charset="0"/>
              </a:defRPr>
            </a:lvl3pPr>
            <a:lvl4pPr algn="ctr" rtl="0" fontAlgn="base">
              <a:spcBef>
                <a:spcPct val="0"/>
              </a:spcBef>
              <a:spcAft>
                <a:spcPct val="0"/>
              </a:spcAft>
              <a:defRPr sz="1600">
                <a:solidFill>
                  <a:schemeClr val="tx2"/>
                </a:solidFill>
                <a:latin typeface="Verdana" pitchFamily="34" charset="0"/>
              </a:defRPr>
            </a:lvl4pPr>
            <a:lvl5pPr algn="ctr" rtl="0" fontAlgn="base">
              <a:spcBef>
                <a:spcPct val="0"/>
              </a:spcBef>
              <a:spcAft>
                <a:spcPct val="0"/>
              </a:spcAft>
              <a:defRPr sz="1600">
                <a:solidFill>
                  <a:schemeClr val="tx2"/>
                </a:solidFill>
                <a:latin typeface="Verdana" pitchFamily="34"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a:lstStyle>
          <a:p>
            <a:r>
              <a:rPr lang="sv-SE" sz="1400" dirty="0">
                <a:solidFill>
                  <a:schemeClr val="accent4"/>
                </a:solidFill>
              </a:rPr>
              <a:t>Ambassadörer</a:t>
            </a:r>
          </a:p>
        </p:txBody>
      </p:sp>
      <p:cxnSp>
        <p:nvCxnSpPr>
          <p:cNvPr id="68" name="Rak 67"/>
          <p:cNvCxnSpPr/>
          <p:nvPr userDrawn="1"/>
        </p:nvCxnSpPr>
        <p:spPr>
          <a:xfrm>
            <a:off x="3431704" y="4509120"/>
            <a:ext cx="0" cy="144016"/>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69" name="Rak 68"/>
          <p:cNvCxnSpPr/>
          <p:nvPr userDrawn="1"/>
        </p:nvCxnSpPr>
        <p:spPr>
          <a:xfrm>
            <a:off x="4079776" y="4509120"/>
            <a:ext cx="0" cy="144016"/>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70" name="Rak 69"/>
          <p:cNvCxnSpPr/>
          <p:nvPr userDrawn="1"/>
        </p:nvCxnSpPr>
        <p:spPr>
          <a:xfrm>
            <a:off x="4799856" y="4509120"/>
            <a:ext cx="0" cy="144016"/>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71" name="Rak 70"/>
          <p:cNvCxnSpPr/>
          <p:nvPr userDrawn="1"/>
        </p:nvCxnSpPr>
        <p:spPr>
          <a:xfrm>
            <a:off x="5519936" y="4509120"/>
            <a:ext cx="0" cy="144016"/>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72" name="Rak 71"/>
          <p:cNvCxnSpPr/>
          <p:nvPr userDrawn="1"/>
        </p:nvCxnSpPr>
        <p:spPr>
          <a:xfrm>
            <a:off x="6240016" y="4509120"/>
            <a:ext cx="0" cy="144016"/>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73" name="Rak 72"/>
          <p:cNvCxnSpPr/>
          <p:nvPr userDrawn="1"/>
        </p:nvCxnSpPr>
        <p:spPr>
          <a:xfrm>
            <a:off x="6888088" y="4509120"/>
            <a:ext cx="0" cy="144016"/>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74" name="Rak 73"/>
          <p:cNvCxnSpPr/>
          <p:nvPr userDrawn="1"/>
        </p:nvCxnSpPr>
        <p:spPr>
          <a:xfrm>
            <a:off x="7680176" y="4509120"/>
            <a:ext cx="0" cy="144016"/>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75" name="Rak 74"/>
          <p:cNvCxnSpPr/>
          <p:nvPr userDrawn="1"/>
        </p:nvCxnSpPr>
        <p:spPr>
          <a:xfrm>
            <a:off x="8400256" y="4509120"/>
            <a:ext cx="0" cy="144016"/>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76" name="Rak 75"/>
          <p:cNvCxnSpPr/>
          <p:nvPr userDrawn="1"/>
        </p:nvCxnSpPr>
        <p:spPr>
          <a:xfrm>
            <a:off x="9120336" y="4509120"/>
            <a:ext cx="0" cy="144016"/>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graphicFrame>
        <p:nvGraphicFramePr>
          <p:cNvPr id="77" name="Tabell 76"/>
          <p:cNvGraphicFramePr>
            <a:graphicFrameLocks noGrp="1"/>
          </p:cNvGraphicFramePr>
          <p:nvPr userDrawn="1">
            <p:extLst>
              <p:ext uri="{D42A27DB-BD31-4B8C-83A1-F6EECF244321}">
                <p14:modId xmlns:p14="http://schemas.microsoft.com/office/powerpoint/2010/main" val="1214536431"/>
              </p:ext>
            </p:extLst>
          </p:nvPr>
        </p:nvGraphicFramePr>
        <p:xfrm>
          <a:off x="2135558" y="4941168"/>
          <a:ext cx="7776863" cy="370840"/>
        </p:xfrm>
        <a:graphic>
          <a:graphicData uri="http://schemas.openxmlformats.org/drawingml/2006/table">
            <a:tbl>
              <a:tblPr firstRow="1" bandRow="1">
                <a:tableStyleId>{5940675A-B579-460E-94D1-54222C63F5DA}</a:tableStyleId>
              </a:tblPr>
              <a:tblGrid>
                <a:gridCol w="713472">
                  <a:extLst>
                    <a:ext uri="{9D8B030D-6E8A-4147-A177-3AD203B41FA5}">
                      <a16:colId xmlns:a16="http://schemas.microsoft.com/office/drawing/2014/main" val="20000"/>
                    </a:ext>
                  </a:extLst>
                </a:gridCol>
                <a:gridCol w="617704">
                  <a:extLst>
                    <a:ext uri="{9D8B030D-6E8A-4147-A177-3AD203B41FA5}">
                      <a16:colId xmlns:a16="http://schemas.microsoft.com/office/drawing/2014/main" val="20001"/>
                    </a:ext>
                  </a:extLst>
                </a:gridCol>
                <a:gridCol w="700618">
                  <a:extLst>
                    <a:ext uri="{9D8B030D-6E8A-4147-A177-3AD203B41FA5}">
                      <a16:colId xmlns:a16="http://schemas.microsoft.com/office/drawing/2014/main" val="20002"/>
                    </a:ext>
                  </a:extLst>
                </a:gridCol>
                <a:gridCol w="700618">
                  <a:extLst>
                    <a:ext uri="{9D8B030D-6E8A-4147-A177-3AD203B41FA5}">
                      <a16:colId xmlns:a16="http://schemas.microsoft.com/office/drawing/2014/main" val="20003"/>
                    </a:ext>
                  </a:extLst>
                </a:gridCol>
                <a:gridCol w="700618">
                  <a:extLst>
                    <a:ext uri="{9D8B030D-6E8A-4147-A177-3AD203B41FA5}">
                      <a16:colId xmlns:a16="http://schemas.microsoft.com/office/drawing/2014/main" val="20004"/>
                    </a:ext>
                  </a:extLst>
                </a:gridCol>
                <a:gridCol w="630557">
                  <a:extLst>
                    <a:ext uri="{9D8B030D-6E8A-4147-A177-3AD203B41FA5}">
                      <a16:colId xmlns:a16="http://schemas.microsoft.com/office/drawing/2014/main" val="20005"/>
                    </a:ext>
                  </a:extLst>
                </a:gridCol>
                <a:gridCol w="770680">
                  <a:extLst>
                    <a:ext uri="{9D8B030D-6E8A-4147-A177-3AD203B41FA5}">
                      <a16:colId xmlns:a16="http://schemas.microsoft.com/office/drawing/2014/main" val="20006"/>
                    </a:ext>
                  </a:extLst>
                </a:gridCol>
                <a:gridCol w="700618">
                  <a:extLst>
                    <a:ext uri="{9D8B030D-6E8A-4147-A177-3AD203B41FA5}">
                      <a16:colId xmlns:a16="http://schemas.microsoft.com/office/drawing/2014/main" val="20007"/>
                    </a:ext>
                  </a:extLst>
                </a:gridCol>
                <a:gridCol w="729813">
                  <a:extLst>
                    <a:ext uri="{9D8B030D-6E8A-4147-A177-3AD203B41FA5}">
                      <a16:colId xmlns:a16="http://schemas.microsoft.com/office/drawing/2014/main" val="20008"/>
                    </a:ext>
                  </a:extLst>
                </a:gridCol>
                <a:gridCol w="741485">
                  <a:extLst>
                    <a:ext uri="{9D8B030D-6E8A-4147-A177-3AD203B41FA5}">
                      <a16:colId xmlns:a16="http://schemas.microsoft.com/office/drawing/2014/main" val="20009"/>
                    </a:ext>
                  </a:extLst>
                </a:gridCol>
                <a:gridCol w="770680">
                  <a:extLst>
                    <a:ext uri="{9D8B030D-6E8A-4147-A177-3AD203B41FA5}">
                      <a16:colId xmlns:a16="http://schemas.microsoft.com/office/drawing/2014/main" val="20010"/>
                    </a:ext>
                  </a:extLst>
                </a:gridCol>
              </a:tblGrid>
              <a:tr h="370840">
                <a:tc>
                  <a:txBody>
                    <a:bodyPr/>
                    <a:lstStyle/>
                    <a:p>
                      <a:r>
                        <a:rPr lang="sv-SE" sz="1050" dirty="0"/>
                        <a:t>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sv-SE" sz="1050" dirty="0"/>
                        <a:t>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sv-SE" sz="1050" dirty="0"/>
                        <a:t>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sv-SE" sz="1050" dirty="0"/>
                        <a:t>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sv-SE" sz="1050" dirty="0"/>
                        <a:t>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sv-SE" sz="1050" dirty="0"/>
                        <a:t>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sv-SE" sz="1050" dirty="0"/>
                        <a:t>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sv-SE" sz="1050" dirty="0"/>
                        <a:t>11%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sv-SE" sz="1050" dirty="0"/>
                        <a:t>14%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sv-SE" sz="1050" dirty="0"/>
                        <a:t>12%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sv-SE" sz="1050" dirty="0"/>
                        <a:t>48%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000"/>
                  </a:ext>
                </a:extLst>
              </a:tr>
            </a:tbl>
          </a:graphicData>
        </a:graphic>
      </p:graphicFrame>
      <p:pic>
        <p:nvPicPr>
          <p:cNvPr id="79" name="Bildobjekt 78" descr="man.png"/>
          <p:cNvPicPr>
            <a:picLocks noChangeAspect="1"/>
          </p:cNvPicPr>
          <p:nvPr userDrawn="1"/>
        </p:nvPicPr>
        <p:blipFill>
          <a:blip r:embed="rId6"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2162019" y="3068960"/>
            <a:ext cx="576064" cy="1378178"/>
          </a:xfrm>
          <a:prstGeom prst="rect">
            <a:avLst/>
          </a:prstGeom>
        </p:spPr>
      </p:pic>
      <p:cxnSp>
        <p:nvCxnSpPr>
          <p:cNvPr id="80" name="Rak 79"/>
          <p:cNvCxnSpPr/>
          <p:nvPr userDrawn="1"/>
        </p:nvCxnSpPr>
        <p:spPr>
          <a:xfrm>
            <a:off x="2775165" y="4501315"/>
            <a:ext cx="0" cy="144016"/>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81" name="Platshållare för text 6"/>
          <p:cNvSpPr>
            <a:spLocks noGrp="1"/>
          </p:cNvSpPr>
          <p:nvPr>
            <p:ph type="body" sz="quarter" idx="12" hasCustomPrompt="1"/>
          </p:nvPr>
        </p:nvSpPr>
        <p:spPr>
          <a:xfrm>
            <a:off x="10822529" y="478182"/>
            <a:ext cx="1350718" cy="276997"/>
          </a:xfr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lvl1pPr marL="171450" indent="-171450">
              <a:buFont typeface="Arial" panose="020B0604020202020204" pitchFamily="34" charset="0"/>
              <a:buNone/>
              <a:defRPr kumimoji="0" lang="sv-SE" sz="1200" normalizeH="0" dirty="0" smtClean="0">
                <a:solidFill>
                  <a:schemeClr val="bg1">
                    <a:lumMod val="60000"/>
                    <a:lumOff val="40000"/>
                  </a:schemeClr>
                </a:solidFill>
                <a:effectLst/>
                <a:latin typeface="+mn-lt"/>
                <a:ea typeface="+mn-ea"/>
                <a:cs typeface="+mn-cs"/>
                <a:sym typeface="Arial"/>
              </a:defRPr>
            </a:lvl1pPr>
            <a:lvl2pPr>
              <a:defRPr kumimoji="0" lang="sv-SE" sz="1800" normalizeH="0" dirty="0" smtClean="0">
                <a:solidFill>
                  <a:srgbClr val="000000"/>
                </a:solidFill>
                <a:effectLst/>
                <a:latin typeface="+mn-lt"/>
                <a:ea typeface="+mn-ea"/>
                <a:cs typeface="+mn-cs"/>
                <a:sym typeface="Arial"/>
              </a:defRPr>
            </a:lvl2pPr>
            <a:lvl3pPr>
              <a:defRPr kumimoji="0" lang="sv-SE" sz="1800" normalizeH="0" dirty="0" smtClean="0">
                <a:solidFill>
                  <a:srgbClr val="000000"/>
                </a:solidFill>
                <a:effectLst/>
                <a:latin typeface="+mn-lt"/>
                <a:ea typeface="+mn-ea"/>
                <a:cs typeface="+mn-cs"/>
                <a:sym typeface="Arial"/>
              </a:defRPr>
            </a:lvl3pPr>
            <a:lvl4pPr>
              <a:defRPr kumimoji="0" lang="sv-SE" sz="1800" normalizeH="0" dirty="0" smtClean="0">
                <a:solidFill>
                  <a:srgbClr val="000000"/>
                </a:solidFill>
                <a:effectLst/>
                <a:latin typeface="+mn-lt"/>
                <a:ea typeface="+mn-ea"/>
                <a:cs typeface="+mn-cs"/>
                <a:sym typeface="Arial"/>
              </a:defRPr>
            </a:lvl4pPr>
            <a:lvl5pPr>
              <a:defRPr kumimoji="0" lang="sv-SE" sz="1800" normalizeH="0" dirty="0">
                <a:solidFill>
                  <a:srgbClr val="000000"/>
                </a:solidFill>
                <a:effectLst/>
                <a:latin typeface="+mn-lt"/>
                <a:ea typeface="+mn-ea"/>
                <a:cs typeface="+mn-cs"/>
                <a:sym typeface="Arial"/>
              </a:defRPr>
            </a:lvl5pPr>
          </a:lstStyle>
          <a:p>
            <a:pPr marL="0" lvl="0" indent="0" defTabSz="914400" fontAlgn="auto" hangingPunct="0">
              <a:spcBef>
                <a:spcPts val="0"/>
              </a:spcBef>
              <a:buSzTx/>
            </a:pPr>
            <a:r>
              <a:rPr lang="sv-SE" dirty="0"/>
              <a:t>Avsnittsrubrik</a:t>
            </a:r>
          </a:p>
        </p:txBody>
      </p:sp>
      <p:sp>
        <p:nvSpPr>
          <p:cNvPr id="83" name="Platshållare för text 82"/>
          <p:cNvSpPr>
            <a:spLocks noGrp="1"/>
          </p:cNvSpPr>
          <p:nvPr>
            <p:ph type="body" sz="quarter" idx="13" hasCustomPrompt="1"/>
          </p:nvPr>
        </p:nvSpPr>
        <p:spPr>
          <a:xfrm>
            <a:off x="2749500" y="1484313"/>
            <a:ext cx="6946900" cy="792162"/>
          </a:xfrm>
        </p:spPr>
        <p:txBody>
          <a:bodyPr/>
          <a:lstStyle>
            <a:lvl1pPr marL="0" indent="0" algn="ctr">
              <a:buFont typeface="Arial" panose="020B0604020202020204" pitchFamily="34" charset="0"/>
              <a:buNone/>
              <a:defRPr sz="1200" baseline="0">
                <a:latin typeface="Tahoma" panose="020B0604030504040204" pitchFamily="34" charset="0"/>
                <a:ea typeface="Tahoma" panose="020B0604030504040204" pitchFamily="34" charset="0"/>
                <a:cs typeface="Tahoma" panose="020B0604030504040204" pitchFamily="34" charset="0"/>
              </a:defRPr>
            </a:lvl1pPr>
          </a:lstStyle>
          <a:p>
            <a:pPr lvl="0"/>
            <a:r>
              <a:rPr lang="sv-SE" sz="1200" dirty="0">
                <a:latin typeface="+mn-lt"/>
              </a:rPr>
              <a:t>Hur troligt är det att du skulle rekommendera dina vänner att besöka XXX ?</a:t>
            </a:r>
          </a:p>
        </p:txBody>
      </p:sp>
    </p:spTree>
    <p:extLst>
      <p:ext uri="{BB962C8B-B14F-4D97-AF65-F5344CB8AC3E}">
        <p14:creationId xmlns:p14="http://schemas.microsoft.com/office/powerpoint/2010/main" val="2727812276"/>
      </p:ext>
    </p:extLst>
  </p:cSld>
  <p:clrMapOvr>
    <a:masterClrMapping/>
  </p:clrMapOvr>
  <p:transition spd="med"/>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AvsnittFörslag">
    <p:spTree>
      <p:nvGrpSpPr>
        <p:cNvPr id="1" name=""/>
        <p:cNvGrpSpPr/>
        <p:nvPr/>
      </p:nvGrpSpPr>
      <p:grpSpPr>
        <a:xfrm>
          <a:off x="0" y="0"/>
          <a:ext cx="0" cy="0"/>
          <a:chOff x="0" y="0"/>
          <a:chExt cx="0" cy="0"/>
        </a:xfrm>
      </p:grpSpPr>
      <p:sp>
        <p:nvSpPr>
          <p:cNvPr id="35" name="Shape 35"/>
          <p:cNvSpPr>
            <a:spLocks noGrp="1"/>
          </p:cNvSpPr>
          <p:nvPr>
            <p:ph type="sldNum" sz="quarter" idx="2"/>
          </p:nvPr>
        </p:nvSpPr>
        <p:spPr>
          <a:prstGeom prst="rect">
            <a:avLst/>
          </a:prstGeom>
        </p:spPr>
        <p:txBody>
          <a:bodyPr/>
          <a:lstStyle/>
          <a:p>
            <a:fld id="{86CB4B4D-7CA3-9044-876B-883B54F8677D}" type="slidenum">
              <a:rPr/>
              <a:pPr/>
              <a:t>‹#›</a:t>
            </a:fld>
            <a:endParaRPr dirty="0"/>
          </a:p>
        </p:txBody>
      </p:sp>
      <p:pic>
        <p:nvPicPr>
          <p:cNvPr id="6" name="Bildobjekt 5"/>
          <p:cNvPicPr>
            <a:picLocks noChangeAspect="1"/>
          </p:cNvPicPr>
          <p:nvPr userDrawn="1"/>
        </p:nvPicPr>
        <p:blipFill>
          <a:blip r:embed="rId2" cstate="print"/>
          <a:stretch>
            <a:fillRect/>
          </a:stretch>
        </p:blipFill>
        <p:spPr>
          <a:xfrm>
            <a:off x="11424592" y="6093296"/>
            <a:ext cx="652289" cy="672156"/>
          </a:xfrm>
          <a:prstGeom prst="rect">
            <a:avLst/>
          </a:prstGeom>
        </p:spPr>
      </p:pic>
      <p:pic>
        <p:nvPicPr>
          <p:cNvPr id="8" name="Bildobjekt 7"/>
          <p:cNvPicPr>
            <a:picLocks noChangeAspect="1"/>
          </p:cNvPicPr>
          <p:nvPr userDrawn="1"/>
        </p:nvPicPr>
        <p:blipFill rotWithShape="1">
          <a:blip r:embed="rId3" cstate="print">
            <a:extLst>
              <a:ext uri="{28A0092B-C50C-407E-A947-70E740481C1C}">
                <a14:useLocalDpi xmlns:a14="http://schemas.microsoft.com/office/drawing/2010/main" val="0"/>
              </a:ext>
            </a:extLst>
          </a:blip>
          <a:srcRect l="568" t="17758"/>
          <a:stretch/>
        </p:blipFill>
        <p:spPr>
          <a:xfrm>
            <a:off x="0" y="-27385"/>
            <a:ext cx="12191999" cy="476283"/>
          </a:xfrm>
          <a:prstGeom prst="rect">
            <a:avLst/>
          </a:prstGeom>
        </p:spPr>
      </p:pic>
    </p:spTree>
    <p:extLst>
      <p:ext uri="{BB962C8B-B14F-4D97-AF65-F5344CB8AC3E}">
        <p14:creationId xmlns:p14="http://schemas.microsoft.com/office/powerpoint/2010/main" val="3683395664"/>
      </p:ext>
    </p:extLst>
  </p:cSld>
  <p:clrMapOvr>
    <a:masterClrMapping/>
  </p:clrMapOvr>
  <p:transition spd="med"/>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2_Avsnitt 1">
    <p:bg>
      <p:bgRef idx="1001">
        <a:schemeClr val="bg1"/>
      </p:bgRef>
    </p:bg>
    <p:spTree>
      <p:nvGrpSpPr>
        <p:cNvPr id="1" name=""/>
        <p:cNvGrpSpPr/>
        <p:nvPr/>
      </p:nvGrpSpPr>
      <p:grpSpPr>
        <a:xfrm>
          <a:off x="0" y="0"/>
          <a:ext cx="0" cy="0"/>
          <a:chOff x="0" y="0"/>
          <a:chExt cx="0" cy="0"/>
        </a:xfrm>
      </p:grpSpPr>
      <p:sp>
        <p:nvSpPr>
          <p:cNvPr id="4" name="Rubrik 3"/>
          <p:cNvSpPr>
            <a:spLocks noGrp="1"/>
          </p:cNvSpPr>
          <p:nvPr>
            <p:ph type="title"/>
          </p:nvPr>
        </p:nvSpPr>
        <p:spPr>
          <a:xfrm>
            <a:off x="623392" y="2708920"/>
            <a:ext cx="10972800" cy="1508126"/>
          </a:xfrm>
        </p:spPr>
        <p:txBody>
          <a:bodyPr/>
          <a:lstStyle>
            <a:lvl1pPr>
              <a:defRPr>
                <a:solidFill>
                  <a:schemeClr val="tx1"/>
                </a:solidFill>
              </a:defRPr>
            </a:lvl1pPr>
          </a:lstStyle>
          <a:p>
            <a:r>
              <a:rPr lang="sv-SE" dirty="0"/>
              <a:t>Klicka här för att ändra format</a:t>
            </a:r>
          </a:p>
        </p:txBody>
      </p:sp>
      <p:pic>
        <p:nvPicPr>
          <p:cNvPr id="2" name="Bildobjekt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352584" y="6021288"/>
            <a:ext cx="720080" cy="698126"/>
          </a:xfrm>
          <a:prstGeom prst="rect">
            <a:avLst/>
          </a:prstGeom>
        </p:spPr>
      </p:pic>
    </p:spTree>
    <p:extLst>
      <p:ext uri="{BB962C8B-B14F-4D97-AF65-F5344CB8AC3E}">
        <p14:creationId xmlns:p14="http://schemas.microsoft.com/office/powerpoint/2010/main" val="1282396800"/>
      </p:ext>
    </p:extLst>
  </p:cSld>
  <p:clrMapOvr>
    <a:overrideClrMapping bg1="dk1" tx1="lt1" bg2="dk2" tx2="lt2" accent1="accent1" accent2="accent2" accent3="accent3" accent4="accent4" accent5="accent5" accent6="accent6" hlink="hlink" folHlink="folHlink"/>
  </p:clrMapOvr>
  <p:transition spd="med"/>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1_Diagramsida analys">
    <p:spTree>
      <p:nvGrpSpPr>
        <p:cNvPr id="1" name=""/>
        <p:cNvGrpSpPr/>
        <p:nvPr/>
      </p:nvGrpSpPr>
      <p:grpSpPr>
        <a:xfrm>
          <a:off x="0" y="0"/>
          <a:ext cx="0" cy="0"/>
          <a:chOff x="0" y="0"/>
          <a:chExt cx="0" cy="0"/>
        </a:xfrm>
      </p:grpSpPr>
      <p:sp>
        <p:nvSpPr>
          <p:cNvPr id="24" name="Shape 24"/>
          <p:cNvSpPr>
            <a:spLocks noGrp="1"/>
          </p:cNvSpPr>
          <p:nvPr>
            <p:ph type="sldNum" sz="quarter" idx="2"/>
          </p:nvPr>
        </p:nvSpPr>
        <p:spPr>
          <a:prstGeom prst="rect">
            <a:avLst/>
          </a:prstGeom>
        </p:spPr>
        <p:txBody>
          <a:bodyPr/>
          <a:lstStyle/>
          <a:p>
            <a:fld id="{86CB4B4D-7CA3-9044-876B-883B54F8677D}" type="slidenum">
              <a:t>‹#›</a:t>
            </a:fld>
            <a:endParaRPr/>
          </a:p>
        </p:txBody>
      </p:sp>
      <p:sp>
        <p:nvSpPr>
          <p:cNvPr id="27" name="Shape 27"/>
          <p:cNvSpPr>
            <a:spLocks noGrp="1"/>
          </p:cNvSpPr>
          <p:nvPr>
            <p:ph type="title" hasCustomPrompt="1"/>
          </p:nvPr>
        </p:nvSpPr>
        <p:spPr>
          <a:xfrm>
            <a:off x="-1954" y="476672"/>
            <a:ext cx="3649682" cy="720080"/>
          </a:xfrm>
          <a:prstGeom prst="rect">
            <a:avLst/>
          </a:prstGeom>
        </p:spPr>
        <p:txBody>
          <a:bodyPr/>
          <a:lstStyle>
            <a:lvl1pPr algn="l">
              <a:defRPr sz="1000">
                <a:latin typeface="+mn-lt"/>
              </a:defRPr>
            </a:lvl1pPr>
          </a:lstStyle>
          <a:p>
            <a:r>
              <a:rPr lang="sv-SE" dirty="0"/>
              <a:t>Analysutrymme</a:t>
            </a:r>
            <a:endParaRPr dirty="0"/>
          </a:p>
        </p:txBody>
      </p:sp>
      <p:sp>
        <p:nvSpPr>
          <p:cNvPr id="6" name="Platshållare för diagram 5"/>
          <p:cNvSpPr>
            <a:spLocks noGrp="1"/>
          </p:cNvSpPr>
          <p:nvPr>
            <p:ph type="chart" sz="quarter" idx="11"/>
          </p:nvPr>
        </p:nvSpPr>
        <p:spPr>
          <a:xfrm>
            <a:off x="1703512" y="1484784"/>
            <a:ext cx="8352927" cy="4608512"/>
          </a:xfrm>
        </p:spPr>
        <p:txBody>
          <a:bodyPr/>
          <a:lstStyle/>
          <a:p>
            <a:endParaRPr lang="sv-SE"/>
          </a:p>
        </p:txBody>
      </p:sp>
      <p:pic>
        <p:nvPicPr>
          <p:cNvPr id="10" name="Bildobjekt 9"/>
          <p:cNvPicPr>
            <a:picLocks noChangeAspect="1"/>
          </p:cNvPicPr>
          <p:nvPr userDrawn="1"/>
        </p:nvPicPr>
        <p:blipFill>
          <a:blip r:embed="rId2"/>
          <a:stretch>
            <a:fillRect/>
          </a:stretch>
        </p:blipFill>
        <p:spPr>
          <a:xfrm>
            <a:off x="11424592" y="6093296"/>
            <a:ext cx="652289" cy="672156"/>
          </a:xfrm>
          <a:prstGeom prst="rect">
            <a:avLst/>
          </a:prstGeom>
        </p:spPr>
      </p:pic>
      <p:pic>
        <p:nvPicPr>
          <p:cNvPr id="11" name="Bildobjekt 10"/>
          <p:cNvPicPr>
            <a:picLocks noChangeAspect="1"/>
          </p:cNvPicPr>
          <p:nvPr userDrawn="1"/>
        </p:nvPicPr>
        <p:blipFill rotWithShape="1">
          <a:blip r:embed="rId3" cstate="print">
            <a:extLst>
              <a:ext uri="{28A0092B-C50C-407E-A947-70E740481C1C}">
                <a14:useLocalDpi xmlns:a14="http://schemas.microsoft.com/office/drawing/2010/main" val="0"/>
              </a:ext>
            </a:extLst>
          </a:blip>
          <a:srcRect l="568" t="17758"/>
          <a:stretch/>
        </p:blipFill>
        <p:spPr>
          <a:xfrm>
            <a:off x="0" y="-27385"/>
            <a:ext cx="12191999" cy="476283"/>
          </a:xfrm>
          <a:prstGeom prst="rect">
            <a:avLst/>
          </a:prstGeom>
        </p:spPr>
      </p:pic>
      <p:graphicFrame>
        <p:nvGraphicFramePr>
          <p:cNvPr id="2" name="Objekt 1"/>
          <p:cNvGraphicFramePr>
            <a:graphicFrameLocks noChangeAspect="1"/>
          </p:cNvGraphicFramePr>
          <p:nvPr userDrawn="1"/>
        </p:nvGraphicFramePr>
        <p:xfrm>
          <a:off x="-1954" y="1205219"/>
          <a:ext cx="6488113" cy="25400"/>
        </p:xfrm>
        <a:graphic>
          <a:graphicData uri="http://schemas.openxmlformats.org/presentationml/2006/ole">
            <mc:AlternateContent xmlns:mc="http://schemas.openxmlformats.org/markup-compatibility/2006">
              <mc:Choice xmlns:v="urn:schemas-microsoft-com:vml" Requires="v">
                <p:oleObj r:id="rId4" imgW="6488640" imgH="25200" progId="">
                  <p:embed/>
                </p:oleObj>
              </mc:Choice>
              <mc:Fallback>
                <p:oleObj r:id="rId4" imgW="6488640" imgH="25200" progId="">
                  <p:embed/>
                  <p:pic>
                    <p:nvPicPr>
                      <p:cNvPr id="2" name="Objekt 1"/>
                      <p:cNvPicPr/>
                      <p:nvPr/>
                    </p:nvPicPr>
                    <p:blipFill>
                      <a:blip r:embed="rId5"/>
                      <a:stretch>
                        <a:fillRect/>
                      </a:stretch>
                    </p:blipFill>
                    <p:spPr>
                      <a:xfrm>
                        <a:off x="-1954" y="1205219"/>
                        <a:ext cx="6488113" cy="25400"/>
                      </a:xfrm>
                      <a:prstGeom prst="rect">
                        <a:avLst/>
                      </a:prstGeom>
                    </p:spPr>
                  </p:pic>
                </p:oleObj>
              </mc:Fallback>
            </mc:AlternateContent>
          </a:graphicData>
        </a:graphic>
      </p:graphicFrame>
      <p:sp>
        <p:nvSpPr>
          <p:cNvPr id="7" name="Platshållare för text 6"/>
          <p:cNvSpPr>
            <a:spLocks noGrp="1"/>
          </p:cNvSpPr>
          <p:nvPr>
            <p:ph type="body" sz="quarter" idx="12" hasCustomPrompt="1"/>
          </p:nvPr>
        </p:nvSpPr>
        <p:spPr>
          <a:xfrm>
            <a:off x="10837950" y="476672"/>
            <a:ext cx="1350718" cy="276997"/>
          </a:xfr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lvl1pPr marL="171455" indent="-171455">
              <a:buNone/>
              <a:defRPr kumimoji="0" lang="sv-SE" sz="1200" normalizeH="0" dirty="0" smtClean="0">
                <a:solidFill>
                  <a:schemeClr val="bg1">
                    <a:lumMod val="60000"/>
                    <a:lumOff val="40000"/>
                  </a:schemeClr>
                </a:solidFill>
                <a:effectLst/>
                <a:latin typeface="+mn-lt"/>
                <a:ea typeface="+mn-ea"/>
                <a:cs typeface="+mn-cs"/>
                <a:sym typeface="Arial"/>
              </a:defRPr>
            </a:lvl1pPr>
            <a:lvl2pPr>
              <a:defRPr kumimoji="0" lang="sv-SE" sz="1800" normalizeH="0" dirty="0" smtClean="0">
                <a:solidFill>
                  <a:srgbClr val="000000"/>
                </a:solidFill>
                <a:effectLst/>
                <a:latin typeface="+mn-lt"/>
                <a:ea typeface="+mn-ea"/>
                <a:cs typeface="+mn-cs"/>
                <a:sym typeface="Arial"/>
              </a:defRPr>
            </a:lvl2pPr>
            <a:lvl3pPr>
              <a:defRPr kumimoji="0" lang="sv-SE" sz="1800" normalizeH="0" dirty="0" smtClean="0">
                <a:solidFill>
                  <a:srgbClr val="000000"/>
                </a:solidFill>
                <a:effectLst/>
                <a:latin typeface="+mn-lt"/>
                <a:ea typeface="+mn-ea"/>
                <a:cs typeface="+mn-cs"/>
                <a:sym typeface="Arial"/>
              </a:defRPr>
            </a:lvl3pPr>
            <a:lvl4pPr>
              <a:defRPr kumimoji="0" lang="sv-SE" sz="1800" normalizeH="0" dirty="0" smtClean="0">
                <a:solidFill>
                  <a:srgbClr val="000000"/>
                </a:solidFill>
                <a:effectLst/>
                <a:latin typeface="+mn-lt"/>
                <a:ea typeface="+mn-ea"/>
                <a:cs typeface="+mn-cs"/>
                <a:sym typeface="Arial"/>
              </a:defRPr>
            </a:lvl4pPr>
            <a:lvl5pPr>
              <a:defRPr kumimoji="0" lang="sv-SE" sz="1800" normalizeH="0" dirty="0">
                <a:solidFill>
                  <a:srgbClr val="000000"/>
                </a:solidFill>
                <a:effectLst/>
                <a:latin typeface="+mn-lt"/>
                <a:ea typeface="+mn-ea"/>
                <a:cs typeface="+mn-cs"/>
                <a:sym typeface="Arial"/>
              </a:defRPr>
            </a:lvl5pPr>
          </a:lstStyle>
          <a:p>
            <a:pPr marL="0" lvl="0" indent="0" defTabSz="914400" fontAlgn="auto" hangingPunct="0">
              <a:spcBef>
                <a:spcPts val="0"/>
              </a:spcBef>
              <a:buSzTx/>
            </a:pPr>
            <a:r>
              <a:rPr lang="sv-SE" dirty="0"/>
              <a:t>Avsnittsrubrik</a:t>
            </a:r>
          </a:p>
        </p:txBody>
      </p:sp>
      <p:sp>
        <p:nvSpPr>
          <p:cNvPr id="14" name="Platshållare för text 6"/>
          <p:cNvSpPr>
            <a:spLocks noGrp="1"/>
          </p:cNvSpPr>
          <p:nvPr>
            <p:ph type="body" sz="quarter" idx="13" hasCustomPrompt="1"/>
          </p:nvPr>
        </p:nvSpPr>
        <p:spPr>
          <a:xfrm>
            <a:off x="59801" y="1295740"/>
            <a:ext cx="1487487" cy="230830"/>
          </a:xfr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lvl1pPr marL="171455" indent="-171455">
              <a:buNone/>
              <a:defRPr kumimoji="0" lang="sv-SE" sz="900" normalizeH="0" dirty="0">
                <a:solidFill>
                  <a:schemeClr val="bg1"/>
                </a:solidFill>
                <a:effectLst/>
                <a:latin typeface="+mn-lt"/>
                <a:ea typeface="+mn-ea"/>
                <a:cs typeface="+mn-cs"/>
                <a:sym typeface="Arial"/>
              </a:defRPr>
            </a:lvl1pPr>
          </a:lstStyle>
          <a:p>
            <a:pPr marL="0" lvl="0" indent="0" defTabSz="914400" fontAlgn="auto" hangingPunct="0">
              <a:spcBef>
                <a:spcPts val="0"/>
              </a:spcBef>
              <a:buSzTx/>
            </a:pPr>
            <a:r>
              <a:rPr lang="sv-SE" dirty="0"/>
              <a:t>Bas</a:t>
            </a:r>
          </a:p>
        </p:txBody>
      </p:sp>
    </p:spTree>
    <p:extLst>
      <p:ext uri="{BB962C8B-B14F-4D97-AF65-F5344CB8AC3E}">
        <p14:creationId xmlns:p14="http://schemas.microsoft.com/office/powerpoint/2010/main" val="1269975423"/>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theme" Target="../theme/theme2.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theme" Target="../theme/theme3.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slideLayout" Target="../slideLayouts/slideLayout3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740835" y="1240492"/>
            <a:ext cx="10972800" cy="1143000"/>
          </a:xfrm>
          <a:prstGeom prst="rect">
            <a:avLst/>
          </a:prstGeom>
        </p:spPr>
        <p:txBody>
          <a:bodyPr vert="horz" lIns="0" tIns="0" rIns="0" bIns="0" rtlCol="0" anchor="ctr" anchorCtr="0">
            <a:noAutofit/>
          </a:bodyPr>
          <a:lstStyle/>
          <a:p>
            <a:r>
              <a:rPr lang="sv-SE" dirty="0"/>
              <a:t>Klicka här för att ändra format</a:t>
            </a:r>
          </a:p>
        </p:txBody>
      </p:sp>
      <p:sp>
        <p:nvSpPr>
          <p:cNvPr id="3" name="Platshållare för text 2"/>
          <p:cNvSpPr>
            <a:spLocks noGrp="1"/>
          </p:cNvSpPr>
          <p:nvPr>
            <p:ph type="body" idx="1"/>
          </p:nvPr>
        </p:nvSpPr>
        <p:spPr>
          <a:xfrm>
            <a:off x="742924" y="2609548"/>
            <a:ext cx="10972800" cy="3354709"/>
          </a:xfrm>
          <a:prstGeom prst="rect">
            <a:avLst/>
          </a:prstGeom>
        </p:spPr>
        <p:txBody>
          <a:bodyPr vert="horz" lIns="0" tIns="0" rIns="0" bIns="0" rtlCol="0">
            <a:no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6" name="Platshållare för bildnummer 5"/>
          <p:cNvSpPr>
            <a:spLocks noGrp="1"/>
          </p:cNvSpPr>
          <p:nvPr>
            <p:ph type="sldNum" sz="quarter" idx="4"/>
          </p:nvPr>
        </p:nvSpPr>
        <p:spPr>
          <a:xfrm>
            <a:off x="10998740" y="6520304"/>
            <a:ext cx="1012691" cy="235688"/>
          </a:xfrm>
          <a:prstGeom prst="rect">
            <a:avLst/>
          </a:prstGeom>
        </p:spPr>
        <p:txBody>
          <a:bodyPr vert="horz" lIns="217746" tIns="108873" rIns="217746" bIns="108873" rtlCol="0" anchor="ctr"/>
          <a:lstStyle>
            <a:lvl1pPr algn="ctr">
              <a:defRPr sz="1200">
                <a:solidFill>
                  <a:schemeClr val="bg1"/>
                </a:solidFill>
              </a:defRPr>
            </a:lvl1pPr>
          </a:lstStyle>
          <a:p>
            <a:fld id="{9BA0B457-76D1-4990-89D2-8B8535F057A4}" type="slidenum">
              <a:rPr lang="sv-SE" smtClean="0"/>
              <a:pPr/>
              <a:t>‹#›</a:t>
            </a:fld>
            <a:endParaRPr lang="sv-SE" dirty="0"/>
          </a:p>
        </p:txBody>
      </p:sp>
      <p:pic>
        <p:nvPicPr>
          <p:cNvPr id="5" name="Picture 4" descr="A white text on a black background&#10;&#10;Description automatically generated">
            <a:extLst>
              <a:ext uri="{FF2B5EF4-FFF2-40B4-BE49-F238E27FC236}">
                <a16:creationId xmlns:a16="http://schemas.microsoft.com/office/drawing/2014/main" id="{14FB3340-AD9A-5B29-5409-94431993BCB3}"/>
              </a:ext>
            </a:extLst>
          </p:cNvPr>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9452945" y="439080"/>
            <a:ext cx="2260690" cy="497801"/>
          </a:xfrm>
          <a:prstGeom prst="rect">
            <a:avLst/>
          </a:prstGeom>
        </p:spPr>
      </p:pic>
      <p:cxnSp>
        <p:nvCxnSpPr>
          <p:cNvPr id="8" name="Straight Connector 7">
            <a:extLst>
              <a:ext uri="{FF2B5EF4-FFF2-40B4-BE49-F238E27FC236}">
                <a16:creationId xmlns:a16="http://schemas.microsoft.com/office/drawing/2014/main" id="{995B0F7A-8D9E-D048-EDBA-DA4C0CFA96AF}"/>
              </a:ext>
            </a:extLst>
          </p:cNvPr>
          <p:cNvCxnSpPr/>
          <p:nvPr userDrawn="1"/>
        </p:nvCxnSpPr>
        <p:spPr>
          <a:xfrm>
            <a:off x="0" y="1240492"/>
            <a:ext cx="12192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254325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82" r:id="rId11"/>
    <p:sldLayoutId id="2147483683" r:id="rId12"/>
    <p:sldLayoutId id="2147483685" r:id="rId1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1088413" rtl="0" eaLnBrk="1" latinLnBrk="0" hangingPunct="1">
        <a:spcBef>
          <a:spcPct val="0"/>
        </a:spcBef>
        <a:buNone/>
        <a:defRPr sz="3200" kern="1200">
          <a:solidFill>
            <a:schemeClr val="bg1"/>
          </a:solidFill>
          <a:effectLst/>
          <a:latin typeface="Helvetica Neue" panose="02000403000000020004" pitchFamily="50" charset="0"/>
          <a:ea typeface="+mj-ea"/>
          <a:cs typeface="+mj-cs"/>
        </a:defRPr>
      </a:lvl1pPr>
    </p:titleStyle>
    <p:bodyStyle>
      <a:lvl1pPr marL="408155" indent="-408155" algn="l" defTabSz="1088413" rtl="0" eaLnBrk="1" latinLnBrk="0" hangingPunct="1">
        <a:spcBef>
          <a:spcPct val="20000"/>
        </a:spcBef>
        <a:buFont typeface="Arial" panose="020B0604020202020204" pitchFamily="34" charset="0"/>
        <a:buChar char="•"/>
        <a:defRPr sz="1867" kern="1200">
          <a:solidFill>
            <a:schemeClr val="bg1"/>
          </a:solidFill>
          <a:latin typeface="Helvetica Neue" panose="02000403000000020004" pitchFamily="50" charset="0"/>
          <a:ea typeface="+mn-ea"/>
          <a:cs typeface="+mn-cs"/>
        </a:defRPr>
      </a:lvl1pPr>
      <a:lvl2pPr marL="884335" indent="-340129" algn="l" defTabSz="1088413" rtl="0" eaLnBrk="1" latinLnBrk="0" hangingPunct="1">
        <a:spcBef>
          <a:spcPct val="20000"/>
        </a:spcBef>
        <a:buFont typeface="Arial" panose="020B0604020202020204" pitchFamily="34" charset="0"/>
        <a:buChar char="•"/>
        <a:defRPr sz="1867" kern="1200">
          <a:solidFill>
            <a:schemeClr val="bg1"/>
          </a:solidFill>
          <a:latin typeface="Helvetica Neue" panose="02000403000000020004" pitchFamily="50" charset="0"/>
          <a:ea typeface="+mn-ea"/>
          <a:cs typeface="+mn-cs"/>
        </a:defRPr>
      </a:lvl2pPr>
      <a:lvl3pPr marL="1360517" indent="-272103" algn="l" defTabSz="1088413" rtl="0" eaLnBrk="1" latinLnBrk="0" hangingPunct="1">
        <a:spcBef>
          <a:spcPct val="20000"/>
        </a:spcBef>
        <a:buFont typeface="Arial" panose="020B0604020202020204" pitchFamily="34" charset="0"/>
        <a:buChar char="•"/>
        <a:defRPr sz="1867" kern="1200">
          <a:solidFill>
            <a:schemeClr val="bg1"/>
          </a:solidFill>
          <a:latin typeface="Helvetica Neue" panose="02000403000000020004" pitchFamily="50" charset="0"/>
          <a:ea typeface="+mn-ea"/>
          <a:cs typeface="+mn-cs"/>
        </a:defRPr>
      </a:lvl3pPr>
      <a:lvl4pPr marL="1904722" indent="-272103" algn="l" defTabSz="1088413" rtl="0" eaLnBrk="1" latinLnBrk="0" hangingPunct="1">
        <a:spcBef>
          <a:spcPct val="20000"/>
        </a:spcBef>
        <a:buFont typeface="Arial" panose="020B0604020202020204" pitchFamily="34" charset="0"/>
        <a:buChar char="•"/>
        <a:defRPr sz="1867" kern="1200">
          <a:solidFill>
            <a:schemeClr val="bg1"/>
          </a:solidFill>
          <a:latin typeface="Helvetica Neue" panose="02000403000000020004" pitchFamily="50" charset="0"/>
          <a:ea typeface="+mn-ea"/>
          <a:cs typeface="+mn-cs"/>
        </a:defRPr>
      </a:lvl4pPr>
      <a:lvl5pPr marL="2448929" indent="-272103" algn="l" defTabSz="1088413" rtl="0" eaLnBrk="1" latinLnBrk="0" hangingPunct="1">
        <a:spcBef>
          <a:spcPct val="20000"/>
        </a:spcBef>
        <a:buFont typeface="Arial" panose="020B0604020202020204" pitchFamily="34" charset="0"/>
        <a:buChar char="•"/>
        <a:defRPr sz="1867" kern="1200">
          <a:solidFill>
            <a:schemeClr val="bg1"/>
          </a:solidFill>
          <a:latin typeface="Helvetica Neue" panose="02000403000000020004" pitchFamily="50" charset="0"/>
          <a:ea typeface="+mn-ea"/>
          <a:cs typeface="+mn-cs"/>
        </a:defRPr>
      </a:lvl5pPr>
      <a:lvl6pPr marL="2993136" indent="-272103" algn="l" defTabSz="1088413"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6pPr>
      <a:lvl7pPr marL="3537341" indent="-272103" algn="l" defTabSz="1088413"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7pPr>
      <a:lvl8pPr marL="4081549" indent="-272103" algn="l" defTabSz="1088413"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8pPr>
      <a:lvl9pPr marL="4625755" indent="-272103" algn="l" defTabSz="1088413"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088413" rtl="0" eaLnBrk="1" latinLnBrk="0" hangingPunct="1">
        <a:defRPr sz="2149" kern="1200">
          <a:solidFill>
            <a:schemeClr val="tx1"/>
          </a:solidFill>
          <a:latin typeface="+mn-lt"/>
          <a:ea typeface="+mn-ea"/>
          <a:cs typeface="+mn-cs"/>
        </a:defRPr>
      </a:lvl1pPr>
      <a:lvl2pPr marL="544206" algn="l" defTabSz="1088413" rtl="0" eaLnBrk="1" latinLnBrk="0" hangingPunct="1">
        <a:defRPr sz="2149" kern="1200">
          <a:solidFill>
            <a:schemeClr val="tx1"/>
          </a:solidFill>
          <a:latin typeface="+mn-lt"/>
          <a:ea typeface="+mn-ea"/>
          <a:cs typeface="+mn-cs"/>
        </a:defRPr>
      </a:lvl2pPr>
      <a:lvl3pPr marL="1088413" algn="l" defTabSz="1088413" rtl="0" eaLnBrk="1" latinLnBrk="0" hangingPunct="1">
        <a:defRPr sz="2149" kern="1200">
          <a:solidFill>
            <a:schemeClr val="tx1"/>
          </a:solidFill>
          <a:latin typeface="+mn-lt"/>
          <a:ea typeface="+mn-ea"/>
          <a:cs typeface="+mn-cs"/>
        </a:defRPr>
      </a:lvl3pPr>
      <a:lvl4pPr marL="1632619" algn="l" defTabSz="1088413" rtl="0" eaLnBrk="1" latinLnBrk="0" hangingPunct="1">
        <a:defRPr sz="2149" kern="1200">
          <a:solidFill>
            <a:schemeClr val="tx1"/>
          </a:solidFill>
          <a:latin typeface="+mn-lt"/>
          <a:ea typeface="+mn-ea"/>
          <a:cs typeface="+mn-cs"/>
        </a:defRPr>
      </a:lvl4pPr>
      <a:lvl5pPr marL="2176826" algn="l" defTabSz="1088413" rtl="0" eaLnBrk="1" latinLnBrk="0" hangingPunct="1">
        <a:defRPr sz="2149" kern="1200">
          <a:solidFill>
            <a:schemeClr val="tx1"/>
          </a:solidFill>
          <a:latin typeface="+mn-lt"/>
          <a:ea typeface="+mn-ea"/>
          <a:cs typeface="+mn-cs"/>
        </a:defRPr>
      </a:lvl5pPr>
      <a:lvl6pPr marL="2721032" algn="l" defTabSz="1088413" rtl="0" eaLnBrk="1" latinLnBrk="0" hangingPunct="1">
        <a:defRPr sz="2149" kern="1200">
          <a:solidFill>
            <a:schemeClr val="tx1"/>
          </a:solidFill>
          <a:latin typeface="+mn-lt"/>
          <a:ea typeface="+mn-ea"/>
          <a:cs typeface="+mn-cs"/>
        </a:defRPr>
      </a:lvl6pPr>
      <a:lvl7pPr marL="3265238" algn="l" defTabSz="1088413" rtl="0" eaLnBrk="1" latinLnBrk="0" hangingPunct="1">
        <a:defRPr sz="2149" kern="1200">
          <a:solidFill>
            <a:schemeClr val="tx1"/>
          </a:solidFill>
          <a:latin typeface="+mn-lt"/>
          <a:ea typeface="+mn-ea"/>
          <a:cs typeface="+mn-cs"/>
        </a:defRPr>
      </a:lvl7pPr>
      <a:lvl8pPr marL="3809445" algn="l" defTabSz="1088413" rtl="0" eaLnBrk="1" latinLnBrk="0" hangingPunct="1">
        <a:defRPr sz="2149" kern="1200">
          <a:solidFill>
            <a:schemeClr val="tx1"/>
          </a:solidFill>
          <a:latin typeface="+mn-lt"/>
          <a:ea typeface="+mn-ea"/>
          <a:cs typeface="+mn-cs"/>
        </a:defRPr>
      </a:lvl8pPr>
      <a:lvl9pPr marL="4353651" algn="l" defTabSz="1088413" rtl="0" eaLnBrk="1" latinLnBrk="0" hangingPunct="1">
        <a:defRPr sz="2149"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740835" y="1240492"/>
            <a:ext cx="10972800" cy="1143000"/>
          </a:xfrm>
          <a:prstGeom prst="rect">
            <a:avLst/>
          </a:prstGeom>
        </p:spPr>
        <p:txBody>
          <a:bodyPr vert="horz" lIns="0" tIns="0" rIns="0" bIns="0" rtlCol="0" anchor="ctr" anchorCtr="0">
            <a:noAutofit/>
          </a:bodyPr>
          <a:lstStyle/>
          <a:p>
            <a:r>
              <a:rPr lang="sv-SE" dirty="0"/>
              <a:t>Klicka här för att ändra format</a:t>
            </a:r>
          </a:p>
        </p:txBody>
      </p:sp>
      <p:sp>
        <p:nvSpPr>
          <p:cNvPr id="3" name="Platshållare för text 2"/>
          <p:cNvSpPr>
            <a:spLocks noGrp="1"/>
          </p:cNvSpPr>
          <p:nvPr>
            <p:ph type="body" idx="1"/>
          </p:nvPr>
        </p:nvSpPr>
        <p:spPr>
          <a:xfrm>
            <a:off x="742924" y="2609548"/>
            <a:ext cx="10972800" cy="3354709"/>
          </a:xfrm>
          <a:prstGeom prst="rect">
            <a:avLst/>
          </a:prstGeom>
        </p:spPr>
        <p:txBody>
          <a:bodyPr vert="horz" lIns="0" tIns="0" rIns="0" bIns="0" rtlCol="0">
            <a:no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6" name="Platshållare för bildnummer 5"/>
          <p:cNvSpPr>
            <a:spLocks noGrp="1"/>
          </p:cNvSpPr>
          <p:nvPr>
            <p:ph type="sldNum" sz="quarter" idx="4"/>
          </p:nvPr>
        </p:nvSpPr>
        <p:spPr>
          <a:xfrm>
            <a:off x="10998740" y="6520304"/>
            <a:ext cx="1012691" cy="235688"/>
          </a:xfrm>
          <a:prstGeom prst="rect">
            <a:avLst/>
          </a:prstGeom>
        </p:spPr>
        <p:txBody>
          <a:bodyPr vert="horz" lIns="217746" tIns="108873" rIns="217746" bIns="108873" rtlCol="0" anchor="ctr"/>
          <a:lstStyle>
            <a:lvl1pPr algn="ctr">
              <a:defRPr sz="1200">
                <a:solidFill>
                  <a:schemeClr val="bg1"/>
                </a:solidFill>
              </a:defRPr>
            </a:lvl1pPr>
          </a:lstStyle>
          <a:p>
            <a:fld id="{9BA0B457-76D1-4990-89D2-8B8535F057A4}" type="slidenum">
              <a:rPr lang="sv-SE" smtClean="0"/>
              <a:pPr/>
              <a:t>‹#›</a:t>
            </a:fld>
            <a:endParaRPr lang="sv-SE" dirty="0"/>
          </a:p>
        </p:txBody>
      </p:sp>
      <p:cxnSp>
        <p:nvCxnSpPr>
          <p:cNvPr id="31" name="Rak 30"/>
          <p:cNvCxnSpPr/>
          <p:nvPr userDrawn="1"/>
        </p:nvCxnSpPr>
        <p:spPr>
          <a:xfrm>
            <a:off x="219033" y="703580"/>
            <a:ext cx="11732508"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44383578"/>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1088413" rtl="0" eaLnBrk="1" latinLnBrk="0" hangingPunct="1">
        <a:spcBef>
          <a:spcPct val="0"/>
        </a:spcBef>
        <a:buNone/>
        <a:defRPr sz="3200" kern="1200">
          <a:solidFill>
            <a:schemeClr val="bg1"/>
          </a:solidFill>
          <a:effectLst/>
          <a:latin typeface="Helvetica Neue" panose="02000403000000020004" pitchFamily="50" charset="0"/>
          <a:ea typeface="+mj-ea"/>
          <a:cs typeface="+mj-cs"/>
        </a:defRPr>
      </a:lvl1pPr>
    </p:titleStyle>
    <p:bodyStyle>
      <a:lvl1pPr marL="408155" indent="-408155" algn="l" defTabSz="1088413" rtl="0" eaLnBrk="1" latinLnBrk="0" hangingPunct="1">
        <a:spcBef>
          <a:spcPct val="20000"/>
        </a:spcBef>
        <a:buFont typeface="Arial" panose="020B0604020202020204" pitchFamily="34" charset="0"/>
        <a:buChar char="•"/>
        <a:defRPr sz="1867" kern="1200">
          <a:solidFill>
            <a:schemeClr val="bg1"/>
          </a:solidFill>
          <a:latin typeface="Helvetica Neue" panose="02000403000000020004" pitchFamily="50" charset="0"/>
          <a:ea typeface="+mn-ea"/>
          <a:cs typeface="+mn-cs"/>
        </a:defRPr>
      </a:lvl1pPr>
      <a:lvl2pPr marL="884335" indent="-340129" algn="l" defTabSz="1088413" rtl="0" eaLnBrk="1" latinLnBrk="0" hangingPunct="1">
        <a:spcBef>
          <a:spcPct val="20000"/>
        </a:spcBef>
        <a:buFont typeface="Arial" panose="020B0604020202020204" pitchFamily="34" charset="0"/>
        <a:buChar char="•"/>
        <a:defRPr sz="1867" kern="1200">
          <a:solidFill>
            <a:schemeClr val="bg1"/>
          </a:solidFill>
          <a:latin typeface="Helvetica Neue" panose="02000403000000020004" pitchFamily="50" charset="0"/>
          <a:ea typeface="+mn-ea"/>
          <a:cs typeface="+mn-cs"/>
        </a:defRPr>
      </a:lvl2pPr>
      <a:lvl3pPr marL="1360517" indent="-272103" algn="l" defTabSz="1088413" rtl="0" eaLnBrk="1" latinLnBrk="0" hangingPunct="1">
        <a:spcBef>
          <a:spcPct val="20000"/>
        </a:spcBef>
        <a:buFont typeface="Arial" panose="020B0604020202020204" pitchFamily="34" charset="0"/>
        <a:buChar char="•"/>
        <a:defRPr sz="1867" kern="1200">
          <a:solidFill>
            <a:schemeClr val="bg1"/>
          </a:solidFill>
          <a:latin typeface="Helvetica Neue" panose="02000403000000020004" pitchFamily="50" charset="0"/>
          <a:ea typeface="+mn-ea"/>
          <a:cs typeface="+mn-cs"/>
        </a:defRPr>
      </a:lvl3pPr>
      <a:lvl4pPr marL="1904722" indent="-272103" algn="l" defTabSz="1088413" rtl="0" eaLnBrk="1" latinLnBrk="0" hangingPunct="1">
        <a:spcBef>
          <a:spcPct val="20000"/>
        </a:spcBef>
        <a:buFont typeface="Arial" panose="020B0604020202020204" pitchFamily="34" charset="0"/>
        <a:buChar char="•"/>
        <a:defRPr sz="1867" kern="1200">
          <a:solidFill>
            <a:schemeClr val="bg1"/>
          </a:solidFill>
          <a:latin typeface="Helvetica Neue" panose="02000403000000020004" pitchFamily="50" charset="0"/>
          <a:ea typeface="+mn-ea"/>
          <a:cs typeface="+mn-cs"/>
        </a:defRPr>
      </a:lvl4pPr>
      <a:lvl5pPr marL="2448929" indent="-272103" algn="l" defTabSz="1088413" rtl="0" eaLnBrk="1" latinLnBrk="0" hangingPunct="1">
        <a:spcBef>
          <a:spcPct val="20000"/>
        </a:spcBef>
        <a:buFont typeface="Arial" panose="020B0604020202020204" pitchFamily="34" charset="0"/>
        <a:buChar char="•"/>
        <a:defRPr sz="1867" kern="1200">
          <a:solidFill>
            <a:schemeClr val="bg1"/>
          </a:solidFill>
          <a:latin typeface="Helvetica Neue" panose="02000403000000020004" pitchFamily="50" charset="0"/>
          <a:ea typeface="+mn-ea"/>
          <a:cs typeface="+mn-cs"/>
        </a:defRPr>
      </a:lvl5pPr>
      <a:lvl6pPr marL="2993136" indent="-272103" algn="l" defTabSz="1088413"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6pPr>
      <a:lvl7pPr marL="3537341" indent="-272103" algn="l" defTabSz="1088413"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7pPr>
      <a:lvl8pPr marL="4081549" indent="-272103" algn="l" defTabSz="1088413"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8pPr>
      <a:lvl9pPr marL="4625755" indent="-272103" algn="l" defTabSz="1088413"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088413" rtl="0" eaLnBrk="1" latinLnBrk="0" hangingPunct="1">
        <a:defRPr sz="2149" kern="1200">
          <a:solidFill>
            <a:schemeClr val="tx1"/>
          </a:solidFill>
          <a:latin typeface="+mn-lt"/>
          <a:ea typeface="+mn-ea"/>
          <a:cs typeface="+mn-cs"/>
        </a:defRPr>
      </a:lvl1pPr>
      <a:lvl2pPr marL="544206" algn="l" defTabSz="1088413" rtl="0" eaLnBrk="1" latinLnBrk="0" hangingPunct="1">
        <a:defRPr sz="2149" kern="1200">
          <a:solidFill>
            <a:schemeClr val="tx1"/>
          </a:solidFill>
          <a:latin typeface="+mn-lt"/>
          <a:ea typeface="+mn-ea"/>
          <a:cs typeface="+mn-cs"/>
        </a:defRPr>
      </a:lvl2pPr>
      <a:lvl3pPr marL="1088413" algn="l" defTabSz="1088413" rtl="0" eaLnBrk="1" latinLnBrk="0" hangingPunct="1">
        <a:defRPr sz="2149" kern="1200">
          <a:solidFill>
            <a:schemeClr val="tx1"/>
          </a:solidFill>
          <a:latin typeface="+mn-lt"/>
          <a:ea typeface="+mn-ea"/>
          <a:cs typeface="+mn-cs"/>
        </a:defRPr>
      </a:lvl3pPr>
      <a:lvl4pPr marL="1632619" algn="l" defTabSz="1088413" rtl="0" eaLnBrk="1" latinLnBrk="0" hangingPunct="1">
        <a:defRPr sz="2149" kern="1200">
          <a:solidFill>
            <a:schemeClr val="tx1"/>
          </a:solidFill>
          <a:latin typeface="+mn-lt"/>
          <a:ea typeface="+mn-ea"/>
          <a:cs typeface="+mn-cs"/>
        </a:defRPr>
      </a:lvl4pPr>
      <a:lvl5pPr marL="2176826" algn="l" defTabSz="1088413" rtl="0" eaLnBrk="1" latinLnBrk="0" hangingPunct="1">
        <a:defRPr sz="2149" kern="1200">
          <a:solidFill>
            <a:schemeClr val="tx1"/>
          </a:solidFill>
          <a:latin typeface="+mn-lt"/>
          <a:ea typeface="+mn-ea"/>
          <a:cs typeface="+mn-cs"/>
        </a:defRPr>
      </a:lvl5pPr>
      <a:lvl6pPr marL="2721032" algn="l" defTabSz="1088413" rtl="0" eaLnBrk="1" latinLnBrk="0" hangingPunct="1">
        <a:defRPr sz="2149" kern="1200">
          <a:solidFill>
            <a:schemeClr val="tx1"/>
          </a:solidFill>
          <a:latin typeface="+mn-lt"/>
          <a:ea typeface="+mn-ea"/>
          <a:cs typeface="+mn-cs"/>
        </a:defRPr>
      </a:lvl6pPr>
      <a:lvl7pPr marL="3265238" algn="l" defTabSz="1088413" rtl="0" eaLnBrk="1" latinLnBrk="0" hangingPunct="1">
        <a:defRPr sz="2149" kern="1200">
          <a:solidFill>
            <a:schemeClr val="tx1"/>
          </a:solidFill>
          <a:latin typeface="+mn-lt"/>
          <a:ea typeface="+mn-ea"/>
          <a:cs typeface="+mn-cs"/>
        </a:defRPr>
      </a:lvl7pPr>
      <a:lvl8pPr marL="3809445" algn="l" defTabSz="1088413" rtl="0" eaLnBrk="1" latinLnBrk="0" hangingPunct="1">
        <a:defRPr sz="2149" kern="1200">
          <a:solidFill>
            <a:schemeClr val="tx1"/>
          </a:solidFill>
          <a:latin typeface="+mn-lt"/>
          <a:ea typeface="+mn-ea"/>
          <a:cs typeface="+mn-cs"/>
        </a:defRPr>
      </a:lvl8pPr>
      <a:lvl9pPr marL="4353651" algn="l" defTabSz="1088413" rtl="0" eaLnBrk="1" latinLnBrk="0" hangingPunct="1">
        <a:defRPr sz="2149"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Shape 2"/>
          <p:cNvSpPr>
            <a:spLocks noGrp="1"/>
          </p:cNvSpPr>
          <p:nvPr>
            <p:ph type="sldNum" sz="quarter" idx="2"/>
          </p:nvPr>
        </p:nvSpPr>
        <p:spPr>
          <a:xfrm>
            <a:off x="5956062" y="6597359"/>
            <a:ext cx="279882" cy="276999"/>
          </a:xfrm>
          <a:prstGeom prst="rect">
            <a:avLst/>
          </a:prstGeom>
          <a:ln w="12700">
            <a:miter lim="400000"/>
          </a:ln>
        </p:spPr>
        <p:txBody>
          <a:bodyPr wrap="none" lIns="45719" rIns="45719">
            <a:spAutoFit/>
          </a:bodyPr>
          <a:lstStyle>
            <a:lvl1pPr algn="ctr">
              <a:defRPr sz="1200">
                <a:latin typeface="Baskerville"/>
                <a:ea typeface="Baskerville"/>
                <a:cs typeface="Baskerville"/>
                <a:sym typeface="Baskerville"/>
              </a:defRPr>
            </a:lvl1pPr>
          </a:lstStyle>
          <a:p>
            <a:fld id="{86CB4B4D-7CA3-9044-876B-883B54F8677D}" type="slidenum">
              <a:rPr/>
              <a:pPr/>
              <a:t>‹#›</a:t>
            </a:fld>
            <a:endParaRPr dirty="0"/>
          </a:p>
        </p:txBody>
      </p:sp>
      <p:sp>
        <p:nvSpPr>
          <p:cNvPr id="5" name="Shape 5"/>
          <p:cNvSpPr>
            <a:spLocks noGrp="1"/>
          </p:cNvSpPr>
          <p:nvPr>
            <p:ph type="title"/>
          </p:nvPr>
        </p:nvSpPr>
        <p:spPr>
          <a:xfrm>
            <a:off x="609600" y="-34926"/>
            <a:ext cx="10972800" cy="1508126"/>
          </a:xfrm>
          <a:prstGeom prst="rect">
            <a:avLst/>
          </a:prstGeom>
          <a:ln w="12700">
            <a:miter lim="400000"/>
          </a:ln>
          <a:extLst>
            <a:ext uri="{C572A759-6A51-4108-AA02-DFA0A04FC94B}">
              <ma14:wrappingTextBoxFlag xmlns:ma14="http://schemas.microsoft.com/office/mac/drawingml/2011/main" xmlns="" val="1"/>
            </a:ext>
          </a:extLst>
        </p:spPr>
        <p:txBody>
          <a:bodyPr lIns="45719" rIns="45719" anchor="ctr"/>
          <a:lstStyle/>
          <a:p>
            <a:r>
              <a:rPr dirty="0" err="1"/>
              <a:t>Titeltext</a:t>
            </a:r>
            <a:endParaRPr dirty="0"/>
          </a:p>
        </p:txBody>
      </p:sp>
      <p:sp>
        <p:nvSpPr>
          <p:cNvPr id="6" name="Shape 6"/>
          <p:cNvSpPr>
            <a:spLocks noGrp="1"/>
          </p:cNvSpPr>
          <p:nvPr>
            <p:ph type="body" idx="1"/>
          </p:nvPr>
        </p:nvSpPr>
        <p:spPr>
          <a:xfrm>
            <a:off x="2285115" y="1600200"/>
            <a:ext cx="8153521" cy="4277072"/>
          </a:xfrm>
          <a:prstGeom prst="rect">
            <a:avLst/>
          </a:prstGeom>
          <a:ln w="12700">
            <a:miter lim="400000"/>
          </a:ln>
          <a:extLst>
            <a:ext uri="{C572A759-6A51-4108-AA02-DFA0A04FC94B}">
              <ma14:wrappingTextBoxFlag xmlns:ma14="http://schemas.microsoft.com/office/mac/drawingml/2011/main" xmlns="" val="1"/>
            </a:ext>
          </a:extLst>
        </p:spPr>
        <p:txBody>
          <a:bodyPr lIns="45719" rIns="45719"/>
          <a:lstStyle/>
          <a:p>
            <a:r>
              <a:rPr dirty="0" err="1"/>
              <a:t>Brödtext</a:t>
            </a:r>
            <a:r>
              <a:rPr dirty="0"/>
              <a:t> </a:t>
            </a:r>
            <a:r>
              <a:rPr dirty="0" err="1"/>
              <a:t>nivå</a:t>
            </a:r>
            <a:r>
              <a:rPr dirty="0"/>
              <a:t> </a:t>
            </a:r>
            <a:r>
              <a:rPr dirty="0" err="1"/>
              <a:t>ett</a:t>
            </a:r>
            <a:endParaRPr dirty="0"/>
          </a:p>
          <a:p>
            <a:pPr lvl="1"/>
            <a:r>
              <a:rPr dirty="0" err="1"/>
              <a:t>Brödtext</a:t>
            </a:r>
            <a:r>
              <a:rPr dirty="0"/>
              <a:t> </a:t>
            </a:r>
            <a:r>
              <a:rPr dirty="0" err="1"/>
              <a:t>nivå</a:t>
            </a:r>
            <a:r>
              <a:rPr dirty="0"/>
              <a:t> </a:t>
            </a:r>
            <a:r>
              <a:rPr dirty="0" err="1"/>
              <a:t>två</a:t>
            </a:r>
            <a:endParaRPr dirty="0"/>
          </a:p>
          <a:p>
            <a:pPr lvl="2"/>
            <a:r>
              <a:rPr dirty="0" err="1"/>
              <a:t>Brödtext</a:t>
            </a:r>
            <a:r>
              <a:rPr dirty="0"/>
              <a:t> </a:t>
            </a:r>
            <a:r>
              <a:rPr dirty="0" err="1"/>
              <a:t>nivå</a:t>
            </a:r>
            <a:r>
              <a:rPr dirty="0"/>
              <a:t> </a:t>
            </a:r>
            <a:r>
              <a:rPr dirty="0" err="1"/>
              <a:t>tre</a:t>
            </a:r>
            <a:endParaRPr dirty="0"/>
          </a:p>
          <a:p>
            <a:pPr lvl="3"/>
            <a:r>
              <a:rPr dirty="0" err="1"/>
              <a:t>Brödtext</a:t>
            </a:r>
            <a:r>
              <a:rPr dirty="0"/>
              <a:t> </a:t>
            </a:r>
            <a:r>
              <a:rPr dirty="0" err="1"/>
              <a:t>nivå</a:t>
            </a:r>
            <a:r>
              <a:rPr dirty="0"/>
              <a:t> </a:t>
            </a:r>
            <a:r>
              <a:rPr dirty="0" err="1"/>
              <a:t>fyra</a:t>
            </a:r>
            <a:endParaRPr dirty="0"/>
          </a:p>
          <a:p>
            <a:pPr lvl="4"/>
            <a:r>
              <a:rPr dirty="0" err="1"/>
              <a:t>Brödtext</a:t>
            </a:r>
            <a:r>
              <a:rPr dirty="0"/>
              <a:t> </a:t>
            </a:r>
            <a:r>
              <a:rPr dirty="0" err="1"/>
              <a:t>nivå</a:t>
            </a:r>
            <a:r>
              <a:rPr dirty="0"/>
              <a:t> fem</a:t>
            </a:r>
          </a:p>
        </p:txBody>
      </p:sp>
    </p:spTree>
    <p:extLst>
      <p:ext uri="{BB962C8B-B14F-4D97-AF65-F5344CB8AC3E}">
        <p14:creationId xmlns:p14="http://schemas.microsoft.com/office/powerpoint/2010/main" val="1194238333"/>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 id="2147483700" r:id="rId14"/>
  </p:sldLayoutIdLst>
  <p:transition spd="med"/>
  <p:hf hdr="0" ftr="0" dt="0"/>
  <p:txStyles>
    <p:titleStyle>
      <a:lvl1pPr marL="0" marR="0" indent="0" algn="ctr" defTabSz="914423" rtl="0" latinLnBrk="0">
        <a:lnSpc>
          <a:spcPct val="100000"/>
        </a:lnSpc>
        <a:spcBef>
          <a:spcPts val="0"/>
        </a:spcBef>
        <a:spcAft>
          <a:spcPts val="0"/>
        </a:spcAft>
        <a:buClrTx/>
        <a:buSzTx/>
        <a:buFontTx/>
        <a:buNone/>
        <a:tabLst/>
        <a:defRPr sz="3200" b="0" i="0" u="none" strike="noStrike" cap="none" spc="0" baseline="0">
          <a:ln>
            <a:noFill/>
          </a:ln>
          <a:solidFill>
            <a:srgbClr val="002F63"/>
          </a:solidFill>
          <a:uFillTx/>
          <a:latin typeface="Baskerville"/>
          <a:ea typeface="Baskerville"/>
          <a:cs typeface="Baskerville"/>
          <a:sym typeface="Baskerville"/>
        </a:defRPr>
      </a:lvl1pPr>
      <a:lvl2pPr marL="0" marR="0" indent="0" algn="ctr" defTabSz="914423" rtl="0" latinLnBrk="0">
        <a:lnSpc>
          <a:spcPct val="100000"/>
        </a:lnSpc>
        <a:spcBef>
          <a:spcPts val="0"/>
        </a:spcBef>
        <a:spcAft>
          <a:spcPts val="0"/>
        </a:spcAft>
        <a:buClrTx/>
        <a:buSzTx/>
        <a:buFontTx/>
        <a:buNone/>
        <a:tabLst/>
        <a:defRPr sz="3600" b="0" i="0" u="none" strike="noStrike" cap="none" spc="0" baseline="0">
          <a:ln>
            <a:noFill/>
          </a:ln>
          <a:solidFill>
            <a:srgbClr val="002F63"/>
          </a:solidFill>
          <a:uFillTx/>
          <a:latin typeface="Baskerville"/>
          <a:ea typeface="Baskerville"/>
          <a:cs typeface="Baskerville"/>
          <a:sym typeface="Baskerville"/>
        </a:defRPr>
      </a:lvl2pPr>
      <a:lvl3pPr marL="0" marR="0" indent="0" algn="ctr" defTabSz="914423" rtl="0" latinLnBrk="0">
        <a:lnSpc>
          <a:spcPct val="100000"/>
        </a:lnSpc>
        <a:spcBef>
          <a:spcPts val="0"/>
        </a:spcBef>
        <a:spcAft>
          <a:spcPts val="0"/>
        </a:spcAft>
        <a:buClrTx/>
        <a:buSzTx/>
        <a:buFontTx/>
        <a:buNone/>
        <a:tabLst/>
        <a:defRPr sz="3600" b="0" i="0" u="none" strike="noStrike" cap="none" spc="0" baseline="0">
          <a:ln>
            <a:noFill/>
          </a:ln>
          <a:solidFill>
            <a:srgbClr val="002F63"/>
          </a:solidFill>
          <a:uFillTx/>
          <a:latin typeface="Baskerville"/>
          <a:ea typeface="Baskerville"/>
          <a:cs typeface="Baskerville"/>
          <a:sym typeface="Baskerville"/>
        </a:defRPr>
      </a:lvl3pPr>
      <a:lvl4pPr marL="0" marR="0" indent="0" algn="ctr" defTabSz="914423" rtl="0" latinLnBrk="0">
        <a:lnSpc>
          <a:spcPct val="100000"/>
        </a:lnSpc>
        <a:spcBef>
          <a:spcPts val="0"/>
        </a:spcBef>
        <a:spcAft>
          <a:spcPts val="0"/>
        </a:spcAft>
        <a:buClrTx/>
        <a:buSzTx/>
        <a:buFontTx/>
        <a:buNone/>
        <a:tabLst/>
        <a:defRPr sz="3600" b="0" i="0" u="none" strike="noStrike" cap="none" spc="0" baseline="0">
          <a:ln>
            <a:noFill/>
          </a:ln>
          <a:solidFill>
            <a:srgbClr val="002F63"/>
          </a:solidFill>
          <a:uFillTx/>
          <a:latin typeface="Baskerville"/>
          <a:ea typeface="Baskerville"/>
          <a:cs typeface="Baskerville"/>
          <a:sym typeface="Baskerville"/>
        </a:defRPr>
      </a:lvl4pPr>
      <a:lvl5pPr marL="0" marR="0" indent="0" algn="ctr" defTabSz="914423" rtl="0" latinLnBrk="0">
        <a:lnSpc>
          <a:spcPct val="100000"/>
        </a:lnSpc>
        <a:spcBef>
          <a:spcPts val="0"/>
        </a:spcBef>
        <a:spcAft>
          <a:spcPts val="0"/>
        </a:spcAft>
        <a:buClrTx/>
        <a:buSzTx/>
        <a:buFontTx/>
        <a:buNone/>
        <a:tabLst/>
        <a:defRPr sz="3600" b="0" i="0" u="none" strike="noStrike" cap="none" spc="0" baseline="0">
          <a:ln>
            <a:noFill/>
          </a:ln>
          <a:solidFill>
            <a:srgbClr val="002F63"/>
          </a:solidFill>
          <a:uFillTx/>
          <a:latin typeface="Baskerville"/>
          <a:ea typeface="Baskerville"/>
          <a:cs typeface="Baskerville"/>
          <a:sym typeface="Baskerville"/>
        </a:defRPr>
      </a:lvl5pPr>
      <a:lvl6pPr marL="0" marR="0" indent="457212" algn="ctr" defTabSz="914423" rtl="0" latinLnBrk="0">
        <a:lnSpc>
          <a:spcPct val="100000"/>
        </a:lnSpc>
        <a:spcBef>
          <a:spcPts val="0"/>
        </a:spcBef>
        <a:spcAft>
          <a:spcPts val="0"/>
        </a:spcAft>
        <a:buClrTx/>
        <a:buSzTx/>
        <a:buFontTx/>
        <a:buNone/>
        <a:tabLst/>
        <a:defRPr sz="3600" b="0" i="0" u="none" strike="noStrike" cap="none" spc="0" baseline="0">
          <a:ln>
            <a:noFill/>
          </a:ln>
          <a:solidFill>
            <a:srgbClr val="002F63"/>
          </a:solidFill>
          <a:uFillTx/>
          <a:latin typeface="Baskerville"/>
          <a:ea typeface="Baskerville"/>
          <a:cs typeface="Baskerville"/>
          <a:sym typeface="Baskerville"/>
        </a:defRPr>
      </a:lvl6pPr>
      <a:lvl7pPr marL="0" marR="0" indent="914423" algn="ctr" defTabSz="914423" rtl="0" latinLnBrk="0">
        <a:lnSpc>
          <a:spcPct val="100000"/>
        </a:lnSpc>
        <a:spcBef>
          <a:spcPts val="0"/>
        </a:spcBef>
        <a:spcAft>
          <a:spcPts val="0"/>
        </a:spcAft>
        <a:buClrTx/>
        <a:buSzTx/>
        <a:buFontTx/>
        <a:buNone/>
        <a:tabLst/>
        <a:defRPr sz="3600" b="0" i="0" u="none" strike="noStrike" cap="none" spc="0" baseline="0">
          <a:ln>
            <a:noFill/>
          </a:ln>
          <a:solidFill>
            <a:srgbClr val="002F63"/>
          </a:solidFill>
          <a:uFillTx/>
          <a:latin typeface="Baskerville"/>
          <a:ea typeface="Baskerville"/>
          <a:cs typeface="Baskerville"/>
          <a:sym typeface="Baskerville"/>
        </a:defRPr>
      </a:lvl7pPr>
      <a:lvl8pPr marL="0" marR="0" indent="1371634" algn="ctr" defTabSz="914423" rtl="0" latinLnBrk="0">
        <a:lnSpc>
          <a:spcPct val="100000"/>
        </a:lnSpc>
        <a:spcBef>
          <a:spcPts val="0"/>
        </a:spcBef>
        <a:spcAft>
          <a:spcPts val="0"/>
        </a:spcAft>
        <a:buClrTx/>
        <a:buSzTx/>
        <a:buFontTx/>
        <a:buNone/>
        <a:tabLst/>
        <a:defRPr sz="3600" b="0" i="0" u="none" strike="noStrike" cap="none" spc="0" baseline="0">
          <a:ln>
            <a:noFill/>
          </a:ln>
          <a:solidFill>
            <a:srgbClr val="002F63"/>
          </a:solidFill>
          <a:uFillTx/>
          <a:latin typeface="Baskerville"/>
          <a:ea typeface="Baskerville"/>
          <a:cs typeface="Baskerville"/>
          <a:sym typeface="Baskerville"/>
        </a:defRPr>
      </a:lvl8pPr>
      <a:lvl9pPr marL="0" marR="0" indent="1828846" algn="ctr" defTabSz="914423" rtl="0" latinLnBrk="0">
        <a:lnSpc>
          <a:spcPct val="100000"/>
        </a:lnSpc>
        <a:spcBef>
          <a:spcPts val="0"/>
        </a:spcBef>
        <a:spcAft>
          <a:spcPts val="0"/>
        </a:spcAft>
        <a:buClrTx/>
        <a:buSzTx/>
        <a:buFontTx/>
        <a:buNone/>
        <a:tabLst/>
        <a:defRPr sz="3600" b="0" i="0" u="none" strike="noStrike" cap="none" spc="0" baseline="0">
          <a:ln>
            <a:noFill/>
          </a:ln>
          <a:solidFill>
            <a:srgbClr val="002F63"/>
          </a:solidFill>
          <a:uFillTx/>
          <a:latin typeface="Baskerville"/>
          <a:ea typeface="Baskerville"/>
          <a:cs typeface="Baskerville"/>
          <a:sym typeface="Baskerville"/>
        </a:defRPr>
      </a:lvl9pPr>
    </p:titleStyle>
    <p:bodyStyle>
      <a:lvl1pPr marL="171455" marR="0" indent="-171455" algn="l" defTabSz="914423" rtl="0" latinLnBrk="0">
        <a:lnSpc>
          <a:spcPct val="100000"/>
        </a:lnSpc>
        <a:spcBef>
          <a:spcPts val="700"/>
        </a:spcBef>
        <a:spcAft>
          <a:spcPts val="0"/>
        </a:spcAft>
        <a:buClrTx/>
        <a:buSzPct val="100000"/>
        <a:buFontTx/>
        <a:buChar char="•"/>
        <a:tabLst/>
        <a:defRPr sz="1600" b="0" i="0" u="none" strike="noStrike" cap="none" spc="0" baseline="0">
          <a:ln>
            <a:noFill/>
          </a:ln>
          <a:solidFill>
            <a:srgbClr val="02264E"/>
          </a:solidFill>
          <a:uFillTx/>
          <a:latin typeface="Tahoma"/>
          <a:ea typeface="Tahoma"/>
          <a:cs typeface="Tahoma"/>
          <a:sym typeface="Tahoma"/>
        </a:defRPr>
      </a:lvl1pPr>
      <a:lvl2pPr marL="620501" marR="0" indent="-163289" algn="l" defTabSz="914423" rtl="0" latinLnBrk="0">
        <a:lnSpc>
          <a:spcPct val="100000"/>
        </a:lnSpc>
        <a:spcBef>
          <a:spcPts val="700"/>
        </a:spcBef>
        <a:spcAft>
          <a:spcPts val="0"/>
        </a:spcAft>
        <a:buClrTx/>
        <a:buSzPct val="100000"/>
        <a:buFontTx/>
        <a:buChar char="–"/>
        <a:tabLst/>
        <a:defRPr sz="1600" b="0" i="0" u="none" strike="noStrike" cap="none" spc="0" baseline="0">
          <a:ln>
            <a:noFill/>
          </a:ln>
          <a:solidFill>
            <a:srgbClr val="02264E"/>
          </a:solidFill>
          <a:uFillTx/>
          <a:latin typeface="Tahoma"/>
          <a:ea typeface="Tahoma"/>
          <a:cs typeface="Tahoma"/>
          <a:sym typeface="Tahoma"/>
        </a:defRPr>
      </a:lvl2pPr>
      <a:lvl3pPr marL="1066826" marR="0" indent="-152404" algn="l" defTabSz="914423" rtl="0" latinLnBrk="0">
        <a:lnSpc>
          <a:spcPct val="100000"/>
        </a:lnSpc>
        <a:spcBef>
          <a:spcPts val="700"/>
        </a:spcBef>
        <a:spcAft>
          <a:spcPts val="0"/>
        </a:spcAft>
        <a:buClrTx/>
        <a:buSzPct val="100000"/>
        <a:buFontTx/>
        <a:buChar char="•"/>
        <a:tabLst/>
        <a:defRPr sz="1600" b="0" i="0" u="none" strike="noStrike" cap="none" spc="0" baseline="0">
          <a:ln>
            <a:noFill/>
          </a:ln>
          <a:solidFill>
            <a:srgbClr val="02264E"/>
          </a:solidFill>
          <a:uFillTx/>
          <a:latin typeface="Tahoma"/>
          <a:ea typeface="Tahoma"/>
          <a:cs typeface="Tahoma"/>
          <a:sym typeface="Tahoma"/>
        </a:defRPr>
      </a:lvl3pPr>
      <a:lvl4pPr marL="1554519" marR="0" indent="-182885" algn="l" defTabSz="914423" rtl="0" latinLnBrk="0">
        <a:lnSpc>
          <a:spcPct val="100000"/>
        </a:lnSpc>
        <a:spcBef>
          <a:spcPts val="700"/>
        </a:spcBef>
        <a:spcAft>
          <a:spcPts val="0"/>
        </a:spcAft>
        <a:buClrTx/>
        <a:buSzPct val="100000"/>
        <a:buFontTx/>
        <a:buChar char="–"/>
        <a:tabLst/>
        <a:defRPr sz="1600" b="0" i="0" u="none" strike="noStrike" cap="none" spc="0" baseline="0">
          <a:ln>
            <a:noFill/>
          </a:ln>
          <a:solidFill>
            <a:srgbClr val="02264E"/>
          </a:solidFill>
          <a:uFillTx/>
          <a:latin typeface="Tahoma"/>
          <a:ea typeface="Tahoma"/>
          <a:cs typeface="Tahoma"/>
          <a:sym typeface="Tahoma"/>
        </a:defRPr>
      </a:lvl4pPr>
      <a:lvl5pPr marL="2011730" marR="0" indent="-182883" algn="l" defTabSz="914423" rtl="0" latinLnBrk="0">
        <a:lnSpc>
          <a:spcPct val="100000"/>
        </a:lnSpc>
        <a:spcBef>
          <a:spcPts val="700"/>
        </a:spcBef>
        <a:spcAft>
          <a:spcPts val="0"/>
        </a:spcAft>
        <a:buClrTx/>
        <a:buSzPct val="100000"/>
        <a:buFontTx/>
        <a:buChar char="»"/>
        <a:tabLst/>
        <a:defRPr sz="1600" b="0" i="0" u="none" strike="noStrike" cap="none" spc="0" baseline="0">
          <a:ln>
            <a:noFill/>
          </a:ln>
          <a:solidFill>
            <a:srgbClr val="02264E"/>
          </a:solidFill>
          <a:uFillTx/>
          <a:latin typeface="Tahoma"/>
          <a:ea typeface="Tahoma"/>
          <a:cs typeface="Tahoma"/>
          <a:sym typeface="Tahoma"/>
        </a:defRPr>
      </a:lvl5pPr>
      <a:lvl6pPr marL="2468941" marR="0" indent="-182883" algn="l" defTabSz="914423" rtl="0" latinLnBrk="0">
        <a:lnSpc>
          <a:spcPct val="100000"/>
        </a:lnSpc>
        <a:spcBef>
          <a:spcPts val="700"/>
        </a:spcBef>
        <a:spcAft>
          <a:spcPts val="0"/>
        </a:spcAft>
        <a:buClrTx/>
        <a:buSzPct val="100000"/>
        <a:buFontTx/>
        <a:buChar char="»"/>
        <a:tabLst/>
        <a:defRPr sz="1600" b="0" i="0" u="none" strike="noStrike" cap="none" spc="0" baseline="0">
          <a:ln>
            <a:noFill/>
          </a:ln>
          <a:solidFill>
            <a:srgbClr val="02264E"/>
          </a:solidFill>
          <a:uFillTx/>
          <a:latin typeface="Tahoma"/>
          <a:ea typeface="Tahoma"/>
          <a:cs typeface="Tahoma"/>
          <a:sym typeface="Tahoma"/>
        </a:defRPr>
      </a:lvl6pPr>
      <a:lvl7pPr marL="2926152" marR="0" indent="-182883" algn="l" defTabSz="914423" rtl="0" latinLnBrk="0">
        <a:lnSpc>
          <a:spcPct val="100000"/>
        </a:lnSpc>
        <a:spcBef>
          <a:spcPts val="700"/>
        </a:spcBef>
        <a:spcAft>
          <a:spcPts val="0"/>
        </a:spcAft>
        <a:buClrTx/>
        <a:buSzPct val="100000"/>
        <a:buFontTx/>
        <a:buChar char="»"/>
        <a:tabLst/>
        <a:defRPr sz="1600" b="0" i="0" u="none" strike="noStrike" cap="none" spc="0" baseline="0">
          <a:ln>
            <a:noFill/>
          </a:ln>
          <a:solidFill>
            <a:srgbClr val="02264E"/>
          </a:solidFill>
          <a:uFillTx/>
          <a:latin typeface="Tahoma"/>
          <a:ea typeface="Tahoma"/>
          <a:cs typeface="Tahoma"/>
          <a:sym typeface="Tahoma"/>
        </a:defRPr>
      </a:lvl7pPr>
      <a:lvl8pPr marL="3383364" marR="0" indent="-182883" algn="l" defTabSz="914423" rtl="0" latinLnBrk="0">
        <a:lnSpc>
          <a:spcPct val="100000"/>
        </a:lnSpc>
        <a:spcBef>
          <a:spcPts val="700"/>
        </a:spcBef>
        <a:spcAft>
          <a:spcPts val="0"/>
        </a:spcAft>
        <a:buClrTx/>
        <a:buSzPct val="100000"/>
        <a:buFontTx/>
        <a:buChar char="»"/>
        <a:tabLst/>
        <a:defRPr sz="1600" b="0" i="0" u="none" strike="noStrike" cap="none" spc="0" baseline="0">
          <a:ln>
            <a:noFill/>
          </a:ln>
          <a:solidFill>
            <a:srgbClr val="02264E"/>
          </a:solidFill>
          <a:uFillTx/>
          <a:latin typeface="Tahoma"/>
          <a:ea typeface="Tahoma"/>
          <a:cs typeface="Tahoma"/>
          <a:sym typeface="Tahoma"/>
        </a:defRPr>
      </a:lvl8pPr>
      <a:lvl9pPr marL="3840575" marR="0" indent="-182883" algn="l" defTabSz="914423" rtl="0" latinLnBrk="0">
        <a:lnSpc>
          <a:spcPct val="100000"/>
        </a:lnSpc>
        <a:spcBef>
          <a:spcPts val="700"/>
        </a:spcBef>
        <a:spcAft>
          <a:spcPts val="0"/>
        </a:spcAft>
        <a:buClrTx/>
        <a:buSzPct val="100000"/>
        <a:buFontTx/>
        <a:buChar char="»"/>
        <a:tabLst/>
        <a:defRPr sz="1600" b="0" i="0" u="none" strike="noStrike" cap="none" spc="0" baseline="0">
          <a:ln>
            <a:noFill/>
          </a:ln>
          <a:solidFill>
            <a:srgbClr val="02264E"/>
          </a:solidFill>
          <a:uFillTx/>
          <a:latin typeface="Tahoma"/>
          <a:ea typeface="Tahoma"/>
          <a:cs typeface="Tahoma"/>
          <a:sym typeface="Tahoma"/>
        </a:defRPr>
      </a:lvl9pPr>
    </p:bodyStyle>
    <p:otherStyle>
      <a:lvl1pPr marL="0" marR="0" indent="0" algn="ctr" defTabSz="914423"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Baskerville"/>
        </a:defRPr>
      </a:lvl1pPr>
      <a:lvl2pPr marL="0" marR="0" indent="457212" algn="ctr" defTabSz="914423"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Baskerville"/>
        </a:defRPr>
      </a:lvl2pPr>
      <a:lvl3pPr marL="0" marR="0" indent="914423" algn="ctr" defTabSz="914423"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Baskerville"/>
        </a:defRPr>
      </a:lvl3pPr>
      <a:lvl4pPr marL="0" marR="0" indent="1371634" algn="ctr" defTabSz="914423"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Baskerville"/>
        </a:defRPr>
      </a:lvl4pPr>
      <a:lvl5pPr marL="0" marR="0" indent="1828846" algn="ctr" defTabSz="914423"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Baskerville"/>
        </a:defRPr>
      </a:lvl5pPr>
      <a:lvl6pPr marL="0" marR="0" indent="2286057" algn="ctr" defTabSz="914423"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Baskerville"/>
        </a:defRPr>
      </a:lvl6pPr>
      <a:lvl7pPr marL="0" marR="0" indent="2743269" algn="ctr" defTabSz="914423"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Baskerville"/>
        </a:defRPr>
      </a:lvl7pPr>
      <a:lvl8pPr marL="0" marR="0" indent="3200480" algn="ctr" defTabSz="914423"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Baskerville"/>
        </a:defRPr>
      </a:lvl8pPr>
      <a:lvl9pPr marL="0" marR="0" indent="3657691" algn="ctr" defTabSz="914423"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Baskerville"/>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12" Type="http://schemas.openxmlformats.org/officeDocument/2006/relationships/image" Target="../media/image22.png"/><Relationship Id="rId2" Type="http://schemas.openxmlformats.org/officeDocument/2006/relationships/image" Target="../media/image12.png"/><Relationship Id="rId1" Type="http://schemas.openxmlformats.org/officeDocument/2006/relationships/slideLayout" Target="../slideLayouts/slideLayout10.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37.xml"/></Relationships>
</file>

<file path=ppt/slides/_rels/slide1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0.xml"/><Relationship Id="rId5" Type="http://schemas.openxmlformats.org/officeDocument/2006/relationships/image" Target="../media/image28.png"/><Relationship Id="rId4" Type="http://schemas.openxmlformats.org/officeDocument/2006/relationships/image" Target="../media/image27.png"/></Relationships>
</file>

<file path=ppt/slides/_rels/slide1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13.xml"/><Relationship Id="rId4" Type="http://schemas.openxmlformats.org/officeDocument/2006/relationships/image" Target="../media/image3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image" Target="../media/image36.png"/><Relationship Id="rId1" Type="http://schemas.openxmlformats.org/officeDocument/2006/relationships/slideLayout" Target="../slideLayouts/slideLayout10.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39.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image" Target="../media/image36.png"/><Relationship Id="rId1" Type="http://schemas.openxmlformats.org/officeDocument/2006/relationships/slideLayout" Target="../slideLayouts/slideLayout10.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image" Target="../media/image36.png"/><Relationship Id="rId1" Type="http://schemas.openxmlformats.org/officeDocument/2006/relationships/slideLayout" Target="../slideLayouts/slideLayout10.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image" Target="../media/image36.png"/><Relationship Id="rId1" Type="http://schemas.openxmlformats.org/officeDocument/2006/relationships/slideLayout" Target="../slideLayouts/slideLayout10.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image" Target="../media/image36.png"/><Relationship Id="rId1" Type="http://schemas.openxmlformats.org/officeDocument/2006/relationships/slideLayout" Target="../slideLayouts/slideLayout10.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image" Target="../media/image36.png"/><Relationship Id="rId1" Type="http://schemas.openxmlformats.org/officeDocument/2006/relationships/slideLayout" Target="../slideLayouts/slideLayout10.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image" Target="../media/image36.png"/><Relationship Id="rId1" Type="http://schemas.openxmlformats.org/officeDocument/2006/relationships/slideLayout" Target="../slideLayouts/slideLayout10.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image" Target="../media/image36.png"/><Relationship Id="rId1" Type="http://schemas.openxmlformats.org/officeDocument/2006/relationships/slideLayout" Target="../slideLayouts/slideLayout10.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ctrTitle"/>
          </p:nvPr>
        </p:nvSpPr>
        <p:spPr>
          <a:xfrm>
            <a:off x="916671" y="2153244"/>
            <a:ext cx="10226675" cy="1120178"/>
          </a:xfrm>
          <a:prstGeom prst="rect">
            <a:avLst/>
          </a:prstGeom>
        </p:spPr>
        <p:txBody>
          <a:bodyPr vert="horz" wrap="square" lIns="0" tIns="12065" rIns="0" bIns="0" rtlCol="0">
            <a:spAutoFit/>
          </a:bodyPr>
          <a:lstStyle/>
          <a:p>
            <a:pPr marL="12700">
              <a:lnSpc>
                <a:spcPct val="100000"/>
              </a:lnSpc>
              <a:spcBef>
                <a:spcPts val="95"/>
              </a:spcBef>
            </a:pPr>
            <a:r>
              <a:rPr sz="3600" b="1" spc="-10" dirty="0" err="1">
                <a:latin typeface="Arial"/>
                <a:cs typeface="Arial"/>
              </a:rPr>
              <a:t>Evenemangsmanual</a:t>
            </a:r>
            <a:r>
              <a:rPr sz="3600" b="1" spc="-114" dirty="0">
                <a:latin typeface="Arial"/>
                <a:cs typeface="Arial"/>
              </a:rPr>
              <a:t> </a:t>
            </a:r>
            <a:r>
              <a:rPr sz="3600" b="1" spc="-10" dirty="0" err="1">
                <a:latin typeface="Arial"/>
                <a:cs typeface="Arial"/>
              </a:rPr>
              <a:t>Elitserien</a:t>
            </a:r>
            <a:r>
              <a:rPr lang="sv-SE" sz="3600" b="1" spc="-10" dirty="0">
                <a:latin typeface="Arial"/>
                <a:cs typeface="Arial"/>
              </a:rPr>
              <a:t> Herr och Dam</a:t>
            </a:r>
            <a:br>
              <a:rPr lang="sv-SE" sz="4000" b="1" spc="-10" dirty="0">
                <a:latin typeface="Arial"/>
                <a:cs typeface="Arial"/>
              </a:rPr>
            </a:br>
            <a:r>
              <a:rPr sz="3600" b="1" dirty="0">
                <a:solidFill>
                  <a:schemeClr val="accent2"/>
                </a:solidFill>
                <a:uFill>
                  <a:solidFill>
                    <a:srgbClr val="FFFFFF"/>
                  </a:solidFill>
                </a:uFill>
                <a:latin typeface="Arial"/>
                <a:cs typeface="Arial"/>
              </a:rPr>
              <a:t>Alla</a:t>
            </a:r>
            <a:r>
              <a:rPr sz="3600" b="1" spc="-150" dirty="0">
                <a:solidFill>
                  <a:schemeClr val="accent2"/>
                </a:solidFill>
                <a:uFill>
                  <a:solidFill>
                    <a:srgbClr val="FFFFFF"/>
                  </a:solidFill>
                </a:uFill>
                <a:latin typeface="Arial"/>
                <a:cs typeface="Arial"/>
              </a:rPr>
              <a:t> </a:t>
            </a:r>
            <a:r>
              <a:rPr sz="3600" b="1" spc="-10" dirty="0">
                <a:solidFill>
                  <a:schemeClr val="accent2"/>
                </a:solidFill>
                <a:uFill>
                  <a:solidFill>
                    <a:srgbClr val="FFFFFF"/>
                  </a:solidFill>
                </a:uFill>
                <a:latin typeface="Arial"/>
                <a:cs typeface="Arial"/>
              </a:rPr>
              <a:t>nivåer</a:t>
            </a:r>
            <a:endParaRPr sz="4000" dirty="0">
              <a:solidFill>
                <a:schemeClr val="accent2"/>
              </a:solidFill>
              <a:latin typeface="Arial"/>
              <a:cs typeface="Arial"/>
            </a:endParaRPr>
          </a:p>
        </p:txBody>
      </p:sp>
      <p:sp>
        <p:nvSpPr>
          <p:cNvPr id="3" name="object 3"/>
          <p:cNvSpPr txBox="1"/>
          <p:nvPr/>
        </p:nvSpPr>
        <p:spPr>
          <a:xfrm>
            <a:off x="916671" y="3750683"/>
            <a:ext cx="3566160" cy="391160"/>
          </a:xfrm>
          <a:prstGeom prst="rect">
            <a:avLst/>
          </a:prstGeom>
        </p:spPr>
        <p:txBody>
          <a:bodyPr vert="horz" wrap="square" lIns="0" tIns="12700" rIns="0" bIns="0" rtlCol="0">
            <a:spAutoFit/>
          </a:bodyPr>
          <a:lstStyle/>
          <a:p>
            <a:pPr marL="12700">
              <a:lnSpc>
                <a:spcPct val="100000"/>
              </a:lnSpc>
              <a:spcBef>
                <a:spcPts val="100"/>
              </a:spcBef>
            </a:pPr>
            <a:r>
              <a:rPr sz="2400" dirty="0">
                <a:solidFill>
                  <a:srgbClr val="FFFFFF"/>
                </a:solidFill>
                <a:latin typeface="Arial"/>
                <a:cs typeface="Arial"/>
              </a:rPr>
              <a:t>Inför</a:t>
            </a:r>
            <a:r>
              <a:rPr sz="2400" spc="-40" dirty="0">
                <a:solidFill>
                  <a:srgbClr val="FFFFFF"/>
                </a:solidFill>
                <a:latin typeface="Arial"/>
                <a:cs typeface="Arial"/>
              </a:rPr>
              <a:t> </a:t>
            </a:r>
            <a:r>
              <a:rPr sz="2400" dirty="0" err="1">
                <a:solidFill>
                  <a:srgbClr val="FFFFFF"/>
                </a:solidFill>
                <a:latin typeface="Arial"/>
                <a:cs typeface="Arial"/>
              </a:rPr>
              <a:t>säsongen</a:t>
            </a:r>
            <a:r>
              <a:rPr sz="2400" spc="5" dirty="0">
                <a:solidFill>
                  <a:srgbClr val="FFFFFF"/>
                </a:solidFill>
                <a:latin typeface="Arial"/>
                <a:cs typeface="Arial"/>
              </a:rPr>
              <a:t> </a:t>
            </a:r>
            <a:r>
              <a:rPr lang="sv-SE" sz="2400" spc="-10" dirty="0">
                <a:solidFill>
                  <a:srgbClr val="FFFFFF"/>
                </a:solidFill>
                <a:latin typeface="Arial"/>
                <a:cs typeface="Arial"/>
              </a:rPr>
              <a:t>2026/27</a:t>
            </a:r>
            <a:endParaRPr sz="2400" dirty="0">
              <a:latin typeface="Arial"/>
              <a:cs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612901" y="3197605"/>
            <a:ext cx="2014220" cy="821055"/>
            <a:chOff x="612901" y="3197605"/>
            <a:chExt cx="2014220" cy="821055"/>
          </a:xfrm>
        </p:grpSpPr>
        <p:sp>
          <p:nvSpPr>
            <p:cNvPr id="3" name="object 3"/>
            <p:cNvSpPr/>
            <p:nvPr/>
          </p:nvSpPr>
          <p:spPr>
            <a:xfrm>
              <a:off x="625601" y="3210305"/>
              <a:ext cx="1988820" cy="795655"/>
            </a:xfrm>
            <a:custGeom>
              <a:avLst/>
              <a:gdLst/>
              <a:ahLst/>
              <a:cxnLst/>
              <a:rect l="l" t="t" r="r" b="b"/>
              <a:pathLst>
                <a:path w="1988820" h="795654">
                  <a:moveTo>
                    <a:pt x="1591056" y="0"/>
                  </a:moveTo>
                  <a:lnTo>
                    <a:pt x="0" y="0"/>
                  </a:lnTo>
                  <a:lnTo>
                    <a:pt x="397764" y="397764"/>
                  </a:lnTo>
                  <a:lnTo>
                    <a:pt x="0" y="795528"/>
                  </a:lnTo>
                  <a:lnTo>
                    <a:pt x="1591056" y="795528"/>
                  </a:lnTo>
                  <a:lnTo>
                    <a:pt x="1988820" y="397764"/>
                  </a:lnTo>
                  <a:lnTo>
                    <a:pt x="1591056" y="0"/>
                  </a:lnTo>
                  <a:close/>
                </a:path>
              </a:pathLst>
            </a:custGeom>
            <a:solidFill>
              <a:srgbClr val="005F70"/>
            </a:solidFill>
          </p:spPr>
          <p:txBody>
            <a:bodyPr wrap="square" lIns="0" tIns="0" rIns="0" bIns="0" rtlCol="0"/>
            <a:lstStyle/>
            <a:p>
              <a:endParaRPr/>
            </a:p>
          </p:txBody>
        </p:sp>
        <p:sp>
          <p:nvSpPr>
            <p:cNvPr id="4" name="object 4"/>
            <p:cNvSpPr/>
            <p:nvPr/>
          </p:nvSpPr>
          <p:spPr>
            <a:xfrm>
              <a:off x="625601" y="3210305"/>
              <a:ext cx="1988820" cy="795655"/>
            </a:xfrm>
            <a:custGeom>
              <a:avLst/>
              <a:gdLst/>
              <a:ahLst/>
              <a:cxnLst/>
              <a:rect l="l" t="t" r="r" b="b"/>
              <a:pathLst>
                <a:path w="1988820" h="795654">
                  <a:moveTo>
                    <a:pt x="0" y="0"/>
                  </a:moveTo>
                  <a:lnTo>
                    <a:pt x="1591056" y="0"/>
                  </a:lnTo>
                  <a:lnTo>
                    <a:pt x="1988820" y="397764"/>
                  </a:lnTo>
                  <a:lnTo>
                    <a:pt x="1591056" y="795528"/>
                  </a:lnTo>
                  <a:lnTo>
                    <a:pt x="0" y="795528"/>
                  </a:lnTo>
                  <a:lnTo>
                    <a:pt x="397764" y="397764"/>
                  </a:lnTo>
                  <a:lnTo>
                    <a:pt x="0" y="0"/>
                  </a:lnTo>
                  <a:close/>
                </a:path>
              </a:pathLst>
            </a:custGeom>
            <a:ln w="25400">
              <a:solidFill>
                <a:srgbClr val="FFFFFF"/>
              </a:solidFill>
            </a:ln>
          </p:spPr>
          <p:txBody>
            <a:bodyPr wrap="square" lIns="0" tIns="0" rIns="0" bIns="0" rtlCol="0"/>
            <a:lstStyle/>
            <a:p>
              <a:endParaRPr/>
            </a:p>
          </p:txBody>
        </p:sp>
      </p:grpSp>
      <p:sp>
        <p:nvSpPr>
          <p:cNvPr id="5" name="object 5"/>
          <p:cNvSpPr txBox="1"/>
          <p:nvPr/>
        </p:nvSpPr>
        <p:spPr>
          <a:xfrm>
            <a:off x="1272286" y="3481578"/>
            <a:ext cx="729615" cy="223520"/>
          </a:xfrm>
          <a:prstGeom prst="rect">
            <a:avLst/>
          </a:prstGeom>
        </p:spPr>
        <p:txBody>
          <a:bodyPr vert="horz" wrap="square" lIns="0" tIns="12065" rIns="0" bIns="0" rtlCol="0">
            <a:spAutoFit/>
          </a:bodyPr>
          <a:lstStyle/>
          <a:p>
            <a:pPr marL="12700">
              <a:lnSpc>
                <a:spcPct val="100000"/>
              </a:lnSpc>
              <a:spcBef>
                <a:spcPts val="95"/>
              </a:spcBef>
            </a:pPr>
            <a:r>
              <a:rPr sz="1300" spc="-10" dirty="0">
                <a:solidFill>
                  <a:srgbClr val="FFFFFF"/>
                </a:solidFill>
                <a:latin typeface="Arial"/>
                <a:cs typeface="Arial"/>
              </a:rPr>
              <a:t>Bakgrund</a:t>
            </a:r>
            <a:endParaRPr sz="1300" dirty="0">
              <a:latin typeface="Arial"/>
              <a:cs typeface="Arial"/>
            </a:endParaRPr>
          </a:p>
        </p:txBody>
      </p:sp>
      <p:grpSp>
        <p:nvGrpSpPr>
          <p:cNvPr id="6" name="object 6"/>
          <p:cNvGrpSpPr/>
          <p:nvPr/>
        </p:nvGrpSpPr>
        <p:grpSpPr>
          <a:xfrm>
            <a:off x="2403601" y="3197605"/>
            <a:ext cx="2014220" cy="821055"/>
            <a:chOff x="2403601" y="3197605"/>
            <a:chExt cx="2014220" cy="821055"/>
          </a:xfrm>
        </p:grpSpPr>
        <p:sp>
          <p:nvSpPr>
            <p:cNvPr id="7" name="object 7"/>
            <p:cNvSpPr/>
            <p:nvPr/>
          </p:nvSpPr>
          <p:spPr>
            <a:xfrm>
              <a:off x="2416301" y="3210305"/>
              <a:ext cx="1988820" cy="795655"/>
            </a:xfrm>
            <a:custGeom>
              <a:avLst/>
              <a:gdLst/>
              <a:ahLst/>
              <a:cxnLst/>
              <a:rect l="l" t="t" r="r" b="b"/>
              <a:pathLst>
                <a:path w="1988820" h="795654">
                  <a:moveTo>
                    <a:pt x="1591056" y="0"/>
                  </a:moveTo>
                  <a:lnTo>
                    <a:pt x="0" y="0"/>
                  </a:lnTo>
                  <a:lnTo>
                    <a:pt x="397764" y="397764"/>
                  </a:lnTo>
                  <a:lnTo>
                    <a:pt x="0" y="795528"/>
                  </a:lnTo>
                  <a:lnTo>
                    <a:pt x="1591056" y="795528"/>
                  </a:lnTo>
                  <a:lnTo>
                    <a:pt x="1988820" y="397764"/>
                  </a:lnTo>
                  <a:lnTo>
                    <a:pt x="1591056" y="0"/>
                  </a:lnTo>
                  <a:close/>
                </a:path>
              </a:pathLst>
            </a:custGeom>
            <a:solidFill>
              <a:srgbClr val="005F70"/>
            </a:solidFill>
          </p:spPr>
          <p:txBody>
            <a:bodyPr wrap="square" lIns="0" tIns="0" rIns="0" bIns="0" rtlCol="0"/>
            <a:lstStyle/>
            <a:p>
              <a:endParaRPr/>
            </a:p>
          </p:txBody>
        </p:sp>
        <p:sp>
          <p:nvSpPr>
            <p:cNvPr id="8" name="object 8"/>
            <p:cNvSpPr/>
            <p:nvPr/>
          </p:nvSpPr>
          <p:spPr>
            <a:xfrm>
              <a:off x="2416301" y="3210305"/>
              <a:ext cx="1988820" cy="795655"/>
            </a:xfrm>
            <a:custGeom>
              <a:avLst/>
              <a:gdLst/>
              <a:ahLst/>
              <a:cxnLst/>
              <a:rect l="l" t="t" r="r" b="b"/>
              <a:pathLst>
                <a:path w="1988820" h="795654">
                  <a:moveTo>
                    <a:pt x="0" y="0"/>
                  </a:moveTo>
                  <a:lnTo>
                    <a:pt x="1591056" y="0"/>
                  </a:lnTo>
                  <a:lnTo>
                    <a:pt x="1988820" y="397764"/>
                  </a:lnTo>
                  <a:lnTo>
                    <a:pt x="1591056" y="795528"/>
                  </a:lnTo>
                  <a:lnTo>
                    <a:pt x="0" y="795528"/>
                  </a:lnTo>
                  <a:lnTo>
                    <a:pt x="397764" y="397764"/>
                  </a:lnTo>
                  <a:lnTo>
                    <a:pt x="0" y="0"/>
                  </a:lnTo>
                  <a:close/>
                </a:path>
              </a:pathLst>
            </a:custGeom>
            <a:ln w="25400">
              <a:solidFill>
                <a:srgbClr val="FFFFFF"/>
              </a:solidFill>
            </a:ln>
          </p:spPr>
          <p:txBody>
            <a:bodyPr wrap="square" lIns="0" tIns="0" rIns="0" bIns="0" rtlCol="0"/>
            <a:lstStyle/>
            <a:p>
              <a:endParaRPr/>
            </a:p>
          </p:txBody>
        </p:sp>
      </p:grpSp>
      <p:sp>
        <p:nvSpPr>
          <p:cNvPr id="9" name="object 9"/>
          <p:cNvSpPr txBox="1"/>
          <p:nvPr/>
        </p:nvSpPr>
        <p:spPr>
          <a:xfrm>
            <a:off x="2921254" y="3395853"/>
            <a:ext cx="1012190" cy="393700"/>
          </a:xfrm>
          <a:prstGeom prst="rect">
            <a:avLst/>
          </a:prstGeom>
        </p:spPr>
        <p:txBody>
          <a:bodyPr vert="horz" wrap="square" lIns="0" tIns="40640" rIns="0" bIns="0" rtlCol="0">
            <a:spAutoFit/>
          </a:bodyPr>
          <a:lstStyle/>
          <a:p>
            <a:pPr marL="140335" marR="5080" indent="-128270">
              <a:lnSpc>
                <a:spcPts val="1340"/>
              </a:lnSpc>
              <a:spcBef>
                <a:spcPts val="320"/>
              </a:spcBef>
            </a:pPr>
            <a:r>
              <a:rPr sz="1300" spc="-10" dirty="0">
                <a:solidFill>
                  <a:srgbClr val="FFFFFF"/>
                </a:solidFill>
                <a:latin typeface="Arial"/>
                <a:cs typeface="Arial"/>
              </a:rPr>
              <a:t>Upplevelsens drivkrafter</a:t>
            </a:r>
            <a:endParaRPr sz="1300">
              <a:latin typeface="Arial"/>
              <a:cs typeface="Arial"/>
            </a:endParaRPr>
          </a:p>
        </p:txBody>
      </p:sp>
      <p:grpSp>
        <p:nvGrpSpPr>
          <p:cNvPr id="10" name="object 10"/>
          <p:cNvGrpSpPr/>
          <p:nvPr/>
        </p:nvGrpSpPr>
        <p:grpSpPr>
          <a:xfrm>
            <a:off x="4194302" y="3197605"/>
            <a:ext cx="2014220" cy="821055"/>
            <a:chOff x="4194302" y="3197605"/>
            <a:chExt cx="2014220" cy="821055"/>
          </a:xfrm>
        </p:grpSpPr>
        <p:sp>
          <p:nvSpPr>
            <p:cNvPr id="11" name="object 11"/>
            <p:cNvSpPr/>
            <p:nvPr/>
          </p:nvSpPr>
          <p:spPr>
            <a:xfrm>
              <a:off x="4207002" y="3210305"/>
              <a:ext cx="1988820" cy="795655"/>
            </a:xfrm>
            <a:custGeom>
              <a:avLst/>
              <a:gdLst/>
              <a:ahLst/>
              <a:cxnLst/>
              <a:rect l="l" t="t" r="r" b="b"/>
              <a:pathLst>
                <a:path w="1988820" h="795654">
                  <a:moveTo>
                    <a:pt x="1591056" y="0"/>
                  </a:moveTo>
                  <a:lnTo>
                    <a:pt x="0" y="0"/>
                  </a:lnTo>
                  <a:lnTo>
                    <a:pt x="397763" y="397764"/>
                  </a:lnTo>
                  <a:lnTo>
                    <a:pt x="0" y="795528"/>
                  </a:lnTo>
                  <a:lnTo>
                    <a:pt x="1591056" y="795528"/>
                  </a:lnTo>
                  <a:lnTo>
                    <a:pt x="1988820" y="397764"/>
                  </a:lnTo>
                  <a:lnTo>
                    <a:pt x="1591056" y="0"/>
                  </a:lnTo>
                  <a:close/>
                </a:path>
              </a:pathLst>
            </a:custGeom>
            <a:solidFill>
              <a:srgbClr val="005F70"/>
            </a:solidFill>
          </p:spPr>
          <p:txBody>
            <a:bodyPr wrap="square" lIns="0" tIns="0" rIns="0" bIns="0" rtlCol="0"/>
            <a:lstStyle/>
            <a:p>
              <a:endParaRPr/>
            </a:p>
          </p:txBody>
        </p:sp>
        <p:sp>
          <p:nvSpPr>
            <p:cNvPr id="12" name="object 12"/>
            <p:cNvSpPr/>
            <p:nvPr/>
          </p:nvSpPr>
          <p:spPr>
            <a:xfrm>
              <a:off x="4207002" y="3210305"/>
              <a:ext cx="1988820" cy="795655"/>
            </a:xfrm>
            <a:custGeom>
              <a:avLst/>
              <a:gdLst/>
              <a:ahLst/>
              <a:cxnLst/>
              <a:rect l="l" t="t" r="r" b="b"/>
              <a:pathLst>
                <a:path w="1988820" h="795654">
                  <a:moveTo>
                    <a:pt x="0" y="0"/>
                  </a:moveTo>
                  <a:lnTo>
                    <a:pt x="1591056" y="0"/>
                  </a:lnTo>
                  <a:lnTo>
                    <a:pt x="1988820" y="397764"/>
                  </a:lnTo>
                  <a:lnTo>
                    <a:pt x="1591056" y="795528"/>
                  </a:lnTo>
                  <a:lnTo>
                    <a:pt x="0" y="795528"/>
                  </a:lnTo>
                  <a:lnTo>
                    <a:pt x="397763" y="397764"/>
                  </a:lnTo>
                  <a:lnTo>
                    <a:pt x="0" y="0"/>
                  </a:lnTo>
                  <a:close/>
                </a:path>
              </a:pathLst>
            </a:custGeom>
            <a:ln w="25400">
              <a:solidFill>
                <a:srgbClr val="FFFFFF"/>
              </a:solidFill>
            </a:ln>
          </p:spPr>
          <p:txBody>
            <a:bodyPr wrap="square" lIns="0" tIns="0" rIns="0" bIns="0" rtlCol="0"/>
            <a:lstStyle/>
            <a:p>
              <a:endParaRPr/>
            </a:p>
          </p:txBody>
        </p:sp>
      </p:grpSp>
      <p:sp>
        <p:nvSpPr>
          <p:cNvPr id="13" name="object 13"/>
          <p:cNvSpPr txBox="1"/>
          <p:nvPr/>
        </p:nvSpPr>
        <p:spPr>
          <a:xfrm>
            <a:off x="4710810" y="3481578"/>
            <a:ext cx="1014730" cy="223520"/>
          </a:xfrm>
          <a:prstGeom prst="rect">
            <a:avLst/>
          </a:prstGeom>
        </p:spPr>
        <p:txBody>
          <a:bodyPr vert="horz" wrap="square" lIns="0" tIns="12065" rIns="0" bIns="0" rtlCol="0">
            <a:spAutoFit/>
          </a:bodyPr>
          <a:lstStyle/>
          <a:p>
            <a:pPr marL="12700">
              <a:lnSpc>
                <a:spcPct val="100000"/>
              </a:lnSpc>
              <a:spcBef>
                <a:spcPts val="95"/>
              </a:spcBef>
            </a:pPr>
            <a:r>
              <a:rPr sz="1300" dirty="0">
                <a:solidFill>
                  <a:srgbClr val="FFFFFF"/>
                </a:solidFill>
                <a:latin typeface="Arial"/>
                <a:cs typeface="Arial"/>
              </a:rPr>
              <a:t>Vår</a:t>
            </a:r>
            <a:r>
              <a:rPr sz="1300" spc="-20" dirty="0">
                <a:solidFill>
                  <a:srgbClr val="FFFFFF"/>
                </a:solidFill>
                <a:latin typeface="Arial"/>
                <a:cs typeface="Arial"/>
              </a:rPr>
              <a:t> </a:t>
            </a:r>
            <a:r>
              <a:rPr sz="1300" spc="-10" dirty="0">
                <a:solidFill>
                  <a:srgbClr val="FFFFFF"/>
                </a:solidFill>
                <a:latin typeface="Arial"/>
                <a:cs typeface="Arial"/>
              </a:rPr>
              <a:t>målgrupp</a:t>
            </a:r>
            <a:endParaRPr sz="1300">
              <a:latin typeface="Arial"/>
              <a:cs typeface="Arial"/>
            </a:endParaRPr>
          </a:p>
        </p:txBody>
      </p:sp>
      <p:grpSp>
        <p:nvGrpSpPr>
          <p:cNvPr id="14" name="object 14"/>
          <p:cNvGrpSpPr/>
          <p:nvPr/>
        </p:nvGrpSpPr>
        <p:grpSpPr>
          <a:xfrm>
            <a:off x="5985002" y="3197605"/>
            <a:ext cx="2014220" cy="821055"/>
            <a:chOff x="5985002" y="3197605"/>
            <a:chExt cx="2014220" cy="821055"/>
          </a:xfrm>
        </p:grpSpPr>
        <p:sp>
          <p:nvSpPr>
            <p:cNvPr id="15" name="object 15"/>
            <p:cNvSpPr/>
            <p:nvPr/>
          </p:nvSpPr>
          <p:spPr>
            <a:xfrm>
              <a:off x="5997702" y="3210305"/>
              <a:ext cx="1988820" cy="795655"/>
            </a:xfrm>
            <a:custGeom>
              <a:avLst/>
              <a:gdLst/>
              <a:ahLst/>
              <a:cxnLst/>
              <a:rect l="l" t="t" r="r" b="b"/>
              <a:pathLst>
                <a:path w="1988820" h="795654">
                  <a:moveTo>
                    <a:pt x="1591055" y="0"/>
                  </a:moveTo>
                  <a:lnTo>
                    <a:pt x="0" y="0"/>
                  </a:lnTo>
                  <a:lnTo>
                    <a:pt x="397763" y="397764"/>
                  </a:lnTo>
                  <a:lnTo>
                    <a:pt x="0" y="795528"/>
                  </a:lnTo>
                  <a:lnTo>
                    <a:pt x="1591055" y="795528"/>
                  </a:lnTo>
                  <a:lnTo>
                    <a:pt x="1988820" y="397764"/>
                  </a:lnTo>
                  <a:lnTo>
                    <a:pt x="1591055" y="0"/>
                  </a:lnTo>
                  <a:close/>
                </a:path>
              </a:pathLst>
            </a:custGeom>
            <a:solidFill>
              <a:srgbClr val="005F70"/>
            </a:solidFill>
          </p:spPr>
          <p:txBody>
            <a:bodyPr wrap="square" lIns="0" tIns="0" rIns="0" bIns="0" rtlCol="0"/>
            <a:lstStyle/>
            <a:p>
              <a:endParaRPr/>
            </a:p>
          </p:txBody>
        </p:sp>
        <p:sp>
          <p:nvSpPr>
            <p:cNvPr id="16" name="object 16"/>
            <p:cNvSpPr/>
            <p:nvPr/>
          </p:nvSpPr>
          <p:spPr>
            <a:xfrm>
              <a:off x="5997702" y="3210305"/>
              <a:ext cx="1988820" cy="795655"/>
            </a:xfrm>
            <a:custGeom>
              <a:avLst/>
              <a:gdLst/>
              <a:ahLst/>
              <a:cxnLst/>
              <a:rect l="l" t="t" r="r" b="b"/>
              <a:pathLst>
                <a:path w="1988820" h="795654">
                  <a:moveTo>
                    <a:pt x="0" y="0"/>
                  </a:moveTo>
                  <a:lnTo>
                    <a:pt x="1591055" y="0"/>
                  </a:lnTo>
                  <a:lnTo>
                    <a:pt x="1988820" y="397764"/>
                  </a:lnTo>
                  <a:lnTo>
                    <a:pt x="1591055" y="795528"/>
                  </a:lnTo>
                  <a:lnTo>
                    <a:pt x="0" y="795528"/>
                  </a:lnTo>
                  <a:lnTo>
                    <a:pt x="397763" y="397764"/>
                  </a:lnTo>
                  <a:lnTo>
                    <a:pt x="0" y="0"/>
                  </a:lnTo>
                  <a:close/>
                </a:path>
              </a:pathLst>
            </a:custGeom>
            <a:ln w="25400">
              <a:solidFill>
                <a:srgbClr val="FFFFFF"/>
              </a:solidFill>
            </a:ln>
          </p:spPr>
          <p:txBody>
            <a:bodyPr wrap="square" lIns="0" tIns="0" rIns="0" bIns="0" rtlCol="0"/>
            <a:lstStyle/>
            <a:p>
              <a:endParaRPr/>
            </a:p>
          </p:txBody>
        </p:sp>
      </p:grpSp>
      <p:sp>
        <p:nvSpPr>
          <p:cNvPr id="17" name="object 17"/>
          <p:cNvSpPr txBox="1"/>
          <p:nvPr/>
        </p:nvSpPr>
        <p:spPr>
          <a:xfrm>
            <a:off x="6475857" y="3395853"/>
            <a:ext cx="1068070" cy="393700"/>
          </a:xfrm>
          <a:prstGeom prst="rect">
            <a:avLst/>
          </a:prstGeom>
        </p:spPr>
        <p:txBody>
          <a:bodyPr vert="horz" wrap="square" lIns="0" tIns="40640" rIns="0" bIns="0" rtlCol="0">
            <a:spAutoFit/>
          </a:bodyPr>
          <a:lstStyle/>
          <a:p>
            <a:pPr marL="12700" marR="5080" indent="109220">
              <a:lnSpc>
                <a:spcPts val="1340"/>
              </a:lnSpc>
              <a:spcBef>
                <a:spcPts val="320"/>
              </a:spcBef>
            </a:pPr>
            <a:r>
              <a:rPr sz="1300" spc="-10" dirty="0">
                <a:solidFill>
                  <a:srgbClr val="FFFFFF"/>
                </a:solidFill>
                <a:latin typeface="Arial"/>
                <a:cs typeface="Arial"/>
              </a:rPr>
              <a:t>Strategiska fokusområden</a:t>
            </a:r>
            <a:endParaRPr sz="1300">
              <a:latin typeface="Arial"/>
              <a:cs typeface="Arial"/>
            </a:endParaRPr>
          </a:p>
        </p:txBody>
      </p:sp>
      <p:grpSp>
        <p:nvGrpSpPr>
          <p:cNvPr id="18" name="object 18"/>
          <p:cNvGrpSpPr/>
          <p:nvPr/>
        </p:nvGrpSpPr>
        <p:grpSpPr>
          <a:xfrm>
            <a:off x="7775702" y="3197605"/>
            <a:ext cx="2014220" cy="821055"/>
            <a:chOff x="7775702" y="3197605"/>
            <a:chExt cx="2014220" cy="821055"/>
          </a:xfrm>
        </p:grpSpPr>
        <p:sp>
          <p:nvSpPr>
            <p:cNvPr id="19" name="object 19"/>
            <p:cNvSpPr/>
            <p:nvPr/>
          </p:nvSpPr>
          <p:spPr>
            <a:xfrm>
              <a:off x="7788402" y="3210305"/>
              <a:ext cx="1988820" cy="795655"/>
            </a:xfrm>
            <a:custGeom>
              <a:avLst/>
              <a:gdLst/>
              <a:ahLst/>
              <a:cxnLst/>
              <a:rect l="l" t="t" r="r" b="b"/>
              <a:pathLst>
                <a:path w="1988820" h="795654">
                  <a:moveTo>
                    <a:pt x="1591055" y="0"/>
                  </a:moveTo>
                  <a:lnTo>
                    <a:pt x="0" y="0"/>
                  </a:lnTo>
                  <a:lnTo>
                    <a:pt x="397764" y="397764"/>
                  </a:lnTo>
                  <a:lnTo>
                    <a:pt x="0" y="795528"/>
                  </a:lnTo>
                  <a:lnTo>
                    <a:pt x="1591055" y="795528"/>
                  </a:lnTo>
                  <a:lnTo>
                    <a:pt x="1988820" y="397764"/>
                  </a:lnTo>
                  <a:lnTo>
                    <a:pt x="1591055" y="0"/>
                  </a:lnTo>
                  <a:close/>
                </a:path>
              </a:pathLst>
            </a:custGeom>
            <a:solidFill>
              <a:srgbClr val="005F70"/>
            </a:solidFill>
          </p:spPr>
          <p:txBody>
            <a:bodyPr wrap="square" lIns="0" tIns="0" rIns="0" bIns="0" rtlCol="0"/>
            <a:lstStyle/>
            <a:p>
              <a:endParaRPr/>
            </a:p>
          </p:txBody>
        </p:sp>
        <p:sp>
          <p:nvSpPr>
            <p:cNvPr id="20" name="object 20"/>
            <p:cNvSpPr/>
            <p:nvPr/>
          </p:nvSpPr>
          <p:spPr>
            <a:xfrm>
              <a:off x="7788402" y="3210305"/>
              <a:ext cx="1988820" cy="795655"/>
            </a:xfrm>
            <a:custGeom>
              <a:avLst/>
              <a:gdLst/>
              <a:ahLst/>
              <a:cxnLst/>
              <a:rect l="l" t="t" r="r" b="b"/>
              <a:pathLst>
                <a:path w="1988820" h="795654">
                  <a:moveTo>
                    <a:pt x="0" y="0"/>
                  </a:moveTo>
                  <a:lnTo>
                    <a:pt x="1591055" y="0"/>
                  </a:lnTo>
                  <a:lnTo>
                    <a:pt x="1988820" y="397764"/>
                  </a:lnTo>
                  <a:lnTo>
                    <a:pt x="1591055" y="795528"/>
                  </a:lnTo>
                  <a:lnTo>
                    <a:pt x="0" y="795528"/>
                  </a:lnTo>
                  <a:lnTo>
                    <a:pt x="397764" y="397764"/>
                  </a:lnTo>
                  <a:lnTo>
                    <a:pt x="0" y="0"/>
                  </a:lnTo>
                  <a:close/>
                </a:path>
              </a:pathLst>
            </a:custGeom>
            <a:ln w="25400">
              <a:solidFill>
                <a:srgbClr val="FFFFFF"/>
              </a:solidFill>
            </a:ln>
          </p:spPr>
          <p:txBody>
            <a:bodyPr wrap="square" lIns="0" tIns="0" rIns="0" bIns="0" rtlCol="0"/>
            <a:lstStyle/>
            <a:p>
              <a:endParaRPr/>
            </a:p>
          </p:txBody>
        </p:sp>
      </p:grpSp>
      <p:sp>
        <p:nvSpPr>
          <p:cNvPr id="21" name="object 21"/>
          <p:cNvSpPr txBox="1"/>
          <p:nvPr/>
        </p:nvSpPr>
        <p:spPr>
          <a:xfrm>
            <a:off x="8353425" y="3395853"/>
            <a:ext cx="893444" cy="393700"/>
          </a:xfrm>
          <a:prstGeom prst="rect">
            <a:avLst/>
          </a:prstGeom>
        </p:spPr>
        <p:txBody>
          <a:bodyPr vert="horz" wrap="square" lIns="0" tIns="40640" rIns="0" bIns="0" rtlCol="0">
            <a:spAutoFit/>
          </a:bodyPr>
          <a:lstStyle/>
          <a:p>
            <a:pPr marL="67310" marR="5080" indent="-55244">
              <a:lnSpc>
                <a:spcPts val="1340"/>
              </a:lnSpc>
              <a:spcBef>
                <a:spcPts val="320"/>
              </a:spcBef>
            </a:pPr>
            <a:r>
              <a:rPr sz="1300" spc="-10" dirty="0">
                <a:solidFill>
                  <a:srgbClr val="FFFFFF"/>
                </a:solidFill>
                <a:latin typeface="Arial"/>
                <a:cs typeface="Arial"/>
              </a:rPr>
              <a:t>Upplevelse- processen</a:t>
            </a:r>
            <a:endParaRPr sz="1300">
              <a:latin typeface="Arial"/>
              <a:cs typeface="Arial"/>
            </a:endParaRPr>
          </a:p>
        </p:txBody>
      </p:sp>
      <p:grpSp>
        <p:nvGrpSpPr>
          <p:cNvPr id="22" name="object 22"/>
          <p:cNvGrpSpPr/>
          <p:nvPr/>
        </p:nvGrpSpPr>
        <p:grpSpPr>
          <a:xfrm>
            <a:off x="9566402" y="3197605"/>
            <a:ext cx="2014220" cy="821055"/>
            <a:chOff x="9566402" y="3197605"/>
            <a:chExt cx="2014220" cy="821055"/>
          </a:xfrm>
        </p:grpSpPr>
        <p:sp>
          <p:nvSpPr>
            <p:cNvPr id="23" name="object 23"/>
            <p:cNvSpPr/>
            <p:nvPr/>
          </p:nvSpPr>
          <p:spPr>
            <a:xfrm>
              <a:off x="9579102" y="3210305"/>
              <a:ext cx="1988820" cy="795655"/>
            </a:xfrm>
            <a:custGeom>
              <a:avLst/>
              <a:gdLst/>
              <a:ahLst/>
              <a:cxnLst/>
              <a:rect l="l" t="t" r="r" b="b"/>
              <a:pathLst>
                <a:path w="1988820" h="795654">
                  <a:moveTo>
                    <a:pt x="1591055" y="0"/>
                  </a:moveTo>
                  <a:lnTo>
                    <a:pt x="0" y="0"/>
                  </a:lnTo>
                  <a:lnTo>
                    <a:pt x="397764" y="397764"/>
                  </a:lnTo>
                  <a:lnTo>
                    <a:pt x="0" y="795528"/>
                  </a:lnTo>
                  <a:lnTo>
                    <a:pt x="1591055" y="795528"/>
                  </a:lnTo>
                  <a:lnTo>
                    <a:pt x="1988820" y="397764"/>
                  </a:lnTo>
                  <a:lnTo>
                    <a:pt x="1591055" y="0"/>
                  </a:lnTo>
                  <a:close/>
                </a:path>
              </a:pathLst>
            </a:custGeom>
            <a:solidFill>
              <a:srgbClr val="005F70"/>
            </a:solidFill>
          </p:spPr>
          <p:txBody>
            <a:bodyPr wrap="square" lIns="0" tIns="0" rIns="0" bIns="0" rtlCol="0"/>
            <a:lstStyle/>
            <a:p>
              <a:endParaRPr/>
            </a:p>
          </p:txBody>
        </p:sp>
        <p:sp>
          <p:nvSpPr>
            <p:cNvPr id="24" name="object 24"/>
            <p:cNvSpPr/>
            <p:nvPr/>
          </p:nvSpPr>
          <p:spPr>
            <a:xfrm>
              <a:off x="9579102" y="3210305"/>
              <a:ext cx="1988820" cy="795655"/>
            </a:xfrm>
            <a:custGeom>
              <a:avLst/>
              <a:gdLst/>
              <a:ahLst/>
              <a:cxnLst/>
              <a:rect l="l" t="t" r="r" b="b"/>
              <a:pathLst>
                <a:path w="1988820" h="795654">
                  <a:moveTo>
                    <a:pt x="0" y="0"/>
                  </a:moveTo>
                  <a:lnTo>
                    <a:pt x="1591055" y="0"/>
                  </a:lnTo>
                  <a:lnTo>
                    <a:pt x="1988820" y="397764"/>
                  </a:lnTo>
                  <a:lnTo>
                    <a:pt x="1591055" y="795528"/>
                  </a:lnTo>
                  <a:lnTo>
                    <a:pt x="0" y="795528"/>
                  </a:lnTo>
                  <a:lnTo>
                    <a:pt x="397764" y="397764"/>
                  </a:lnTo>
                  <a:lnTo>
                    <a:pt x="0" y="0"/>
                  </a:lnTo>
                  <a:close/>
                </a:path>
              </a:pathLst>
            </a:custGeom>
            <a:ln w="25400">
              <a:solidFill>
                <a:srgbClr val="FFFFFF"/>
              </a:solidFill>
            </a:ln>
          </p:spPr>
          <p:txBody>
            <a:bodyPr wrap="square" lIns="0" tIns="0" rIns="0" bIns="0" rtlCol="0"/>
            <a:lstStyle/>
            <a:p>
              <a:endParaRPr/>
            </a:p>
          </p:txBody>
        </p:sp>
      </p:grpSp>
      <p:sp>
        <p:nvSpPr>
          <p:cNvPr id="25" name="object 25"/>
          <p:cNvSpPr txBox="1"/>
          <p:nvPr/>
        </p:nvSpPr>
        <p:spPr>
          <a:xfrm>
            <a:off x="10341102" y="3481578"/>
            <a:ext cx="499745" cy="223520"/>
          </a:xfrm>
          <a:prstGeom prst="rect">
            <a:avLst/>
          </a:prstGeom>
        </p:spPr>
        <p:txBody>
          <a:bodyPr vert="horz" wrap="square" lIns="0" tIns="12065" rIns="0" bIns="0" rtlCol="0">
            <a:spAutoFit/>
          </a:bodyPr>
          <a:lstStyle/>
          <a:p>
            <a:pPr marL="12700">
              <a:lnSpc>
                <a:spcPct val="100000"/>
              </a:lnSpc>
              <a:spcBef>
                <a:spcPts val="95"/>
              </a:spcBef>
            </a:pPr>
            <a:r>
              <a:rPr sz="1300" spc="-10" dirty="0">
                <a:solidFill>
                  <a:srgbClr val="FFFFFF"/>
                </a:solidFill>
                <a:latin typeface="Arial"/>
                <a:cs typeface="Arial"/>
              </a:rPr>
              <a:t>Nivåer</a:t>
            </a:r>
            <a:endParaRPr sz="1300">
              <a:latin typeface="Arial"/>
              <a:cs typeface="Arial"/>
            </a:endParaRPr>
          </a:p>
        </p:txBody>
      </p:sp>
      <p:sp>
        <p:nvSpPr>
          <p:cNvPr id="26" name="object 26"/>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fld id="{81D60167-4931-47E6-BA6A-407CBD079E47}" type="slidenum">
              <a:rPr spc="-25" dirty="0"/>
              <a:t>2</a:t>
            </a:fld>
            <a:endParaRPr spc="-25"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612901" y="3197605"/>
            <a:ext cx="2014220" cy="821055"/>
            <a:chOff x="612901" y="3197605"/>
            <a:chExt cx="2014220" cy="821055"/>
          </a:xfrm>
          <a:solidFill>
            <a:schemeClr val="accent2"/>
          </a:solidFill>
        </p:grpSpPr>
        <p:sp>
          <p:nvSpPr>
            <p:cNvPr id="3" name="object 3"/>
            <p:cNvSpPr/>
            <p:nvPr/>
          </p:nvSpPr>
          <p:spPr>
            <a:xfrm>
              <a:off x="625601" y="3210305"/>
              <a:ext cx="1988820" cy="795655"/>
            </a:xfrm>
            <a:custGeom>
              <a:avLst/>
              <a:gdLst/>
              <a:ahLst/>
              <a:cxnLst/>
              <a:rect l="l" t="t" r="r" b="b"/>
              <a:pathLst>
                <a:path w="1988820" h="795654">
                  <a:moveTo>
                    <a:pt x="1591056" y="0"/>
                  </a:moveTo>
                  <a:lnTo>
                    <a:pt x="0" y="0"/>
                  </a:lnTo>
                  <a:lnTo>
                    <a:pt x="397764" y="397764"/>
                  </a:lnTo>
                  <a:lnTo>
                    <a:pt x="0" y="795528"/>
                  </a:lnTo>
                  <a:lnTo>
                    <a:pt x="1591056" y="795528"/>
                  </a:lnTo>
                  <a:lnTo>
                    <a:pt x="1988820" y="397764"/>
                  </a:lnTo>
                  <a:lnTo>
                    <a:pt x="1591056" y="0"/>
                  </a:lnTo>
                  <a:close/>
                </a:path>
              </a:pathLst>
            </a:custGeom>
            <a:grpFill/>
          </p:spPr>
          <p:txBody>
            <a:bodyPr wrap="square" lIns="0" tIns="0" rIns="0" bIns="0" rtlCol="0"/>
            <a:lstStyle/>
            <a:p>
              <a:endParaRPr/>
            </a:p>
          </p:txBody>
        </p:sp>
        <p:sp>
          <p:nvSpPr>
            <p:cNvPr id="4" name="object 4"/>
            <p:cNvSpPr/>
            <p:nvPr/>
          </p:nvSpPr>
          <p:spPr>
            <a:xfrm>
              <a:off x="625601" y="3210305"/>
              <a:ext cx="1988820" cy="795655"/>
            </a:xfrm>
            <a:custGeom>
              <a:avLst/>
              <a:gdLst/>
              <a:ahLst/>
              <a:cxnLst/>
              <a:rect l="l" t="t" r="r" b="b"/>
              <a:pathLst>
                <a:path w="1988820" h="795654">
                  <a:moveTo>
                    <a:pt x="0" y="0"/>
                  </a:moveTo>
                  <a:lnTo>
                    <a:pt x="1591056" y="0"/>
                  </a:lnTo>
                  <a:lnTo>
                    <a:pt x="1988820" y="397764"/>
                  </a:lnTo>
                  <a:lnTo>
                    <a:pt x="1591056" y="795528"/>
                  </a:lnTo>
                  <a:lnTo>
                    <a:pt x="0" y="795528"/>
                  </a:lnTo>
                  <a:lnTo>
                    <a:pt x="397764" y="397764"/>
                  </a:lnTo>
                  <a:lnTo>
                    <a:pt x="0" y="0"/>
                  </a:lnTo>
                  <a:close/>
                </a:path>
              </a:pathLst>
            </a:custGeom>
            <a:grpFill/>
            <a:ln w="25400">
              <a:solidFill>
                <a:srgbClr val="FFFFFF"/>
              </a:solidFill>
            </a:ln>
          </p:spPr>
          <p:txBody>
            <a:bodyPr wrap="square" lIns="0" tIns="0" rIns="0" bIns="0" rtlCol="0"/>
            <a:lstStyle/>
            <a:p>
              <a:endParaRPr/>
            </a:p>
          </p:txBody>
        </p:sp>
      </p:grpSp>
      <p:sp>
        <p:nvSpPr>
          <p:cNvPr id="5" name="object 5"/>
          <p:cNvSpPr txBox="1"/>
          <p:nvPr/>
        </p:nvSpPr>
        <p:spPr>
          <a:xfrm>
            <a:off x="1272286" y="3481578"/>
            <a:ext cx="729615" cy="223520"/>
          </a:xfrm>
          <a:prstGeom prst="rect">
            <a:avLst/>
          </a:prstGeom>
        </p:spPr>
        <p:txBody>
          <a:bodyPr vert="horz" wrap="square" lIns="0" tIns="12065" rIns="0" bIns="0" rtlCol="0">
            <a:spAutoFit/>
          </a:bodyPr>
          <a:lstStyle/>
          <a:p>
            <a:pPr marL="12700">
              <a:lnSpc>
                <a:spcPct val="100000"/>
              </a:lnSpc>
              <a:spcBef>
                <a:spcPts val="95"/>
              </a:spcBef>
            </a:pPr>
            <a:r>
              <a:rPr sz="1300" spc="-10" dirty="0">
                <a:solidFill>
                  <a:srgbClr val="FFFFFF"/>
                </a:solidFill>
                <a:latin typeface="Arial"/>
                <a:cs typeface="Arial"/>
              </a:rPr>
              <a:t>Bakgrund</a:t>
            </a:r>
            <a:endParaRPr sz="1300">
              <a:latin typeface="Arial"/>
              <a:cs typeface="Arial"/>
            </a:endParaRPr>
          </a:p>
        </p:txBody>
      </p:sp>
      <p:grpSp>
        <p:nvGrpSpPr>
          <p:cNvPr id="6" name="object 6"/>
          <p:cNvGrpSpPr/>
          <p:nvPr/>
        </p:nvGrpSpPr>
        <p:grpSpPr>
          <a:xfrm>
            <a:off x="2403601" y="3197605"/>
            <a:ext cx="2014220" cy="821055"/>
            <a:chOff x="2403601" y="3197605"/>
            <a:chExt cx="2014220" cy="821055"/>
          </a:xfrm>
        </p:grpSpPr>
        <p:sp>
          <p:nvSpPr>
            <p:cNvPr id="7" name="object 7"/>
            <p:cNvSpPr/>
            <p:nvPr/>
          </p:nvSpPr>
          <p:spPr>
            <a:xfrm>
              <a:off x="2416301" y="3210305"/>
              <a:ext cx="1988820" cy="795655"/>
            </a:xfrm>
            <a:custGeom>
              <a:avLst/>
              <a:gdLst/>
              <a:ahLst/>
              <a:cxnLst/>
              <a:rect l="l" t="t" r="r" b="b"/>
              <a:pathLst>
                <a:path w="1988820" h="795654">
                  <a:moveTo>
                    <a:pt x="1591056" y="0"/>
                  </a:moveTo>
                  <a:lnTo>
                    <a:pt x="0" y="0"/>
                  </a:lnTo>
                  <a:lnTo>
                    <a:pt x="397764" y="397764"/>
                  </a:lnTo>
                  <a:lnTo>
                    <a:pt x="0" y="795528"/>
                  </a:lnTo>
                  <a:lnTo>
                    <a:pt x="1591056" y="795528"/>
                  </a:lnTo>
                  <a:lnTo>
                    <a:pt x="1988820" y="397764"/>
                  </a:lnTo>
                  <a:lnTo>
                    <a:pt x="1591056" y="0"/>
                  </a:lnTo>
                  <a:close/>
                </a:path>
              </a:pathLst>
            </a:custGeom>
            <a:solidFill>
              <a:srgbClr val="005F70"/>
            </a:solidFill>
          </p:spPr>
          <p:txBody>
            <a:bodyPr wrap="square" lIns="0" tIns="0" rIns="0" bIns="0" rtlCol="0"/>
            <a:lstStyle/>
            <a:p>
              <a:endParaRPr/>
            </a:p>
          </p:txBody>
        </p:sp>
        <p:sp>
          <p:nvSpPr>
            <p:cNvPr id="8" name="object 8"/>
            <p:cNvSpPr/>
            <p:nvPr/>
          </p:nvSpPr>
          <p:spPr>
            <a:xfrm>
              <a:off x="2416301" y="3210305"/>
              <a:ext cx="1988820" cy="795655"/>
            </a:xfrm>
            <a:custGeom>
              <a:avLst/>
              <a:gdLst/>
              <a:ahLst/>
              <a:cxnLst/>
              <a:rect l="l" t="t" r="r" b="b"/>
              <a:pathLst>
                <a:path w="1988820" h="795654">
                  <a:moveTo>
                    <a:pt x="0" y="0"/>
                  </a:moveTo>
                  <a:lnTo>
                    <a:pt x="1591056" y="0"/>
                  </a:lnTo>
                  <a:lnTo>
                    <a:pt x="1988820" y="397764"/>
                  </a:lnTo>
                  <a:lnTo>
                    <a:pt x="1591056" y="795528"/>
                  </a:lnTo>
                  <a:lnTo>
                    <a:pt x="0" y="795528"/>
                  </a:lnTo>
                  <a:lnTo>
                    <a:pt x="397764" y="397764"/>
                  </a:lnTo>
                  <a:lnTo>
                    <a:pt x="0" y="0"/>
                  </a:lnTo>
                  <a:close/>
                </a:path>
              </a:pathLst>
            </a:custGeom>
            <a:ln w="25400">
              <a:solidFill>
                <a:srgbClr val="FFFFFF"/>
              </a:solidFill>
            </a:ln>
          </p:spPr>
          <p:txBody>
            <a:bodyPr wrap="square" lIns="0" tIns="0" rIns="0" bIns="0" rtlCol="0"/>
            <a:lstStyle/>
            <a:p>
              <a:endParaRPr/>
            </a:p>
          </p:txBody>
        </p:sp>
      </p:grpSp>
      <p:sp>
        <p:nvSpPr>
          <p:cNvPr id="9" name="object 9"/>
          <p:cNvSpPr txBox="1"/>
          <p:nvPr/>
        </p:nvSpPr>
        <p:spPr>
          <a:xfrm>
            <a:off x="2921254" y="3395853"/>
            <a:ext cx="1012190" cy="393700"/>
          </a:xfrm>
          <a:prstGeom prst="rect">
            <a:avLst/>
          </a:prstGeom>
        </p:spPr>
        <p:txBody>
          <a:bodyPr vert="horz" wrap="square" lIns="0" tIns="40640" rIns="0" bIns="0" rtlCol="0">
            <a:spAutoFit/>
          </a:bodyPr>
          <a:lstStyle/>
          <a:p>
            <a:pPr marL="140335" marR="5080" indent="-128270">
              <a:lnSpc>
                <a:spcPts val="1340"/>
              </a:lnSpc>
              <a:spcBef>
                <a:spcPts val="320"/>
              </a:spcBef>
            </a:pPr>
            <a:r>
              <a:rPr sz="1300" spc="-10" dirty="0">
                <a:solidFill>
                  <a:srgbClr val="FFFFFF"/>
                </a:solidFill>
                <a:latin typeface="Arial"/>
                <a:cs typeface="Arial"/>
              </a:rPr>
              <a:t>Upplevelsens drivkrafter</a:t>
            </a:r>
            <a:endParaRPr sz="1300">
              <a:latin typeface="Arial"/>
              <a:cs typeface="Arial"/>
            </a:endParaRPr>
          </a:p>
        </p:txBody>
      </p:sp>
      <p:grpSp>
        <p:nvGrpSpPr>
          <p:cNvPr id="10" name="object 10"/>
          <p:cNvGrpSpPr/>
          <p:nvPr/>
        </p:nvGrpSpPr>
        <p:grpSpPr>
          <a:xfrm>
            <a:off x="4194302" y="3197605"/>
            <a:ext cx="2014220" cy="821055"/>
            <a:chOff x="4194302" y="3197605"/>
            <a:chExt cx="2014220" cy="821055"/>
          </a:xfrm>
        </p:grpSpPr>
        <p:sp>
          <p:nvSpPr>
            <p:cNvPr id="11" name="object 11"/>
            <p:cNvSpPr/>
            <p:nvPr/>
          </p:nvSpPr>
          <p:spPr>
            <a:xfrm>
              <a:off x="4207002" y="3210305"/>
              <a:ext cx="1988820" cy="795655"/>
            </a:xfrm>
            <a:custGeom>
              <a:avLst/>
              <a:gdLst/>
              <a:ahLst/>
              <a:cxnLst/>
              <a:rect l="l" t="t" r="r" b="b"/>
              <a:pathLst>
                <a:path w="1988820" h="795654">
                  <a:moveTo>
                    <a:pt x="1591056" y="0"/>
                  </a:moveTo>
                  <a:lnTo>
                    <a:pt x="0" y="0"/>
                  </a:lnTo>
                  <a:lnTo>
                    <a:pt x="397763" y="397764"/>
                  </a:lnTo>
                  <a:lnTo>
                    <a:pt x="0" y="795528"/>
                  </a:lnTo>
                  <a:lnTo>
                    <a:pt x="1591056" y="795528"/>
                  </a:lnTo>
                  <a:lnTo>
                    <a:pt x="1988820" y="397764"/>
                  </a:lnTo>
                  <a:lnTo>
                    <a:pt x="1591056" y="0"/>
                  </a:lnTo>
                  <a:close/>
                </a:path>
              </a:pathLst>
            </a:custGeom>
            <a:solidFill>
              <a:srgbClr val="005F70"/>
            </a:solidFill>
          </p:spPr>
          <p:txBody>
            <a:bodyPr wrap="square" lIns="0" tIns="0" rIns="0" bIns="0" rtlCol="0"/>
            <a:lstStyle/>
            <a:p>
              <a:endParaRPr/>
            </a:p>
          </p:txBody>
        </p:sp>
        <p:sp>
          <p:nvSpPr>
            <p:cNvPr id="12" name="object 12"/>
            <p:cNvSpPr/>
            <p:nvPr/>
          </p:nvSpPr>
          <p:spPr>
            <a:xfrm>
              <a:off x="4207002" y="3210305"/>
              <a:ext cx="1988820" cy="795655"/>
            </a:xfrm>
            <a:custGeom>
              <a:avLst/>
              <a:gdLst/>
              <a:ahLst/>
              <a:cxnLst/>
              <a:rect l="l" t="t" r="r" b="b"/>
              <a:pathLst>
                <a:path w="1988820" h="795654">
                  <a:moveTo>
                    <a:pt x="0" y="0"/>
                  </a:moveTo>
                  <a:lnTo>
                    <a:pt x="1591056" y="0"/>
                  </a:lnTo>
                  <a:lnTo>
                    <a:pt x="1988820" y="397764"/>
                  </a:lnTo>
                  <a:lnTo>
                    <a:pt x="1591056" y="795528"/>
                  </a:lnTo>
                  <a:lnTo>
                    <a:pt x="0" y="795528"/>
                  </a:lnTo>
                  <a:lnTo>
                    <a:pt x="397763" y="397764"/>
                  </a:lnTo>
                  <a:lnTo>
                    <a:pt x="0" y="0"/>
                  </a:lnTo>
                  <a:close/>
                </a:path>
              </a:pathLst>
            </a:custGeom>
            <a:ln w="25400">
              <a:solidFill>
                <a:srgbClr val="FFFFFF"/>
              </a:solidFill>
            </a:ln>
          </p:spPr>
          <p:txBody>
            <a:bodyPr wrap="square" lIns="0" tIns="0" rIns="0" bIns="0" rtlCol="0"/>
            <a:lstStyle/>
            <a:p>
              <a:endParaRPr/>
            </a:p>
          </p:txBody>
        </p:sp>
      </p:grpSp>
      <p:sp>
        <p:nvSpPr>
          <p:cNvPr id="13" name="object 13"/>
          <p:cNvSpPr txBox="1"/>
          <p:nvPr/>
        </p:nvSpPr>
        <p:spPr>
          <a:xfrm>
            <a:off x="4710810" y="3481578"/>
            <a:ext cx="1014730" cy="223520"/>
          </a:xfrm>
          <a:prstGeom prst="rect">
            <a:avLst/>
          </a:prstGeom>
        </p:spPr>
        <p:txBody>
          <a:bodyPr vert="horz" wrap="square" lIns="0" tIns="12065" rIns="0" bIns="0" rtlCol="0">
            <a:spAutoFit/>
          </a:bodyPr>
          <a:lstStyle/>
          <a:p>
            <a:pPr marL="12700">
              <a:lnSpc>
                <a:spcPct val="100000"/>
              </a:lnSpc>
              <a:spcBef>
                <a:spcPts val="95"/>
              </a:spcBef>
            </a:pPr>
            <a:r>
              <a:rPr sz="1300" dirty="0">
                <a:solidFill>
                  <a:srgbClr val="FFFFFF"/>
                </a:solidFill>
                <a:latin typeface="Arial"/>
                <a:cs typeface="Arial"/>
              </a:rPr>
              <a:t>Vår</a:t>
            </a:r>
            <a:r>
              <a:rPr sz="1300" spc="-20" dirty="0">
                <a:solidFill>
                  <a:srgbClr val="FFFFFF"/>
                </a:solidFill>
                <a:latin typeface="Arial"/>
                <a:cs typeface="Arial"/>
              </a:rPr>
              <a:t> </a:t>
            </a:r>
            <a:r>
              <a:rPr sz="1300" spc="-10" dirty="0">
                <a:solidFill>
                  <a:srgbClr val="FFFFFF"/>
                </a:solidFill>
                <a:latin typeface="Arial"/>
                <a:cs typeface="Arial"/>
              </a:rPr>
              <a:t>målgrupp</a:t>
            </a:r>
            <a:endParaRPr sz="1300">
              <a:latin typeface="Arial"/>
              <a:cs typeface="Arial"/>
            </a:endParaRPr>
          </a:p>
        </p:txBody>
      </p:sp>
      <p:grpSp>
        <p:nvGrpSpPr>
          <p:cNvPr id="14" name="object 14"/>
          <p:cNvGrpSpPr/>
          <p:nvPr/>
        </p:nvGrpSpPr>
        <p:grpSpPr>
          <a:xfrm>
            <a:off x="5985002" y="3197605"/>
            <a:ext cx="2014220" cy="821055"/>
            <a:chOff x="5985002" y="3197605"/>
            <a:chExt cx="2014220" cy="821055"/>
          </a:xfrm>
        </p:grpSpPr>
        <p:sp>
          <p:nvSpPr>
            <p:cNvPr id="15" name="object 15"/>
            <p:cNvSpPr/>
            <p:nvPr/>
          </p:nvSpPr>
          <p:spPr>
            <a:xfrm>
              <a:off x="5997702" y="3210305"/>
              <a:ext cx="1988820" cy="795655"/>
            </a:xfrm>
            <a:custGeom>
              <a:avLst/>
              <a:gdLst/>
              <a:ahLst/>
              <a:cxnLst/>
              <a:rect l="l" t="t" r="r" b="b"/>
              <a:pathLst>
                <a:path w="1988820" h="795654">
                  <a:moveTo>
                    <a:pt x="1591055" y="0"/>
                  </a:moveTo>
                  <a:lnTo>
                    <a:pt x="0" y="0"/>
                  </a:lnTo>
                  <a:lnTo>
                    <a:pt x="397763" y="397764"/>
                  </a:lnTo>
                  <a:lnTo>
                    <a:pt x="0" y="795528"/>
                  </a:lnTo>
                  <a:lnTo>
                    <a:pt x="1591055" y="795528"/>
                  </a:lnTo>
                  <a:lnTo>
                    <a:pt x="1988820" y="397764"/>
                  </a:lnTo>
                  <a:lnTo>
                    <a:pt x="1591055" y="0"/>
                  </a:lnTo>
                  <a:close/>
                </a:path>
              </a:pathLst>
            </a:custGeom>
            <a:solidFill>
              <a:srgbClr val="005F70"/>
            </a:solidFill>
          </p:spPr>
          <p:txBody>
            <a:bodyPr wrap="square" lIns="0" tIns="0" rIns="0" bIns="0" rtlCol="0"/>
            <a:lstStyle/>
            <a:p>
              <a:endParaRPr/>
            </a:p>
          </p:txBody>
        </p:sp>
        <p:sp>
          <p:nvSpPr>
            <p:cNvPr id="16" name="object 16"/>
            <p:cNvSpPr/>
            <p:nvPr/>
          </p:nvSpPr>
          <p:spPr>
            <a:xfrm>
              <a:off x="5997702" y="3210305"/>
              <a:ext cx="1988820" cy="795655"/>
            </a:xfrm>
            <a:custGeom>
              <a:avLst/>
              <a:gdLst/>
              <a:ahLst/>
              <a:cxnLst/>
              <a:rect l="l" t="t" r="r" b="b"/>
              <a:pathLst>
                <a:path w="1988820" h="795654">
                  <a:moveTo>
                    <a:pt x="0" y="0"/>
                  </a:moveTo>
                  <a:lnTo>
                    <a:pt x="1591055" y="0"/>
                  </a:lnTo>
                  <a:lnTo>
                    <a:pt x="1988820" y="397764"/>
                  </a:lnTo>
                  <a:lnTo>
                    <a:pt x="1591055" y="795528"/>
                  </a:lnTo>
                  <a:lnTo>
                    <a:pt x="0" y="795528"/>
                  </a:lnTo>
                  <a:lnTo>
                    <a:pt x="397763" y="397764"/>
                  </a:lnTo>
                  <a:lnTo>
                    <a:pt x="0" y="0"/>
                  </a:lnTo>
                  <a:close/>
                </a:path>
              </a:pathLst>
            </a:custGeom>
            <a:ln w="25400">
              <a:solidFill>
                <a:srgbClr val="FFFFFF"/>
              </a:solidFill>
            </a:ln>
          </p:spPr>
          <p:txBody>
            <a:bodyPr wrap="square" lIns="0" tIns="0" rIns="0" bIns="0" rtlCol="0"/>
            <a:lstStyle/>
            <a:p>
              <a:endParaRPr/>
            </a:p>
          </p:txBody>
        </p:sp>
      </p:grpSp>
      <p:sp>
        <p:nvSpPr>
          <p:cNvPr id="17" name="object 17"/>
          <p:cNvSpPr txBox="1"/>
          <p:nvPr/>
        </p:nvSpPr>
        <p:spPr>
          <a:xfrm>
            <a:off x="6475857" y="3395853"/>
            <a:ext cx="1068070" cy="393700"/>
          </a:xfrm>
          <a:prstGeom prst="rect">
            <a:avLst/>
          </a:prstGeom>
        </p:spPr>
        <p:txBody>
          <a:bodyPr vert="horz" wrap="square" lIns="0" tIns="40640" rIns="0" bIns="0" rtlCol="0">
            <a:spAutoFit/>
          </a:bodyPr>
          <a:lstStyle/>
          <a:p>
            <a:pPr marL="12700" marR="5080" indent="109220">
              <a:lnSpc>
                <a:spcPts val="1340"/>
              </a:lnSpc>
              <a:spcBef>
                <a:spcPts val="320"/>
              </a:spcBef>
            </a:pPr>
            <a:r>
              <a:rPr sz="1300" spc="-10" dirty="0">
                <a:solidFill>
                  <a:srgbClr val="FFFFFF"/>
                </a:solidFill>
                <a:latin typeface="Arial"/>
                <a:cs typeface="Arial"/>
              </a:rPr>
              <a:t>Strategiska fokusområden</a:t>
            </a:r>
            <a:endParaRPr sz="1300">
              <a:latin typeface="Arial"/>
              <a:cs typeface="Arial"/>
            </a:endParaRPr>
          </a:p>
        </p:txBody>
      </p:sp>
      <p:grpSp>
        <p:nvGrpSpPr>
          <p:cNvPr id="18" name="object 18"/>
          <p:cNvGrpSpPr/>
          <p:nvPr/>
        </p:nvGrpSpPr>
        <p:grpSpPr>
          <a:xfrm>
            <a:off x="7775702" y="3197605"/>
            <a:ext cx="2014220" cy="821055"/>
            <a:chOff x="7775702" y="3197605"/>
            <a:chExt cx="2014220" cy="821055"/>
          </a:xfrm>
        </p:grpSpPr>
        <p:sp>
          <p:nvSpPr>
            <p:cNvPr id="19" name="object 19"/>
            <p:cNvSpPr/>
            <p:nvPr/>
          </p:nvSpPr>
          <p:spPr>
            <a:xfrm>
              <a:off x="7788402" y="3210305"/>
              <a:ext cx="1988820" cy="795655"/>
            </a:xfrm>
            <a:custGeom>
              <a:avLst/>
              <a:gdLst/>
              <a:ahLst/>
              <a:cxnLst/>
              <a:rect l="l" t="t" r="r" b="b"/>
              <a:pathLst>
                <a:path w="1988820" h="795654">
                  <a:moveTo>
                    <a:pt x="1591055" y="0"/>
                  </a:moveTo>
                  <a:lnTo>
                    <a:pt x="0" y="0"/>
                  </a:lnTo>
                  <a:lnTo>
                    <a:pt x="397764" y="397764"/>
                  </a:lnTo>
                  <a:lnTo>
                    <a:pt x="0" y="795528"/>
                  </a:lnTo>
                  <a:lnTo>
                    <a:pt x="1591055" y="795528"/>
                  </a:lnTo>
                  <a:lnTo>
                    <a:pt x="1988820" y="397764"/>
                  </a:lnTo>
                  <a:lnTo>
                    <a:pt x="1591055" y="0"/>
                  </a:lnTo>
                  <a:close/>
                </a:path>
              </a:pathLst>
            </a:custGeom>
            <a:solidFill>
              <a:srgbClr val="005F70"/>
            </a:solidFill>
          </p:spPr>
          <p:txBody>
            <a:bodyPr wrap="square" lIns="0" tIns="0" rIns="0" bIns="0" rtlCol="0"/>
            <a:lstStyle/>
            <a:p>
              <a:endParaRPr/>
            </a:p>
          </p:txBody>
        </p:sp>
        <p:sp>
          <p:nvSpPr>
            <p:cNvPr id="20" name="object 20"/>
            <p:cNvSpPr/>
            <p:nvPr/>
          </p:nvSpPr>
          <p:spPr>
            <a:xfrm>
              <a:off x="7788402" y="3210305"/>
              <a:ext cx="1988820" cy="795655"/>
            </a:xfrm>
            <a:custGeom>
              <a:avLst/>
              <a:gdLst/>
              <a:ahLst/>
              <a:cxnLst/>
              <a:rect l="l" t="t" r="r" b="b"/>
              <a:pathLst>
                <a:path w="1988820" h="795654">
                  <a:moveTo>
                    <a:pt x="0" y="0"/>
                  </a:moveTo>
                  <a:lnTo>
                    <a:pt x="1591055" y="0"/>
                  </a:lnTo>
                  <a:lnTo>
                    <a:pt x="1988820" y="397764"/>
                  </a:lnTo>
                  <a:lnTo>
                    <a:pt x="1591055" y="795528"/>
                  </a:lnTo>
                  <a:lnTo>
                    <a:pt x="0" y="795528"/>
                  </a:lnTo>
                  <a:lnTo>
                    <a:pt x="397764" y="397764"/>
                  </a:lnTo>
                  <a:lnTo>
                    <a:pt x="0" y="0"/>
                  </a:lnTo>
                  <a:close/>
                </a:path>
              </a:pathLst>
            </a:custGeom>
            <a:ln w="25400">
              <a:solidFill>
                <a:srgbClr val="FFFFFF"/>
              </a:solidFill>
            </a:ln>
          </p:spPr>
          <p:txBody>
            <a:bodyPr wrap="square" lIns="0" tIns="0" rIns="0" bIns="0" rtlCol="0"/>
            <a:lstStyle/>
            <a:p>
              <a:endParaRPr/>
            </a:p>
          </p:txBody>
        </p:sp>
      </p:grpSp>
      <p:sp>
        <p:nvSpPr>
          <p:cNvPr id="21" name="object 21"/>
          <p:cNvSpPr txBox="1"/>
          <p:nvPr/>
        </p:nvSpPr>
        <p:spPr>
          <a:xfrm>
            <a:off x="8353425" y="3395853"/>
            <a:ext cx="893444" cy="393700"/>
          </a:xfrm>
          <a:prstGeom prst="rect">
            <a:avLst/>
          </a:prstGeom>
        </p:spPr>
        <p:txBody>
          <a:bodyPr vert="horz" wrap="square" lIns="0" tIns="40640" rIns="0" bIns="0" rtlCol="0">
            <a:spAutoFit/>
          </a:bodyPr>
          <a:lstStyle/>
          <a:p>
            <a:pPr marL="67310" marR="5080" indent="-55244">
              <a:lnSpc>
                <a:spcPts val="1340"/>
              </a:lnSpc>
              <a:spcBef>
                <a:spcPts val="320"/>
              </a:spcBef>
            </a:pPr>
            <a:r>
              <a:rPr sz="1300" spc="-10" dirty="0">
                <a:solidFill>
                  <a:srgbClr val="FFFFFF"/>
                </a:solidFill>
                <a:latin typeface="Arial"/>
                <a:cs typeface="Arial"/>
              </a:rPr>
              <a:t>Upplevelse- processen</a:t>
            </a:r>
            <a:endParaRPr sz="1300">
              <a:latin typeface="Arial"/>
              <a:cs typeface="Arial"/>
            </a:endParaRPr>
          </a:p>
        </p:txBody>
      </p:sp>
      <p:grpSp>
        <p:nvGrpSpPr>
          <p:cNvPr id="22" name="object 22"/>
          <p:cNvGrpSpPr/>
          <p:nvPr/>
        </p:nvGrpSpPr>
        <p:grpSpPr>
          <a:xfrm>
            <a:off x="9566402" y="3197605"/>
            <a:ext cx="2014220" cy="821055"/>
            <a:chOff x="9566402" y="3197605"/>
            <a:chExt cx="2014220" cy="821055"/>
          </a:xfrm>
        </p:grpSpPr>
        <p:sp>
          <p:nvSpPr>
            <p:cNvPr id="23" name="object 23"/>
            <p:cNvSpPr/>
            <p:nvPr/>
          </p:nvSpPr>
          <p:spPr>
            <a:xfrm>
              <a:off x="9579102" y="3210305"/>
              <a:ext cx="1988820" cy="795655"/>
            </a:xfrm>
            <a:custGeom>
              <a:avLst/>
              <a:gdLst/>
              <a:ahLst/>
              <a:cxnLst/>
              <a:rect l="l" t="t" r="r" b="b"/>
              <a:pathLst>
                <a:path w="1988820" h="795654">
                  <a:moveTo>
                    <a:pt x="1591055" y="0"/>
                  </a:moveTo>
                  <a:lnTo>
                    <a:pt x="0" y="0"/>
                  </a:lnTo>
                  <a:lnTo>
                    <a:pt x="397764" y="397764"/>
                  </a:lnTo>
                  <a:lnTo>
                    <a:pt x="0" y="795528"/>
                  </a:lnTo>
                  <a:lnTo>
                    <a:pt x="1591055" y="795528"/>
                  </a:lnTo>
                  <a:lnTo>
                    <a:pt x="1988820" y="397764"/>
                  </a:lnTo>
                  <a:lnTo>
                    <a:pt x="1591055" y="0"/>
                  </a:lnTo>
                  <a:close/>
                </a:path>
              </a:pathLst>
            </a:custGeom>
            <a:solidFill>
              <a:srgbClr val="005F70"/>
            </a:solidFill>
          </p:spPr>
          <p:txBody>
            <a:bodyPr wrap="square" lIns="0" tIns="0" rIns="0" bIns="0" rtlCol="0"/>
            <a:lstStyle/>
            <a:p>
              <a:endParaRPr/>
            </a:p>
          </p:txBody>
        </p:sp>
        <p:sp>
          <p:nvSpPr>
            <p:cNvPr id="24" name="object 24"/>
            <p:cNvSpPr/>
            <p:nvPr/>
          </p:nvSpPr>
          <p:spPr>
            <a:xfrm>
              <a:off x="9579102" y="3210305"/>
              <a:ext cx="1988820" cy="795655"/>
            </a:xfrm>
            <a:custGeom>
              <a:avLst/>
              <a:gdLst/>
              <a:ahLst/>
              <a:cxnLst/>
              <a:rect l="l" t="t" r="r" b="b"/>
              <a:pathLst>
                <a:path w="1988820" h="795654">
                  <a:moveTo>
                    <a:pt x="0" y="0"/>
                  </a:moveTo>
                  <a:lnTo>
                    <a:pt x="1591055" y="0"/>
                  </a:lnTo>
                  <a:lnTo>
                    <a:pt x="1988820" y="397764"/>
                  </a:lnTo>
                  <a:lnTo>
                    <a:pt x="1591055" y="795528"/>
                  </a:lnTo>
                  <a:lnTo>
                    <a:pt x="0" y="795528"/>
                  </a:lnTo>
                  <a:lnTo>
                    <a:pt x="397764" y="397764"/>
                  </a:lnTo>
                  <a:lnTo>
                    <a:pt x="0" y="0"/>
                  </a:lnTo>
                  <a:close/>
                </a:path>
              </a:pathLst>
            </a:custGeom>
            <a:ln w="25400">
              <a:solidFill>
                <a:srgbClr val="FFFFFF"/>
              </a:solidFill>
            </a:ln>
          </p:spPr>
          <p:txBody>
            <a:bodyPr wrap="square" lIns="0" tIns="0" rIns="0" bIns="0" rtlCol="0"/>
            <a:lstStyle/>
            <a:p>
              <a:endParaRPr/>
            </a:p>
          </p:txBody>
        </p:sp>
      </p:grpSp>
      <p:sp>
        <p:nvSpPr>
          <p:cNvPr id="25" name="object 25"/>
          <p:cNvSpPr txBox="1"/>
          <p:nvPr/>
        </p:nvSpPr>
        <p:spPr>
          <a:xfrm>
            <a:off x="10341102" y="3481578"/>
            <a:ext cx="499745" cy="223520"/>
          </a:xfrm>
          <a:prstGeom prst="rect">
            <a:avLst/>
          </a:prstGeom>
        </p:spPr>
        <p:txBody>
          <a:bodyPr vert="horz" wrap="square" lIns="0" tIns="12065" rIns="0" bIns="0" rtlCol="0">
            <a:spAutoFit/>
          </a:bodyPr>
          <a:lstStyle/>
          <a:p>
            <a:pPr marL="12700">
              <a:lnSpc>
                <a:spcPct val="100000"/>
              </a:lnSpc>
              <a:spcBef>
                <a:spcPts val="95"/>
              </a:spcBef>
            </a:pPr>
            <a:r>
              <a:rPr sz="1300" spc="-10" dirty="0">
                <a:solidFill>
                  <a:srgbClr val="FFFFFF"/>
                </a:solidFill>
                <a:latin typeface="Arial"/>
                <a:cs typeface="Arial"/>
              </a:rPr>
              <a:t>Nivåer</a:t>
            </a:r>
            <a:endParaRPr sz="1300">
              <a:latin typeface="Arial"/>
              <a:cs typeface="Arial"/>
            </a:endParaRPr>
          </a:p>
        </p:txBody>
      </p:sp>
      <p:sp>
        <p:nvSpPr>
          <p:cNvPr id="26" name="object 26"/>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fld id="{81D60167-4931-47E6-BA6A-407CBD079E47}" type="slidenum">
              <a:rPr spc="-25" dirty="0"/>
              <a:t>3</a:t>
            </a:fld>
            <a:endParaRPr spc="-25"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35255" rIns="0" bIns="0" rtlCol="0">
            <a:spAutoFit/>
          </a:bodyPr>
          <a:lstStyle/>
          <a:p>
            <a:pPr marL="12700">
              <a:lnSpc>
                <a:spcPct val="100000"/>
              </a:lnSpc>
              <a:spcBef>
                <a:spcPts val="105"/>
              </a:spcBef>
            </a:pPr>
            <a:r>
              <a:rPr sz="3200" spc="-10" dirty="0"/>
              <a:t>Syfte</a:t>
            </a:r>
            <a:endParaRPr sz="3200"/>
          </a:p>
        </p:txBody>
      </p:sp>
      <p:sp>
        <p:nvSpPr>
          <p:cNvPr id="3" name="object 3"/>
          <p:cNvSpPr txBox="1"/>
          <p:nvPr/>
        </p:nvSpPr>
        <p:spPr>
          <a:xfrm>
            <a:off x="827024" y="2297199"/>
            <a:ext cx="10090785" cy="903605"/>
          </a:xfrm>
          <a:prstGeom prst="rect">
            <a:avLst/>
          </a:prstGeom>
        </p:spPr>
        <p:txBody>
          <a:bodyPr vert="horz" wrap="square" lIns="0" tIns="12065" rIns="0" bIns="0" rtlCol="0">
            <a:spAutoFit/>
          </a:bodyPr>
          <a:lstStyle/>
          <a:p>
            <a:pPr marL="12065" marR="5080" algn="just">
              <a:lnSpc>
                <a:spcPct val="120100"/>
              </a:lnSpc>
              <a:spcBef>
                <a:spcPts val="95"/>
              </a:spcBef>
              <a:tabLst>
                <a:tab pos="421005" algn="l"/>
              </a:tabLst>
            </a:pPr>
            <a:r>
              <a:rPr sz="1600" spc="-10" dirty="0">
                <a:solidFill>
                  <a:srgbClr val="FFFFFF"/>
                </a:solidFill>
                <a:latin typeface="Arial"/>
                <a:cs typeface="Arial"/>
              </a:rPr>
              <a:t>Evenemangen</a:t>
            </a:r>
            <a:r>
              <a:rPr sz="1600" spc="-45" dirty="0">
                <a:solidFill>
                  <a:srgbClr val="FFFFFF"/>
                </a:solidFill>
                <a:latin typeface="Arial"/>
                <a:cs typeface="Arial"/>
              </a:rPr>
              <a:t> </a:t>
            </a:r>
            <a:r>
              <a:rPr sz="1600" dirty="0">
                <a:solidFill>
                  <a:srgbClr val="FFFFFF"/>
                </a:solidFill>
                <a:latin typeface="Arial"/>
                <a:cs typeface="Arial"/>
              </a:rPr>
              <a:t>är</a:t>
            </a:r>
            <a:r>
              <a:rPr sz="1600" spc="-30" dirty="0">
                <a:solidFill>
                  <a:srgbClr val="FFFFFF"/>
                </a:solidFill>
                <a:latin typeface="Arial"/>
                <a:cs typeface="Arial"/>
              </a:rPr>
              <a:t> </a:t>
            </a:r>
            <a:r>
              <a:rPr sz="1600" dirty="0">
                <a:solidFill>
                  <a:srgbClr val="FFFFFF"/>
                </a:solidFill>
                <a:latin typeface="Arial"/>
                <a:cs typeface="Arial"/>
              </a:rPr>
              <a:t>kärnan</a:t>
            </a:r>
            <a:r>
              <a:rPr sz="1600" spc="-30" dirty="0">
                <a:solidFill>
                  <a:srgbClr val="FFFFFF"/>
                </a:solidFill>
                <a:latin typeface="Arial"/>
                <a:cs typeface="Arial"/>
              </a:rPr>
              <a:t> </a:t>
            </a:r>
            <a:r>
              <a:rPr sz="1600" dirty="0">
                <a:solidFill>
                  <a:srgbClr val="FFFFFF"/>
                </a:solidFill>
                <a:latin typeface="Arial"/>
                <a:cs typeface="Arial"/>
              </a:rPr>
              <a:t>i</a:t>
            </a:r>
            <a:r>
              <a:rPr sz="1600" spc="-40" dirty="0">
                <a:solidFill>
                  <a:srgbClr val="FFFFFF"/>
                </a:solidFill>
                <a:latin typeface="Arial"/>
                <a:cs typeface="Arial"/>
              </a:rPr>
              <a:t> </a:t>
            </a:r>
            <a:r>
              <a:rPr sz="1600" dirty="0">
                <a:solidFill>
                  <a:srgbClr val="FFFFFF"/>
                </a:solidFill>
                <a:latin typeface="Arial"/>
                <a:cs typeface="Arial"/>
              </a:rPr>
              <a:t>våra</a:t>
            </a:r>
            <a:r>
              <a:rPr sz="1600" spc="-45" dirty="0">
                <a:solidFill>
                  <a:srgbClr val="FFFFFF"/>
                </a:solidFill>
                <a:latin typeface="Arial"/>
                <a:cs typeface="Arial"/>
              </a:rPr>
              <a:t> </a:t>
            </a:r>
            <a:r>
              <a:rPr sz="1600" dirty="0">
                <a:solidFill>
                  <a:srgbClr val="FFFFFF"/>
                </a:solidFill>
                <a:latin typeface="Arial"/>
                <a:cs typeface="Arial"/>
              </a:rPr>
              <a:t>verksamheter</a:t>
            </a:r>
            <a:r>
              <a:rPr sz="1600" spc="-20" dirty="0">
                <a:solidFill>
                  <a:srgbClr val="FFFFFF"/>
                </a:solidFill>
                <a:latin typeface="Arial"/>
                <a:cs typeface="Arial"/>
              </a:rPr>
              <a:t> </a:t>
            </a:r>
            <a:r>
              <a:rPr sz="1600" dirty="0">
                <a:solidFill>
                  <a:srgbClr val="FFFFFF"/>
                </a:solidFill>
                <a:latin typeface="Arial"/>
                <a:cs typeface="Arial"/>
              </a:rPr>
              <a:t>och</a:t>
            </a:r>
            <a:r>
              <a:rPr sz="1600" spc="-45" dirty="0">
                <a:solidFill>
                  <a:srgbClr val="FFFFFF"/>
                </a:solidFill>
                <a:latin typeface="Arial"/>
                <a:cs typeface="Arial"/>
              </a:rPr>
              <a:t> </a:t>
            </a:r>
            <a:r>
              <a:rPr sz="1600" dirty="0">
                <a:solidFill>
                  <a:srgbClr val="FFFFFF"/>
                </a:solidFill>
                <a:latin typeface="Arial"/>
                <a:cs typeface="Arial"/>
              </a:rPr>
              <a:t>centrala</a:t>
            </a:r>
            <a:r>
              <a:rPr sz="1600" spc="-30" dirty="0">
                <a:solidFill>
                  <a:srgbClr val="FFFFFF"/>
                </a:solidFill>
                <a:latin typeface="Arial"/>
                <a:cs typeface="Arial"/>
              </a:rPr>
              <a:t> </a:t>
            </a:r>
            <a:r>
              <a:rPr sz="1600" dirty="0">
                <a:solidFill>
                  <a:srgbClr val="FFFFFF"/>
                </a:solidFill>
                <a:latin typeface="Arial"/>
                <a:cs typeface="Arial"/>
              </a:rPr>
              <a:t>i</a:t>
            </a:r>
            <a:r>
              <a:rPr sz="1600" spc="-45" dirty="0">
                <a:solidFill>
                  <a:srgbClr val="FFFFFF"/>
                </a:solidFill>
                <a:latin typeface="Arial"/>
                <a:cs typeface="Arial"/>
              </a:rPr>
              <a:t> </a:t>
            </a:r>
            <a:r>
              <a:rPr sz="1600" spc="-10" dirty="0">
                <a:solidFill>
                  <a:srgbClr val="FFFFFF"/>
                </a:solidFill>
                <a:latin typeface="Arial"/>
                <a:cs typeface="Arial"/>
              </a:rPr>
              <a:t>utvecklingen</a:t>
            </a:r>
            <a:r>
              <a:rPr sz="1600" spc="-50" dirty="0">
                <a:solidFill>
                  <a:srgbClr val="FFFFFF"/>
                </a:solidFill>
                <a:latin typeface="Arial"/>
                <a:cs typeface="Arial"/>
              </a:rPr>
              <a:t> </a:t>
            </a:r>
            <a:r>
              <a:rPr sz="1600" dirty="0">
                <a:solidFill>
                  <a:srgbClr val="FFFFFF"/>
                </a:solidFill>
                <a:latin typeface="Arial"/>
                <a:cs typeface="Arial"/>
              </a:rPr>
              <a:t>av</a:t>
            </a:r>
            <a:r>
              <a:rPr sz="1600" spc="-40" dirty="0">
                <a:solidFill>
                  <a:srgbClr val="FFFFFF"/>
                </a:solidFill>
                <a:latin typeface="Arial"/>
                <a:cs typeface="Arial"/>
              </a:rPr>
              <a:t> </a:t>
            </a:r>
            <a:r>
              <a:rPr sz="1600" dirty="0">
                <a:solidFill>
                  <a:srgbClr val="FFFFFF"/>
                </a:solidFill>
                <a:latin typeface="Arial"/>
                <a:cs typeface="Arial"/>
              </a:rPr>
              <a:t>våra</a:t>
            </a:r>
            <a:r>
              <a:rPr sz="1600" spc="-35" dirty="0">
                <a:solidFill>
                  <a:srgbClr val="FFFFFF"/>
                </a:solidFill>
                <a:latin typeface="Arial"/>
                <a:cs typeface="Arial"/>
              </a:rPr>
              <a:t> </a:t>
            </a:r>
            <a:r>
              <a:rPr sz="1600" spc="-10" dirty="0">
                <a:solidFill>
                  <a:srgbClr val="FFFFFF"/>
                </a:solidFill>
                <a:latin typeface="Arial"/>
                <a:cs typeface="Arial"/>
              </a:rPr>
              <a:t>intäkter.</a:t>
            </a:r>
            <a:r>
              <a:rPr sz="1600" spc="-30" dirty="0">
                <a:solidFill>
                  <a:srgbClr val="FFFFFF"/>
                </a:solidFill>
                <a:latin typeface="Arial"/>
                <a:cs typeface="Arial"/>
              </a:rPr>
              <a:t> </a:t>
            </a:r>
            <a:r>
              <a:rPr sz="1600" dirty="0">
                <a:solidFill>
                  <a:srgbClr val="FFFFFF"/>
                </a:solidFill>
                <a:latin typeface="Arial"/>
                <a:cs typeface="Arial"/>
              </a:rPr>
              <a:t>Syftet</a:t>
            </a:r>
            <a:r>
              <a:rPr sz="1600" spc="-5" dirty="0">
                <a:solidFill>
                  <a:srgbClr val="FFFFFF"/>
                </a:solidFill>
                <a:latin typeface="Arial"/>
                <a:cs typeface="Arial"/>
              </a:rPr>
              <a:t> </a:t>
            </a:r>
            <a:r>
              <a:rPr sz="1600" dirty="0">
                <a:solidFill>
                  <a:srgbClr val="FFFFFF"/>
                </a:solidFill>
                <a:latin typeface="Arial"/>
                <a:cs typeface="Arial"/>
              </a:rPr>
              <a:t>med</a:t>
            </a:r>
            <a:r>
              <a:rPr sz="1600" spc="-30" dirty="0">
                <a:solidFill>
                  <a:srgbClr val="FFFFFF"/>
                </a:solidFill>
                <a:latin typeface="Arial"/>
                <a:cs typeface="Arial"/>
              </a:rPr>
              <a:t> </a:t>
            </a:r>
            <a:r>
              <a:rPr sz="1600" spc="-10" dirty="0">
                <a:solidFill>
                  <a:srgbClr val="FFFFFF"/>
                </a:solidFill>
                <a:latin typeface="Arial"/>
                <a:cs typeface="Arial"/>
              </a:rPr>
              <a:t>denna Evenemangsmanual</a:t>
            </a:r>
            <a:r>
              <a:rPr sz="1600" spc="-55" dirty="0">
                <a:solidFill>
                  <a:srgbClr val="FFFFFF"/>
                </a:solidFill>
                <a:latin typeface="Arial"/>
                <a:cs typeface="Arial"/>
              </a:rPr>
              <a:t> </a:t>
            </a:r>
            <a:r>
              <a:rPr sz="1600" dirty="0">
                <a:solidFill>
                  <a:srgbClr val="FFFFFF"/>
                </a:solidFill>
                <a:latin typeface="Arial"/>
                <a:cs typeface="Arial"/>
              </a:rPr>
              <a:t>är</a:t>
            </a:r>
            <a:r>
              <a:rPr sz="1600" spc="-40" dirty="0">
                <a:solidFill>
                  <a:srgbClr val="FFFFFF"/>
                </a:solidFill>
                <a:latin typeface="Arial"/>
                <a:cs typeface="Arial"/>
              </a:rPr>
              <a:t> </a:t>
            </a:r>
            <a:r>
              <a:rPr sz="1600" dirty="0">
                <a:solidFill>
                  <a:srgbClr val="FFFFFF"/>
                </a:solidFill>
                <a:latin typeface="Arial"/>
                <a:cs typeface="Arial"/>
              </a:rPr>
              <a:t>att</a:t>
            </a:r>
            <a:r>
              <a:rPr sz="1600" spc="-25" dirty="0">
                <a:solidFill>
                  <a:srgbClr val="FFFFFF"/>
                </a:solidFill>
                <a:latin typeface="Arial"/>
                <a:cs typeface="Arial"/>
              </a:rPr>
              <a:t> </a:t>
            </a:r>
            <a:r>
              <a:rPr sz="1600" dirty="0">
                <a:solidFill>
                  <a:srgbClr val="FFFFFF"/>
                </a:solidFill>
                <a:latin typeface="Arial"/>
                <a:cs typeface="Arial"/>
              </a:rPr>
              <a:t>inspirera</a:t>
            </a:r>
            <a:r>
              <a:rPr sz="1600" spc="-50" dirty="0">
                <a:solidFill>
                  <a:srgbClr val="FFFFFF"/>
                </a:solidFill>
                <a:latin typeface="Arial"/>
                <a:cs typeface="Arial"/>
              </a:rPr>
              <a:t> </a:t>
            </a:r>
            <a:r>
              <a:rPr sz="1600" dirty="0">
                <a:solidFill>
                  <a:srgbClr val="FFFFFF"/>
                </a:solidFill>
                <a:latin typeface="Arial"/>
                <a:cs typeface="Arial"/>
              </a:rPr>
              <a:t>och</a:t>
            </a:r>
            <a:r>
              <a:rPr sz="1600" spc="-45" dirty="0">
                <a:solidFill>
                  <a:srgbClr val="FFFFFF"/>
                </a:solidFill>
                <a:latin typeface="Arial"/>
                <a:cs typeface="Arial"/>
              </a:rPr>
              <a:t> </a:t>
            </a:r>
            <a:r>
              <a:rPr sz="1600" dirty="0">
                <a:solidFill>
                  <a:srgbClr val="FFFFFF"/>
                </a:solidFill>
                <a:latin typeface="Arial"/>
                <a:cs typeface="Arial"/>
              </a:rPr>
              <a:t>vägleda</a:t>
            </a:r>
            <a:r>
              <a:rPr sz="1600" spc="-55" dirty="0">
                <a:solidFill>
                  <a:srgbClr val="FFFFFF"/>
                </a:solidFill>
                <a:latin typeface="Arial"/>
                <a:cs typeface="Arial"/>
              </a:rPr>
              <a:t> </a:t>
            </a:r>
            <a:r>
              <a:rPr sz="1600" dirty="0">
                <a:solidFill>
                  <a:srgbClr val="FFFFFF"/>
                </a:solidFill>
                <a:latin typeface="Arial"/>
                <a:cs typeface="Arial"/>
              </a:rPr>
              <a:t>hur</a:t>
            </a:r>
            <a:r>
              <a:rPr sz="1600" spc="-40" dirty="0">
                <a:solidFill>
                  <a:srgbClr val="FFFFFF"/>
                </a:solidFill>
                <a:latin typeface="Arial"/>
                <a:cs typeface="Arial"/>
              </a:rPr>
              <a:t> </a:t>
            </a:r>
            <a:r>
              <a:rPr sz="1600" dirty="0">
                <a:solidFill>
                  <a:srgbClr val="FFFFFF"/>
                </a:solidFill>
                <a:latin typeface="Arial"/>
                <a:cs typeface="Arial"/>
              </a:rPr>
              <a:t>vi</a:t>
            </a:r>
            <a:r>
              <a:rPr sz="1600" spc="-50" dirty="0">
                <a:solidFill>
                  <a:srgbClr val="FFFFFF"/>
                </a:solidFill>
                <a:latin typeface="Arial"/>
                <a:cs typeface="Arial"/>
              </a:rPr>
              <a:t> </a:t>
            </a:r>
            <a:r>
              <a:rPr sz="1600" dirty="0">
                <a:solidFill>
                  <a:srgbClr val="FFFFFF"/>
                </a:solidFill>
                <a:latin typeface="Arial"/>
                <a:cs typeface="Arial"/>
              </a:rPr>
              <a:t>kan</a:t>
            </a:r>
            <a:r>
              <a:rPr sz="1600" spc="-40" dirty="0">
                <a:solidFill>
                  <a:srgbClr val="FFFFFF"/>
                </a:solidFill>
                <a:latin typeface="Arial"/>
                <a:cs typeface="Arial"/>
              </a:rPr>
              <a:t> </a:t>
            </a:r>
            <a:r>
              <a:rPr sz="1600" dirty="0">
                <a:solidFill>
                  <a:srgbClr val="FFFFFF"/>
                </a:solidFill>
                <a:latin typeface="Arial"/>
                <a:cs typeface="Arial"/>
              </a:rPr>
              <a:t>utveckla</a:t>
            </a:r>
            <a:r>
              <a:rPr sz="1600" spc="-55" dirty="0">
                <a:solidFill>
                  <a:srgbClr val="FFFFFF"/>
                </a:solidFill>
                <a:latin typeface="Arial"/>
                <a:cs typeface="Arial"/>
              </a:rPr>
              <a:t> </a:t>
            </a:r>
            <a:r>
              <a:rPr sz="1600" dirty="0">
                <a:solidFill>
                  <a:srgbClr val="FFFFFF"/>
                </a:solidFill>
                <a:latin typeface="Arial"/>
                <a:cs typeface="Arial"/>
              </a:rPr>
              <a:t>våra</a:t>
            </a:r>
            <a:r>
              <a:rPr sz="1600" spc="-45" dirty="0">
                <a:solidFill>
                  <a:srgbClr val="FFFFFF"/>
                </a:solidFill>
                <a:latin typeface="Arial"/>
                <a:cs typeface="Arial"/>
              </a:rPr>
              <a:t> </a:t>
            </a:r>
            <a:r>
              <a:rPr sz="1600" spc="-10" dirty="0">
                <a:solidFill>
                  <a:srgbClr val="FFFFFF"/>
                </a:solidFill>
                <a:latin typeface="Arial"/>
                <a:cs typeface="Arial"/>
              </a:rPr>
              <a:t>evenemang</a:t>
            </a:r>
            <a:r>
              <a:rPr sz="1600" spc="-40" dirty="0">
                <a:solidFill>
                  <a:srgbClr val="FFFFFF"/>
                </a:solidFill>
                <a:latin typeface="Arial"/>
                <a:cs typeface="Arial"/>
              </a:rPr>
              <a:t> </a:t>
            </a:r>
            <a:r>
              <a:rPr sz="1600" dirty="0">
                <a:solidFill>
                  <a:srgbClr val="FFFFFF"/>
                </a:solidFill>
                <a:latin typeface="Arial"/>
                <a:cs typeface="Arial"/>
              </a:rPr>
              <a:t>och</a:t>
            </a:r>
            <a:r>
              <a:rPr sz="1600" spc="-45" dirty="0">
                <a:solidFill>
                  <a:srgbClr val="FFFFFF"/>
                </a:solidFill>
                <a:latin typeface="Arial"/>
                <a:cs typeface="Arial"/>
              </a:rPr>
              <a:t> </a:t>
            </a:r>
            <a:r>
              <a:rPr sz="1600" dirty="0">
                <a:solidFill>
                  <a:srgbClr val="FFFFFF"/>
                </a:solidFill>
                <a:latin typeface="Arial"/>
                <a:cs typeface="Arial"/>
              </a:rPr>
              <a:t>därmed</a:t>
            </a:r>
            <a:r>
              <a:rPr sz="1600" spc="-35" dirty="0">
                <a:solidFill>
                  <a:srgbClr val="FFFFFF"/>
                </a:solidFill>
                <a:latin typeface="Arial"/>
                <a:cs typeface="Arial"/>
              </a:rPr>
              <a:t> </a:t>
            </a:r>
            <a:r>
              <a:rPr sz="1600" dirty="0">
                <a:solidFill>
                  <a:srgbClr val="FFFFFF"/>
                </a:solidFill>
                <a:latin typeface="Arial"/>
                <a:cs typeface="Arial"/>
              </a:rPr>
              <a:t>öka</a:t>
            </a:r>
            <a:r>
              <a:rPr sz="1600" spc="-35" dirty="0">
                <a:solidFill>
                  <a:srgbClr val="FFFFFF"/>
                </a:solidFill>
                <a:latin typeface="Arial"/>
                <a:cs typeface="Arial"/>
              </a:rPr>
              <a:t> </a:t>
            </a:r>
            <a:r>
              <a:rPr sz="1600" spc="-20" dirty="0">
                <a:solidFill>
                  <a:srgbClr val="FFFFFF"/>
                </a:solidFill>
                <a:latin typeface="Arial"/>
                <a:cs typeface="Arial"/>
              </a:rPr>
              <a:t>våra </a:t>
            </a:r>
            <a:r>
              <a:rPr sz="1600" spc="-10" dirty="0">
                <a:solidFill>
                  <a:srgbClr val="FFFFFF"/>
                </a:solidFill>
                <a:latin typeface="Arial"/>
                <a:cs typeface="Arial"/>
              </a:rPr>
              <a:t>intäkter.</a:t>
            </a:r>
            <a:endParaRPr sz="1600" dirty="0">
              <a:latin typeface="Arial"/>
              <a:cs typeface="Arial"/>
            </a:endParaRPr>
          </a:p>
        </p:txBody>
      </p:sp>
      <p:grpSp>
        <p:nvGrpSpPr>
          <p:cNvPr id="4" name="object 4"/>
          <p:cNvGrpSpPr/>
          <p:nvPr/>
        </p:nvGrpSpPr>
        <p:grpSpPr>
          <a:xfrm>
            <a:off x="4911852" y="3345167"/>
            <a:ext cx="2097405" cy="1016635"/>
            <a:chOff x="4911852" y="3345167"/>
            <a:chExt cx="2097405" cy="1016635"/>
          </a:xfrm>
        </p:grpSpPr>
        <p:pic>
          <p:nvPicPr>
            <p:cNvPr id="5" name="object 5"/>
            <p:cNvPicPr/>
            <p:nvPr/>
          </p:nvPicPr>
          <p:blipFill>
            <a:blip r:embed="rId2" cstate="print"/>
            <a:stretch>
              <a:fillRect/>
            </a:stretch>
          </p:blipFill>
          <p:spPr>
            <a:xfrm>
              <a:off x="4911852" y="3345167"/>
              <a:ext cx="2097024" cy="1016520"/>
            </a:xfrm>
            <a:prstGeom prst="rect">
              <a:avLst/>
            </a:prstGeom>
          </p:spPr>
        </p:pic>
        <p:pic>
          <p:nvPicPr>
            <p:cNvPr id="6" name="object 6"/>
            <p:cNvPicPr/>
            <p:nvPr/>
          </p:nvPicPr>
          <p:blipFill>
            <a:blip r:embed="rId3" cstate="print"/>
            <a:stretch>
              <a:fillRect/>
            </a:stretch>
          </p:blipFill>
          <p:spPr>
            <a:xfrm>
              <a:off x="5420868" y="3674401"/>
              <a:ext cx="1077455" cy="400773"/>
            </a:xfrm>
            <a:prstGeom prst="rect">
              <a:avLst/>
            </a:prstGeom>
          </p:spPr>
        </p:pic>
        <p:sp>
          <p:nvSpPr>
            <p:cNvPr id="7" name="object 7"/>
            <p:cNvSpPr/>
            <p:nvPr/>
          </p:nvSpPr>
          <p:spPr>
            <a:xfrm>
              <a:off x="4954524" y="3368039"/>
              <a:ext cx="2016760" cy="935990"/>
            </a:xfrm>
            <a:custGeom>
              <a:avLst/>
              <a:gdLst/>
              <a:ahLst/>
              <a:cxnLst/>
              <a:rect l="l" t="t" r="r" b="b"/>
              <a:pathLst>
                <a:path w="2016759" h="935989">
                  <a:moveTo>
                    <a:pt x="1008126" y="0"/>
                  </a:moveTo>
                  <a:lnTo>
                    <a:pt x="944371" y="920"/>
                  </a:lnTo>
                  <a:lnTo>
                    <a:pt x="881669" y="3644"/>
                  </a:lnTo>
                  <a:lnTo>
                    <a:pt x="820140" y="8118"/>
                  </a:lnTo>
                  <a:lnTo>
                    <a:pt x="759900" y="14286"/>
                  </a:lnTo>
                  <a:lnTo>
                    <a:pt x="701068" y="22094"/>
                  </a:lnTo>
                  <a:lnTo>
                    <a:pt x="643763" y="31486"/>
                  </a:lnTo>
                  <a:lnTo>
                    <a:pt x="588102" y="42409"/>
                  </a:lnTo>
                  <a:lnTo>
                    <a:pt x="534202" y="54808"/>
                  </a:lnTo>
                  <a:lnTo>
                    <a:pt x="482184" y="68627"/>
                  </a:lnTo>
                  <a:lnTo>
                    <a:pt x="432163" y="83813"/>
                  </a:lnTo>
                  <a:lnTo>
                    <a:pt x="384260" y="100309"/>
                  </a:lnTo>
                  <a:lnTo>
                    <a:pt x="338591" y="118062"/>
                  </a:lnTo>
                  <a:lnTo>
                    <a:pt x="295275" y="137017"/>
                  </a:lnTo>
                  <a:lnTo>
                    <a:pt x="254429" y="157118"/>
                  </a:lnTo>
                  <a:lnTo>
                    <a:pt x="216173" y="178312"/>
                  </a:lnTo>
                  <a:lnTo>
                    <a:pt x="180623" y="200543"/>
                  </a:lnTo>
                  <a:lnTo>
                    <a:pt x="147899" y="223757"/>
                  </a:lnTo>
                  <a:lnTo>
                    <a:pt x="118118" y="247899"/>
                  </a:lnTo>
                  <a:lnTo>
                    <a:pt x="67858" y="298747"/>
                  </a:lnTo>
                  <a:lnTo>
                    <a:pt x="30789" y="352650"/>
                  </a:lnTo>
                  <a:lnTo>
                    <a:pt x="7854" y="409170"/>
                  </a:lnTo>
                  <a:lnTo>
                    <a:pt x="0" y="467868"/>
                  </a:lnTo>
                  <a:lnTo>
                    <a:pt x="1983" y="497461"/>
                  </a:lnTo>
                  <a:lnTo>
                    <a:pt x="17496" y="555125"/>
                  </a:lnTo>
                  <a:lnTo>
                    <a:pt x="47616" y="610391"/>
                  </a:lnTo>
                  <a:lnTo>
                    <a:pt x="91399" y="662821"/>
                  </a:lnTo>
                  <a:lnTo>
                    <a:pt x="147899" y="711978"/>
                  </a:lnTo>
                  <a:lnTo>
                    <a:pt x="180623" y="735192"/>
                  </a:lnTo>
                  <a:lnTo>
                    <a:pt x="216173" y="757423"/>
                  </a:lnTo>
                  <a:lnTo>
                    <a:pt x="254429" y="778617"/>
                  </a:lnTo>
                  <a:lnTo>
                    <a:pt x="295275" y="798718"/>
                  </a:lnTo>
                  <a:lnTo>
                    <a:pt x="338591" y="817673"/>
                  </a:lnTo>
                  <a:lnTo>
                    <a:pt x="384260" y="835426"/>
                  </a:lnTo>
                  <a:lnTo>
                    <a:pt x="432163" y="851922"/>
                  </a:lnTo>
                  <a:lnTo>
                    <a:pt x="482184" y="867108"/>
                  </a:lnTo>
                  <a:lnTo>
                    <a:pt x="534202" y="880927"/>
                  </a:lnTo>
                  <a:lnTo>
                    <a:pt x="588102" y="893326"/>
                  </a:lnTo>
                  <a:lnTo>
                    <a:pt x="643763" y="904249"/>
                  </a:lnTo>
                  <a:lnTo>
                    <a:pt x="701068" y="913641"/>
                  </a:lnTo>
                  <a:lnTo>
                    <a:pt x="759900" y="921449"/>
                  </a:lnTo>
                  <a:lnTo>
                    <a:pt x="820140" y="927617"/>
                  </a:lnTo>
                  <a:lnTo>
                    <a:pt x="881669" y="932091"/>
                  </a:lnTo>
                  <a:lnTo>
                    <a:pt x="944371" y="934815"/>
                  </a:lnTo>
                  <a:lnTo>
                    <a:pt x="1008126" y="935736"/>
                  </a:lnTo>
                  <a:lnTo>
                    <a:pt x="1071880" y="934815"/>
                  </a:lnTo>
                  <a:lnTo>
                    <a:pt x="1134582" y="932091"/>
                  </a:lnTo>
                  <a:lnTo>
                    <a:pt x="1196111" y="927617"/>
                  </a:lnTo>
                  <a:lnTo>
                    <a:pt x="1256351" y="921449"/>
                  </a:lnTo>
                  <a:lnTo>
                    <a:pt x="1315183" y="913641"/>
                  </a:lnTo>
                  <a:lnTo>
                    <a:pt x="1372488" y="904249"/>
                  </a:lnTo>
                  <a:lnTo>
                    <a:pt x="1428149" y="893326"/>
                  </a:lnTo>
                  <a:lnTo>
                    <a:pt x="1482049" y="880927"/>
                  </a:lnTo>
                  <a:lnTo>
                    <a:pt x="1534067" y="867108"/>
                  </a:lnTo>
                  <a:lnTo>
                    <a:pt x="1584088" y="851922"/>
                  </a:lnTo>
                  <a:lnTo>
                    <a:pt x="1631991" y="835426"/>
                  </a:lnTo>
                  <a:lnTo>
                    <a:pt x="1677660" y="817673"/>
                  </a:lnTo>
                  <a:lnTo>
                    <a:pt x="1720977" y="798718"/>
                  </a:lnTo>
                  <a:lnTo>
                    <a:pt x="1761822" y="778617"/>
                  </a:lnTo>
                  <a:lnTo>
                    <a:pt x="1800078" y="757423"/>
                  </a:lnTo>
                  <a:lnTo>
                    <a:pt x="1835628" y="735192"/>
                  </a:lnTo>
                  <a:lnTo>
                    <a:pt x="1868352" y="711978"/>
                  </a:lnTo>
                  <a:lnTo>
                    <a:pt x="1898133" y="687836"/>
                  </a:lnTo>
                  <a:lnTo>
                    <a:pt x="1948393" y="636988"/>
                  </a:lnTo>
                  <a:lnTo>
                    <a:pt x="1985462" y="583085"/>
                  </a:lnTo>
                  <a:lnTo>
                    <a:pt x="2008397" y="526565"/>
                  </a:lnTo>
                  <a:lnTo>
                    <a:pt x="2016252" y="467868"/>
                  </a:lnTo>
                  <a:lnTo>
                    <a:pt x="2014268" y="438274"/>
                  </a:lnTo>
                  <a:lnTo>
                    <a:pt x="1998755" y="380610"/>
                  </a:lnTo>
                  <a:lnTo>
                    <a:pt x="1968635" y="325344"/>
                  </a:lnTo>
                  <a:lnTo>
                    <a:pt x="1924852" y="272914"/>
                  </a:lnTo>
                  <a:lnTo>
                    <a:pt x="1868352" y="223757"/>
                  </a:lnTo>
                  <a:lnTo>
                    <a:pt x="1835628" y="200543"/>
                  </a:lnTo>
                  <a:lnTo>
                    <a:pt x="1800078" y="178312"/>
                  </a:lnTo>
                  <a:lnTo>
                    <a:pt x="1761822" y="157118"/>
                  </a:lnTo>
                  <a:lnTo>
                    <a:pt x="1720977" y="137017"/>
                  </a:lnTo>
                  <a:lnTo>
                    <a:pt x="1677660" y="118062"/>
                  </a:lnTo>
                  <a:lnTo>
                    <a:pt x="1631991" y="100309"/>
                  </a:lnTo>
                  <a:lnTo>
                    <a:pt x="1584088" y="83813"/>
                  </a:lnTo>
                  <a:lnTo>
                    <a:pt x="1534067" y="68627"/>
                  </a:lnTo>
                  <a:lnTo>
                    <a:pt x="1482049" y="54808"/>
                  </a:lnTo>
                  <a:lnTo>
                    <a:pt x="1428149" y="42409"/>
                  </a:lnTo>
                  <a:lnTo>
                    <a:pt x="1372488" y="31486"/>
                  </a:lnTo>
                  <a:lnTo>
                    <a:pt x="1315183" y="22094"/>
                  </a:lnTo>
                  <a:lnTo>
                    <a:pt x="1256351" y="14286"/>
                  </a:lnTo>
                  <a:lnTo>
                    <a:pt x="1196111" y="8118"/>
                  </a:lnTo>
                  <a:lnTo>
                    <a:pt x="1134582" y="3644"/>
                  </a:lnTo>
                  <a:lnTo>
                    <a:pt x="1071880" y="920"/>
                  </a:lnTo>
                  <a:lnTo>
                    <a:pt x="1008126" y="0"/>
                  </a:lnTo>
                  <a:close/>
                </a:path>
              </a:pathLst>
            </a:custGeom>
            <a:solidFill>
              <a:schemeClr val="accent2"/>
            </a:solidFill>
          </p:spPr>
          <p:txBody>
            <a:bodyPr wrap="square" lIns="0" tIns="0" rIns="0" bIns="0" rtlCol="0"/>
            <a:lstStyle/>
            <a:p>
              <a:endParaRPr/>
            </a:p>
          </p:txBody>
        </p:sp>
      </p:grpSp>
      <p:sp>
        <p:nvSpPr>
          <p:cNvPr id="8" name="object 8"/>
          <p:cNvSpPr txBox="1"/>
          <p:nvPr/>
        </p:nvSpPr>
        <p:spPr>
          <a:xfrm>
            <a:off x="5543550" y="3728466"/>
            <a:ext cx="839469"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Evenemang</a:t>
            </a:r>
            <a:endParaRPr sz="1200">
              <a:latin typeface="Arial"/>
              <a:cs typeface="Arial"/>
            </a:endParaRPr>
          </a:p>
        </p:txBody>
      </p:sp>
      <p:grpSp>
        <p:nvGrpSpPr>
          <p:cNvPr id="9" name="object 9"/>
          <p:cNvGrpSpPr/>
          <p:nvPr/>
        </p:nvGrpSpPr>
        <p:grpSpPr>
          <a:xfrm>
            <a:off x="3461003" y="5294376"/>
            <a:ext cx="1537970" cy="1016635"/>
            <a:chOff x="3461003" y="5294376"/>
            <a:chExt cx="1537970" cy="1016635"/>
          </a:xfrm>
        </p:grpSpPr>
        <p:pic>
          <p:nvPicPr>
            <p:cNvPr id="10" name="object 10"/>
            <p:cNvPicPr/>
            <p:nvPr/>
          </p:nvPicPr>
          <p:blipFill>
            <a:blip r:embed="rId4" cstate="print"/>
            <a:stretch>
              <a:fillRect/>
            </a:stretch>
          </p:blipFill>
          <p:spPr>
            <a:xfrm>
              <a:off x="3461003" y="5294376"/>
              <a:ext cx="1537715" cy="1016520"/>
            </a:xfrm>
            <a:prstGeom prst="rect">
              <a:avLst/>
            </a:prstGeom>
          </p:spPr>
        </p:pic>
        <p:pic>
          <p:nvPicPr>
            <p:cNvPr id="11" name="object 11"/>
            <p:cNvPicPr/>
            <p:nvPr/>
          </p:nvPicPr>
          <p:blipFill>
            <a:blip r:embed="rId5" cstate="print"/>
            <a:stretch>
              <a:fillRect/>
            </a:stretch>
          </p:blipFill>
          <p:spPr>
            <a:xfrm>
              <a:off x="3691127" y="5532120"/>
              <a:ext cx="1077455" cy="583666"/>
            </a:xfrm>
            <a:prstGeom prst="rect">
              <a:avLst/>
            </a:prstGeom>
          </p:spPr>
        </p:pic>
        <p:sp>
          <p:nvSpPr>
            <p:cNvPr id="12" name="object 12"/>
            <p:cNvSpPr/>
            <p:nvPr/>
          </p:nvSpPr>
          <p:spPr>
            <a:xfrm>
              <a:off x="3503675" y="5317236"/>
              <a:ext cx="1457325" cy="935990"/>
            </a:xfrm>
            <a:custGeom>
              <a:avLst/>
              <a:gdLst/>
              <a:ahLst/>
              <a:cxnLst/>
              <a:rect l="l" t="t" r="r" b="b"/>
              <a:pathLst>
                <a:path w="1457325" h="935989">
                  <a:moveTo>
                    <a:pt x="728472" y="0"/>
                  </a:moveTo>
                  <a:lnTo>
                    <a:pt x="671540" y="1407"/>
                  </a:lnTo>
                  <a:lnTo>
                    <a:pt x="615808" y="5560"/>
                  </a:lnTo>
                  <a:lnTo>
                    <a:pt x="561436" y="12354"/>
                  </a:lnTo>
                  <a:lnTo>
                    <a:pt x="508586" y="21685"/>
                  </a:lnTo>
                  <a:lnTo>
                    <a:pt x="457421" y="33451"/>
                  </a:lnTo>
                  <a:lnTo>
                    <a:pt x="408103" y="47546"/>
                  </a:lnTo>
                  <a:lnTo>
                    <a:pt x="360792" y="63866"/>
                  </a:lnTo>
                  <a:lnTo>
                    <a:pt x="315652" y="82309"/>
                  </a:lnTo>
                  <a:lnTo>
                    <a:pt x="272844" y="102770"/>
                  </a:lnTo>
                  <a:lnTo>
                    <a:pt x="232531" y="125144"/>
                  </a:lnTo>
                  <a:lnTo>
                    <a:pt x="194873" y="149329"/>
                  </a:lnTo>
                  <a:lnTo>
                    <a:pt x="160033" y="175220"/>
                  </a:lnTo>
                  <a:lnTo>
                    <a:pt x="128173" y="202713"/>
                  </a:lnTo>
                  <a:lnTo>
                    <a:pt x="99455" y="231704"/>
                  </a:lnTo>
                  <a:lnTo>
                    <a:pt x="74040" y="262090"/>
                  </a:lnTo>
                  <a:lnTo>
                    <a:pt x="52091" y="293766"/>
                  </a:lnTo>
                  <a:lnTo>
                    <a:pt x="19238" y="360574"/>
                  </a:lnTo>
                  <a:lnTo>
                    <a:pt x="2191" y="431298"/>
                  </a:lnTo>
                  <a:lnTo>
                    <a:pt x="0" y="467867"/>
                  </a:lnTo>
                  <a:lnTo>
                    <a:pt x="2191" y="504431"/>
                  </a:lnTo>
                  <a:lnTo>
                    <a:pt x="19238" y="575145"/>
                  </a:lnTo>
                  <a:lnTo>
                    <a:pt x="52091" y="641948"/>
                  </a:lnTo>
                  <a:lnTo>
                    <a:pt x="74040" y="673623"/>
                  </a:lnTo>
                  <a:lnTo>
                    <a:pt x="99455" y="704008"/>
                  </a:lnTo>
                  <a:lnTo>
                    <a:pt x="128173" y="733000"/>
                  </a:lnTo>
                  <a:lnTo>
                    <a:pt x="160033" y="760494"/>
                  </a:lnTo>
                  <a:lnTo>
                    <a:pt x="194873" y="786386"/>
                  </a:lnTo>
                  <a:lnTo>
                    <a:pt x="232531" y="810573"/>
                  </a:lnTo>
                  <a:lnTo>
                    <a:pt x="272844" y="832949"/>
                  </a:lnTo>
                  <a:lnTo>
                    <a:pt x="315652" y="853412"/>
                  </a:lnTo>
                  <a:lnTo>
                    <a:pt x="360792" y="871857"/>
                  </a:lnTo>
                  <a:lnTo>
                    <a:pt x="408103" y="888180"/>
                  </a:lnTo>
                  <a:lnTo>
                    <a:pt x="457421" y="902278"/>
                  </a:lnTo>
                  <a:lnTo>
                    <a:pt x="508586" y="914045"/>
                  </a:lnTo>
                  <a:lnTo>
                    <a:pt x="561436" y="923379"/>
                  </a:lnTo>
                  <a:lnTo>
                    <a:pt x="615808" y="930174"/>
                  </a:lnTo>
                  <a:lnTo>
                    <a:pt x="671540" y="934328"/>
                  </a:lnTo>
                  <a:lnTo>
                    <a:pt x="728472" y="935735"/>
                  </a:lnTo>
                  <a:lnTo>
                    <a:pt x="785403" y="934328"/>
                  </a:lnTo>
                  <a:lnTo>
                    <a:pt x="841135" y="930174"/>
                  </a:lnTo>
                  <a:lnTo>
                    <a:pt x="895507" y="923379"/>
                  </a:lnTo>
                  <a:lnTo>
                    <a:pt x="948357" y="914045"/>
                  </a:lnTo>
                  <a:lnTo>
                    <a:pt x="999522" y="902278"/>
                  </a:lnTo>
                  <a:lnTo>
                    <a:pt x="1048840" y="888180"/>
                  </a:lnTo>
                  <a:lnTo>
                    <a:pt x="1096151" y="871857"/>
                  </a:lnTo>
                  <a:lnTo>
                    <a:pt x="1141291" y="853412"/>
                  </a:lnTo>
                  <a:lnTo>
                    <a:pt x="1184099" y="832949"/>
                  </a:lnTo>
                  <a:lnTo>
                    <a:pt x="1224412" y="810573"/>
                  </a:lnTo>
                  <a:lnTo>
                    <a:pt x="1262070" y="786386"/>
                  </a:lnTo>
                  <a:lnTo>
                    <a:pt x="1296910" y="760494"/>
                  </a:lnTo>
                  <a:lnTo>
                    <a:pt x="1328770" y="733000"/>
                  </a:lnTo>
                  <a:lnTo>
                    <a:pt x="1357488" y="704008"/>
                  </a:lnTo>
                  <a:lnTo>
                    <a:pt x="1382903" y="673623"/>
                  </a:lnTo>
                  <a:lnTo>
                    <a:pt x="1404852" y="641948"/>
                  </a:lnTo>
                  <a:lnTo>
                    <a:pt x="1437705" y="575145"/>
                  </a:lnTo>
                  <a:lnTo>
                    <a:pt x="1454752" y="504431"/>
                  </a:lnTo>
                  <a:lnTo>
                    <a:pt x="1456944" y="467867"/>
                  </a:lnTo>
                  <a:lnTo>
                    <a:pt x="1454752" y="431298"/>
                  </a:lnTo>
                  <a:lnTo>
                    <a:pt x="1437705" y="360574"/>
                  </a:lnTo>
                  <a:lnTo>
                    <a:pt x="1404852" y="293766"/>
                  </a:lnTo>
                  <a:lnTo>
                    <a:pt x="1382903" y="262090"/>
                  </a:lnTo>
                  <a:lnTo>
                    <a:pt x="1357488" y="231704"/>
                  </a:lnTo>
                  <a:lnTo>
                    <a:pt x="1328770" y="202713"/>
                  </a:lnTo>
                  <a:lnTo>
                    <a:pt x="1296910" y="175220"/>
                  </a:lnTo>
                  <a:lnTo>
                    <a:pt x="1262070" y="149329"/>
                  </a:lnTo>
                  <a:lnTo>
                    <a:pt x="1224412" y="125144"/>
                  </a:lnTo>
                  <a:lnTo>
                    <a:pt x="1184099" y="102770"/>
                  </a:lnTo>
                  <a:lnTo>
                    <a:pt x="1141291" y="82309"/>
                  </a:lnTo>
                  <a:lnTo>
                    <a:pt x="1096151" y="63866"/>
                  </a:lnTo>
                  <a:lnTo>
                    <a:pt x="1048840" y="47546"/>
                  </a:lnTo>
                  <a:lnTo>
                    <a:pt x="999522" y="33451"/>
                  </a:lnTo>
                  <a:lnTo>
                    <a:pt x="948357" y="21685"/>
                  </a:lnTo>
                  <a:lnTo>
                    <a:pt x="895507" y="12354"/>
                  </a:lnTo>
                  <a:lnTo>
                    <a:pt x="841135" y="5560"/>
                  </a:lnTo>
                  <a:lnTo>
                    <a:pt x="785403" y="1407"/>
                  </a:lnTo>
                  <a:lnTo>
                    <a:pt x="728472" y="0"/>
                  </a:lnTo>
                  <a:close/>
                </a:path>
              </a:pathLst>
            </a:custGeom>
            <a:solidFill>
              <a:schemeClr val="bg2"/>
            </a:solidFill>
          </p:spPr>
          <p:txBody>
            <a:bodyPr wrap="square" lIns="0" tIns="0" rIns="0" bIns="0" rtlCol="0"/>
            <a:lstStyle/>
            <a:p>
              <a:endParaRPr/>
            </a:p>
          </p:txBody>
        </p:sp>
      </p:grpSp>
      <p:sp>
        <p:nvSpPr>
          <p:cNvPr id="13" name="object 13"/>
          <p:cNvSpPr txBox="1"/>
          <p:nvPr/>
        </p:nvSpPr>
        <p:spPr>
          <a:xfrm>
            <a:off x="3812540" y="5586780"/>
            <a:ext cx="840105" cy="391160"/>
          </a:xfrm>
          <a:prstGeom prst="rect">
            <a:avLst/>
          </a:prstGeom>
        </p:spPr>
        <p:txBody>
          <a:bodyPr vert="horz" wrap="square" lIns="0" tIns="12700" rIns="0" bIns="0" rtlCol="0">
            <a:spAutoFit/>
          </a:bodyPr>
          <a:lstStyle/>
          <a:p>
            <a:pPr marL="169545" marR="5080" indent="-157480">
              <a:lnSpc>
                <a:spcPct val="100000"/>
              </a:lnSpc>
              <a:spcBef>
                <a:spcPts val="100"/>
              </a:spcBef>
            </a:pPr>
            <a:r>
              <a:rPr sz="1200" spc="-10" dirty="0">
                <a:solidFill>
                  <a:srgbClr val="005F70"/>
                </a:solidFill>
                <a:latin typeface="Arial"/>
                <a:cs typeface="Arial"/>
              </a:rPr>
              <a:t>Sponsrings- intäkter</a:t>
            </a:r>
            <a:endParaRPr sz="1200">
              <a:latin typeface="Arial"/>
              <a:cs typeface="Arial"/>
            </a:endParaRPr>
          </a:p>
        </p:txBody>
      </p:sp>
      <p:grpSp>
        <p:nvGrpSpPr>
          <p:cNvPr id="14" name="object 14"/>
          <p:cNvGrpSpPr/>
          <p:nvPr/>
        </p:nvGrpSpPr>
        <p:grpSpPr>
          <a:xfrm>
            <a:off x="5189220" y="5324855"/>
            <a:ext cx="1516380" cy="1016635"/>
            <a:chOff x="5189220" y="5324855"/>
            <a:chExt cx="1516380" cy="1016635"/>
          </a:xfrm>
        </p:grpSpPr>
        <p:pic>
          <p:nvPicPr>
            <p:cNvPr id="15" name="object 15"/>
            <p:cNvPicPr/>
            <p:nvPr/>
          </p:nvPicPr>
          <p:blipFill>
            <a:blip r:embed="rId6" cstate="print"/>
            <a:stretch>
              <a:fillRect/>
            </a:stretch>
          </p:blipFill>
          <p:spPr>
            <a:xfrm>
              <a:off x="5189220" y="5324855"/>
              <a:ext cx="1516379" cy="1016520"/>
            </a:xfrm>
            <a:prstGeom prst="rect">
              <a:avLst/>
            </a:prstGeom>
          </p:spPr>
        </p:pic>
        <p:pic>
          <p:nvPicPr>
            <p:cNvPr id="16" name="object 16"/>
            <p:cNvPicPr/>
            <p:nvPr/>
          </p:nvPicPr>
          <p:blipFill>
            <a:blip r:embed="rId7" cstate="print"/>
            <a:stretch>
              <a:fillRect/>
            </a:stretch>
          </p:blipFill>
          <p:spPr>
            <a:xfrm>
              <a:off x="5565648" y="5562599"/>
              <a:ext cx="765035" cy="583666"/>
            </a:xfrm>
            <a:prstGeom prst="rect">
              <a:avLst/>
            </a:prstGeom>
          </p:spPr>
        </p:pic>
        <p:sp>
          <p:nvSpPr>
            <p:cNvPr id="17" name="object 17"/>
            <p:cNvSpPr/>
            <p:nvPr/>
          </p:nvSpPr>
          <p:spPr>
            <a:xfrm>
              <a:off x="5231892" y="5347715"/>
              <a:ext cx="1435735" cy="935990"/>
            </a:xfrm>
            <a:custGeom>
              <a:avLst/>
              <a:gdLst/>
              <a:ahLst/>
              <a:cxnLst/>
              <a:rect l="l" t="t" r="r" b="b"/>
              <a:pathLst>
                <a:path w="1435734" h="935989">
                  <a:moveTo>
                    <a:pt x="717804" y="0"/>
                  </a:moveTo>
                  <a:lnTo>
                    <a:pt x="658924" y="1550"/>
                  </a:lnTo>
                  <a:lnTo>
                    <a:pt x="601357" y="6122"/>
                  </a:lnTo>
                  <a:lnTo>
                    <a:pt x="545287" y="13594"/>
                  </a:lnTo>
                  <a:lnTo>
                    <a:pt x="490898" y="23847"/>
                  </a:lnTo>
                  <a:lnTo>
                    <a:pt x="438376" y="36760"/>
                  </a:lnTo>
                  <a:lnTo>
                    <a:pt x="387904" y="52213"/>
                  </a:lnTo>
                  <a:lnTo>
                    <a:pt x="339668" y="70085"/>
                  </a:lnTo>
                  <a:lnTo>
                    <a:pt x="293851" y="90257"/>
                  </a:lnTo>
                  <a:lnTo>
                    <a:pt x="250639" y="112607"/>
                  </a:lnTo>
                  <a:lnTo>
                    <a:pt x="210216" y="137017"/>
                  </a:lnTo>
                  <a:lnTo>
                    <a:pt x="172767" y="163364"/>
                  </a:lnTo>
                  <a:lnTo>
                    <a:pt x="138476" y="191530"/>
                  </a:lnTo>
                  <a:lnTo>
                    <a:pt x="107528" y="221393"/>
                  </a:lnTo>
                  <a:lnTo>
                    <a:pt x="80108" y="252834"/>
                  </a:lnTo>
                  <a:lnTo>
                    <a:pt x="56399" y="285732"/>
                  </a:lnTo>
                  <a:lnTo>
                    <a:pt x="36588" y="319966"/>
                  </a:lnTo>
                  <a:lnTo>
                    <a:pt x="20857" y="355418"/>
                  </a:lnTo>
                  <a:lnTo>
                    <a:pt x="9393" y="391965"/>
                  </a:lnTo>
                  <a:lnTo>
                    <a:pt x="2379" y="429488"/>
                  </a:lnTo>
                  <a:lnTo>
                    <a:pt x="0" y="467868"/>
                  </a:lnTo>
                  <a:lnTo>
                    <a:pt x="2379" y="506240"/>
                  </a:lnTo>
                  <a:lnTo>
                    <a:pt x="9393" y="543758"/>
                  </a:lnTo>
                  <a:lnTo>
                    <a:pt x="20857" y="580301"/>
                  </a:lnTo>
                  <a:lnTo>
                    <a:pt x="36588" y="615749"/>
                  </a:lnTo>
                  <a:lnTo>
                    <a:pt x="56399" y="649982"/>
                  </a:lnTo>
                  <a:lnTo>
                    <a:pt x="80108" y="682879"/>
                  </a:lnTo>
                  <a:lnTo>
                    <a:pt x="107528" y="714319"/>
                  </a:lnTo>
                  <a:lnTo>
                    <a:pt x="138476" y="744183"/>
                  </a:lnTo>
                  <a:lnTo>
                    <a:pt x="172767" y="772350"/>
                  </a:lnTo>
                  <a:lnTo>
                    <a:pt x="210216" y="798699"/>
                  </a:lnTo>
                  <a:lnTo>
                    <a:pt x="250639" y="823111"/>
                  </a:lnTo>
                  <a:lnTo>
                    <a:pt x="293851" y="845463"/>
                  </a:lnTo>
                  <a:lnTo>
                    <a:pt x="339668" y="865638"/>
                  </a:lnTo>
                  <a:lnTo>
                    <a:pt x="387904" y="883513"/>
                  </a:lnTo>
                  <a:lnTo>
                    <a:pt x="438376" y="898968"/>
                  </a:lnTo>
                  <a:lnTo>
                    <a:pt x="490898" y="911883"/>
                  </a:lnTo>
                  <a:lnTo>
                    <a:pt x="545287" y="922138"/>
                  </a:lnTo>
                  <a:lnTo>
                    <a:pt x="601357" y="929612"/>
                  </a:lnTo>
                  <a:lnTo>
                    <a:pt x="658924" y="934185"/>
                  </a:lnTo>
                  <a:lnTo>
                    <a:pt x="717804" y="935736"/>
                  </a:lnTo>
                  <a:lnTo>
                    <a:pt x="776683" y="934185"/>
                  </a:lnTo>
                  <a:lnTo>
                    <a:pt x="834250" y="929612"/>
                  </a:lnTo>
                  <a:lnTo>
                    <a:pt x="890320" y="922138"/>
                  </a:lnTo>
                  <a:lnTo>
                    <a:pt x="944709" y="911883"/>
                  </a:lnTo>
                  <a:lnTo>
                    <a:pt x="997231" y="898968"/>
                  </a:lnTo>
                  <a:lnTo>
                    <a:pt x="1047703" y="883513"/>
                  </a:lnTo>
                  <a:lnTo>
                    <a:pt x="1095939" y="865638"/>
                  </a:lnTo>
                  <a:lnTo>
                    <a:pt x="1141756" y="845463"/>
                  </a:lnTo>
                  <a:lnTo>
                    <a:pt x="1184968" y="823111"/>
                  </a:lnTo>
                  <a:lnTo>
                    <a:pt x="1225391" y="798699"/>
                  </a:lnTo>
                  <a:lnTo>
                    <a:pt x="1262840" y="772350"/>
                  </a:lnTo>
                  <a:lnTo>
                    <a:pt x="1297131" y="744183"/>
                  </a:lnTo>
                  <a:lnTo>
                    <a:pt x="1328079" y="714319"/>
                  </a:lnTo>
                  <a:lnTo>
                    <a:pt x="1355499" y="682879"/>
                  </a:lnTo>
                  <a:lnTo>
                    <a:pt x="1379208" y="649982"/>
                  </a:lnTo>
                  <a:lnTo>
                    <a:pt x="1399019" y="615749"/>
                  </a:lnTo>
                  <a:lnTo>
                    <a:pt x="1414750" y="580301"/>
                  </a:lnTo>
                  <a:lnTo>
                    <a:pt x="1426214" y="543758"/>
                  </a:lnTo>
                  <a:lnTo>
                    <a:pt x="1433228" y="506240"/>
                  </a:lnTo>
                  <a:lnTo>
                    <a:pt x="1435608" y="467868"/>
                  </a:lnTo>
                  <a:lnTo>
                    <a:pt x="1433228" y="429488"/>
                  </a:lnTo>
                  <a:lnTo>
                    <a:pt x="1426214" y="391965"/>
                  </a:lnTo>
                  <a:lnTo>
                    <a:pt x="1414750" y="355418"/>
                  </a:lnTo>
                  <a:lnTo>
                    <a:pt x="1399019" y="319966"/>
                  </a:lnTo>
                  <a:lnTo>
                    <a:pt x="1379208" y="285732"/>
                  </a:lnTo>
                  <a:lnTo>
                    <a:pt x="1355499" y="252834"/>
                  </a:lnTo>
                  <a:lnTo>
                    <a:pt x="1328079" y="221393"/>
                  </a:lnTo>
                  <a:lnTo>
                    <a:pt x="1297131" y="191530"/>
                  </a:lnTo>
                  <a:lnTo>
                    <a:pt x="1262840" y="163364"/>
                  </a:lnTo>
                  <a:lnTo>
                    <a:pt x="1225391" y="137017"/>
                  </a:lnTo>
                  <a:lnTo>
                    <a:pt x="1184968" y="112607"/>
                  </a:lnTo>
                  <a:lnTo>
                    <a:pt x="1141756" y="90257"/>
                  </a:lnTo>
                  <a:lnTo>
                    <a:pt x="1095939" y="70085"/>
                  </a:lnTo>
                  <a:lnTo>
                    <a:pt x="1047703" y="52213"/>
                  </a:lnTo>
                  <a:lnTo>
                    <a:pt x="997231" y="36760"/>
                  </a:lnTo>
                  <a:lnTo>
                    <a:pt x="944709" y="23847"/>
                  </a:lnTo>
                  <a:lnTo>
                    <a:pt x="890320" y="13594"/>
                  </a:lnTo>
                  <a:lnTo>
                    <a:pt x="834250" y="6122"/>
                  </a:lnTo>
                  <a:lnTo>
                    <a:pt x="776683" y="1550"/>
                  </a:lnTo>
                  <a:lnTo>
                    <a:pt x="717804" y="0"/>
                  </a:lnTo>
                  <a:close/>
                </a:path>
              </a:pathLst>
            </a:custGeom>
            <a:solidFill>
              <a:srgbClr val="9BC6CF"/>
            </a:solidFill>
          </p:spPr>
          <p:txBody>
            <a:bodyPr wrap="square" lIns="0" tIns="0" rIns="0" bIns="0" rtlCol="0"/>
            <a:lstStyle/>
            <a:p>
              <a:endParaRPr/>
            </a:p>
          </p:txBody>
        </p:sp>
      </p:grpSp>
      <p:sp>
        <p:nvSpPr>
          <p:cNvPr id="18" name="object 18"/>
          <p:cNvSpPr txBox="1"/>
          <p:nvPr/>
        </p:nvSpPr>
        <p:spPr>
          <a:xfrm>
            <a:off x="5687059" y="5616955"/>
            <a:ext cx="527050" cy="391160"/>
          </a:xfrm>
          <a:prstGeom prst="rect">
            <a:avLst/>
          </a:prstGeom>
        </p:spPr>
        <p:txBody>
          <a:bodyPr vert="horz" wrap="square" lIns="0" tIns="12700" rIns="0" bIns="0" rtlCol="0">
            <a:spAutoFit/>
          </a:bodyPr>
          <a:lstStyle/>
          <a:p>
            <a:pPr marL="12700" marR="5080" indent="16510">
              <a:lnSpc>
                <a:spcPct val="100000"/>
              </a:lnSpc>
              <a:spcBef>
                <a:spcPts val="100"/>
              </a:spcBef>
            </a:pPr>
            <a:r>
              <a:rPr sz="1200" spc="-10" dirty="0">
                <a:solidFill>
                  <a:srgbClr val="005F70"/>
                </a:solidFill>
                <a:latin typeface="Arial"/>
                <a:cs typeface="Arial"/>
              </a:rPr>
              <a:t>Medie- intäkter</a:t>
            </a:r>
            <a:endParaRPr sz="1200">
              <a:latin typeface="Arial"/>
              <a:cs typeface="Arial"/>
            </a:endParaRPr>
          </a:p>
        </p:txBody>
      </p:sp>
      <p:grpSp>
        <p:nvGrpSpPr>
          <p:cNvPr id="19" name="object 19"/>
          <p:cNvGrpSpPr/>
          <p:nvPr/>
        </p:nvGrpSpPr>
        <p:grpSpPr>
          <a:xfrm>
            <a:off x="6864095" y="5330952"/>
            <a:ext cx="1600200" cy="1016635"/>
            <a:chOff x="6864095" y="5330952"/>
            <a:chExt cx="1600200" cy="1016635"/>
          </a:xfrm>
        </p:grpSpPr>
        <p:pic>
          <p:nvPicPr>
            <p:cNvPr id="20" name="object 20"/>
            <p:cNvPicPr/>
            <p:nvPr/>
          </p:nvPicPr>
          <p:blipFill>
            <a:blip r:embed="rId8" cstate="print"/>
            <a:stretch>
              <a:fillRect/>
            </a:stretch>
          </p:blipFill>
          <p:spPr>
            <a:xfrm>
              <a:off x="6864095" y="5330952"/>
              <a:ext cx="1600200" cy="1016520"/>
            </a:xfrm>
            <a:prstGeom prst="rect">
              <a:avLst/>
            </a:prstGeom>
          </p:spPr>
        </p:pic>
        <p:pic>
          <p:nvPicPr>
            <p:cNvPr id="21" name="object 21"/>
            <p:cNvPicPr/>
            <p:nvPr/>
          </p:nvPicPr>
          <p:blipFill>
            <a:blip r:embed="rId9" cstate="print"/>
            <a:stretch>
              <a:fillRect/>
            </a:stretch>
          </p:blipFill>
          <p:spPr>
            <a:xfrm>
              <a:off x="7155179" y="5477256"/>
              <a:ext cx="1057643" cy="766559"/>
            </a:xfrm>
            <a:prstGeom prst="rect">
              <a:avLst/>
            </a:prstGeom>
          </p:spPr>
        </p:pic>
        <p:sp>
          <p:nvSpPr>
            <p:cNvPr id="22" name="object 22"/>
            <p:cNvSpPr/>
            <p:nvPr/>
          </p:nvSpPr>
          <p:spPr>
            <a:xfrm>
              <a:off x="6906767" y="5353812"/>
              <a:ext cx="1519555" cy="935990"/>
            </a:xfrm>
            <a:custGeom>
              <a:avLst/>
              <a:gdLst/>
              <a:ahLst/>
              <a:cxnLst/>
              <a:rect l="l" t="t" r="r" b="b"/>
              <a:pathLst>
                <a:path w="1519554" h="935989">
                  <a:moveTo>
                    <a:pt x="759713" y="0"/>
                  </a:moveTo>
                  <a:lnTo>
                    <a:pt x="700338" y="1407"/>
                  </a:lnTo>
                  <a:lnTo>
                    <a:pt x="642214" y="5560"/>
                  </a:lnTo>
                  <a:lnTo>
                    <a:pt x="585509" y="12354"/>
                  </a:lnTo>
                  <a:lnTo>
                    <a:pt x="530392" y="21685"/>
                  </a:lnTo>
                  <a:lnTo>
                    <a:pt x="477032" y="33451"/>
                  </a:lnTo>
                  <a:lnTo>
                    <a:pt x="425598" y="47546"/>
                  </a:lnTo>
                  <a:lnTo>
                    <a:pt x="376258" y="63866"/>
                  </a:lnTo>
                  <a:lnTo>
                    <a:pt x="329182" y="82309"/>
                  </a:lnTo>
                  <a:lnTo>
                    <a:pt x="284539" y="102770"/>
                  </a:lnTo>
                  <a:lnTo>
                    <a:pt x="242496" y="125144"/>
                  </a:lnTo>
                  <a:lnTo>
                    <a:pt x="203224" y="149329"/>
                  </a:lnTo>
                  <a:lnTo>
                    <a:pt x="166891" y="175220"/>
                  </a:lnTo>
                  <a:lnTo>
                    <a:pt x="133665" y="202713"/>
                  </a:lnTo>
                  <a:lnTo>
                    <a:pt x="103716" y="231704"/>
                  </a:lnTo>
                  <a:lnTo>
                    <a:pt x="77213" y="262090"/>
                  </a:lnTo>
                  <a:lnTo>
                    <a:pt x="54323" y="293766"/>
                  </a:lnTo>
                  <a:lnTo>
                    <a:pt x="20063" y="360574"/>
                  </a:lnTo>
                  <a:lnTo>
                    <a:pt x="2285" y="431298"/>
                  </a:lnTo>
                  <a:lnTo>
                    <a:pt x="0" y="467868"/>
                  </a:lnTo>
                  <a:lnTo>
                    <a:pt x="2285" y="504431"/>
                  </a:lnTo>
                  <a:lnTo>
                    <a:pt x="20063" y="575145"/>
                  </a:lnTo>
                  <a:lnTo>
                    <a:pt x="54323" y="641948"/>
                  </a:lnTo>
                  <a:lnTo>
                    <a:pt x="77213" y="673623"/>
                  </a:lnTo>
                  <a:lnTo>
                    <a:pt x="103716" y="704008"/>
                  </a:lnTo>
                  <a:lnTo>
                    <a:pt x="133665" y="733000"/>
                  </a:lnTo>
                  <a:lnTo>
                    <a:pt x="166891" y="760494"/>
                  </a:lnTo>
                  <a:lnTo>
                    <a:pt x="203224" y="786386"/>
                  </a:lnTo>
                  <a:lnTo>
                    <a:pt x="242496" y="810573"/>
                  </a:lnTo>
                  <a:lnTo>
                    <a:pt x="284539" y="832949"/>
                  </a:lnTo>
                  <a:lnTo>
                    <a:pt x="329182" y="853412"/>
                  </a:lnTo>
                  <a:lnTo>
                    <a:pt x="376258" y="871857"/>
                  </a:lnTo>
                  <a:lnTo>
                    <a:pt x="425598" y="888180"/>
                  </a:lnTo>
                  <a:lnTo>
                    <a:pt x="477032" y="902278"/>
                  </a:lnTo>
                  <a:lnTo>
                    <a:pt x="530392" y="914045"/>
                  </a:lnTo>
                  <a:lnTo>
                    <a:pt x="585509" y="923379"/>
                  </a:lnTo>
                  <a:lnTo>
                    <a:pt x="642214" y="930174"/>
                  </a:lnTo>
                  <a:lnTo>
                    <a:pt x="700338" y="934328"/>
                  </a:lnTo>
                  <a:lnTo>
                    <a:pt x="759713" y="935736"/>
                  </a:lnTo>
                  <a:lnTo>
                    <a:pt x="819089" y="934328"/>
                  </a:lnTo>
                  <a:lnTo>
                    <a:pt x="877213" y="930174"/>
                  </a:lnTo>
                  <a:lnTo>
                    <a:pt x="933918" y="923379"/>
                  </a:lnTo>
                  <a:lnTo>
                    <a:pt x="989035" y="914045"/>
                  </a:lnTo>
                  <a:lnTo>
                    <a:pt x="1042395" y="902278"/>
                  </a:lnTo>
                  <a:lnTo>
                    <a:pt x="1093829" y="888180"/>
                  </a:lnTo>
                  <a:lnTo>
                    <a:pt x="1143169" y="871857"/>
                  </a:lnTo>
                  <a:lnTo>
                    <a:pt x="1190245" y="853412"/>
                  </a:lnTo>
                  <a:lnTo>
                    <a:pt x="1234888" y="832949"/>
                  </a:lnTo>
                  <a:lnTo>
                    <a:pt x="1276931" y="810573"/>
                  </a:lnTo>
                  <a:lnTo>
                    <a:pt x="1316203" y="786386"/>
                  </a:lnTo>
                  <a:lnTo>
                    <a:pt x="1352536" y="760494"/>
                  </a:lnTo>
                  <a:lnTo>
                    <a:pt x="1385762" y="733000"/>
                  </a:lnTo>
                  <a:lnTo>
                    <a:pt x="1415711" y="704008"/>
                  </a:lnTo>
                  <a:lnTo>
                    <a:pt x="1442214" y="673623"/>
                  </a:lnTo>
                  <a:lnTo>
                    <a:pt x="1465104" y="641948"/>
                  </a:lnTo>
                  <a:lnTo>
                    <a:pt x="1499364" y="575145"/>
                  </a:lnTo>
                  <a:lnTo>
                    <a:pt x="1517142" y="504431"/>
                  </a:lnTo>
                  <a:lnTo>
                    <a:pt x="1519427" y="467868"/>
                  </a:lnTo>
                  <a:lnTo>
                    <a:pt x="1517142" y="431298"/>
                  </a:lnTo>
                  <a:lnTo>
                    <a:pt x="1499364" y="360574"/>
                  </a:lnTo>
                  <a:lnTo>
                    <a:pt x="1465104" y="293766"/>
                  </a:lnTo>
                  <a:lnTo>
                    <a:pt x="1442214" y="262090"/>
                  </a:lnTo>
                  <a:lnTo>
                    <a:pt x="1415711" y="231704"/>
                  </a:lnTo>
                  <a:lnTo>
                    <a:pt x="1385762" y="202713"/>
                  </a:lnTo>
                  <a:lnTo>
                    <a:pt x="1352536" y="175220"/>
                  </a:lnTo>
                  <a:lnTo>
                    <a:pt x="1316203" y="149329"/>
                  </a:lnTo>
                  <a:lnTo>
                    <a:pt x="1276931" y="125144"/>
                  </a:lnTo>
                  <a:lnTo>
                    <a:pt x="1234888" y="102770"/>
                  </a:lnTo>
                  <a:lnTo>
                    <a:pt x="1190245" y="82309"/>
                  </a:lnTo>
                  <a:lnTo>
                    <a:pt x="1143169" y="63866"/>
                  </a:lnTo>
                  <a:lnTo>
                    <a:pt x="1093829" y="47546"/>
                  </a:lnTo>
                  <a:lnTo>
                    <a:pt x="1042395" y="33451"/>
                  </a:lnTo>
                  <a:lnTo>
                    <a:pt x="989035" y="21685"/>
                  </a:lnTo>
                  <a:lnTo>
                    <a:pt x="933918" y="12354"/>
                  </a:lnTo>
                  <a:lnTo>
                    <a:pt x="877213" y="5560"/>
                  </a:lnTo>
                  <a:lnTo>
                    <a:pt x="819089" y="1407"/>
                  </a:lnTo>
                  <a:lnTo>
                    <a:pt x="759713" y="0"/>
                  </a:lnTo>
                  <a:close/>
                </a:path>
              </a:pathLst>
            </a:custGeom>
            <a:solidFill>
              <a:srgbClr val="9BC6CF"/>
            </a:solidFill>
          </p:spPr>
          <p:txBody>
            <a:bodyPr wrap="square" lIns="0" tIns="0" rIns="0" bIns="0" rtlCol="0"/>
            <a:lstStyle/>
            <a:p>
              <a:endParaRPr/>
            </a:p>
          </p:txBody>
        </p:sp>
      </p:grpSp>
      <p:sp>
        <p:nvSpPr>
          <p:cNvPr id="23" name="object 23"/>
          <p:cNvSpPr txBox="1"/>
          <p:nvPr/>
        </p:nvSpPr>
        <p:spPr>
          <a:xfrm>
            <a:off x="7277481" y="5531611"/>
            <a:ext cx="777875" cy="574040"/>
          </a:xfrm>
          <a:prstGeom prst="rect">
            <a:avLst/>
          </a:prstGeom>
        </p:spPr>
        <p:txBody>
          <a:bodyPr vert="horz" wrap="square" lIns="0" tIns="12700" rIns="0" bIns="0" rtlCol="0">
            <a:spAutoFit/>
          </a:bodyPr>
          <a:lstStyle/>
          <a:p>
            <a:pPr marL="12700" marR="5080" algn="ctr">
              <a:lnSpc>
                <a:spcPct val="100000"/>
              </a:lnSpc>
              <a:spcBef>
                <a:spcPts val="100"/>
              </a:spcBef>
            </a:pPr>
            <a:r>
              <a:rPr sz="1200" dirty="0">
                <a:solidFill>
                  <a:srgbClr val="005F70"/>
                </a:solidFill>
                <a:latin typeface="Arial"/>
                <a:cs typeface="Arial"/>
              </a:rPr>
              <a:t>Publik-</a:t>
            </a:r>
            <a:r>
              <a:rPr sz="1200" spc="-40" dirty="0">
                <a:solidFill>
                  <a:srgbClr val="005F70"/>
                </a:solidFill>
                <a:latin typeface="Arial"/>
                <a:cs typeface="Arial"/>
              </a:rPr>
              <a:t> </a:t>
            </a:r>
            <a:r>
              <a:rPr sz="1200" spc="-25" dirty="0">
                <a:solidFill>
                  <a:srgbClr val="005F70"/>
                </a:solidFill>
                <a:latin typeface="Arial"/>
                <a:cs typeface="Arial"/>
              </a:rPr>
              <a:t>och </a:t>
            </a:r>
            <a:r>
              <a:rPr sz="1200" spc="-10" dirty="0">
                <a:solidFill>
                  <a:srgbClr val="005F70"/>
                </a:solidFill>
                <a:latin typeface="Arial"/>
                <a:cs typeface="Arial"/>
              </a:rPr>
              <a:t>match- intäkter</a:t>
            </a:r>
            <a:endParaRPr sz="1200">
              <a:latin typeface="Arial"/>
              <a:cs typeface="Arial"/>
            </a:endParaRPr>
          </a:p>
        </p:txBody>
      </p:sp>
      <p:grpSp>
        <p:nvGrpSpPr>
          <p:cNvPr id="24" name="object 24"/>
          <p:cNvGrpSpPr/>
          <p:nvPr/>
        </p:nvGrpSpPr>
        <p:grpSpPr>
          <a:xfrm>
            <a:off x="4661915" y="4309859"/>
            <a:ext cx="2607945" cy="937894"/>
            <a:chOff x="4661915" y="4309859"/>
            <a:chExt cx="2607945" cy="937894"/>
          </a:xfrm>
        </p:grpSpPr>
        <p:pic>
          <p:nvPicPr>
            <p:cNvPr id="25" name="object 25"/>
            <p:cNvPicPr/>
            <p:nvPr/>
          </p:nvPicPr>
          <p:blipFill>
            <a:blip r:embed="rId10" cstate="print"/>
            <a:stretch>
              <a:fillRect/>
            </a:stretch>
          </p:blipFill>
          <p:spPr>
            <a:xfrm>
              <a:off x="6632447" y="4358652"/>
              <a:ext cx="637019" cy="765035"/>
            </a:xfrm>
            <a:prstGeom prst="rect">
              <a:avLst/>
            </a:prstGeom>
          </p:spPr>
        </p:pic>
        <p:sp>
          <p:nvSpPr>
            <p:cNvPr id="26" name="object 26"/>
            <p:cNvSpPr/>
            <p:nvPr/>
          </p:nvSpPr>
          <p:spPr>
            <a:xfrm>
              <a:off x="6700900" y="4406900"/>
              <a:ext cx="497205" cy="633730"/>
            </a:xfrm>
            <a:custGeom>
              <a:avLst/>
              <a:gdLst/>
              <a:ahLst/>
              <a:cxnLst/>
              <a:rect l="l" t="t" r="r" b="b"/>
              <a:pathLst>
                <a:path w="497204" h="633729">
                  <a:moveTo>
                    <a:pt x="210312" y="0"/>
                  </a:moveTo>
                  <a:lnTo>
                    <a:pt x="0" y="102616"/>
                  </a:lnTo>
                  <a:lnTo>
                    <a:pt x="181482" y="474725"/>
                  </a:lnTo>
                  <a:lnTo>
                    <a:pt x="76326" y="526033"/>
                  </a:lnTo>
                  <a:lnTo>
                    <a:pt x="389254" y="633730"/>
                  </a:lnTo>
                  <a:lnTo>
                    <a:pt x="496950" y="320801"/>
                  </a:lnTo>
                  <a:lnTo>
                    <a:pt x="391795" y="372110"/>
                  </a:lnTo>
                  <a:lnTo>
                    <a:pt x="210312" y="0"/>
                  </a:lnTo>
                  <a:close/>
                </a:path>
              </a:pathLst>
            </a:custGeom>
            <a:solidFill>
              <a:schemeClr val="accent4"/>
            </a:solidFill>
          </p:spPr>
          <p:txBody>
            <a:bodyPr wrap="square" lIns="0" tIns="0" rIns="0" bIns="0" rtlCol="0"/>
            <a:lstStyle/>
            <a:p>
              <a:endParaRPr/>
            </a:p>
          </p:txBody>
        </p:sp>
        <p:sp>
          <p:nvSpPr>
            <p:cNvPr id="27" name="object 27"/>
            <p:cNvSpPr/>
            <p:nvPr/>
          </p:nvSpPr>
          <p:spPr>
            <a:xfrm>
              <a:off x="6700900" y="4406900"/>
              <a:ext cx="497205" cy="633730"/>
            </a:xfrm>
            <a:custGeom>
              <a:avLst/>
              <a:gdLst/>
              <a:ahLst/>
              <a:cxnLst/>
              <a:rect l="l" t="t" r="r" b="b"/>
              <a:pathLst>
                <a:path w="497204" h="633729">
                  <a:moveTo>
                    <a:pt x="76326" y="526033"/>
                  </a:moveTo>
                  <a:lnTo>
                    <a:pt x="181482" y="474725"/>
                  </a:lnTo>
                  <a:lnTo>
                    <a:pt x="0" y="102616"/>
                  </a:lnTo>
                  <a:lnTo>
                    <a:pt x="210312" y="0"/>
                  </a:lnTo>
                  <a:lnTo>
                    <a:pt x="391795" y="372110"/>
                  </a:lnTo>
                  <a:lnTo>
                    <a:pt x="496950" y="320801"/>
                  </a:lnTo>
                  <a:lnTo>
                    <a:pt x="389254" y="633730"/>
                  </a:lnTo>
                  <a:lnTo>
                    <a:pt x="76326" y="526033"/>
                  </a:lnTo>
                  <a:close/>
                </a:path>
              </a:pathLst>
            </a:custGeom>
            <a:ln w="38100">
              <a:solidFill>
                <a:srgbClr val="FFFFFF"/>
              </a:solidFill>
            </a:ln>
          </p:spPr>
          <p:txBody>
            <a:bodyPr wrap="square" lIns="0" tIns="0" rIns="0" bIns="0" rtlCol="0"/>
            <a:lstStyle/>
            <a:p>
              <a:endParaRPr/>
            </a:p>
          </p:txBody>
        </p:sp>
        <p:pic>
          <p:nvPicPr>
            <p:cNvPr id="28" name="object 28"/>
            <p:cNvPicPr/>
            <p:nvPr/>
          </p:nvPicPr>
          <p:blipFill>
            <a:blip r:embed="rId11" cstate="print"/>
            <a:stretch>
              <a:fillRect/>
            </a:stretch>
          </p:blipFill>
          <p:spPr>
            <a:xfrm>
              <a:off x="4661915" y="4309859"/>
              <a:ext cx="669061" cy="670572"/>
            </a:xfrm>
            <a:prstGeom prst="rect">
              <a:avLst/>
            </a:prstGeom>
          </p:spPr>
        </p:pic>
        <p:sp>
          <p:nvSpPr>
            <p:cNvPr id="29" name="object 29"/>
            <p:cNvSpPr/>
            <p:nvPr/>
          </p:nvSpPr>
          <p:spPr>
            <a:xfrm>
              <a:off x="4724653" y="4359148"/>
              <a:ext cx="541020" cy="544830"/>
            </a:xfrm>
            <a:custGeom>
              <a:avLst/>
              <a:gdLst/>
              <a:ahLst/>
              <a:cxnLst/>
              <a:rect l="l" t="t" r="r" b="b"/>
              <a:pathLst>
                <a:path w="541020" h="544829">
                  <a:moveTo>
                    <a:pt x="373507" y="0"/>
                  </a:moveTo>
                  <a:lnTo>
                    <a:pt x="83566" y="295528"/>
                  </a:lnTo>
                  <a:lnTo>
                    <a:pt x="0" y="213613"/>
                  </a:lnTo>
                  <a:lnTo>
                    <a:pt x="3301" y="544576"/>
                  </a:lnTo>
                  <a:lnTo>
                    <a:pt x="334137" y="541401"/>
                  </a:lnTo>
                  <a:lnTo>
                    <a:pt x="250698" y="459485"/>
                  </a:lnTo>
                  <a:lnTo>
                    <a:pt x="540512" y="163829"/>
                  </a:lnTo>
                  <a:lnTo>
                    <a:pt x="373507" y="0"/>
                  </a:lnTo>
                  <a:close/>
                </a:path>
              </a:pathLst>
            </a:custGeom>
            <a:solidFill>
              <a:schemeClr val="accent4"/>
            </a:solidFill>
          </p:spPr>
          <p:txBody>
            <a:bodyPr wrap="square" lIns="0" tIns="0" rIns="0" bIns="0" rtlCol="0"/>
            <a:lstStyle/>
            <a:p>
              <a:endParaRPr/>
            </a:p>
          </p:txBody>
        </p:sp>
        <p:sp>
          <p:nvSpPr>
            <p:cNvPr id="30" name="object 30"/>
            <p:cNvSpPr/>
            <p:nvPr/>
          </p:nvSpPr>
          <p:spPr>
            <a:xfrm>
              <a:off x="4724653" y="4359148"/>
              <a:ext cx="541020" cy="544830"/>
            </a:xfrm>
            <a:custGeom>
              <a:avLst/>
              <a:gdLst/>
              <a:ahLst/>
              <a:cxnLst/>
              <a:rect l="l" t="t" r="r" b="b"/>
              <a:pathLst>
                <a:path w="541020" h="544829">
                  <a:moveTo>
                    <a:pt x="0" y="213613"/>
                  </a:moveTo>
                  <a:lnTo>
                    <a:pt x="83566" y="295528"/>
                  </a:lnTo>
                  <a:lnTo>
                    <a:pt x="373507" y="0"/>
                  </a:lnTo>
                  <a:lnTo>
                    <a:pt x="540512" y="163829"/>
                  </a:lnTo>
                  <a:lnTo>
                    <a:pt x="250698" y="459485"/>
                  </a:lnTo>
                  <a:lnTo>
                    <a:pt x="334137" y="541401"/>
                  </a:lnTo>
                  <a:lnTo>
                    <a:pt x="3301" y="544576"/>
                  </a:lnTo>
                  <a:lnTo>
                    <a:pt x="0" y="213613"/>
                  </a:lnTo>
                  <a:close/>
                </a:path>
              </a:pathLst>
            </a:custGeom>
            <a:ln w="38100">
              <a:solidFill>
                <a:srgbClr val="FFFFFF"/>
              </a:solidFill>
            </a:ln>
          </p:spPr>
          <p:txBody>
            <a:bodyPr wrap="square" lIns="0" tIns="0" rIns="0" bIns="0" rtlCol="0"/>
            <a:lstStyle/>
            <a:p>
              <a:endParaRPr/>
            </a:p>
          </p:txBody>
        </p:sp>
        <p:pic>
          <p:nvPicPr>
            <p:cNvPr id="31" name="object 31"/>
            <p:cNvPicPr/>
            <p:nvPr/>
          </p:nvPicPr>
          <p:blipFill>
            <a:blip r:embed="rId12" cstate="print"/>
            <a:stretch>
              <a:fillRect/>
            </a:stretch>
          </p:blipFill>
          <p:spPr>
            <a:xfrm>
              <a:off x="5640323" y="4472952"/>
              <a:ext cx="641629" cy="774179"/>
            </a:xfrm>
            <a:prstGeom prst="rect">
              <a:avLst/>
            </a:prstGeom>
          </p:spPr>
        </p:pic>
        <p:sp>
          <p:nvSpPr>
            <p:cNvPr id="32" name="object 32"/>
            <p:cNvSpPr/>
            <p:nvPr/>
          </p:nvSpPr>
          <p:spPr>
            <a:xfrm>
              <a:off x="5729477" y="4514850"/>
              <a:ext cx="467995" cy="647700"/>
            </a:xfrm>
            <a:custGeom>
              <a:avLst/>
              <a:gdLst/>
              <a:ahLst/>
              <a:cxnLst/>
              <a:rect l="l" t="t" r="r" b="b"/>
              <a:pathLst>
                <a:path w="467995" h="647700">
                  <a:moveTo>
                    <a:pt x="350900" y="0"/>
                  </a:moveTo>
                  <a:lnTo>
                    <a:pt x="116967" y="0"/>
                  </a:lnTo>
                  <a:lnTo>
                    <a:pt x="116967" y="413766"/>
                  </a:lnTo>
                  <a:lnTo>
                    <a:pt x="0" y="413766"/>
                  </a:lnTo>
                  <a:lnTo>
                    <a:pt x="233934" y="647700"/>
                  </a:lnTo>
                  <a:lnTo>
                    <a:pt x="467868" y="413766"/>
                  </a:lnTo>
                  <a:lnTo>
                    <a:pt x="350900" y="413766"/>
                  </a:lnTo>
                  <a:lnTo>
                    <a:pt x="350900" y="0"/>
                  </a:lnTo>
                  <a:close/>
                </a:path>
              </a:pathLst>
            </a:custGeom>
            <a:solidFill>
              <a:schemeClr val="accent4"/>
            </a:solidFill>
          </p:spPr>
          <p:txBody>
            <a:bodyPr wrap="square" lIns="0" tIns="0" rIns="0" bIns="0" rtlCol="0"/>
            <a:lstStyle/>
            <a:p>
              <a:endParaRPr/>
            </a:p>
          </p:txBody>
        </p:sp>
        <p:sp>
          <p:nvSpPr>
            <p:cNvPr id="33" name="object 33"/>
            <p:cNvSpPr/>
            <p:nvPr/>
          </p:nvSpPr>
          <p:spPr>
            <a:xfrm>
              <a:off x="5729477" y="4514850"/>
              <a:ext cx="467995" cy="647700"/>
            </a:xfrm>
            <a:custGeom>
              <a:avLst/>
              <a:gdLst/>
              <a:ahLst/>
              <a:cxnLst/>
              <a:rect l="l" t="t" r="r" b="b"/>
              <a:pathLst>
                <a:path w="467995" h="647700">
                  <a:moveTo>
                    <a:pt x="0" y="413766"/>
                  </a:moveTo>
                  <a:lnTo>
                    <a:pt x="116967" y="413766"/>
                  </a:lnTo>
                  <a:lnTo>
                    <a:pt x="116967" y="0"/>
                  </a:lnTo>
                  <a:lnTo>
                    <a:pt x="350900" y="0"/>
                  </a:lnTo>
                  <a:lnTo>
                    <a:pt x="350900" y="413766"/>
                  </a:lnTo>
                  <a:lnTo>
                    <a:pt x="467868" y="413766"/>
                  </a:lnTo>
                  <a:lnTo>
                    <a:pt x="233934" y="647700"/>
                  </a:lnTo>
                  <a:lnTo>
                    <a:pt x="0" y="413766"/>
                  </a:lnTo>
                  <a:close/>
                </a:path>
              </a:pathLst>
            </a:custGeom>
            <a:ln w="38099">
              <a:solidFill>
                <a:srgbClr val="FFFFFF"/>
              </a:solidFill>
            </a:ln>
          </p:spPr>
          <p:txBody>
            <a:bodyPr wrap="square" lIns="0" tIns="0" rIns="0" bIns="0" rtlCol="0"/>
            <a:lstStyle/>
            <a:p>
              <a:endParaRPr/>
            </a:p>
          </p:txBody>
        </p:sp>
      </p:grpSp>
      <p:sp>
        <p:nvSpPr>
          <p:cNvPr id="34" name="object 34"/>
          <p:cNvSpPr txBox="1"/>
          <p:nvPr/>
        </p:nvSpPr>
        <p:spPr>
          <a:xfrm>
            <a:off x="11128629" y="898652"/>
            <a:ext cx="678180"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Bakgrund</a:t>
            </a:r>
            <a:endParaRPr sz="1200">
              <a:latin typeface="Arial"/>
              <a:cs typeface="Arial"/>
            </a:endParaRPr>
          </a:p>
        </p:txBody>
      </p:sp>
      <p:sp>
        <p:nvSpPr>
          <p:cNvPr id="35" name="object 35"/>
          <p:cNvSpPr txBox="1">
            <a:spLocks noGrp="1"/>
          </p:cNvSpPr>
          <p:nvPr>
            <p:ph type="sldNum" sz="quarter" idx="7"/>
          </p:nvPr>
        </p:nvSpPr>
        <p:spPr>
          <a:xfrm>
            <a:off x="11383009" y="6545487"/>
            <a:ext cx="259715" cy="196215"/>
          </a:xfrm>
          <a:prstGeom prst="rect">
            <a:avLst/>
          </a:prstGeom>
        </p:spPr>
        <p:txBody>
          <a:bodyPr vert="horz" wrap="square" lIns="0" tIns="0" rIns="0" bIns="0" rtlCol="0">
            <a:spAutoFit/>
          </a:bodyPr>
          <a:lstStyle>
            <a:defPPr>
              <a:defRPr kern="0"/>
            </a:defPPr>
            <a:lvl1pPr>
              <a:defRPr sz="1200" b="0" i="0">
                <a:solidFill>
                  <a:schemeClr val="bg1"/>
                </a:solidFill>
                <a:latin typeface="Arial"/>
                <a:cs typeface="Arial"/>
              </a:defRPr>
            </a:lvl1pPr>
          </a:lstStyle>
          <a:p>
            <a:pPr marL="38100">
              <a:lnSpc>
                <a:spcPts val="1425"/>
              </a:lnSpc>
            </a:pPr>
            <a:fld id="{81D60167-4931-47E6-BA6A-407CBD079E47}" type="slidenum">
              <a:rPr lang="sv-SE" spc="-25" smtClean="0"/>
              <a:pPr marL="38100">
                <a:lnSpc>
                  <a:spcPts val="1425"/>
                </a:lnSpc>
              </a:pPr>
              <a:t>4</a:t>
            </a:fld>
            <a:endParaRPr spc="-25"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35255" rIns="0" bIns="0" rtlCol="0">
            <a:spAutoFit/>
          </a:bodyPr>
          <a:lstStyle/>
          <a:p>
            <a:pPr marL="12700">
              <a:lnSpc>
                <a:spcPct val="100000"/>
              </a:lnSpc>
              <a:spcBef>
                <a:spcPts val="105"/>
              </a:spcBef>
            </a:pPr>
            <a:r>
              <a:rPr sz="3200" dirty="0"/>
              <a:t>Om</a:t>
            </a:r>
            <a:r>
              <a:rPr sz="3200" spc="-35" dirty="0"/>
              <a:t> </a:t>
            </a:r>
            <a:r>
              <a:rPr sz="3200" spc="-10" dirty="0"/>
              <a:t>evenemangsmanualen</a:t>
            </a:r>
            <a:endParaRPr sz="3200"/>
          </a:p>
        </p:txBody>
      </p:sp>
      <p:sp>
        <p:nvSpPr>
          <p:cNvPr id="5" name="object 5"/>
          <p:cNvSpPr txBox="1">
            <a:spLocks noGrp="1"/>
          </p:cNvSpPr>
          <p:nvPr>
            <p:ph type="sldNum" sz="quarter" idx="7"/>
          </p:nvPr>
        </p:nvSpPr>
        <p:spPr>
          <a:xfrm>
            <a:off x="11383009" y="6545487"/>
            <a:ext cx="259715" cy="196215"/>
          </a:xfrm>
          <a:prstGeom prst="rect">
            <a:avLst/>
          </a:prstGeom>
        </p:spPr>
        <p:txBody>
          <a:bodyPr vert="horz" wrap="square" lIns="0" tIns="0" rIns="0" bIns="0" rtlCol="0">
            <a:spAutoFit/>
          </a:bodyPr>
          <a:lstStyle>
            <a:defPPr>
              <a:defRPr kern="0"/>
            </a:defPPr>
            <a:lvl1pPr>
              <a:defRPr sz="1200" b="0" i="0">
                <a:solidFill>
                  <a:schemeClr val="bg1"/>
                </a:solidFill>
                <a:latin typeface="Arial"/>
                <a:cs typeface="Arial"/>
              </a:defRPr>
            </a:lvl1pPr>
          </a:lstStyle>
          <a:p>
            <a:pPr marL="38100">
              <a:lnSpc>
                <a:spcPts val="1425"/>
              </a:lnSpc>
            </a:pPr>
            <a:fld id="{81D60167-4931-47E6-BA6A-407CBD079E47}" type="slidenum">
              <a:rPr lang="sv-SE" spc="-25" smtClean="0"/>
              <a:pPr marL="38100">
                <a:lnSpc>
                  <a:spcPts val="1425"/>
                </a:lnSpc>
              </a:pPr>
              <a:t>5</a:t>
            </a:fld>
            <a:endParaRPr spc="-25" dirty="0"/>
          </a:p>
        </p:txBody>
      </p:sp>
      <p:sp>
        <p:nvSpPr>
          <p:cNvPr id="3" name="object 3"/>
          <p:cNvSpPr txBox="1">
            <a:spLocks noGrp="1"/>
          </p:cNvSpPr>
          <p:nvPr>
            <p:ph type="body" idx="1"/>
          </p:nvPr>
        </p:nvSpPr>
        <p:spPr>
          <a:prstGeom prst="rect">
            <a:avLst/>
          </a:prstGeom>
        </p:spPr>
        <p:txBody>
          <a:bodyPr vert="horz" wrap="square" lIns="0" tIns="110489" rIns="0" bIns="0" rtlCol="0">
            <a:spAutoFit/>
          </a:bodyPr>
          <a:lstStyle/>
          <a:p>
            <a:pPr marL="278765" indent="-266065">
              <a:lnSpc>
                <a:spcPct val="100000"/>
              </a:lnSpc>
              <a:spcBef>
                <a:spcPts val="869"/>
              </a:spcBef>
              <a:buChar char="•"/>
              <a:tabLst>
                <a:tab pos="278765" algn="l"/>
              </a:tabLst>
            </a:pPr>
            <a:r>
              <a:rPr b="0" dirty="0">
                <a:latin typeface="Arial"/>
                <a:cs typeface="Arial"/>
              </a:rPr>
              <a:t>Inför</a:t>
            </a:r>
            <a:r>
              <a:rPr b="0" spc="-50" dirty="0">
                <a:latin typeface="Arial"/>
                <a:cs typeface="Arial"/>
              </a:rPr>
              <a:t> </a:t>
            </a:r>
            <a:r>
              <a:rPr b="0" dirty="0">
                <a:latin typeface="Arial"/>
                <a:cs typeface="Arial"/>
              </a:rPr>
              <a:t>säsongen</a:t>
            </a:r>
            <a:r>
              <a:rPr b="0" spc="-65" dirty="0">
                <a:latin typeface="Arial"/>
                <a:cs typeface="Arial"/>
              </a:rPr>
              <a:t> </a:t>
            </a:r>
            <a:r>
              <a:rPr b="0" dirty="0">
                <a:latin typeface="Arial"/>
                <a:cs typeface="Arial"/>
              </a:rPr>
              <a:t>2016/2017</a:t>
            </a:r>
            <a:r>
              <a:rPr b="0" spc="-65" dirty="0">
                <a:latin typeface="Arial"/>
                <a:cs typeface="Arial"/>
              </a:rPr>
              <a:t> </a:t>
            </a:r>
            <a:r>
              <a:rPr b="0" dirty="0">
                <a:latin typeface="Arial"/>
                <a:cs typeface="Arial"/>
              </a:rPr>
              <a:t>lanserade</a:t>
            </a:r>
            <a:r>
              <a:rPr b="0" spc="-65" dirty="0">
                <a:latin typeface="Arial"/>
                <a:cs typeface="Arial"/>
              </a:rPr>
              <a:t> </a:t>
            </a:r>
            <a:r>
              <a:rPr b="0" dirty="0">
                <a:latin typeface="Arial"/>
                <a:cs typeface="Arial"/>
              </a:rPr>
              <a:t>Elitserien</a:t>
            </a:r>
            <a:r>
              <a:rPr b="0" spc="-70" dirty="0">
                <a:latin typeface="Arial"/>
                <a:cs typeface="Arial"/>
              </a:rPr>
              <a:t> </a:t>
            </a:r>
            <a:r>
              <a:rPr b="0" dirty="0">
                <a:latin typeface="Arial"/>
                <a:cs typeface="Arial"/>
              </a:rPr>
              <a:t>en</a:t>
            </a:r>
            <a:r>
              <a:rPr b="0" spc="-65" dirty="0">
                <a:latin typeface="Arial"/>
                <a:cs typeface="Arial"/>
              </a:rPr>
              <a:t> </a:t>
            </a:r>
            <a:r>
              <a:rPr b="0" dirty="0">
                <a:latin typeface="Arial"/>
                <a:cs typeface="Arial"/>
              </a:rPr>
              <a:t>ny</a:t>
            </a:r>
            <a:r>
              <a:rPr b="0" spc="-60" dirty="0">
                <a:latin typeface="Arial"/>
                <a:cs typeface="Arial"/>
              </a:rPr>
              <a:t> </a:t>
            </a:r>
            <a:r>
              <a:rPr b="0" dirty="0">
                <a:latin typeface="Arial"/>
                <a:cs typeface="Arial"/>
              </a:rPr>
              <a:t>varumärkesplattform</a:t>
            </a:r>
            <a:r>
              <a:rPr b="0" spc="-30" dirty="0">
                <a:latin typeface="Arial"/>
                <a:cs typeface="Arial"/>
              </a:rPr>
              <a:t> </a:t>
            </a:r>
            <a:r>
              <a:rPr b="0" dirty="0">
                <a:latin typeface="Arial"/>
                <a:cs typeface="Arial"/>
              </a:rPr>
              <a:t>och</a:t>
            </a:r>
            <a:r>
              <a:rPr b="0" spc="-55" dirty="0">
                <a:latin typeface="Arial"/>
                <a:cs typeface="Arial"/>
              </a:rPr>
              <a:t> </a:t>
            </a:r>
            <a:r>
              <a:rPr b="0" dirty="0">
                <a:latin typeface="Arial"/>
                <a:cs typeface="Arial"/>
              </a:rPr>
              <a:t>grafisk</a:t>
            </a:r>
            <a:r>
              <a:rPr b="0" spc="-60" dirty="0">
                <a:latin typeface="Arial"/>
                <a:cs typeface="Arial"/>
              </a:rPr>
              <a:t> </a:t>
            </a:r>
            <a:r>
              <a:rPr b="0" spc="-10" dirty="0">
                <a:latin typeface="Arial"/>
                <a:cs typeface="Arial"/>
              </a:rPr>
              <a:t>profil.</a:t>
            </a:r>
          </a:p>
          <a:p>
            <a:pPr marL="279400" marR="392430" indent="-266700">
              <a:lnSpc>
                <a:spcPct val="120000"/>
              </a:lnSpc>
              <a:spcBef>
                <a:spcPts val="385"/>
              </a:spcBef>
              <a:buChar char="•"/>
              <a:tabLst>
                <a:tab pos="279400" algn="l"/>
              </a:tabLst>
            </a:pPr>
            <a:r>
              <a:rPr b="0" dirty="0">
                <a:latin typeface="Arial"/>
                <a:cs typeface="Arial"/>
              </a:rPr>
              <a:t>Som</a:t>
            </a:r>
            <a:r>
              <a:rPr b="0" spc="-40" dirty="0">
                <a:latin typeface="Arial"/>
                <a:cs typeface="Arial"/>
              </a:rPr>
              <a:t> </a:t>
            </a:r>
            <a:r>
              <a:rPr b="0" dirty="0">
                <a:latin typeface="Arial"/>
                <a:cs typeface="Arial"/>
              </a:rPr>
              <a:t>ett</a:t>
            </a:r>
            <a:r>
              <a:rPr b="0" spc="-20" dirty="0">
                <a:latin typeface="Arial"/>
                <a:cs typeface="Arial"/>
              </a:rPr>
              <a:t> </a:t>
            </a:r>
            <a:r>
              <a:rPr b="0" dirty="0">
                <a:latin typeface="Arial"/>
                <a:cs typeface="Arial"/>
              </a:rPr>
              <a:t>viktigt</a:t>
            </a:r>
            <a:r>
              <a:rPr b="0" spc="-55" dirty="0">
                <a:latin typeface="Arial"/>
                <a:cs typeface="Arial"/>
              </a:rPr>
              <a:t> </a:t>
            </a:r>
            <a:r>
              <a:rPr b="0" dirty="0">
                <a:latin typeface="Arial"/>
                <a:cs typeface="Arial"/>
              </a:rPr>
              <a:t>led</a:t>
            </a:r>
            <a:r>
              <a:rPr b="0" spc="-40" dirty="0">
                <a:latin typeface="Arial"/>
                <a:cs typeface="Arial"/>
              </a:rPr>
              <a:t> </a:t>
            </a:r>
            <a:r>
              <a:rPr b="0" dirty="0">
                <a:latin typeface="Arial"/>
                <a:cs typeface="Arial"/>
              </a:rPr>
              <a:t>i</a:t>
            </a:r>
            <a:r>
              <a:rPr b="0" spc="-50" dirty="0">
                <a:latin typeface="Arial"/>
                <a:cs typeface="Arial"/>
              </a:rPr>
              <a:t> </a:t>
            </a:r>
            <a:r>
              <a:rPr b="0" spc="-10" dirty="0">
                <a:latin typeface="Arial"/>
                <a:cs typeface="Arial"/>
              </a:rPr>
              <a:t>utvecklingsarbetet</a:t>
            </a:r>
            <a:r>
              <a:rPr b="0" spc="-40" dirty="0">
                <a:latin typeface="Arial"/>
                <a:cs typeface="Arial"/>
              </a:rPr>
              <a:t> </a:t>
            </a:r>
            <a:r>
              <a:rPr b="0" dirty="0">
                <a:latin typeface="Arial"/>
                <a:cs typeface="Arial"/>
              </a:rPr>
              <a:t>utarbetade</a:t>
            </a:r>
            <a:r>
              <a:rPr b="0" spc="-20" dirty="0">
                <a:latin typeface="Arial"/>
                <a:cs typeface="Arial"/>
              </a:rPr>
              <a:t> </a:t>
            </a:r>
            <a:r>
              <a:rPr b="0" dirty="0">
                <a:latin typeface="Arial"/>
                <a:cs typeface="Arial"/>
              </a:rPr>
              <a:t>klubbarna</a:t>
            </a:r>
            <a:r>
              <a:rPr b="0" spc="-45" dirty="0">
                <a:latin typeface="Arial"/>
                <a:cs typeface="Arial"/>
              </a:rPr>
              <a:t> </a:t>
            </a:r>
            <a:r>
              <a:rPr b="0" dirty="0">
                <a:latin typeface="Arial"/>
                <a:cs typeface="Arial"/>
              </a:rPr>
              <a:t>i</a:t>
            </a:r>
            <a:r>
              <a:rPr b="0" spc="-45" dirty="0">
                <a:latin typeface="Arial"/>
                <a:cs typeface="Arial"/>
              </a:rPr>
              <a:t> </a:t>
            </a:r>
            <a:r>
              <a:rPr b="0" dirty="0">
                <a:latin typeface="Arial"/>
                <a:cs typeface="Arial"/>
              </a:rPr>
              <a:t>Elitserien</a:t>
            </a:r>
            <a:r>
              <a:rPr b="0" spc="-50" dirty="0">
                <a:latin typeface="Arial"/>
                <a:cs typeface="Arial"/>
              </a:rPr>
              <a:t> </a:t>
            </a:r>
            <a:r>
              <a:rPr b="0" dirty="0">
                <a:latin typeface="Arial"/>
                <a:cs typeface="Arial"/>
              </a:rPr>
              <a:t>en</a:t>
            </a:r>
            <a:r>
              <a:rPr b="0" spc="-45" dirty="0">
                <a:latin typeface="Arial"/>
                <a:cs typeface="Arial"/>
              </a:rPr>
              <a:t> </a:t>
            </a:r>
            <a:r>
              <a:rPr b="0" spc="-10" dirty="0">
                <a:latin typeface="Arial"/>
                <a:cs typeface="Arial"/>
              </a:rPr>
              <a:t>Evenemangsmanual.</a:t>
            </a:r>
            <a:r>
              <a:rPr b="0" spc="-40" dirty="0">
                <a:latin typeface="Arial"/>
                <a:cs typeface="Arial"/>
              </a:rPr>
              <a:t> </a:t>
            </a:r>
            <a:r>
              <a:rPr b="0" dirty="0">
                <a:latin typeface="Arial"/>
                <a:cs typeface="Arial"/>
              </a:rPr>
              <a:t>Kärnan</a:t>
            </a:r>
            <a:r>
              <a:rPr b="0" spc="-45" dirty="0">
                <a:latin typeface="Arial"/>
                <a:cs typeface="Arial"/>
              </a:rPr>
              <a:t> </a:t>
            </a:r>
            <a:r>
              <a:rPr b="0" spc="-50" dirty="0">
                <a:latin typeface="Arial"/>
                <a:cs typeface="Arial"/>
              </a:rPr>
              <a:t>i </a:t>
            </a:r>
            <a:r>
              <a:rPr b="0" dirty="0">
                <a:latin typeface="Arial"/>
                <a:cs typeface="Arial"/>
              </a:rPr>
              <a:t>Elitserien</a:t>
            </a:r>
            <a:r>
              <a:rPr b="0" spc="-85" dirty="0">
                <a:latin typeface="Arial"/>
                <a:cs typeface="Arial"/>
              </a:rPr>
              <a:t> </a:t>
            </a:r>
            <a:r>
              <a:rPr b="0" dirty="0">
                <a:latin typeface="Arial"/>
                <a:cs typeface="Arial"/>
              </a:rPr>
              <a:t>och</a:t>
            </a:r>
            <a:r>
              <a:rPr b="0" spc="-55" dirty="0">
                <a:latin typeface="Arial"/>
                <a:cs typeface="Arial"/>
              </a:rPr>
              <a:t> </a:t>
            </a:r>
            <a:r>
              <a:rPr b="0" dirty="0">
                <a:latin typeface="Arial"/>
                <a:cs typeface="Arial"/>
              </a:rPr>
              <a:t>varje</a:t>
            </a:r>
            <a:r>
              <a:rPr b="0" spc="-45" dirty="0">
                <a:latin typeface="Arial"/>
                <a:cs typeface="Arial"/>
              </a:rPr>
              <a:t> </a:t>
            </a:r>
            <a:r>
              <a:rPr b="0" dirty="0">
                <a:latin typeface="Arial"/>
                <a:cs typeface="Arial"/>
              </a:rPr>
              <a:t>klubbs</a:t>
            </a:r>
            <a:r>
              <a:rPr b="0" spc="-65" dirty="0">
                <a:latin typeface="Arial"/>
                <a:cs typeface="Arial"/>
              </a:rPr>
              <a:t> </a:t>
            </a:r>
            <a:r>
              <a:rPr b="0" dirty="0">
                <a:latin typeface="Arial"/>
                <a:cs typeface="Arial"/>
              </a:rPr>
              <a:t>framgång</a:t>
            </a:r>
            <a:r>
              <a:rPr b="0" spc="-35" dirty="0">
                <a:latin typeface="Arial"/>
                <a:cs typeface="Arial"/>
              </a:rPr>
              <a:t> </a:t>
            </a:r>
            <a:r>
              <a:rPr b="0" dirty="0">
                <a:latin typeface="Arial"/>
                <a:cs typeface="Arial"/>
              </a:rPr>
              <a:t>är</a:t>
            </a:r>
            <a:r>
              <a:rPr b="0" spc="-40" dirty="0">
                <a:latin typeface="Arial"/>
                <a:cs typeface="Arial"/>
              </a:rPr>
              <a:t> </a:t>
            </a:r>
            <a:r>
              <a:rPr b="0" dirty="0">
                <a:latin typeface="Arial"/>
                <a:cs typeface="Arial"/>
              </a:rPr>
              <a:t>attraktiva</a:t>
            </a:r>
            <a:r>
              <a:rPr b="0" spc="-40" dirty="0">
                <a:latin typeface="Arial"/>
                <a:cs typeface="Arial"/>
              </a:rPr>
              <a:t> </a:t>
            </a:r>
            <a:r>
              <a:rPr b="0" spc="-10" dirty="0">
                <a:latin typeface="Arial"/>
                <a:cs typeface="Arial"/>
              </a:rPr>
              <a:t>bandyevenemang.</a:t>
            </a:r>
            <a:r>
              <a:rPr b="0" spc="-35" dirty="0">
                <a:latin typeface="Arial"/>
                <a:cs typeface="Arial"/>
              </a:rPr>
              <a:t> </a:t>
            </a:r>
            <a:r>
              <a:rPr b="0" dirty="0">
                <a:latin typeface="Arial"/>
                <a:cs typeface="Arial"/>
              </a:rPr>
              <a:t>Intäkter</a:t>
            </a:r>
            <a:r>
              <a:rPr b="0" spc="-25" dirty="0">
                <a:latin typeface="Arial"/>
                <a:cs typeface="Arial"/>
              </a:rPr>
              <a:t> </a:t>
            </a:r>
            <a:r>
              <a:rPr b="0" dirty="0">
                <a:latin typeface="Arial"/>
                <a:cs typeface="Arial"/>
              </a:rPr>
              <a:t>från</a:t>
            </a:r>
            <a:r>
              <a:rPr b="0" spc="-45" dirty="0">
                <a:latin typeface="Arial"/>
                <a:cs typeface="Arial"/>
              </a:rPr>
              <a:t> </a:t>
            </a:r>
            <a:r>
              <a:rPr b="0" spc="-10" dirty="0">
                <a:latin typeface="Arial"/>
                <a:cs typeface="Arial"/>
              </a:rPr>
              <a:t>sponsorer,</a:t>
            </a:r>
            <a:r>
              <a:rPr b="0" spc="-35" dirty="0">
                <a:latin typeface="Arial"/>
                <a:cs typeface="Arial"/>
              </a:rPr>
              <a:t> </a:t>
            </a:r>
            <a:r>
              <a:rPr b="0" dirty="0">
                <a:latin typeface="Arial"/>
                <a:cs typeface="Arial"/>
              </a:rPr>
              <a:t>publik</a:t>
            </a:r>
            <a:r>
              <a:rPr b="0" spc="-65" dirty="0">
                <a:latin typeface="Arial"/>
                <a:cs typeface="Arial"/>
              </a:rPr>
              <a:t> </a:t>
            </a:r>
            <a:r>
              <a:rPr b="0" dirty="0">
                <a:latin typeface="Arial"/>
                <a:cs typeface="Arial"/>
              </a:rPr>
              <a:t>och</a:t>
            </a:r>
            <a:r>
              <a:rPr b="0" spc="-55" dirty="0">
                <a:latin typeface="Arial"/>
                <a:cs typeface="Arial"/>
              </a:rPr>
              <a:t> </a:t>
            </a:r>
            <a:r>
              <a:rPr b="0" spc="-10" dirty="0">
                <a:latin typeface="Arial"/>
                <a:cs typeface="Arial"/>
              </a:rPr>
              <a:t>media </a:t>
            </a:r>
            <a:r>
              <a:rPr b="0" dirty="0">
                <a:latin typeface="Arial"/>
                <a:cs typeface="Arial"/>
              </a:rPr>
              <a:t>drivs</a:t>
            </a:r>
            <a:r>
              <a:rPr b="0" spc="-35" dirty="0">
                <a:latin typeface="Arial"/>
                <a:cs typeface="Arial"/>
              </a:rPr>
              <a:t> </a:t>
            </a:r>
            <a:r>
              <a:rPr b="0" dirty="0">
                <a:latin typeface="Arial"/>
                <a:cs typeface="Arial"/>
              </a:rPr>
              <a:t>av</a:t>
            </a:r>
            <a:r>
              <a:rPr b="0" spc="-35" dirty="0">
                <a:latin typeface="Arial"/>
                <a:cs typeface="Arial"/>
              </a:rPr>
              <a:t> </a:t>
            </a:r>
            <a:r>
              <a:rPr b="0" dirty="0">
                <a:latin typeface="Arial"/>
                <a:cs typeface="Arial"/>
              </a:rPr>
              <a:t>attraktiva</a:t>
            </a:r>
            <a:r>
              <a:rPr b="0" spc="-25" dirty="0">
                <a:latin typeface="Arial"/>
                <a:cs typeface="Arial"/>
              </a:rPr>
              <a:t> </a:t>
            </a:r>
            <a:r>
              <a:rPr b="0" spc="-10" dirty="0">
                <a:latin typeface="Arial"/>
                <a:cs typeface="Arial"/>
              </a:rPr>
              <a:t>evenemang</a:t>
            </a:r>
            <a:r>
              <a:rPr b="0" spc="-35" dirty="0">
                <a:latin typeface="Arial"/>
                <a:cs typeface="Arial"/>
              </a:rPr>
              <a:t> </a:t>
            </a:r>
            <a:r>
              <a:rPr b="0" dirty="0">
                <a:latin typeface="Arial"/>
                <a:cs typeface="Arial"/>
              </a:rPr>
              <a:t>som</a:t>
            </a:r>
            <a:r>
              <a:rPr b="0" spc="-25" dirty="0">
                <a:latin typeface="Arial"/>
                <a:cs typeface="Arial"/>
              </a:rPr>
              <a:t> </a:t>
            </a:r>
            <a:r>
              <a:rPr b="0" dirty="0">
                <a:latin typeface="Arial"/>
                <a:cs typeface="Arial"/>
              </a:rPr>
              <a:t>genererar</a:t>
            </a:r>
            <a:r>
              <a:rPr b="0" spc="-10" dirty="0">
                <a:latin typeface="Arial"/>
                <a:cs typeface="Arial"/>
              </a:rPr>
              <a:t> </a:t>
            </a:r>
            <a:r>
              <a:rPr b="0" dirty="0">
                <a:latin typeface="Arial"/>
                <a:cs typeface="Arial"/>
              </a:rPr>
              <a:t>ett</a:t>
            </a:r>
            <a:r>
              <a:rPr b="0" spc="-25" dirty="0">
                <a:latin typeface="Arial"/>
                <a:cs typeface="Arial"/>
              </a:rPr>
              <a:t> </a:t>
            </a:r>
            <a:r>
              <a:rPr b="0" dirty="0">
                <a:latin typeface="Arial"/>
                <a:cs typeface="Arial"/>
              </a:rPr>
              <a:t>stort</a:t>
            </a:r>
            <a:r>
              <a:rPr b="0" spc="-15" dirty="0">
                <a:latin typeface="Arial"/>
                <a:cs typeface="Arial"/>
              </a:rPr>
              <a:t> </a:t>
            </a:r>
            <a:r>
              <a:rPr b="0" spc="-10" dirty="0">
                <a:latin typeface="Arial"/>
                <a:cs typeface="Arial"/>
              </a:rPr>
              <a:t>intresse.</a:t>
            </a:r>
          </a:p>
          <a:p>
            <a:pPr marL="279400" marR="5080" indent="-266700">
              <a:lnSpc>
                <a:spcPct val="120100"/>
              </a:lnSpc>
              <a:spcBef>
                <a:spcPts val="380"/>
              </a:spcBef>
              <a:buChar char="•"/>
              <a:tabLst>
                <a:tab pos="279400" algn="l"/>
              </a:tabLst>
            </a:pPr>
            <a:r>
              <a:rPr b="0" dirty="0">
                <a:latin typeface="Arial"/>
                <a:cs typeface="Arial"/>
              </a:rPr>
              <a:t>Denna</a:t>
            </a:r>
            <a:r>
              <a:rPr b="0" spc="-50" dirty="0">
                <a:latin typeface="Arial"/>
                <a:cs typeface="Arial"/>
              </a:rPr>
              <a:t> </a:t>
            </a:r>
            <a:r>
              <a:rPr b="0" spc="-10" dirty="0">
                <a:latin typeface="Arial"/>
                <a:cs typeface="Arial"/>
              </a:rPr>
              <a:t>evenemangsmanual</a:t>
            </a:r>
            <a:r>
              <a:rPr b="0" spc="-45" dirty="0">
                <a:latin typeface="Arial"/>
                <a:cs typeface="Arial"/>
              </a:rPr>
              <a:t> </a:t>
            </a:r>
            <a:r>
              <a:rPr b="0" dirty="0">
                <a:latin typeface="Arial"/>
                <a:cs typeface="Arial"/>
              </a:rPr>
              <a:t>ska</a:t>
            </a:r>
            <a:r>
              <a:rPr b="0" spc="-60" dirty="0">
                <a:latin typeface="Arial"/>
                <a:cs typeface="Arial"/>
              </a:rPr>
              <a:t> </a:t>
            </a:r>
            <a:r>
              <a:rPr b="0" dirty="0">
                <a:latin typeface="Arial"/>
                <a:cs typeface="Arial"/>
              </a:rPr>
              <a:t>inspirera</a:t>
            </a:r>
            <a:r>
              <a:rPr b="0" spc="-50" dirty="0">
                <a:latin typeface="Arial"/>
                <a:cs typeface="Arial"/>
              </a:rPr>
              <a:t> </a:t>
            </a:r>
            <a:r>
              <a:rPr b="0" dirty="0">
                <a:latin typeface="Arial"/>
                <a:cs typeface="Arial"/>
              </a:rPr>
              <a:t>och</a:t>
            </a:r>
            <a:r>
              <a:rPr b="0" spc="-45" dirty="0">
                <a:latin typeface="Arial"/>
                <a:cs typeface="Arial"/>
              </a:rPr>
              <a:t> </a:t>
            </a:r>
            <a:r>
              <a:rPr b="0" dirty="0">
                <a:latin typeface="Arial"/>
                <a:cs typeface="Arial"/>
              </a:rPr>
              <a:t>vägleda</a:t>
            </a:r>
            <a:r>
              <a:rPr b="0" spc="-50" dirty="0">
                <a:latin typeface="Arial"/>
                <a:cs typeface="Arial"/>
              </a:rPr>
              <a:t> </a:t>
            </a:r>
            <a:r>
              <a:rPr b="0" dirty="0">
                <a:latin typeface="Arial"/>
                <a:cs typeface="Arial"/>
              </a:rPr>
              <a:t>hur</a:t>
            </a:r>
            <a:r>
              <a:rPr b="0" spc="-40" dirty="0">
                <a:latin typeface="Arial"/>
                <a:cs typeface="Arial"/>
              </a:rPr>
              <a:t> </a:t>
            </a:r>
            <a:r>
              <a:rPr b="0" dirty="0">
                <a:latin typeface="Arial"/>
                <a:cs typeface="Arial"/>
              </a:rPr>
              <a:t>man</a:t>
            </a:r>
            <a:r>
              <a:rPr b="0" spc="-35" dirty="0">
                <a:latin typeface="Arial"/>
                <a:cs typeface="Arial"/>
              </a:rPr>
              <a:t> </a:t>
            </a:r>
            <a:r>
              <a:rPr b="0" dirty="0">
                <a:latin typeface="Arial"/>
                <a:cs typeface="Arial"/>
              </a:rPr>
              <a:t>på</a:t>
            </a:r>
            <a:r>
              <a:rPr b="0" spc="-50" dirty="0">
                <a:latin typeface="Arial"/>
                <a:cs typeface="Arial"/>
              </a:rPr>
              <a:t> </a:t>
            </a:r>
            <a:r>
              <a:rPr b="0" dirty="0">
                <a:latin typeface="Arial"/>
                <a:cs typeface="Arial"/>
              </a:rPr>
              <a:t>klubbnivå</a:t>
            </a:r>
            <a:r>
              <a:rPr b="0" spc="-70" dirty="0">
                <a:latin typeface="Arial"/>
                <a:cs typeface="Arial"/>
              </a:rPr>
              <a:t> </a:t>
            </a:r>
            <a:r>
              <a:rPr b="0" dirty="0">
                <a:latin typeface="Arial"/>
                <a:cs typeface="Arial"/>
              </a:rPr>
              <a:t>kan</a:t>
            </a:r>
            <a:r>
              <a:rPr b="0" spc="-45" dirty="0">
                <a:latin typeface="Arial"/>
                <a:cs typeface="Arial"/>
              </a:rPr>
              <a:t> </a:t>
            </a:r>
            <a:r>
              <a:rPr b="0" dirty="0">
                <a:latin typeface="Arial"/>
                <a:cs typeface="Arial"/>
              </a:rPr>
              <a:t>arbeta</a:t>
            </a:r>
            <a:r>
              <a:rPr b="0" spc="-25" dirty="0">
                <a:latin typeface="Arial"/>
                <a:cs typeface="Arial"/>
              </a:rPr>
              <a:t> </a:t>
            </a:r>
            <a:r>
              <a:rPr b="0" dirty="0">
                <a:latin typeface="Arial"/>
                <a:cs typeface="Arial"/>
              </a:rPr>
              <a:t>med</a:t>
            </a:r>
            <a:r>
              <a:rPr b="0" spc="-35" dirty="0">
                <a:latin typeface="Arial"/>
                <a:cs typeface="Arial"/>
              </a:rPr>
              <a:t> </a:t>
            </a:r>
            <a:r>
              <a:rPr b="0" dirty="0">
                <a:latin typeface="Arial"/>
                <a:cs typeface="Arial"/>
              </a:rPr>
              <a:t>sina</a:t>
            </a:r>
            <a:r>
              <a:rPr b="0" spc="-60" dirty="0">
                <a:latin typeface="Arial"/>
                <a:cs typeface="Arial"/>
              </a:rPr>
              <a:t> </a:t>
            </a:r>
            <a:r>
              <a:rPr b="0" spc="-10" dirty="0">
                <a:latin typeface="Arial"/>
                <a:cs typeface="Arial"/>
              </a:rPr>
              <a:t>evenemang</a:t>
            </a:r>
            <a:r>
              <a:rPr b="0" spc="-45" dirty="0">
                <a:latin typeface="Arial"/>
                <a:cs typeface="Arial"/>
              </a:rPr>
              <a:t> </a:t>
            </a:r>
            <a:r>
              <a:rPr b="0" spc="-25" dirty="0">
                <a:latin typeface="Arial"/>
                <a:cs typeface="Arial"/>
              </a:rPr>
              <a:t>och </a:t>
            </a:r>
            <a:r>
              <a:rPr b="0" spc="-10" dirty="0">
                <a:latin typeface="Arial"/>
                <a:cs typeface="Arial"/>
              </a:rPr>
              <a:t>kommunikation.</a:t>
            </a:r>
            <a:r>
              <a:rPr b="0" spc="-50" dirty="0">
                <a:latin typeface="Arial"/>
                <a:cs typeface="Arial"/>
              </a:rPr>
              <a:t> </a:t>
            </a:r>
            <a:r>
              <a:rPr b="0" dirty="0">
                <a:latin typeface="Arial"/>
                <a:cs typeface="Arial"/>
              </a:rPr>
              <a:t>Manualen</a:t>
            </a:r>
            <a:r>
              <a:rPr b="0" spc="-50" dirty="0">
                <a:latin typeface="Arial"/>
                <a:cs typeface="Arial"/>
              </a:rPr>
              <a:t> </a:t>
            </a:r>
            <a:r>
              <a:rPr b="0" dirty="0">
                <a:latin typeface="Arial"/>
                <a:cs typeface="Arial"/>
              </a:rPr>
              <a:t>är</a:t>
            </a:r>
            <a:r>
              <a:rPr b="0" spc="-40" dirty="0">
                <a:latin typeface="Arial"/>
                <a:cs typeface="Arial"/>
              </a:rPr>
              <a:t> </a:t>
            </a:r>
            <a:r>
              <a:rPr b="0" dirty="0">
                <a:latin typeface="Arial"/>
                <a:cs typeface="Arial"/>
              </a:rPr>
              <a:t>ett</a:t>
            </a:r>
            <a:r>
              <a:rPr b="0" spc="-40" dirty="0">
                <a:latin typeface="Arial"/>
                <a:cs typeface="Arial"/>
              </a:rPr>
              <a:t> </a:t>
            </a:r>
            <a:r>
              <a:rPr b="0" dirty="0">
                <a:latin typeface="Arial"/>
                <a:cs typeface="Arial"/>
              </a:rPr>
              <a:t>levande</a:t>
            </a:r>
            <a:r>
              <a:rPr b="0" spc="-50" dirty="0">
                <a:latin typeface="Arial"/>
                <a:cs typeface="Arial"/>
              </a:rPr>
              <a:t> </a:t>
            </a:r>
            <a:r>
              <a:rPr b="0" dirty="0">
                <a:latin typeface="Arial"/>
                <a:cs typeface="Arial"/>
              </a:rPr>
              <a:t>dokument</a:t>
            </a:r>
            <a:r>
              <a:rPr b="0" spc="-40" dirty="0">
                <a:latin typeface="Arial"/>
                <a:cs typeface="Arial"/>
              </a:rPr>
              <a:t> </a:t>
            </a:r>
            <a:r>
              <a:rPr b="0" dirty="0">
                <a:latin typeface="Arial"/>
                <a:cs typeface="Arial"/>
              </a:rPr>
              <a:t>som</a:t>
            </a:r>
            <a:r>
              <a:rPr b="0" spc="-40" dirty="0">
                <a:latin typeface="Arial"/>
                <a:cs typeface="Arial"/>
              </a:rPr>
              <a:t> </a:t>
            </a:r>
            <a:r>
              <a:rPr b="0" dirty="0">
                <a:latin typeface="Arial"/>
                <a:cs typeface="Arial"/>
              </a:rPr>
              <a:t>uppdateras</a:t>
            </a:r>
            <a:r>
              <a:rPr b="0" spc="-35" dirty="0">
                <a:latin typeface="Arial"/>
                <a:cs typeface="Arial"/>
              </a:rPr>
              <a:t> </a:t>
            </a:r>
            <a:r>
              <a:rPr b="0" dirty="0">
                <a:latin typeface="Arial"/>
                <a:cs typeface="Arial"/>
              </a:rPr>
              <a:t>efter</a:t>
            </a:r>
            <a:r>
              <a:rPr b="0" spc="-30" dirty="0">
                <a:latin typeface="Arial"/>
                <a:cs typeface="Arial"/>
              </a:rPr>
              <a:t> </a:t>
            </a:r>
            <a:r>
              <a:rPr b="0" dirty="0">
                <a:latin typeface="Arial"/>
                <a:cs typeface="Arial"/>
              </a:rPr>
              <a:t>varje</a:t>
            </a:r>
            <a:r>
              <a:rPr b="0" spc="-45" dirty="0">
                <a:latin typeface="Arial"/>
                <a:cs typeface="Arial"/>
              </a:rPr>
              <a:t> </a:t>
            </a:r>
            <a:r>
              <a:rPr b="0" dirty="0">
                <a:latin typeface="Arial"/>
                <a:cs typeface="Arial"/>
              </a:rPr>
              <a:t>säsong</a:t>
            </a:r>
            <a:r>
              <a:rPr b="0" spc="-50" dirty="0">
                <a:latin typeface="Arial"/>
                <a:cs typeface="Arial"/>
              </a:rPr>
              <a:t> </a:t>
            </a:r>
            <a:r>
              <a:rPr b="0" dirty="0">
                <a:latin typeface="Arial"/>
                <a:cs typeface="Arial"/>
              </a:rPr>
              <a:t>utifrån</a:t>
            </a:r>
            <a:r>
              <a:rPr b="0" spc="-40" dirty="0">
                <a:latin typeface="Arial"/>
                <a:cs typeface="Arial"/>
              </a:rPr>
              <a:t> </a:t>
            </a:r>
            <a:r>
              <a:rPr b="0" dirty="0">
                <a:latin typeface="Arial"/>
                <a:cs typeface="Arial"/>
              </a:rPr>
              <a:t>hur</a:t>
            </a:r>
            <a:r>
              <a:rPr b="0" spc="-30" dirty="0">
                <a:latin typeface="Arial"/>
                <a:cs typeface="Arial"/>
              </a:rPr>
              <a:t> </a:t>
            </a:r>
            <a:r>
              <a:rPr b="0" dirty="0">
                <a:latin typeface="Arial"/>
                <a:cs typeface="Arial"/>
              </a:rPr>
              <a:t>vi</a:t>
            </a:r>
            <a:r>
              <a:rPr b="0" spc="-50" dirty="0">
                <a:latin typeface="Arial"/>
                <a:cs typeface="Arial"/>
              </a:rPr>
              <a:t> </a:t>
            </a:r>
            <a:r>
              <a:rPr b="0" spc="-25" dirty="0">
                <a:latin typeface="Arial"/>
                <a:cs typeface="Arial"/>
              </a:rPr>
              <a:t>och</a:t>
            </a:r>
            <a:r>
              <a:rPr b="0" spc="500" dirty="0">
                <a:latin typeface="Arial"/>
                <a:cs typeface="Arial"/>
              </a:rPr>
              <a:t> </a:t>
            </a:r>
            <a:r>
              <a:rPr b="0" dirty="0">
                <a:latin typeface="Arial"/>
                <a:cs typeface="Arial"/>
              </a:rPr>
              <a:t>omvärlden</a:t>
            </a:r>
            <a:r>
              <a:rPr b="0" spc="-70" dirty="0">
                <a:latin typeface="Arial"/>
                <a:cs typeface="Arial"/>
              </a:rPr>
              <a:t> </a:t>
            </a:r>
            <a:r>
              <a:rPr b="0" dirty="0">
                <a:latin typeface="Arial"/>
                <a:cs typeface="Arial"/>
              </a:rPr>
              <a:t>utvecklas</a:t>
            </a:r>
            <a:r>
              <a:rPr b="0" spc="-75" dirty="0">
                <a:latin typeface="Arial"/>
                <a:cs typeface="Arial"/>
              </a:rPr>
              <a:t> </a:t>
            </a:r>
            <a:r>
              <a:rPr b="0" dirty="0">
                <a:latin typeface="Arial"/>
                <a:cs typeface="Arial"/>
              </a:rPr>
              <a:t>och</a:t>
            </a:r>
            <a:r>
              <a:rPr b="0" spc="-75" dirty="0">
                <a:latin typeface="Arial"/>
                <a:cs typeface="Arial"/>
              </a:rPr>
              <a:t> </a:t>
            </a:r>
            <a:r>
              <a:rPr b="0" dirty="0">
                <a:latin typeface="Arial"/>
                <a:cs typeface="Arial"/>
              </a:rPr>
              <a:t>vad</a:t>
            </a:r>
            <a:r>
              <a:rPr b="0" spc="-70" dirty="0">
                <a:latin typeface="Arial"/>
                <a:cs typeface="Arial"/>
              </a:rPr>
              <a:t> </a:t>
            </a:r>
            <a:r>
              <a:rPr b="0" dirty="0">
                <a:latin typeface="Arial"/>
                <a:cs typeface="Arial"/>
              </a:rPr>
              <a:t>målgruppen</a:t>
            </a:r>
            <a:r>
              <a:rPr b="0" spc="-60" dirty="0">
                <a:latin typeface="Arial"/>
                <a:cs typeface="Arial"/>
              </a:rPr>
              <a:t> </a:t>
            </a:r>
            <a:r>
              <a:rPr b="0" spc="-10" dirty="0">
                <a:latin typeface="Arial"/>
                <a:cs typeface="Arial"/>
              </a:rPr>
              <a:t>efterfrågar.</a:t>
            </a:r>
          </a:p>
        </p:txBody>
      </p:sp>
      <p:sp>
        <p:nvSpPr>
          <p:cNvPr id="4" name="object 4"/>
          <p:cNvSpPr txBox="1"/>
          <p:nvPr/>
        </p:nvSpPr>
        <p:spPr>
          <a:xfrm>
            <a:off x="11128629" y="898652"/>
            <a:ext cx="678180"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Bakgrund</a:t>
            </a:r>
            <a:endParaRPr sz="1200">
              <a:latin typeface="Arial"/>
              <a:cs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35255" rIns="0" bIns="0" rtlCol="0">
            <a:spAutoFit/>
          </a:bodyPr>
          <a:lstStyle/>
          <a:p>
            <a:pPr marL="12700">
              <a:lnSpc>
                <a:spcPct val="100000"/>
              </a:lnSpc>
              <a:spcBef>
                <a:spcPts val="105"/>
              </a:spcBef>
            </a:pPr>
            <a:r>
              <a:rPr sz="3200" spc="-10" dirty="0"/>
              <a:t>Organisering</a:t>
            </a:r>
            <a:endParaRPr sz="3200"/>
          </a:p>
        </p:txBody>
      </p:sp>
      <p:sp>
        <p:nvSpPr>
          <p:cNvPr id="5" name="object 5"/>
          <p:cNvSpPr txBox="1">
            <a:spLocks noGrp="1"/>
          </p:cNvSpPr>
          <p:nvPr>
            <p:ph type="sldNum" sz="quarter" idx="7"/>
          </p:nvPr>
        </p:nvSpPr>
        <p:spPr>
          <a:xfrm>
            <a:off x="11383009" y="6545487"/>
            <a:ext cx="259715" cy="196215"/>
          </a:xfrm>
          <a:prstGeom prst="rect">
            <a:avLst/>
          </a:prstGeom>
        </p:spPr>
        <p:txBody>
          <a:bodyPr vert="horz" wrap="square" lIns="0" tIns="0" rIns="0" bIns="0" rtlCol="0">
            <a:spAutoFit/>
          </a:bodyPr>
          <a:lstStyle>
            <a:defPPr>
              <a:defRPr kern="0"/>
            </a:defPPr>
            <a:lvl1pPr>
              <a:defRPr sz="1200" b="0" i="0">
                <a:solidFill>
                  <a:schemeClr val="bg1"/>
                </a:solidFill>
                <a:latin typeface="Arial"/>
                <a:cs typeface="Arial"/>
              </a:defRPr>
            </a:lvl1pPr>
          </a:lstStyle>
          <a:p>
            <a:pPr marL="38100">
              <a:lnSpc>
                <a:spcPts val="1425"/>
              </a:lnSpc>
            </a:pPr>
            <a:fld id="{81D60167-4931-47E6-BA6A-407CBD079E47}" type="slidenum">
              <a:rPr lang="sv-SE" spc="-25" smtClean="0"/>
              <a:pPr marL="38100">
                <a:lnSpc>
                  <a:spcPts val="1425"/>
                </a:lnSpc>
              </a:pPr>
              <a:t>6</a:t>
            </a:fld>
            <a:endParaRPr spc="-25" dirty="0"/>
          </a:p>
        </p:txBody>
      </p:sp>
      <p:sp>
        <p:nvSpPr>
          <p:cNvPr id="3" name="object 3"/>
          <p:cNvSpPr txBox="1"/>
          <p:nvPr/>
        </p:nvSpPr>
        <p:spPr>
          <a:xfrm>
            <a:off x="827024" y="2245544"/>
            <a:ext cx="9655810" cy="2124075"/>
          </a:xfrm>
          <a:prstGeom prst="rect">
            <a:avLst/>
          </a:prstGeom>
        </p:spPr>
        <p:txBody>
          <a:bodyPr vert="horz" wrap="square" lIns="0" tIns="112395" rIns="0" bIns="0" rtlCol="0">
            <a:spAutoFit/>
          </a:bodyPr>
          <a:lstStyle/>
          <a:p>
            <a:pPr marL="421005" indent="-408305">
              <a:lnSpc>
                <a:spcPct val="100000"/>
              </a:lnSpc>
              <a:spcBef>
                <a:spcPts val="885"/>
              </a:spcBef>
              <a:buChar char="•"/>
              <a:tabLst>
                <a:tab pos="421005" algn="l"/>
              </a:tabLst>
            </a:pPr>
            <a:r>
              <a:rPr sz="1600" spc="-20" dirty="0">
                <a:solidFill>
                  <a:srgbClr val="FFFFFF"/>
                </a:solidFill>
                <a:latin typeface="Arial"/>
                <a:cs typeface="Arial"/>
              </a:rPr>
              <a:t>Varje</a:t>
            </a:r>
            <a:r>
              <a:rPr sz="1600" spc="-40" dirty="0">
                <a:solidFill>
                  <a:srgbClr val="FFFFFF"/>
                </a:solidFill>
                <a:latin typeface="Arial"/>
                <a:cs typeface="Arial"/>
              </a:rPr>
              <a:t> </a:t>
            </a:r>
            <a:r>
              <a:rPr sz="1600" dirty="0">
                <a:solidFill>
                  <a:srgbClr val="FFFFFF"/>
                </a:solidFill>
                <a:latin typeface="Arial"/>
                <a:cs typeface="Arial"/>
              </a:rPr>
              <a:t>klubb</a:t>
            </a:r>
            <a:r>
              <a:rPr sz="1600" spc="-50" dirty="0">
                <a:solidFill>
                  <a:srgbClr val="FFFFFF"/>
                </a:solidFill>
                <a:latin typeface="Arial"/>
                <a:cs typeface="Arial"/>
              </a:rPr>
              <a:t> </a:t>
            </a:r>
            <a:r>
              <a:rPr sz="1600" dirty="0">
                <a:solidFill>
                  <a:srgbClr val="FFFFFF"/>
                </a:solidFill>
                <a:latin typeface="Arial"/>
                <a:cs typeface="Arial"/>
              </a:rPr>
              <a:t>bör</a:t>
            </a:r>
            <a:r>
              <a:rPr sz="1600" spc="-30" dirty="0">
                <a:solidFill>
                  <a:srgbClr val="FFFFFF"/>
                </a:solidFill>
                <a:latin typeface="Arial"/>
                <a:cs typeface="Arial"/>
              </a:rPr>
              <a:t> </a:t>
            </a:r>
            <a:r>
              <a:rPr sz="1600" dirty="0">
                <a:solidFill>
                  <a:srgbClr val="FFFFFF"/>
                </a:solidFill>
                <a:latin typeface="Arial"/>
                <a:cs typeface="Arial"/>
              </a:rPr>
              <a:t>utse</a:t>
            </a:r>
            <a:r>
              <a:rPr sz="1600" spc="-25" dirty="0">
                <a:solidFill>
                  <a:srgbClr val="FFFFFF"/>
                </a:solidFill>
                <a:latin typeface="Arial"/>
                <a:cs typeface="Arial"/>
              </a:rPr>
              <a:t> </a:t>
            </a:r>
            <a:r>
              <a:rPr sz="1600" dirty="0">
                <a:solidFill>
                  <a:srgbClr val="FFFFFF"/>
                </a:solidFill>
                <a:latin typeface="Arial"/>
                <a:cs typeface="Arial"/>
              </a:rPr>
              <a:t>en</a:t>
            </a:r>
            <a:r>
              <a:rPr sz="1600" spc="-40" dirty="0">
                <a:solidFill>
                  <a:srgbClr val="FFFFFF"/>
                </a:solidFill>
                <a:latin typeface="Arial"/>
                <a:cs typeface="Arial"/>
              </a:rPr>
              <a:t> </a:t>
            </a:r>
            <a:r>
              <a:rPr sz="1600" spc="-10" dirty="0">
                <a:solidFill>
                  <a:srgbClr val="FFFFFF"/>
                </a:solidFill>
                <a:latin typeface="Arial"/>
                <a:cs typeface="Arial"/>
              </a:rPr>
              <a:t>evenemangsansvarig</a:t>
            </a:r>
            <a:r>
              <a:rPr sz="1600" spc="-40" dirty="0">
                <a:solidFill>
                  <a:srgbClr val="FFFFFF"/>
                </a:solidFill>
                <a:latin typeface="Arial"/>
                <a:cs typeface="Arial"/>
              </a:rPr>
              <a:t> </a:t>
            </a:r>
            <a:r>
              <a:rPr sz="1600" dirty="0">
                <a:solidFill>
                  <a:srgbClr val="FFFFFF"/>
                </a:solidFill>
                <a:latin typeface="Arial"/>
                <a:cs typeface="Arial"/>
              </a:rPr>
              <a:t>som</a:t>
            </a:r>
            <a:r>
              <a:rPr sz="1600" spc="-40" dirty="0">
                <a:solidFill>
                  <a:srgbClr val="FFFFFF"/>
                </a:solidFill>
                <a:latin typeface="Arial"/>
                <a:cs typeface="Arial"/>
              </a:rPr>
              <a:t> </a:t>
            </a:r>
            <a:r>
              <a:rPr sz="1600" dirty="0">
                <a:solidFill>
                  <a:srgbClr val="FFFFFF"/>
                </a:solidFill>
                <a:latin typeface="Arial"/>
                <a:cs typeface="Arial"/>
              </a:rPr>
              <a:t>har</a:t>
            </a:r>
            <a:r>
              <a:rPr sz="1600" spc="-25" dirty="0">
                <a:solidFill>
                  <a:srgbClr val="FFFFFF"/>
                </a:solidFill>
                <a:latin typeface="Arial"/>
                <a:cs typeface="Arial"/>
              </a:rPr>
              <a:t> </a:t>
            </a:r>
            <a:r>
              <a:rPr sz="1600" dirty="0">
                <a:solidFill>
                  <a:srgbClr val="FFFFFF"/>
                </a:solidFill>
                <a:latin typeface="Arial"/>
                <a:cs typeface="Arial"/>
              </a:rPr>
              <a:t>följande</a:t>
            </a:r>
            <a:r>
              <a:rPr sz="1600" spc="-50" dirty="0">
                <a:solidFill>
                  <a:srgbClr val="FFFFFF"/>
                </a:solidFill>
                <a:latin typeface="Arial"/>
                <a:cs typeface="Arial"/>
              </a:rPr>
              <a:t> </a:t>
            </a:r>
            <a:r>
              <a:rPr sz="1600" spc="-10" dirty="0">
                <a:solidFill>
                  <a:srgbClr val="FFFFFF"/>
                </a:solidFill>
                <a:latin typeface="Arial"/>
                <a:cs typeface="Arial"/>
              </a:rPr>
              <a:t>uppgifter:</a:t>
            </a:r>
            <a:endParaRPr sz="1600">
              <a:latin typeface="Arial"/>
              <a:cs typeface="Arial"/>
            </a:endParaRPr>
          </a:p>
          <a:p>
            <a:pPr marL="556260">
              <a:lnSpc>
                <a:spcPct val="100000"/>
              </a:lnSpc>
              <a:spcBef>
                <a:spcPts val="705"/>
              </a:spcBef>
              <a:tabLst>
                <a:tab pos="895985" algn="l"/>
              </a:tabLst>
            </a:pPr>
            <a:r>
              <a:rPr sz="1400" spc="-50" dirty="0">
                <a:solidFill>
                  <a:srgbClr val="FFFFFF"/>
                </a:solidFill>
                <a:latin typeface="Calibri"/>
                <a:cs typeface="Calibri"/>
              </a:rPr>
              <a:t>‒</a:t>
            </a:r>
            <a:r>
              <a:rPr sz="1400" dirty="0">
                <a:solidFill>
                  <a:srgbClr val="FFFFFF"/>
                </a:solidFill>
                <a:latin typeface="Calibri"/>
                <a:cs typeface="Calibri"/>
              </a:rPr>
              <a:t>	</a:t>
            </a:r>
            <a:r>
              <a:rPr sz="1400" b="1" dirty="0">
                <a:solidFill>
                  <a:srgbClr val="FFFFFF"/>
                </a:solidFill>
                <a:latin typeface="Arial"/>
                <a:cs typeface="Arial"/>
              </a:rPr>
              <a:t>Ansvara</a:t>
            </a:r>
            <a:r>
              <a:rPr sz="1400" b="1" spc="-20" dirty="0">
                <a:solidFill>
                  <a:srgbClr val="FFFFFF"/>
                </a:solidFill>
                <a:latin typeface="Arial"/>
                <a:cs typeface="Arial"/>
              </a:rPr>
              <a:t> </a:t>
            </a:r>
            <a:r>
              <a:rPr sz="1400" dirty="0">
                <a:solidFill>
                  <a:srgbClr val="FFFFFF"/>
                </a:solidFill>
                <a:latin typeface="Arial"/>
                <a:cs typeface="Arial"/>
              </a:rPr>
              <a:t>för</a:t>
            </a:r>
            <a:r>
              <a:rPr sz="1400" spc="-60" dirty="0">
                <a:solidFill>
                  <a:srgbClr val="FFFFFF"/>
                </a:solidFill>
                <a:latin typeface="Arial"/>
                <a:cs typeface="Arial"/>
              </a:rPr>
              <a:t> </a:t>
            </a:r>
            <a:r>
              <a:rPr sz="1400" dirty="0">
                <a:solidFill>
                  <a:srgbClr val="FFFFFF"/>
                </a:solidFill>
                <a:latin typeface="Arial"/>
                <a:cs typeface="Arial"/>
              </a:rPr>
              <a:t>utvecklingen</a:t>
            </a:r>
            <a:r>
              <a:rPr sz="1400" spc="-65" dirty="0">
                <a:solidFill>
                  <a:srgbClr val="FFFFFF"/>
                </a:solidFill>
                <a:latin typeface="Arial"/>
                <a:cs typeface="Arial"/>
              </a:rPr>
              <a:t> </a:t>
            </a:r>
            <a:r>
              <a:rPr sz="1400" dirty="0">
                <a:solidFill>
                  <a:srgbClr val="FFFFFF"/>
                </a:solidFill>
                <a:latin typeface="Arial"/>
                <a:cs typeface="Arial"/>
              </a:rPr>
              <a:t>av</a:t>
            </a:r>
            <a:r>
              <a:rPr sz="1400" spc="-40" dirty="0">
                <a:solidFill>
                  <a:srgbClr val="FFFFFF"/>
                </a:solidFill>
                <a:latin typeface="Arial"/>
                <a:cs typeface="Arial"/>
              </a:rPr>
              <a:t> </a:t>
            </a:r>
            <a:r>
              <a:rPr sz="1400" dirty="0">
                <a:solidFill>
                  <a:srgbClr val="FFFFFF"/>
                </a:solidFill>
                <a:latin typeface="Arial"/>
                <a:cs typeface="Arial"/>
              </a:rPr>
              <a:t>klubbens</a:t>
            </a:r>
            <a:r>
              <a:rPr sz="1400" spc="-70" dirty="0">
                <a:solidFill>
                  <a:srgbClr val="FFFFFF"/>
                </a:solidFill>
                <a:latin typeface="Arial"/>
                <a:cs typeface="Arial"/>
              </a:rPr>
              <a:t> </a:t>
            </a:r>
            <a:r>
              <a:rPr sz="1400" spc="-10" dirty="0">
                <a:solidFill>
                  <a:srgbClr val="FFFFFF"/>
                </a:solidFill>
                <a:latin typeface="Arial"/>
                <a:cs typeface="Arial"/>
              </a:rPr>
              <a:t>evenemang.</a:t>
            </a:r>
            <a:endParaRPr sz="1400">
              <a:latin typeface="Arial"/>
              <a:cs typeface="Arial"/>
            </a:endParaRPr>
          </a:p>
          <a:p>
            <a:pPr marL="556260">
              <a:lnSpc>
                <a:spcPct val="100000"/>
              </a:lnSpc>
              <a:spcBef>
                <a:spcPts val="675"/>
              </a:spcBef>
              <a:tabLst>
                <a:tab pos="895985" algn="l"/>
              </a:tabLst>
            </a:pPr>
            <a:r>
              <a:rPr sz="1400" spc="-50" dirty="0">
                <a:solidFill>
                  <a:srgbClr val="FFFFFF"/>
                </a:solidFill>
                <a:latin typeface="Calibri"/>
                <a:cs typeface="Calibri"/>
              </a:rPr>
              <a:t>‒</a:t>
            </a:r>
            <a:r>
              <a:rPr sz="1400" dirty="0">
                <a:solidFill>
                  <a:srgbClr val="FFFFFF"/>
                </a:solidFill>
                <a:latin typeface="Calibri"/>
                <a:cs typeface="Calibri"/>
              </a:rPr>
              <a:t>	</a:t>
            </a:r>
            <a:r>
              <a:rPr sz="1400" b="1" dirty="0">
                <a:solidFill>
                  <a:srgbClr val="FFFFFF"/>
                </a:solidFill>
                <a:latin typeface="Arial"/>
                <a:cs typeface="Arial"/>
              </a:rPr>
              <a:t>Leda</a:t>
            </a:r>
            <a:r>
              <a:rPr sz="1400" b="1" spc="-45" dirty="0">
                <a:solidFill>
                  <a:srgbClr val="FFFFFF"/>
                </a:solidFill>
                <a:latin typeface="Arial"/>
                <a:cs typeface="Arial"/>
              </a:rPr>
              <a:t> </a:t>
            </a:r>
            <a:r>
              <a:rPr sz="1400" dirty="0">
                <a:solidFill>
                  <a:srgbClr val="FFFFFF"/>
                </a:solidFill>
                <a:latin typeface="Arial"/>
                <a:cs typeface="Arial"/>
              </a:rPr>
              <a:t>en</a:t>
            </a:r>
            <a:r>
              <a:rPr sz="1400" spc="-15" dirty="0">
                <a:solidFill>
                  <a:srgbClr val="FFFFFF"/>
                </a:solidFill>
                <a:latin typeface="Arial"/>
                <a:cs typeface="Arial"/>
              </a:rPr>
              <a:t> </a:t>
            </a:r>
            <a:r>
              <a:rPr sz="1400" dirty="0">
                <a:solidFill>
                  <a:srgbClr val="FFFFFF"/>
                </a:solidFill>
                <a:latin typeface="Arial"/>
                <a:cs typeface="Arial"/>
              </a:rPr>
              <a:t>grupp</a:t>
            </a:r>
            <a:r>
              <a:rPr sz="1400" spc="-45" dirty="0">
                <a:solidFill>
                  <a:srgbClr val="FFFFFF"/>
                </a:solidFill>
                <a:latin typeface="Arial"/>
                <a:cs typeface="Arial"/>
              </a:rPr>
              <a:t> </a:t>
            </a:r>
            <a:r>
              <a:rPr sz="1400" dirty="0">
                <a:solidFill>
                  <a:srgbClr val="FFFFFF"/>
                </a:solidFill>
                <a:latin typeface="Arial"/>
                <a:cs typeface="Arial"/>
              </a:rPr>
              <a:t>som</a:t>
            </a:r>
            <a:r>
              <a:rPr sz="1400" spc="-30" dirty="0">
                <a:solidFill>
                  <a:srgbClr val="FFFFFF"/>
                </a:solidFill>
                <a:latin typeface="Arial"/>
                <a:cs typeface="Arial"/>
              </a:rPr>
              <a:t> </a:t>
            </a:r>
            <a:r>
              <a:rPr sz="1400" dirty="0">
                <a:solidFill>
                  <a:srgbClr val="FFFFFF"/>
                </a:solidFill>
                <a:latin typeface="Arial"/>
                <a:cs typeface="Arial"/>
              </a:rPr>
              <a:t>arbetar</a:t>
            </a:r>
            <a:r>
              <a:rPr sz="1400" spc="-50" dirty="0">
                <a:solidFill>
                  <a:srgbClr val="FFFFFF"/>
                </a:solidFill>
                <a:latin typeface="Arial"/>
                <a:cs typeface="Arial"/>
              </a:rPr>
              <a:t> </a:t>
            </a:r>
            <a:r>
              <a:rPr sz="1400" dirty="0">
                <a:solidFill>
                  <a:srgbClr val="FFFFFF"/>
                </a:solidFill>
                <a:latin typeface="Arial"/>
                <a:cs typeface="Arial"/>
              </a:rPr>
              <a:t>för</a:t>
            </a:r>
            <a:r>
              <a:rPr sz="1400" spc="-30" dirty="0">
                <a:solidFill>
                  <a:srgbClr val="FFFFFF"/>
                </a:solidFill>
                <a:latin typeface="Arial"/>
                <a:cs typeface="Arial"/>
              </a:rPr>
              <a:t> </a:t>
            </a:r>
            <a:r>
              <a:rPr sz="1400" dirty="0">
                <a:solidFill>
                  <a:srgbClr val="FFFFFF"/>
                </a:solidFill>
                <a:latin typeface="Arial"/>
                <a:cs typeface="Arial"/>
              </a:rPr>
              <a:t>att</a:t>
            </a:r>
            <a:r>
              <a:rPr sz="1400" spc="-35" dirty="0">
                <a:solidFill>
                  <a:srgbClr val="FFFFFF"/>
                </a:solidFill>
                <a:latin typeface="Arial"/>
                <a:cs typeface="Arial"/>
              </a:rPr>
              <a:t> </a:t>
            </a:r>
            <a:r>
              <a:rPr sz="1400" dirty="0">
                <a:solidFill>
                  <a:srgbClr val="FFFFFF"/>
                </a:solidFill>
                <a:latin typeface="Arial"/>
                <a:cs typeface="Arial"/>
              </a:rPr>
              <a:t>utveckla</a:t>
            </a:r>
            <a:r>
              <a:rPr sz="1400" spc="-35" dirty="0">
                <a:solidFill>
                  <a:srgbClr val="FFFFFF"/>
                </a:solidFill>
                <a:latin typeface="Arial"/>
                <a:cs typeface="Arial"/>
              </a:rPr>
              <a:t> </a:t>
            </a:r>
            <a:r>
              <a:rPr sz="1400" dirty="0">
                <a:solidFill>
                  <a:srgbClr val="FFFFFF"/>
                </a:solidFill>
                <a:latin typeface="Arial"/>
                <a:cs typeface="Arial"/>
              </a:rPr>
              <a:t>klubbens</a:t>
            </a:r>
            <a:r>
              <a:rPr sz="1400" spc="-45" dirty="0">
                <a:solidFill>
                  <a:srgbClr val="FFFFFF"/>
                </a:solidFill>
                <a:latin typeface="Arial"/>
                <a:cs typeface="Arial"/>
              </a:rPr>
              <a:t> </a:t>
            </a:r>
            <a:r>
              <a:rPr sz="1400" spc="-10" dirty="0">
                <a:solidFill>
                  <a:srgbClr val="FFFFFF"/>
                </a:solidFill>
                <a:latin typeface="Arial"/>
                <a:cs typeface="Arial"/>
              </a:rPr>
              <a:t>evenemang.</a:t>
            </a:r>
            <a:endParaRPr sz="1400">
              <a:latin typeface="Arial"/>
              <a:cs typeface="Arial"/>
            </a:endParaRPr>
          </a:p>
          <a:p>
            <a:pPr marL="556260">
              <a:lnSpc>
                <a:spcPct val="100000"/>
              </a:lnSpc>
              <a:spcBef>
                <a:spcPts val="670"/>
              </a:spcBef>
              <a:tabLst>
                <a:tab pos="895985" algn="l"/>
              </a:tabLst>
            </a:pPr>
            <a:r>
              <a:rPr sz="1400" spc="-50" dirty="0">
                <a:solidFill>
                  <a:srgbClr val="FFFFFF"/>
                </a:solidFill>
                <a:latin typeface="Calibri"/>
                <a:cs typeface="Calibri"/>
              </a:rPr>
              <a:t>‒</a:t>
            </a:r>
            <a:r>
              <a:rPr sz="1400" dirty="0">
                <a:solidFill>
                  <a:srgbClr val="FFFFFF"/>
                </a:solidFill>
                <a:latin typeface="Calibri"/>
                <a:cs typeface="Calibri"/>
              </a:rPr>
              <a:t>	</a:t>
            </a:r>
            <a:r>
              <a:rPr sz="1400" dirty="0">
                <a:solidFill>
                  <a:srgbClr val="FFFFFF"/>
                </a:solidFill>
                <a:latin typeface="Arial"/>
                <a:cs typeface="Arial"/>
              </a:rPr>
              <a:t>Känna</a:t>
            </a:r>
            <a:r>
              <a:rPr sz="1400" spc="-30" dirty="0">
                <a:solidFill>
                  <a:srgbClr val="FFFFFF"/>
                </a:solidFill>
                <a:latin typeface="Arial"/>
                <a:cs typeface="Arial"/>
              </a:rPr>
              <a:t> </a:t>
            </a:r>
            <a:r>
              <a:rPr sz="1400" dirty="0">
                <a:solidFill>
                  <a:srgbClr val="FFFFFF"/>
                </a:solidFill>
                <a:latin typeface="Arial"/>
                <a:cs typeface="Arial"/>
              </a:rPr>
              <a:t>till</a:t>
            </a:r>
            <a:r>
              <a:rPr sz="1400" spc="-30" dirty="0">
                <a:solidFill>
                  <a:srgbClr val="FFFFFF"/>
                </a:solidFill>
                <a:latin typeface="Arial"/>
                <a:cs typeface="Arial"/>
              </a:rPr>
              <a:t> </a:t>
            </a:r>
            <a:r>
              <a:rPr sz="1400" dirty="0">
                <a:solidFill>
                  <a:srgbClr val="FFFFFF"/>
                </a:solidFill>
                <a:latin typeface="Arial"/>
                <a:cs typeface="Arial"/>
              </a:rPr>
              <a:t>vilka</a:t>
            </a:r>
            <a:r>
              <a:rPr sz="1400" spc="-10" dirty="0">
                <a:solidFill>
                  <a:srgbClr val="FFFFFF"/>
                </a:solidFill>
                <a:latin typeface="Arial"/>
                <a:cs typeface="Arial"/>
              </a:rPr>
              <a:t> </a:t>
            </a:r>
            <a:r>
              <a:rPr sz="1400" dirty="0">
                <a:solidFill>
                  <a:srgbClr val="FFFFFF"/>
                </a:solidFill>
                <a:latin typeface="Arial"/>
                <a:cs typeface="Arial"/>
              </a:rPr>
              <a:t>aktiviteter</a:t>
            </a:r>
            <a:r>
              <a:rPr sz="1400" spc="-50" dirty="0">
                <a:solidFill>
                  <a:srgbClr val="FFFFFF"/>
                </a:solidFill>
                <a:latin typeface="Arial"/>
                <a:cs typeface="Arial"/>
              </a:rPr>
              <a:t> </a:t>
            </a:r>
            <a:r>
              <a:rPr sz="1400" dirty="0">
                <a:solidFill>
                  <a:srgbClr val="FFFFFF"/>
                </a:solidFill>
                <a:latin typeface="Arial"/>
                <a:cs typeface="Arial"/>
              </a:rPr>
              <a:t>som</a:t>
            </a:r>
            <a:r>
              <a:rPr sz="1400" spc="-30" dirty="0">
                <a:solidFill>
                  <a:srgbClr val="FFFFFF"/>
                </a:solidFill>
                <a:latin typeface="Arial"/>
                <a:cs typeface="Arial"/>
              </a:rPr>
              <a:t> </a:t>
            </a:r>
            <a:r>
              <a:rPr sz="1400" dirty="0">
                <a:solidFill>
                  <a:srgbClr val="FFFFFF"/>
                </a:solidFill>
                <a:latin typeface="Arial"/>
                <a:cs typeface="Arial"/>
              </a:rPr>
              <a:t>klubben</a:t>
            </a:r>
            <a:r>
              <a:rPr sz="1400" spc="-45" dirty="0">
                <a:solidFill>
                  <a:srgbClr val="FFFFFF"/>
                </a:solidFill>
                <a:latin typeface="Arial"/>
                <a:cs typeface="Arial"/>
              </a:rPr>
              <a:t> </a:t>
            </a:r>
            <a:r>
              <a:rPr sz="1400" dirty="0">
                <a:solidFill>
                  <a:srgbClr val="FFFFFF"/>
                </a:solidFill>
                <a:latin typeface="Arial"/>
                <a:cs typeface="Arial"/>
              </a:rPr>
              <a:t>genomför</a:t>
            </a:r>
            <a:r>
              <a:rPr sz="1400" spc="-50" dirty="0">
                <a:solidFill>
                  <a:srgbClr val="FFFFFF"/>
                </a:solidFill>
                <a:latin typeface="Arial"/>
                <a:cs typeface="Arial"/>
              </a:rPr>
              <a:t> </a:t>
            </a:r>
            <a:r>
              <a:rPr sz="1400" dirty="0">
                <a:solidFill>
                  <a:srgbClr val="FFFFFF"/>
                </a:solidFill>
                <a:latin typeface="Arial"/>
                <a:cs typeface="Arial"/>
              </a:rPr>
              <a:t>och</a:t>
            </a:r>
            <a:r>
              <a:rPr sz="1400" spc="-75" dirty="0">
                <a:solidFill>
                  <a:srgbClr val="FFFFFF"/>
                </a:solidFill>
                <a:latin typeface="Arial"/>
                <a:cs typeface="Arial"/>
              </a:rPr>
              <a:t> </a:t>
            </a:r>
            <a:r>
              <a:rPr sz="1400" b="1" dirty="0">
                <a:solidFill>
                  <a:srgbClr val="FFFFFF"/>
                </a:solidFill>
                <a:latin typeface="Arial"/>
                <a:cs typeface="Arial"/>
              </a:rPr>
              <a:t>dokumentera</a:t>
            </a:r>
            <a:r>
              <a:rPr sz="1400" b="1" spc="-50" dirty="0">
                <a:solidFill>
                  <a:srgbClr val="FFFFFF"/>
                </a:solidFill>
                <a:latin typeface="Arial"/>
                <a:cs typeface="Arial"/>
              </a:rPr>
              <a:t> </a:t>
            </a:r>
            <a:r>
              <a:rPr sz="1400" dirty="0">
                <a:solidFill>
                  <a:srgbClr val="FFFFFF"/>
                </a:solidFill>
                <a:latin typeface="Arial"/>
                <a:cs typeface="Arial"/>
              </a:rPr>
              <a:t>dessa</a:t>
            </a:r>
            <a:r>
              <a:rPr sz="1400" spc="-40" dirty="0">
                <a:solidFill>
                  <a:srgbClr val="FFFFFF"/>
                </a:solidFill>
                <a:latin typeface="Arial"/>
                <a:cs typeface="Arial"/>
              </a:rPr>
              <a:t> </a:t>
            </a:r>
            <a:r>
              <a:rPr sz="1400" spc="-10" dirty="0">
                <a:solidFill>
                  <a:srgbClr val="FFFFFF"/>
                </a:solidFill>
                <a:latin typeface="Arial"/>
                <a:cs typeface="Arial"/>
              </a:rPr>
              <a:t>aktiviteter.</a:t>
            </a:r>
            <a:endParaRPr sz="1400">
              <a:latin typeface="Arial"/>
              <a:cs typeface="Arial"/>
            </a:endParaRPr>
          </a:p>
          <a:p>
            <a:pPr marL="556260">
              <a:lnSpc>
                <a:spcPct val="100000"/>
              </a:lnSpc>
              <a:spcBef>
                <a:spcPts val="675"/>
              </a:spcBef>
              <a:tabLst>
                <a:tab pos="895985" algn="l"/>
              </a:tabLst>
            </a:pPr>
            <a:r>
              <a:rPr sz="1400" spc="-50" dirty="0">
                <a:solidFill>
                  <a:srgbClr val="FFFFFF"/>
                </a:solidFill>
                <a:latin typeface="Calibri"/>
                <a:cs typeface="Calibri"/>
              </a:rPr>
              <a:t>‒</a:t>
            </a:r>
            <a:r>
              <a:rPr sz="1400" dirty="0">
                <a:solidFill>
                  <a:srgbClr val="FFFFFF"/>
                </a:solidFill>
                <a:latin typeface="Calibri"/>
                <a:cs typeface="Calibri"/>
              </a:rPr>
              <a:t>	</a:t>
            </a:r>
            <a:r>
              <a:rPr sz="1400" dirty="0">
                <a:solidFill>
                  <a:srgbClr val="FFFFFF"/>
                </a:solidFill>
                <a:latin typeface="Arial"/>
                <a:cs typeface="Arial"/>
              </a:rPr>
              <a:t>Årligen</a:t>
            </a:r>
            <a:r>
              <a:rPr sz="1400" spc="-50" dirty="0">
                <a:solidFill>
                  <a:srgbClr val="FFFFFF"/>
                </a:solidFill>
                <a:latin typeface="Arial"/>
                <a:cs typeface="Arial"/>
              </a:rPr>
              <a:t> </a:t>
            </a:r>
            <a:r>
              <a:rPr sz="1400" b="1" dirty="0">
                <a:solidFill>
                  <a:srgbClr val="FFFFFF"/>
                </a:solidFill>
                <a:latin typeface="Arial"/>
                <a:cs typeface="Arial"/>
              </a:rPr>
              <a:t>rapportera</a:t>
            </a:r>
            <a:r>
              <a:rPr sz="1400" b="1" spc="-50" dirty="0">
                <a:solidFill>
                  <a:srgbClr val="FFFFFF"/>
                </a:solidFill>
                <a:latin typeface="Arial"/>
                <a:cs typeface="Arial"/>
              </a:rPr>
              <a:t> </a:t>
            </a:r>
            <a:r>
              <a:rPr sz="1400" dirty="0">
                <a:solidFill>
                  <a:srgbClr val="FFFFFF"/>
                </a:solidFill>
                <a:latin typeface="Arial"/>
                <a:cs typeface="Arial"/>
              </a:rPr>
              <a:t>in</a:t>
            </a:r>
            <a:r>
              <a:rPr sz="1400" spc="-30" dirty="0">
                <a:solidFill>
                  <a:srgbClr val="FFFFFF"/>
                </a:solidFill>
                <a:latin typeface="Arial"/>
                <a:cs typeface="Arial"/>
              </a:rPr>
              <a:t> </a:t>
            </a:r>
            <a:r>
              <a:rPr sz="1400" dirty="0">
                <a:solidFill>
                  <a:srgbClr val="FFFFFF"/>
                </a:solidFill>
                <a:latin typeface="Arial"/>
                <a:cs typeface="Arial"/>
              </a:rPr>
              <a:t>vilka</a:t>
            </a:r>
            <a:r>
              <a:rPr sz="1400" spc="-10" dirty="0">
                <a:solidFill>
                  <a:srgbClr val="FFFFFF"/>
                </a:solidFill>
                <a:latin typeface="Arial"/>
                <a:cs typeface="Arial"/>
              </a:rPr>
              <a:t> </a:t>
            </a:r>
            <a:r>
              <a:rPr sz="1400" dirty="0">
                <a:solidFill>
                  <a:srgbClr val="FFFFFF"/>
                </a:solidFill>
                <a:latin typeface="Arial"/>
                <a:cs typeface="Arial"/>
              </a:rPr>
              <a:t>aktiviteter</a:t>
            </a:r>
            <a:r>
              <a:rPr sz="1400" spc="-60" dirty="0">
                <a:solidFill>
                  <a:srgbClr val="FFFFFF"/>
                </a:solidFill>
                <a:latin typeface="Arial"/>
                <a:cs typeface="Arial"/>
              </a:rPr>
              <a:t> </a:t>
            </a:r>
            <a:r>
              <a:rPr sz="1400" dirty="0">
                <a:solidFill>
                  <a:srgbClr val="FFFFFF"/>
                </a:solidFill>
                <a:latin typeface="Arial"/>
                <a:cs typeface="Arial"/>
              </a:rPr>
              <a:t>som</a:t>
            </a:r>
            <a:r>
              <a:rPr sz="1400" spc="-40" dirty="0">
                <a:solidFill>
                  <a:srgbClr val="FFFFFF"/>
                </a:solidFill>
                <a:latin typeface="Arial"/>
                <a:cs typeface="Arial"/>
              </a:rPr>
              <a:t> </a:t>
            </a:r>
            <a:r>
              <a:rPr sz="1400" dirty="0">
                <a:solidFill>
                  <a:srgbClr val="FFFFFF"/>
                </a:solidFill>
                <a:latin typeface="Arial"/>
                <a:cs typeface="Arial"/>
              </a:rPr>
              <a:t>genomförts</a:t>
            </a:r>
            <a:r>
              <a:rPr sz="1400" spc="-50" dirty="0">
                <a:solidFill>
                  <a:srgbClr val="FFFFFF"/>
                </a:solidFill>
                <a:latin typeface="Arial"/>
                <a:cs typeface="Arial"/>
              </a:rPr>
              <a:t> </a:t>
            </a:r>
            <a:r>
              <a:rPr sz="1400" dirty="0">
                <a:solidFill>
                  <a:srgbClr val="FFFFFF"/>
                </a:solidFill>
                <a:latin typeface="Arial"/>
                <a:cs typeface="Arial"/>
              </a:rPr>
              <a:t>kopplat</a:t>
            </a:r>
            <a:r>
              <a:rPr sz="1400" spc="-55" dirty="0">
                <a:solidFill>
                  <a:srgbClr val="FFFFFF"/>
                </a:solidFill>
                <a:latin typeface="Arial"/>
                <a:cs typeface="Arial"/>
              </a:rPr>
              <a:t> </a:t>
            </a:r>
            <a:r>
              <a:rPr sz="1400" dirty="0">
                <a:solidFill>
                  <a:srgbClr val="FFFFFF"/>
                </a:solidFill>
                <a:latin typeface="Arial"/>
                <a:cs typeface="Arial"/>
              </a:rPr>
              <a:t>till</a:t>
            </a:r>
            <a:r>
              <a:rPr sz="1400" spc="-20" dirty="0">
                <a:solidFill>
                  <a:srgbClr val="FFFFFF"/>
                </a:solidFill>
                <a:latin typeface="Arial"/>
                <a:cs typeface="Arial"/>
              </a:rPr>
              <a:t> </a:t>
            </a:r>
            <a:r>
              <a:rPr sz="1400" spc="-10" dirty="0">
                <a:solidFill>
                  <a:srgbClr val="FFFFFF"/>
                </a:solidFill>
                <a:latin typeface="Arial"/>
                <a:cs typeface="Arial"/>
              </a:rPr>
              <a:t>evenemangsupplevelsen.</a:t>
            </a:r>
            <a:endParaRPr sz="1400">
              <a:latin typeface="Arial"/>
              <a:cs typeface="Arial"/>
            </a:endParaRPr>
          </a:p>
          <a:p>
            <a:pPr marL="556260">
              <a:lnSpc>
                <a:spcPct val="100000"/>
              </a:lnSpc>
              <a:spcBef>
                <a:spcPts val="670"/>
              </a:spcBef>
              <a:tabLst>
                <a:tab pos="895985" algn="l"/>
              </a:tabLst>
            </a:pPr>
            <a:r>
              <a:rPr sz="1400" spc="-50" dirty="0">
                <a:solidFill>
                  <a:srgbClr val="FFFFFF"/>
                </a:solidFill>
                <a:latin typeface="Calibri"/>
                <a:cs typeface="Calibri"/>
              </a:rPr>
              <a:t>‒</a:t>
            </a:r>
            <a:r>
              <a:rPr sz="1400" dirty="0">
                <a:solidFill>
                  <a:srgbClr val="FFFFFF"/>
                </a:solidFill>
                <a:latin typeface="Calibri"/>
                <a:cs typeface="Calibri"/>
              </a:rPr>
              <a:t>	</a:t>
            </a:r>
            <a:r>
              <a:rPr sz="1400" dirty="0">
                <a:solidFill>
                  <a:srgbClr val="FFFFFF"/>
                </a:solidFill>
                <a:latin typeface="Arial"/>
                <a:cs typeface="Arial"/>
              </a:rPr>
              <a:t>Internt</a:t>
            </a:r>
            <a:r>
              <a:rPr sz="1400" spc="-70" dirty="0">
                <a:solidFill>
                  <a:srgbClr val="FFFFFF"/>
                </a:solidFill>
                <a:latin typeface="Arial"/>
                <a:cs typeface="Arial"/>
              </a:rPr>
              <a:t> </a:t>
            </a:r>
            <a:r>
              <a:rPr sz="1400" b="1" dirty="0">
                <a:solidFill>
                  <a:srgbClr val="FFFFFF"/>
                </a:solidFill>
                <a:latin typeface="Arial"/>
                <a:cs typeface="Arial"/>
              </a:rPr>
              <a:t>implementera</a:t>
            </a:r>
            <a:r>
              <a:rPr sz="1400" b="1" spc="-45" dirty="0">
                <a:solidFill>
                  <a:srgbClr val="FFFFFF"/>
                </a:solidFill>
                <a:latin typeface="Arial"/>
                <a:cs typeface="Arial"/>
              </a:rPr>
              <a:t> </a:t>
            </a:r>
            <a:r>
              <a:rPr sz="1400" spc="-10" dirty="0">
                <a:solidFill>
                  <a:srgbClr val="FFFFFF"/>
                </a:solidFill>
                <a:latin typeface="Arial"/>
                <a:cs typeface="Arial"/>
              </a:rPr>
              <a:t>Evenemangsmanualen</a:t>
            </a:r>
            <a:r>
              <a:rPr sz="1400" spc="-55" dirty="0">
                <a:solidFill>
                  <a:srgbClr val="FFFFFF"/>
                </a:solidFill>
                <a:latin typeface="Arial"/>
                <a:cs typeface="Arial"/>
              </a:rPr>
              <a:t> </a:t>
            </a:r>
            <a:r>
              <a:rPr sz="1400" dirty="0">
                <a:solidFill>
                  <a:srgbClr val="FFFFFF"/>
                </a:solidFill>
                <a:latin typeface="Arial"/>
                <a:cs typeface="Arial"/>
              </a:rPr>
              <a:t>genom</a:t>
            </a:r>
            <a:r>
              <a:rPr sz="1400" spc="-45" dirty="0">
                <a:solidFill>
                  <a:srgbClr val="FFFFFF"/>
                </a:solidFill>
                <a:latin typeface="Arial"/>
                <a:cs typeface="Arial"/>
              </a:rPr>
              <a:t> </a:t>
            </a:r>
            <a:r>
              <a:rPr sz="1400" dirty="0">
                <a:solidFill>
                  <a:srgbClr val="FFFFFF"/>
                </a:solidFill>
                <a:latin typeface="Arial"/>
                <a:cs typeface="Arial"/>
              </a:rPr>
              <a:t>minst</a:t>
            </a:r>
            <a:r>
              <a:rPr sz="1400" spc="-20" dirty="0">
                <a:solidFill>
                  <a:srgbClr val="FFFFFF"/>
                </a:solidFill>
                <a:latin typeface="Arial"/>
                <a:cs typeface="Arial"/>
              </a:rPr>
              <a:t> </a:t>
            </a:r>
            <a:r>
              <a:rPr sz="1400" dirty="0">
                <a:solidFill>
                  <a:srgbClr val="FFFFFF"/>
                </a:solidFill>
                <a:latin typeface="Arial"/>
                <a:cs typeface="Arial"/>
              </a:rPr>
              <a:t>en</a:t>
            </a:r>
            <a:r>
              <a:rPr sz="1400" spc="-30" dirty="0">
                <a:solidFill>
                  <a:srgbClr val="FFFFFF"/>
                </a:solidFill>
                <a:latin typeface="Arial"/>
                <a:cs typeface="Arial"/>
              </a:rPr>
              <a:t> </a:t>
            </a:r>
            <a:r>
              <a:rPr sz="1400" dirty="0">
                <a:solidFill>
                  <a:srgbClr val="FFFFFF"/>
                </a:solidFill>
                <a:latin typeface="Arial"/>
                <a:cs typeface="Arial"/>
              </a:rPr>
              <a:t>workshop</a:t>
            </a:r>
            <a:r>
              <a:rPr sz="1400" spc="-25" dirty="0">
                <a:solidFill>
                  <a:srgbClr val="FFFFFF"/>
                </a:solidFill>
                <a:latin typeface="Arial"/>
                <a:cs typeface="Arial"/>
              </a:rPr>
              <a:t> </a:t>
            </a:r>
            <a:r>
              <a:rPr sz="1400" dirty="0">
                <a:solidFill>
                  <a:srgbClr val="FFFFFF"/>
                </a:solidFill>
                <a:latin typeface="Arial"/>
                <a:cs typeface="Arial"/>
              </a:rPr>
              <a:t>med</a:t>
            </a:r>
            <a:r>
              <a:rPr sz="1400" spc="-30" dirty="0">
                <a:solidFill>
                  <a:srgbClr val="FFFFFF"/>
                </a:solidFill>
                <a:latin typeface="Arial"/>
                <a:cs typeface="Arial"/>
              </a:rPr>
              <a:t> </a:t>
            </a:r>
            <a:r>
              <a:rPr sz="1400" dirty="0">
                <a:solidFill>
                  <a:srgbClr val="FFFFFF"/>
                </a:solidFill>
                <a:latin typeface="Arial"/>
                <a:cs typeface="Arial"/>
              </a:rPr>
              <a:t>de</a:t>
            </a:r>
            <a:r>
              <a:rPr sz="1400" spc="-30" dirty="0">
                <a:solidFill>
                  <a:srgbClr val="FFFFFF"/>
                </a:solidFill>
                <a:latin typeface="Arial"/>
                <a:cs typeface="Arial"/>
              </a:rPr>
              <a:t> </a:t>
            </a:r>
            <a:r>
              <a:rPr sz="1400" dirty="0">
                <a:solidFill>
                  <a:srgbClr val="FFFFFF"/>
                </a:solidFill>
                <a:latin typeface="Arial"/>
                <a:cs typeface="Arial"/>
              </a:rPr>
              <a:t>personer</a:t>
            </a:r>
            <a:r>
              <a:rPr sz="1400" spc="-50" dirty="0">
                <a:solidFill>
                  <a:srgbClr val="FFFFFF"/>
                </a:solidFill>
                <a:latin typeface="Arial"/>
                <a:cs typeface="Arial"/>
              </a:rPr>
              <a:t> </a:t>
            </a:r>
            <a:r>
              <a:rPr sz="1400" dirty="0">
                <a:solidFill>
                  <a:srgbClr val="FFFFFF"/>
                </a:solidFill>
                <a:latin typeface="Arial"/>
                <a:cs typeface="Arial"/>
              </a:rPr>
              <a:t>som</a:t>
            </a:r>
            <a:r>
              <a:rPr sz="1400" spc="-35" dirty="0">
                <a:solidFill>
                  <a:srgbClr val="FFFFFF"/>
                </a:solidFill>
                <a:latin typeface="Arial"/>
                <a:cs typeface="Arial"/>
              </a:rPr>
              <a:t> </a:t>
            </a:r>
            <a:r>
              <a:rPr sz="1400" dirty="0">
                <a:solidFill>
                  <a:srgbClr val="FFFFFF"/>
                </a:solidFill>
                <a:latin typeface="Arial"/>
                <a:cs typeface="Arial"/>
              </a:rPr>
              <a:t>är</a:t>
            </a:r>
            <a:r>
              <a:rPr sz="1400" spc="-25" dirty="0">
                <a:solidFill>
                  <a:srgbClr val="FFFFFF"/>
                </a:solidFill>
                <a:latin typeface="Arial"/>
                <a:cs typeface="Arial"/>
              </a:rPr>
              <a:t> </a:t>
            </a:r>
            <a:r>
              <a:rPr sz="1400" spc="-10" dirty="0">
                <a:solidFill>
                  <a:srgbClr val="FFFFFF"/>
                </a:solidFill>
                <a:latin typeface="Arial"/>
                <a:cs typeface="Arial"/>
              </a:rPr>
              <a:t>engagerade</a:t>
            </a:r>
            <a:r>
              <a:rPr sz="1400" spc="-45" dirty="0">
                <a:solidFill>
                  <a:srgbClr val="FFFFFF"/>
                </a:solidFill>
                <a:latin typeface="Arial"/>
                <a:cs typeface="Arial"/>
              </a:rPr>
              <a:t> </a:t>
            </a:r>
            <a:r>
              <a:rPr sz="1400" spc="-50" dirty="0">
                <a:solidFill>
                  <a:srgbClr val="FFFFFF"/>
                </a:solidFill>
                <a:latin typeface="Arial"/>
                <a:cs typeface="Arial"/>
              </a:rPr>
              <a:t>i</a:t>
            </a:r>
            <a:endParaRPr sz="1400">
              <a:latin typeface="Arial"/>
              <a:cs typeface="Arial"/>
            </a:endParaRPr>
          </a:p>
          <a:p>
            <a:pPr marL="896619">
              <a:lnSpc>
                <a:spcPct val="100000"/>
              </a:lnSpc>
              <a:spcBef>
                <a:spcPts val="340"/>
              </a:spcBef>
            </a:pPr>
            <a:r>
              <a:rPr sz="1400" spc="-10" dirty="0">
                <a:solidFill>
                  <a:srgbClr val="FFFFFF"/>
                </a:solidFill>
                <a:latin typeface="Arial"/>
                <a:cs typeface="Arial"/>
              </a:rPr>
              <a:t>evenemangupplevelsen.</a:t>
            </a:r>
            <a:endParaRPr sz="1400">
              <a:latin typeface="Arial"/>
              <a:cs typeface="Arial"/>
            </a:endParaRPr>
          </a:p>
        </p:txBody>
      </p:sp>
      <p:sp>
        <p:nvSpPr>
          <p:cNvPr id="4" name="object 4"/>
          <p:cNvSpPr txBox="1"/>
          <p:nvPr/>
        </p:nvSpPr>
        <p:spPr>
          <a:xfrm>
            <a:off x="11128629" y="898652"/>
            <a:ext cx="678180"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Bakgrund</a:t>
            </a:r>
            <a:endParaRPr sz="1200">
              <a:latin typeface="Arial"/>
              <a:cs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35255" rIns="0" bIns="0" rtlCol="0">
            <a:spAutoFit/>
          </a:bodyPr>
          <a:lstStyle/>
          <a:p>
            <a:pPr marL="12700">
              <a:lnSpc>
                <a:spcPct val="100000"/>
              </a:lnSpc>
              <a:spcBef>
                <a:spcPts val="105"/>
              </a:spcBef>
            </a:pPr>
            <a:r>
              <a:rPr sz="3200" spc="-10" dirty="0"/>
              <a:t>Nivåer</a:t>
            </a:r>
            <a:endParaRPr sz="3200"/>
          </a:p>
        </p:txBody>
      </p:sp>
      <p:sp>
        <p:nvSpPr>
          <p:cNvPr id="5" name="object 5"/>
          <p:cNvSpPr txBox="1">
            <a:spLocks noGrp="1"/>
          </p:cNvSpPr>
          <p:nvPr>
            <p:ph type="sldNum" sz="quarter" idx="7"/>
          </p:nvPr>
        </p:nvSpPr>
        <p:spPr>
          <a:xfrm>
            <a:off x="11383009" y="6545487"/>
            <a:ext cx="259715" cy="196215"/>
          </a:xfrm>
          <a:prstGeom prst="rect">
            <a:avLst/>
          </a:prstGeom>
        </p:spPr>
        <p:txBody>
          <a:bodyPr vert="horz" wrap="square" lIns="0" tIns="0" rIns="0" bIns="0" rtlCol="0">
            <a:spAutoFit/>
          </a:bodyPr>
          <a:lstStyle>
            <a:defPPr>
              <a:defRPr kern="0"/>
            </a:defPPr>
            <a:lvl1pPr>
              <a:defRPr sz="1200" b="0" i="0">
                <a:solidFill>
                  <a:schemeClr val="bg1"/>
                </a:solidFill>
                <a:latin typeface="Arial"/>
                <a:cs typeface="Arial"/>
              </a:defRPr>
            </a:lvl1pPr>
          </a:lstStyle>
          <a:p>
            <a:pPr marL="38100">
              <a:lnSpc>
                <a:spcPts val="1425"/>
              </a:lnSpc>
            </a:pPr>
            <a:fld id="{81D60167-4931-47E6-BA6A-407CBD079E47}" type="slidenum">
              <a:rPr lang="sv-SE" spc="-25" smtClean="0"/>
              <a:pPr marL="38100">
                <a:lnSpc>
                  <a:spcPts val="1425"/>
                </a:lnSpc>
              </a:pPr>
              <a:t>7</a:t>
            </a:fld>
            <a:endParaRPr spc="-25" dirty="0"/>
          </a:p>
        </p:txBody>
      </p:sp>
      <p:sp>
        <p:nvSpPr>
          <p:cNvPr id="3" name="object 3"/>
          <p:cNvSpPr txBox="1"/>
          <p:nvPr/>
        </p:nvSpPr>
        <p:spPr>
          <a:xfrm>
            <a:off x="827025" y="2297199"/>
            <a:ext cx="10815700" cy="3170099"/>
          </a:xfrm>
          <a:prstGeom prst="rect">
            <a:avLst/>
          </a:prstGeom>
        </p:spPr>
        <p:txBody>
          <a:bodyPr vert="horz" wrap="square" lIns="0" tIns="60960" rIns="0" bIns="0" rtlCol="0">
            <a:spAutoFit/>
          </a:bodyPr>
          <a:lstStyle/>
          <a:p>
            <a:pPr marL="12700">
              <a:lnSpc>
                <a:spcPct val="100000"/>
              </a:lnSpc>
              <a:spcBef>
                <a:spcPts val="480"/>
              </a:spcBef>
            </a:pPr>
            <a:r>
              <a:rPr sz="1600" dirty="0">
                <a:solidFill>
                  <a:srgbClr val="FFFFFF"/>
                </a:solidFill>
                <a:latin typeface="Arial" panose="020B0604020202020204" pitchFamily="34" charset="0"/>
                <a:cs typeface="Arial" panose="020B0604020202020204" pitchFamily="34" charset="0"/>
              </a:rPr>
              <a:t>För</a:t>
            </a:r>
            <a:r>
              <a:rPr sz="1600" spc="-40" dirty="0">
                <a:solidFill>
                  <a:srgbClr val="FFFFFF"/>
                </a:solidFill>
                <a:latin typeface="Arial" panose="020B0604020202020204" pitchFamily="34" charset="0"/>
                <a:cs typeface="Arial" panose="020B0604020202020204" pitchFamily="34" charset="0"/>
              </a:rPr>
              <a:t> </a:t>
            </a:r>
            <a:r>
              <a:rPr sz="1600" dirty="0">
                <a:solidFill>
                  <a:srgbClr val="FFFFFF"/>
                </a:solidFill>
                <a:latin typeface="Arial" panose="020B0604020202020204" pitchFamily="34" charset="0"/>
                <a:cs typeface="Arial" panose="020B0604020202020204" pitchFamily="34" charset="0"/>
              </a:rPr>
              <a:t>att</a:t>
            </a:r>
            <a:r>
              <a:rPr sz="1600" spc="-15" dirty="0">
                <a:solidFill>
                  <a:srgbClr val="FFFFFF"/>
                </a:solidFill>
                <a:latin typeface="Arial" panose="020B0604020202020204" pitchFamily="34" charset="0"/>
                <a:cs typeface="Arial" panose="020B0604020202020204" pitchFamily="34" charset="0"/>
              </a:rPr>
              <a:t> </a:t>
            </a:r>
            <a:r>
              <a:rPr sz="1600" dirty="0">
                <a:solidFill>
                  <a:srgbClr val="FFFFFF"/>
                </a:solidFill>
                <a:latin typeface="Arial" panose="020B0604020202020204" pitchFamily="34" charset="0"/>
                <a:cs typeface="Arial" panose="020B0604020202020204" pitchFamily="34" charset="0"/>
              </a:rPr>
              <a:t>skapa</a:t>
            </a:r>
            <a:r>
              <a:rPr sz="1600" spc="-40" dirty="0">
                <a:solidFill>
                  <a:srgbClr val="FFFFFF"/>
                </a:solidFill>
                <a:latin typeface="Arial" panose="020B0604020202020204" pitchFamily="34" charset="0"/>
                <a:cs typeface="Arial" panose="020B0604020202020204" pitchFamily="34" charset="0"/>
              </a:rPr>
              <a:t> </a:t>
            </a:r>
            <a:r>
              <a:rPr sz="1600" dirty="0">
                <a:solidFill>
                  <a:srgbClr val="FFFFFF"/>
                </a:solidFill>
                <a:latin typeface="Arial" panose="020B0604020202020204" pitchFamily="34" charset="0"/>
                <a:cs typeface="Arial" panose="020B0604020202020204" pitchFamily="34" charset="0"/>
              </a:rPr>
              <a:t>en</a:t>
            </a:r>
            <a:r>
              <a:rPr sz="1600" spc="-40" dirty="0">
                <a:solidFill>
                  <a:srgbClr val="FFFFFF"/>
                </a:solidFill>
                <a:latin typeface="Arial" panose="020B0604020202020204" pitchFamily="34" charset="0"/>
                <a:cs typeface="Arial" panose="020B0604020202020204" pitchFamily="34" charset="0"/>
              </a:rPr>
              <a:t> </a:t>
            </a:r>
            <a:r>
              <a:rPr sz="1600" dirty="0">
                <a:solidFill>
                  <a:srgbClr val="FFFFFF"/>
                </a:solidFill>
                <a:latin typeface="Arial" panose="020B0604020202020204" pitchFamily="34" charset="0"/>
                <a:cs typeface="Arial" panose="020B0604020202020204" pitchFamily="34" charset="0"/>
              </a:rPr>
              <a:t>manual</a:t>
            </a:r>
            <a:r>
              <a:rPr sz="1600" spc="-35" dirty="0">
                <a:solidFill>
                  <a:srgbClr val="FFFFFF"/>
                </a:solidFill>
                <a:latin typeface="Arial" panose="020B0604020202020204" pitchFamily="34" charset="0"/>
                <a:cs typeface="Arial" panose="020B0604020202020204" pitchFamily="34" charset="0"/>
              </a:rPr>
              <a:t> </a:t>
            </a:r>
            <a:r>
              <a:rPr sz="1600" dirty="0">
                <a:solidFill>
                  <a:srgbClr val="FFFFFF"/>
                </a:solidFill>
                <a:latin typeface="Arial" panose="020B0604020202020204" pitchFamily="34" charset="0"/>
                <a:cs typeface="Arial" panose="020B0604020202020204" pitchFamily="34" charset="0"/>
              </a:rPr>
              <a:t>som</a:t>
            </a:r>
            <a:r>
              <a:rPr sz="1600" spc="-25" dirty="0">
                <a:solidFill>
                  <a:srgbClr val="FFFFFF"/>
                </a:solidFill>
                <a:latin typeface="Arial" panose="020B0604020202020204" pitchFamily="34" charset="0"/>
                <a:cs typeface="Arial" panose="020B0604020202020204" pitchFamily="34" charset="0"/>
              </a:rPr>
              <a:t> </a:t>
            </a:r>
            <a:r>
              <a:rPr sz="1600" dirty="0">
                <a:solidFill>
                  <a:srgbClr val="FFFFFF"/>
                </a:solidFill>
                <a:latin typeface="Arial" panose="020B0604020202020204" pitchFamily="34" charset="0"/>
                <a:cs typeface="Arial" panose="020B0604020202020204" pitchFamily="34" charset="0"/>
              </a:rPr>
              <a:t>är</a:t>
            </a:r>
            <a:r>
              <a:rPr sz="1600" spc="-30" dirty="0">
                <a:solidFill>
                  <a:srgbClr val="FFFFFF"/>
                </a:solidFill>
                <a:latin typeface="Arial" panose="020B0604020202020204" pitchFamily="34" charset="0"/>
                <a:cs typeface="Arial" panose="020B0604020202020204" pitchFamily="34" charset="0"/>
              </a:rPr>
              <a:t> </a:t>
            </a:r>
            <a:r>
              <a:rPr sz="1600" dirty="0">
                <a:solidFill>
                  <a:srgbClr val="FFFFFF"/>
                </a:solidFill>
                <a:latin typeface="Arial" panose="020B0604020202020204" pitchFamily="34" charset="0"/>
                <a:cs typeface="Arial" panose="020B0604020202020204" pitchFamily="34" charset="0"/>
              </a:rPr>
              <a:t>relevant</a:t>
            </a:r>
            <a:r>
              <a:rPr sz="1600" spc="-40" dirty="0">
                <a:solidFill>
                  <a:srgbClr val="FFFFFF"/>
                </a:solidFill>
                <a:latin typeface="Arial" panose="020B0604020202020204" pitchFamily="34" charset="0"/>
                <a:cs typeface="Arial" panose="020B0604020202020204" pitchFamily="34" charset="0"/>
              </a:rPr>
              <a:t> </a:t>
            </a:r>
            <a:r>
              <a:rPr sz="1600" dirty="0">
                <a:solidFill>
                  <a:srgbClr val="FFFFFF"/>
                </a:solidFill>
                <a:latin typeface="Arial" panose="020B0604020202020204" pitchFamily="34" charset="0"/>
                <a:cs typeface="Arial" panose="020B0604020202020204" pitchFamily="34" charset="0"/>
              </a:rPr>
              <a:t>för</a:t>
            </a:r>
            <a:r>
              <a:rPr sz="1600" spc="-20" dirty="0">
                <a:solidFill>
                  <a:srgbClr val="FFFFFF"/>
                </a:solidFill>
                <a:latin typeface="Arial" panose="020B0604020202020204" pitchFamily="34" charset="0"/>
                <a:cs typeface="Arial" panose="020B0604020202020204" pitchFamily="34" charset="0"/>
              </a:rPr>
              <a:t> </a:t>
            </a:r>
            <a:r>
              <a:rPr sz="1600" dirty="0">
                <a:solidFill>
                  <a:srgbClr val="FFFFFF"/>
                </a:solidFill>
                <a:latin typeface="Arial" panose="020B0604020202020204" pitchFamily="34" charset="0"/>
                <a:cs typeface="Arial" panose="020B0604020202020204" pitchFamily="34" charset="0"/>
              </a:rPr>
              <a:t>alla</a:t>
            </a:r>
            <a:r>
              <a:rPr sz="1600" spc="-50" dirty="0">
                <a:solidFill>
                  <a:srgbClr val="FFFFFF"/>
                </a:solidFill>
                <a:latin typeface="Arial" panose="020B0604020202020204" pitchFamily="34" charset="0"/>
                <a:cs typeface="Arial" panose="020B0604020202020204" pitchFamily="34" charset="0"/>
              </a:rPr>
              <a:t> </a:t>
            </a:r>
            <a:r>
              <a:rPr sz="1600" dirty="0">
                <a:solidFill>
                  <a:srgbClr val="FFFFFF"/>
                </a:solidFill>
                <a:latin typeface="Arial" panose="020B0604020202020204" pitchFamily="34" charset="0"/>
                <a:cs typeface="Arial" panose="020B0604020202020204" pitchFamily="34" charset="0"/>
              </a:rPr>
              <a:t>klubbar</a:t>
            </a:r>
            <a:r>
              <a:rPr sz="1600" spc="-40" dirty="0">
                <a:solidFill>
                  <a:srgbClr val="FFFFFF"/>
                </a:solidFill>
                <a:latin typeface="Arial" panose="020B0604020202020204" pitchFamily="34" charset="0"/>
                <a:cs typeface="Arial" panose="020B0604020202020204" pitchFamily="34" charset="0"/>
              </a:rPr>
              <a:t> </a:t>
            </a:r>
            <a:r>
              <a:rPr sz="1600" dirty="0">
                <a:solidFill>
                  <a:srgbClr val="FFFFFF"/>
                </a:solidFill>
                <a:latin typeface="Arial" panose="020B0604020202020204" pitchFamily="34" charset="0"/>
                <a:cs typeface="Arial" panose="020B0604020202020204" pitchFamily="34" charset="0"/>
              </a:rPr>
              <a:t>har</a:t>
            </a:r>
            <a:r>
              <a:rPr sz="1600" spc="-30" dirty="0">
                <a:solidFill>
                  <a:srgbClr val="FFFFFF"/>
                </a:solidFill>
                <a:latin typeface="Arial" panose="020B0604020202020204" pitchFamily="34" charset="0"/>
                <a:cs typeface="Arial" panose="020B0604020202020204" pitchFamily="34" charset="0"/>
              </a:rPr>
              <a:t> </a:t>
            </a:r>
            <a:r>
              <a:rPr sz="1600" dirty="0">
                <a:solidFill>
                  <a:srgbClr val="FFFFFF"/>
                </a:solidFill>
                <a:latin typeface="Arial" panose="020B0604020202020204" pitchFamily="34" charset="0"/>
                <a:cs typeface="Arial" panose="020B0604020202020204" pitchFamily="34" charset="0"/>
              </a:rPr>
              <a:t>Elitserien</a:t>
            </a:r>
            <a:r>
              <a:rPr sz="1600" spc="-60" dirty="0">
                <a:solidFill>
                  <a:srgbClr val="FFFFFF"/>
                </a:solidFill>
                <a:latin typeface="Arial" panose="020B0604020202020204" pitchFamily="34" charset="0"/>
                <a:cs typeface="Arial" panose="020B0604020202020204" pitchFamily="34" charset="0"/>
              </a:rPr>
              <a:t> </a:t>
            </a:r>
            <a:r>
              <a:rPr sz="1600" dirty="0">
                <a:solidFill>
                  <a:srgbClr val="FFFFFF"/>
                </a:solidFill>
                <a:latin typeface="Arial" panose="020B0604020202020204" pitchFamily="34" charset="0"/>
                <a:cs typeface="Arial" panose="020B0604020202020204" pitchFamily="34" charset="0"/>
              </a:rPr>
              <a:t>skapat</a:t>
            </a:r>
            <a:r>
              <a:rPr sz="1600" spc="-25" dirty="0">
                <a:solidFill>
                  <a:srgbClr val="FFFFFF"/>
                </a:solidFill>
                <a:latin typeface="Arial" panose="020B0604020202020204" pitchFamily="34" charset="0"/>
                <a:cs typeface="Arial" panose="020B0604020202020204" pitchFamily="34" charset="0"/>
              </a:rPr>
              <a:t> </a:t>
            </a:r>
            <a:r>
              <a:rPr sz="1600" dirty="0">
                <a:solidFill>
                  <a:srgbClr val="FFFFFF"/>
                </a:solidFill>
                <a:latin typeface="Arial" panose="020B0604020202020204" pitchFamily="34" charset="0"/>
                <a:cs typeface="Arial" panose="020B0604020202020204" pitchFamily="34" charset="0"/>
              </a:rPr>
              <a:t>en</a:t>
            </a:r>
            <a:r>
              <a:rPr sz="1600" spc="-40" dirty="0">
                <a:solidFill>
                  <a:srgbClr val="FFFFFF"/>
                </a:solidFill>
                <a:latin typeface="Arial" panose="020B0604020202020204" pitchFamily="34" charset="0"/>
                <a:cs typeface="Arial" panose="020B0604020202020204" pitchFamily="34" charset="0"/>
              </a:rPr>
              <a:t> </a:t>
            </a:r>
            <a:r>
              <a:rPr sz="1600" dirty="0">
                <a:solidFill>
                  <a:srgbClr val="FFFFFF"/>
                </a:solidFill>
                <a:latin typeface="Arial" panose="020B0604020202020204" pitchFamily="34" charset="0"/>
                <a:cs typeface="Arial" panose="020B0604020202020204" pitchFamily="34" charset="0"/>
              </a:rPr>
              <a:t>struktur</a:t>
            </a:r>
            <a:r>
              <a:rPr sz="1600" spc="-20" dirty="0">
                <a:solidFill>
                  <a:srgbClr val="FFFFFF"/>
                </a:solidFill>
                <a:latin typeface="Arial" panose="020B0604020202020204" pitchFamily="34" charset="0"/>
                <a:cs typeface="Arial" panose="020B0604020202020204" pitchFamily="34" charset="0"/>
              </a:rPr>
              <a:t> </a:t>
            </a:r>
            <a:r>
              <a:rPr sz="1600" dirty="0">
                <a:solidFill>
                  <a:srgbClr val="FFFFFF"/>
                </a:solidFill>
                <a:latin typeface="Arial" panose="020B0604020202020204" pitchFamily="34" charset="0"/>
                <a:cs typeface="Arial" panose="020B0604020202020204" pitchFamily="34" charset="0"/>
              </a:rPr>
              <a:t>där</a:t>
            </a:r>
            <a:r>
              <a:rPr sz="1600" spc="-20" dirty="0">
                <a:solidFill>
                  <a:srgbClr val="FFFFFF"/>
                </a:solidFill>
                <a:latin typeface="Arial" panose="020B0604020202020204" pitchFamily="34" charset="0"/>
                <a:cs typeface="Arial" panose="020B0604020202020204" pitchFamily="34" charset="0"/>
              </a:rPr>
              <a:t> </a:t>
            </a:r>
            <a:r>
              <a:rPr sz="1600" dirty="0">
                <a:solidFill>
                  <a:srgbClr val="FFFFFF"/>
                </a:solidFill>
                <a:latin typeface="Arial" panose="020B0604020202020204" pitchFamily="34" charset="0"/>
                <a:cs typeface="Arial" panose="020B0604020202020204" pitchFamily="34" charset="0"/>
              </a:rPr>
              <a:t>vi</a:t>
            </a:r>
            <a:r>
              <a:rPr sz="1600" spc="-45" dirty="0">
                <a:solidFill>
                  <a:srgbClr val="FFFFFF"/>
                </a:solidFill>
                <a:latin typeface="Arial" panose="020B0604020202020204" pitchFamily="34" charset="0"/>
                <a:cs typeface="Arial" panose="020B0604020202020204" pitchFamily="34" charset="0"/>
              </a:rPr>
              <a:t> </a:t>
            </a:r>
            <a:r>
              <a:rPr sz="1600" dirty="0" err="1">
                <a:solidFill>
                  <a:srgbClr val="FFFFFF"/>
                </a:solidFill>
                <a:latin typeface="Arial" panose="020B0604020202020204" pitchFamily="34" charset="0"/>
                <a:cs typeface="Arial" panose="020B0604020202020204" pitchFamily="34" charset="0"/>
              </a:rPr>
              <a:t>arbetar</a:t>
            </a:r>
            <a:r>
              <a:rPr sz="1600" spc="-25" dirty="0">
                <a:solidFill>
                  <a:srgbClr val="FFFFFF"/>
                </a:solidFill>
                <a:latin typeface="Arial" panose="020B0604020202020204" pitchFamily="34" charset="0"/>
                <a:cs typeface="Arial" panose="020B0604020202020204" pitchFamily="34" charset="0"/>
              </a:rPr>
              <a:t> </a:t>
            </a:r>
            <a:r>
              <a:rPr lang="sv-SE" sz="1600" dirty="0">
                <a:solidFill>
                  <a:srgbClr val="FFFFFF"/>
                </a:solidFill>
                <a:latin typeface="Arial" panose="020B0604020202020204" pitchFamily="34" charset="0"/>
                <a:cs typeface="Arial" panose="020B0604020202020204" pitchFamily="34" charset="0"/>
              </a:rPr>
              <a:t>efter </a:t>
            </a:r>
            <a:r>
              <a:rPr lang="sv-SE" sz="1600" spc="-5" dirty="0">
                <a:solidFill>
                  <a:srgbClr val="FFFFFF"/>
                </a:solidFill>
                <a:latin typeface="Arial" panose="020B0604020202020204" pitchFamily="34" charset="0"/>
                <a:cs typeface="Arial" panose="020B0604020202020204" pitchFamily="34" charset="0"/>
              </a:rPr>
              <a:t>två </a:t>
            </a:r>
            <a:r>
              <a:rPr sz="1600" spc="-10" dirty="0" err="1">
                <a:solidFill>
                  <a:srgbClr val="FFFFFF"/>
                </a:solidFill>
                <a:latin typeface="Arial" panose="020B0604020202020204" pitchFamily="34" charset="0"/>
                <a:cs typeface="Arial" panose="020B0604020202020204" pitchFamily="34" charset="0"/>
              </a:rPr>
              <a:t>nivåer</a:t>
            </a:r>
            <a:r>
              <a:rPr sz="1600" spc="-10" dirty="0">
                <a:solidFill>
                  <a:srgbClr val="FFFFFF"/>
                </a:solidFill>
                <a:latin typeface="Arial" panose="020B0604020202020204" pitchFamily="34" charset="0"/>
                <a:cs typeface="Arial" panose="020B0604020202020204" pitchFamily="34" charset="0"/>
              </a:rPr>
              <a:t>:</a:t>
            </a:r>
            <a:endParaRPr sz="1600" dirty="0">
              <a:latin typeface="Arial" panose="020B0604020202020204" pitchFamily="34" charset="0"/>
              <a:cs typeface="Arial" panose="020B0604020202020204" pitchFamily="34" charset="0"/>
            </a:endParaRPr>
          </a:p>
          <a:p>
            <a:pPr marL="421005" indent="-408305">
              <a:lnSpc>
                <a:spcPct val="100000"/>
              </a:lnSpc>
              <a:spcBef>
                <a:spcPts val="770"/>
              </a:spcBef>
              <a:buFont typeface="Arial"/>
              <a:buChar char="•"/>
              <a:tabLst>
                <a:tab pos="421005" algn="l"/>
              </a:tabLst>
            </a:pPr>
            <a:endParaRPr lang="sv-SE" sz="1600" b="1" dirty="0">
              <a:solidFill>
                <a:srgbClr val="FFFFFF"/>
              </a:solidFill>
              <a:latin typeface="Arial" panose="020B0604020202020204" pitchFamily="34" charset="0"/>
              <a:cs typeface="Arial" panose="020B0604020202020204" pitchFamily="34" charset="0"/>
            </a:endParaRPr>
          </a:p>
          <a:p>
            <a:pPr marL="421005" indent="-408305">
              <a:lnSpc>
                <a:spcPct val="100000"/>
              </a:lnSpc>
              <a:spcBef>
                <a:spcPts val="770"/>
              </a:spcBef>
              <a:buFont typeface="Arial"/>
              <a:buChar char="•"/>
              <a:tabLst>
                <a:tab pos="421005" algn="l"/>
              </a:tabLst>
            </a:pPr>
            <a:r>
              <a:rPr sz="1600" b="1" dirty="0" err="1">
                <a:solidFill>
                  <a:srgbClr val="FFFFFF"/>
                </a:solidFill>
                <a:latin typeface="Arial" panose="020B0604020202020204" pitchFamily="34" charset="0"/>
                <a:cs typeface="Arial" panose="020B0604020202020204" pitchFamily="34" charset="0"/>
              </a:rPr>
              <a:t>Nivå</a:t>
            </a:r>
            <a:r>
              <a:rPr sz="1600" b="1" spc="5" dirty="0">
                <a:solidFill>
                  <a:srgbClr val="FFFFFF"/>
                </a:solidFill>
                <a:latin typeface="Arial" panose="020B0604020202020204" pitchFamily="34" charset="0"/>
                <a:cs typeface="Arial" panose="020B0604020202020204" pitchFamily="34" charset="0"/>
              </a:rPr>
              <a:t> </a:t>
            </a:r>
            <a:r>
              <a:rPr sz="1600" b="1" dirty="0">
                <a:solidFill>
                  <a:srgbClr val="FFFFFF"/>
                </a:solidFill>
                <a:latin typeface="Arial" panose="020B0604020202020204" pitchFamily="34" charset="0"/>
                <a:cs typeface="Arial" panose="020B0604020202020204" pitchFamily="34" charset="0"/>
              </a:rPr>
              <a:t>1</a:t>
            </a:r>
            <a:r>
              <a:rPr sz="1600" b="1" spc="-30" dirty="0">
                <a:solidFill>
                  <a:srgbClr val="FFFFFF"/>
                </a:solidFill>
                <a:latin typeface="Arial" panose="020B0604020202020204" pitchFamily="34" charset="0"/>
                <a:cs typeface="Arial" panose="020B0604020202020204" pitchFamily="34" charset="0"/>
              </a:rPr>
              <a:t> </a:t>
            </a:r>
            <a:r>
              <a:rPr sz="1600" b="1" dirty="0">
                <a:solidFill>
                  <a:srgbClr val="FFFFFF"/>
                </a:solidFill>
                <a:latin typeface="Arial" panose="020B0604020202020204" pitchFamily="34" charset="0"/>
                <a:cs typeface="Arial" panose="020B0604020202020204" pitchFamily="34" charset="0"/>
              </a:rPr>
              <a:t>–</a:t>
            </a:r>
            <a:r>
              <a:rPr sz="1600" b="1" spc="-25" dirty="0">
                <a:solidFill>
                  <a:srgbClr val="FFFFFF"/>
                </a:solidFill>
                <a:latin typeface="Arial" panose="020B0604020202020204" pitchFamily="34" charset="0"/>
                <a:cs typeface="Arial" panose="020B0604020202020204" pitchFamily="34" charset="0"/>
              </a:rPr>
              <a:t> Bas</a:t>
            </a:r>
            <a:endParaRPr sz="1600" dirty="0">
              <a:latin typeface="Arial" panose="020B0604020202020204" pitchFamily="34" charset="0"/>
              <a:cs typeface="Arial" panose="020B0604020202020204" pitchFamily="34" charset="0"/>
            </a:endParaRPr>
          </a:p>
          <a:p>
            <a:pPr marL="556260">
              <a:lnSpc>
                <a:spcPct val="100000"/>
              </a:lnSpc>
              <a:spcBef>
                <a:spcPts val="575"/>
              </a:spcBef>
              <a:tabLst>
                <a:tab pos="895985" algn="l"/>
              </a:tabLst>
            </a:pPr>
            <a:r>
              <a:rPr sz="1400" spc="-50" dirty="0">
                <a:solidFill>
                  <a:srgbClr val="FFFFFF"/>
                </a:solidFill>
                <a:latin typeface="Arial" panose="020B0604020202020204" pitchFamily="34" charset="0"/>
                <a:cs typeface="Arial" panose="020B0604020202020204" pitchFamily="34" charset="0"/>
              </a:rPr>
              <a:t>‒</a:t>
            </a:r>
            <a:r>
              <a:rPr sz="1400" dirty="0">
                <a:solidFill>
                  <a:srgbClr val="FFFFFF"/>
                </a:solidFill>
                <a:latin typeface="Arial" panose="020B0604020202020204" pitchFamily="34" charset="0"/>
                <a:cs typeface="Arial" panose="020B0604020202020204" pitchFamily="34" charset="0"/>
              </a:rPr>
              <a:t>	</a:t>
            </a:r>
            <a:r>
              <a:rPr lang="sv-SE" sz="1400" dirty="0">
                <a:solidFill>
                  <a:srgbClr val="FFFFFF"/>
                </a:solidFill>
                <a:latin typeface="Arial" panose="020B0604020202020204" pitchFamily="34" charset="0"/>
                <a:cs typeface="Arial" panose="020B0604020202020204" pitchFamily="34" charset="0"/>
              </a:rPr>
              <a:t>Är obligatoriskt för alla klubbar att följa.</a:t>
            </a:r>
            <a:endParaRPr sz="1400" dirty="0">
              <a:latin typeface="Arial" panose="020B0604020202020204" pitchFamily="34" charset="0"/>
              <a:cs typeface="Arial" panose="020B0604020202020204" pitchFamily="34" charset="0"/>
            </a:endParaRPr>
          </a:p>
          <a:p>
            <a:pPr marL="421005" indent="-408305">
              <a:lnSpc>
                <a:spcPct val="100000"/>
              </a:lnSpc>
              <a:spcBef>
                <a:spcPts val="705"/>
              </a:spcBef>
              <a:buFont typeface="Arial"/>
              <a:buChar char="•"/>
              <a:tabLst>
                <a:tab pos="421005" algn="l"/>
              </a:tabLst>
            </a:pPr>
            <a:endParaRPr lang="sv-SE" sz="1600" b="1" dirty="0">
              <a:solidFill>
                <a:srgbClr val="FFFFFF"/>
              </a:solidFill>
              <a:latin typeface="Arial" panose="020B0604020202020204" pitchFamily="34" charset="0"/>
              <a:cs typeface="Arial" panose="020B0604020202020204" pitchFamily="34" charset="0"/>
            </a:endParaRPr>
          </a:p>
          <a:p>
            <a:pPr marL="421005" indent="-408305">
              <a:lnSpc>
                <a:spcPct val="100000"/>
              </a:lnSpc>
              <a:spcBef>
                <a:spcPts val="705"/>
              </a:spcBef>
              <a:buFont typeface="Arial"/>
              <a:buChar char="•"/>
              <a:tabLst>
                <a:tab pos="421005" algn="l"/>
              </a:tabLst>
            </a:pPr>
            <a:r>
              <a:rPr sz="1600" b="1" dirty="0" err="1">
                <a:solidFill>
                  <a:srgbClr val="FFFFFF"/>
                </a:solidFill>
                <a:latin typeface="Arial" panose="020B0604020202020204" pitchFamily="34" charset="0"/>
                <a:cs typeface="Arial" panose="020B0604020202020204" pitchFamily="34" charset="0"/>
              </a:rPr>
              <a:t>Nivå</a:t>
            </a:r>
            <a:r>
              <a:rPr sz="1600" b="1" dirty="0">
                <a:solidFill>
                  <a:srgbClr val="FFFFFF"/>
                </a:solidFill>
                <a:latin typeface="Arial" panose="020B0604020202020204" pitchFamily="34" charset="0"/>
                <a:cs typeface="Arial" panose="020B0604020202020204" pitchFamily="34" charset="0"/>
              </a:rPr>
              <a:t> 2</a:t>
            </a:r>
            <a:r>
              <a:rPr sz="1600" b="1" spc="-35" dirty="0">
                <a:solidFill>
                  <a:srgbClr val="FFFFFF"/>
                </a:solidFill>
                <a:latin typeface="Arial" panose="020B0604020202020204" pitchFamily="34" charset="0"/>
                <a:cs typeface="Arial" panose="020B0604020202020204" pitchFamily="34" charset="0"/>
              </a:rPr>
              <a:t> </a:t>
            </a:r>
            <a:r>
              <a:rPr sz="1600" b="1" dirty="0">
                <a:solidFill>
                  <a:srgbClr val="FFFFFF"/>
                </a:solidFill>
                <a:latin typeface="Arial" panose="020B0604020202020204" pitchFamily="34" charset="0"/>
                <a:cs typeface="Arial" panose="020B0604020202020204" pitchFamily="34" charset="0"/>
              </a:rPr>
              <a:t>–</a:t>
            </a:r>
            <a:r>
              <a:rPr sz="1600" b="1" spc="-80" dirty="0">
                <a:solidFill>
                  <a:srgbClr val="FFFFFF"/>
                </a:solidFill>
                <a:latin typeface="Arial" panose="020B0604020202020204" pitchFamily="34" charset="0"/>
                <a:cs typeface="Arial" panose="020B0604020202020204" pitchFamily="34" charset="0"/>
              </a:rPr>
              <a:t> </a:t>
            </a:r>
            <a:r>
              <a:rPr sz="1600" b="1" spc="-10" dirty="0">
                <a:solidFill>
                  <a:srgbClr val="FFFFFF"/>
                </a:solidFill>
                <a:latin typeface="Arial" panose="020B0604020202020204" pitchFamily="34" charset="0"/>
                <a:cs typeface="Arial" panose="020B0604020202020204" pitchFamily="34" charset="0"/>
              </a:rPr>
              <a:t>Avancerad</a:t>
            </a:r>
            <a:endParaRPr sz="1600" dirty="0">
              <a:latin typeface="Arial" panose="020B0604020202020204" pitchFamily="34" charset="0"/>
              <a:cs typeface="Arial" panose="020B0604020202020204" pitchFamily="34" charset="0"/>
            </a:endParaRPr>
          </a:p>
          <a:p>
            <a:pPr marL="556260">
              <a:lnSpc>
                <a:spcPct val="100000"/>
              </a:lnSpc>
              <a:spcBef>
                <a:spcPts val="640"/>
              </a:spcBef>
              <a:tabLst>
                <a:tab pos="895985" algn="l"/>
              </a:tabLst>
            </a:pPr>
            <a:r>
              <a:rPr sz="1400" spc="-50" dirty="0">
                <a:solidFill>
                  <a:srgbClr val="FFFFFF"/>
                </a:solidFill>
                <a:latin typeface="Arial" panose="020B0604020202020204" pitchFamily="34" charset="0"/>
                <a:cs typeface="Arial" panose="020B0604020202020204" pitchFamily="34" charset="0"/>
              </a:rPr>
              <a:t>‒</a:t>
            </a:r>
            <a:r>
              <a:rPr sz="1400" dirty="0">
                <a:solidFill>
                  <a:srgbClr val="FFFFFF"/>
                </a:solidFill>
                <a:latin typeface="Arial" panose="020B0604020202020204" pitchFamily="34" charset="0"/>
                <a:cs typeface="Arial" panose="020B0604020202020204" pitchFamily="34" charset="0"/>
              </a:rPr>
              <a:t>	Frivilliga</a:t>
            </a:r>
            <a:r>
              <a:rPr sz="1400" spc="-5" dirty="0">
                <a:solidFill>
                  <a:srgbClr val="FFFFFF"/>
                </a:solidFill>
                <a:latin typeface="Arial" panose="020B0604020202020204" pitchFamily="34" charset="0"/>
                <a:cs typeface="Arial" panose="020B0604020202020204" pitchFamily="34" charset="0"/>
              </a:rPr>
              <a:t> </a:t>
            </a:r>
            <a:r>
              <a:rPr sz="1400" dirty="0">
                <a:solidFill>
                  <a:srgbClr val="FFFFFF"/>
                </a:solidFill>
                <a:latin typeface="Arial" panose="020B0604020202020204" pitchFamily="34" charset="0"/>
                <a:cs typeface="Arial" panose="020B0604020202020204" pitchFamily="34" charset="0"/>
              </a:rPr>
              <a:t>aktiviteter</a:t>
            </a:r>
            <a:r>
              <a:rPr sz="1400" spc="-20" dirty="0">
                <a:solidFill>
                  <a:srgbClr val="FFFFFF"/>
                </a:solidFill>
                <a:latin typeface="Arial" panose="020B0604020202020204" pitchFamily="34" charset="0"/>
                <a:cs typeface="Arial" panose="020B0604020202020204" pitchFamily="34" charset="0"/>
              </a:rPr>
              <a:t> </a:t>
            </a:r>
            <a:r>
              <a:rPr sz="1400" dirty="0">
                <a:solidFill>
                  <a:srgbClr val="FFFFFF"/>
                </a:solidFill>
                <a:latin typeface="Arial" panose="020B0604020202020204" pitchFamily="34" charset="0"/>
                <a:cs typeface="Arial" panose="020B0604020202020204" pitchFamily="34" charset="0"/>
              </a:rPr>
              <a:t>som</a:t>
            </a:r>
            <a:r>
              <a:rPr sz="1400" spc="-5" dirty="0">
                <a:solidFill>
                  <a:srgbClr val="FFFFFF"/>
                </a:solidFill>
                <a:latin typeface="Arial" panose="020B0604020202020204" pitchFamily="34" charset="0"/>
                <a:cs typeface="Arial" panose="020B0604020202020204" pitchFamily="34" charset="0"/>
              </a:rPr>
              <a:t> </a:t>
            </a:r>
            <a:r>
              <a:rPr sz="1400" dirty="0">
                <a:solidFill>
                  <a:srgbClr val="FFFFFF"/>
                </a:solidFill>
                <a:latin typeface="Arial" panose="020B0604020202020204" pitchFamily="34" charset="0"/>
                <a:cs typeface="Arial" panose="020B0604020202020204" pitchFamily="34" charset="0"/>
              </a:rPr>
              <a:t>klubbarna</a:t>
            </a:r>
            <a:r>
              <a:rPr sz="1400" spc="-40" dirty="0">
                <a:solidFill>
                  <a:srgbClr val="FFFFFF"/>
                </a:solidFill>
                <a:latin typeface="Arial" panose="020B0604020202020204" pitchFamily="34" charset="0"/>
                <a:cs typeface="Arial" panose="020B0604020202020204" pitchFamily="34" charset="0"/>
              </a:rPr>
              <a:t> </a:t>
            </a:r>
            <a:r>
              <a:rPr sz="1400" dirty="0">
                <a:solidFill>
                  <a:srgbClr val="FFFFFF"/>
                </a:solidFill>
                <a:latin typeface="Arial" panose="020B0604020202020204" pitchFamily="34" charset="0"/>
                <a:cs typeface="Arial" panose="020B0604020202020204" pitchFamily="34" charset="0"/>
              </a:rPr>
              <a:t>uppmuntras</a:t>
            </a:r>
            <a:r>
              <a:rPr sz="1400" spc="-40" dirty="0">
                <a:solidFill>
                  <a:srgbClr val="FFFFFF"/>
                </a:solidFill>
                <a:latin typeface="Arial" panose="020B0604020202020204" pitchFamily="34" charset="0"/>
                <a:cs typeface="Arial" panose="020B0604020202020204" pitchFamily="34" charset="0"/>
              </a:rPr>
              <a:t> </a:t>
            </a:r>
            <a:r>
              <a:rPr sz="1400" dirty="0">
                <a:solidFill>
                  <a:srgbClr val="FFFFFF"/>
                </a:solidFill>
                <a:latin typeface="Arial" panose="020B0604020202020204" pitchFamily="34" charset="0"/>
                <a:cs typeface="Arial" panose="020B0604020202020204" pitchFamily="34" charset="0"/>
              </a:rPr>
              <a:t>att</a:t>
            </a:r>
            <a:r>
              <a:rPr sz="1400" spc="-5" dirty="0">
                <a:solidFill>
                  <a:srgbClr val="FFFFFF"/>
                </a:solidFill>
                <a:latin typeface="Arial" panose="020B0604020202020204" pitchFamily="34" charset="0"/>
                <a:cs typeface="Arial" panose="020B0604020202020204" pitchFamily="34" charset="0"/>
              </a:rPr>
              <a:t> </a:t>
            </a:r>
            <a:r>
              <a:rPr sz="1400" dirty="0">
                <a:solidFill>
                  <a:srgbClr val="FFFFFF"/>
                </a:solidFill>
                <a:latin typeface="Arial" panose="020B0604020202020204" pitchFamily="34" charset="0"/>
                <a:cs typeface="Arial" panose="020B0604020202020204" pitchFamily="34" charset="0"/>
              </a:rPr>
              <a:t>följa</a:t>
            </a:r>
            <a:r>
              <a:rPr sz="1400" spc="-35" dirty="0">
                <a:solidFill>
                  <a:srgbClr val="FFFFFF"/>
                </a:solidFill>
                <a:latin typeface="Arial" panose="020B0604020202020204" pitchFamily="34" charset="0"/>
                <a:cs typeface="Arial" panose="020B0604020202020204" pitchFamily="34" charset="0"/>
              </a:rPr>
              <a:t> </a:t>
            </a:r>
            <a:r>
              <a:rPr sz="1400" dirty="0">
                <a:solidFill>
                  <a:srgbClr val="FFFFFF"/>
                </a:solidFill>
                <a:latin typeface="Arial" panose="020B0604020202020204" pitchFamily="34" charset="0"/>
                <a:cs typeface="Arial" panose="020B0604020202020204" pitchFamily="34" charset="0"/>
              </a:rPr>
              <a:t>eftersom</a:t>
            </a:r>
            <a:r>
              <a:rPr sz="1400" spc="-30" dirty="0">
                <a:solidFill>
                  <a:srgbClr val="FFFFFF"/>
                </a:solidFill>
                <a:latin typeface="Arial" panose="020B0604020202020204" pitchFamily="34" charset="0"/>
                <a:cs typeface="Arial" panose="020B0604020202020204" pitchFamily="34" charset="0"/>
              </a:rPr>
              <a:t> </a:t>
            </a:r>
            <a:r>
              <a:rPr sz="1400" dirty="0">
                <a:solidFill>
                  <a:srgbClr val="FFFFFF"/>
                </a:solidFill>
                <a:latin typeface="Arial" panose="020B0604020202020204" pitchFamily="34" charset="0"/>
                <a:cs typeface="Arial" panose="020B0604020202020204" pitchFamily="34" charset="0"/>
              </a:rPr>
              <a:t>de</a:t>
            </a:r>
            <a:r>
              <a:rPr sz="1400" spc="-10" dirty="0">
                <a:solidFill>
                  <a:srgbClr val="FFFFFF"/>
                </a:solidFill>
                <a:latin typeface="Arial" panose="020B0604020202020204" pitchFamily="34" charset="0"/>
                <a:cs typeface="Arial" panose="020B0604020202020204" pitchFamily="34" charset="0"/>
              </a:rPr>
              <a:t> </a:t>
            </a:r>
            <a:r>
              <a:rPr sz="1400" dirty="0">
                <a:solidFill>
                  <a:srgbClr val="FFFFFF"/>
                </a:solidFill>
                <a:latin typeface="Arial" panose="020B0604020202020204" pitchFamily="34" charset="0"/>
                <a:cs typeface="Arial" panose="020B0604020202020204" pitchFamily="34" charset="0"/>
              </a:rPr>
              <a:t>driver</a:t>
            </a:r>
            <a:r>
              <a:rPr sz="1400" spc="-5" dirty="0">
                <a:solidFill>
                  <a:srgbClr val="FFFFFF"/>
                </a:solidFill>
                <a:latin typeface="Arial" panose="020B0604020202020204" pitchFamily="34" charset="0"/>
                <a:cs typeface="Arial" panose="020B0604020202020204" pitchFamily="34" charset="0"/>
              </a:rPr>
              <a:t> </a:t>
            </a:r>
            <a:r>
              <a:rPr sz="1400" dirty="0">
                <a:solidFill>
                  <a:srgbClr val="FFFFFF"/>
                </a:solidFill>
                <a:latin typeface="Arial" panose="020B0604020202020204" pitchFamily="34" charset="0"/>
                <a:cs typeface="Arial" panose="020B0604020202020204" pitchFamily="34" charset="0"/>
              </a:rPr>
              <a:t>intresse</a:t>
            </a:r>
            <a:r>
              <a:rPr sz="1400" spc="-25" dirty="0">
                <a:solidFill>
                  <a:srgbClr val="FFFFFF"/>
                </a:solidFill>
                <a:latin typeface="Arial" panose="020B0604020202020204" pitchFamily="34" charset="0"/>
                <a:cs typeface="Arial" panose="020B0604020202020204" pitchFamily="34" charset="0"/>
              </a:rPr>
              <a:t> </a:t>
            </a:r>
            <a:r>
              <a:rPr sz="1400" dirty="0">
                <a:solidFill>
                  <a:srgbClr val="FFFFFF"/>
                </a:solidFill>
                <a:latin typeface="Arial" panose="020B0604020202020204" pitchFamily="34" charset="0"/>
                <a:cs typeface="Arial" panose="020B0604020202020204" pitchFamily="34" charset="0"/>
              </a:rPr>
              <a:t>och</a:t>
            </a:r>
            <a:r>
              <a:rPr sz="1400" spc="-20" dirty="0">
                <a:solidFill>
                  <a:srgbClr val="FFFFFF"/>
                </a:solidFill>
                <a:latin typeface="Arial" panose="020B0604020202020204" pitchFamily="34" charset="0"/>
                <a:cs typeface="Arial" panose="020B0604020202020204" pitchFamily="34" charset="0"/>
              </a:rPr>
              <a:t> </a:t>
            </a:r>
            <a:r>
              <a:rPr sz="1400" dirty="0">
                <a:solidFill>
                  <a:srgbClr val="FFFFFF"/>
                </a:solidFill>
                <a:latin typeface="Arial" panose="020B0604020202020204" pitchFamily="34" charset="0"/>
                <a:cs typeface="Arial" panose="020B0604020202020204" pitchFamily="34" charset="0"/>
              </a:rPr>
              <a:t>stärker</a:t>
            </a:r>
            <a:r>
              <a:rPr sz="1400" spc="-5" dirty="0">
                <a:solidFill>
                  <a:srgbClr val="FFFFFF"/>
                </a:solidFill>
                <a:latin typeface="Arial" panose="020B0604020202020204" pitchFamily="34" charset="0"/>
                <a:cs typeface="Arial" panose="020B0604020202020204" pitchFamily="34" charset="0"/>
              </a:rPr>
              <a:t> </a:t>
            </a:r>
            <a:r>
              <a:rPr sz="1400" dirty="0">
                <a:solidFill>
                  <a:srgbClr val="FFFFFF"/>
                </a:solidFill>
                <a:latin typeface="Arial" panose="020B0604020202020204" pitchFamily="34" charset="0"/>
                <a:cs typeface="Arial" panose="020B0604020202020204" pitchFamily="34" charset="0"/>
              </a:rPr>
              <a:t>klubbens</a:t>
            </a:r>
            <a:r>
              <a:rPr sz="1400" spc="-40" dirty="0">
                <a:solidFill>
                  <a:srgbClr val="FFFFFF"/>
                </a:solidFill>
                <a:latin typeface="Arial" panose="020B0604020202020204" pitchFamily="34" charset="0"/>
                <a:cs typeface="Arial" panose="020B0604020202020204" pitchFamily="34" charset="0"/>
              </a:rPr>
              <a:t> </a:t>
            </a:r>
            <a:r>
              <a:rPr sz="1400" dirty="0">
                <a:solidFill>
                  <a:srgbClr val="FFFFFF"/>
                </a:solidFill>
                <a:latin typeface="Arial" panose="020B0604020202020204" pitchFamily="34" charset="0"/>
                <a:cs typeface="Arial" panose="020B0604020202020204" pitchFamily="34" charset="0"/>
              </a:rPr>
              <a:t>och</a:t>
            </a:r>
            <a:r>
              <a:rPr sz="1400" spc="-20" dirty="0">
                <a:solidFill>
                  <a:srgbClr val="FFFFFF"/>
                </a:solidFill>
                <a:latin typeface="Arial" panose="020B0604020202020204" pitchFamily="34" charset="0"/>
                <a:cs typeface="Arial" panose="020B0604020202020204" pitchFamily="34" charset="0"/>
              </a:rPr>
              <a:t> </a:t>
            </a:r>
            <a:r>
              <a:rPr sz="1400" dirty="0">
                <a:solidFill>
                  <a:srgbClr val="FFFFFF"/>
                </a:solidFill>
                <a:latin typeface="Arial" panose="020B0604020202020204" pitchFamily="34" charset="0"/>
                <a:cs typeface="Arial" panose="020B0604020202020204" pitchFamily="34" charset="0"/>
              </a:rPr>
              <a:t>ligans</a:t>
            </a:r>
            <a:r>
              <a:rPr sz="1400" spc="-15" dirty="0">
                <a:solidFill>
                  <a:srgbClr val="FFFFFF"/>
                </a:solidFill>
                <a:latin typeface="Arial" panose="020B0604020202020204" pitchFamily="34" charset="0"/>
                <a:cs typeface="Arial" panose="020B0604020202020204" pitchFamily="34" charset="0"/>
              </a:rPr>
              <a:t> </a:t>
            </a:r>
            <a:r>
              <a:rPr sz="1400" spc="-10" dirty="0">
                <a:solidFill>
                  <a:srgbClr val="FFFFFF"/>
                </a:solidFill>
                <a:latin typeface="Arial" panose="020B0604020202020204" pitchFamily="34" charset="0"/>
                <a:cs typeface="Arial" panose="020B0604020202020204" pitchFamily="34" charset="0"/>
              </a:rPr>
              <a:t>varumärke.</a:t>
            </a:r>
            <a:endParaRPr sz="1400" dirty="0">
              <a:latin typeface="Arial" panose="020B0604020202020204" pitchFamily="34" charset="0"/>
              <a:cs typeface="Arial" panose="020B0604020202020204" pitchFamily="34" charset="0"/>
            </a:endParaRPr>
          </a:p>
          <a:p>
            <a:pPr marL="421005" indent="-408305">
              <a:lnSpc>
                <a:spcPct val="100000"/>
              </a:lnSpc>
              <a:spcBef>
                <a:spcPts val="705"/>
              </a:spcBef>
              <a:buFont typeface="Arial"/>
              <a:buChar char="•"/>
              <a:tabLst>
                <a:tab pos="421005" algn="l"/>
              </a:tabLst>
            </a:pPr>
            <a:endParaRPr lang="sv-SE" sz="1600" b="1" dirty="0">
              <a:solidFill>
                <a:srgbClr val="FFFFFF"/>
              </a:solidFill>
              <a:latin typeface="Arial" panose="020B0604020202020204" pitchFamily="34" charset="0"/>
              <a:cs typeface="Arial" panose="020B0604020202020204" pitchFamily="34" charset="0"/>
            </a:endParaRPr>
          </a:p>
          <a:p>
            <a:pPr>
              <a:lnSpc>
                <a:spcPct val="100000"/>
              </a:lnSpc>
            </a:pPr>
            <a:endParaRPr sz="1400" dirty="0">
              <a:latin typeface="Arial" panose="020B0604020202020204" pitchFamily="34" charset="0"/>
              <a:cs typeface="Arial" panose="020B0604020202020204" pitchFamily="34" charset="0"/>
            </a:endParaRPr>
          </a:p>
          <a:p>
            <a:pPr marL="12700">
              <a:lnSpc>
                <a:spcPct val="100000"/>
              </a:lnSpc>
              <a:spcBef>
                <a:spcPts val="1115"/>
              </a:spcBef>
            </a:pPr>
            <a:r>
              <a:rPr sz="1600" dirty="0">
                <a:solidFill>
                  <a:srgbClr val="FFFFFF"/>
                </a:solidFill>
                <a:latin typeface="Arial" panose="020B0604020202020204" pitchFamily="34" charset="0"/>
                <a:cs typeface="Arial" panose="020B0604020202020204" pitchFamily="34" charset="0"/>
              </a:rPr>
              <a:t>En</a:t>
            </a:r>
            <a:r>
              <a:rPr sz="1600" spc="-40" dirty="0">
                <a:solidFill>
                  <a:srgbClr val="FFFFFF"/>
                </a:solidFill>
                <a:latin typeface="Arial" panose="020B0604020202020204" pitchFamily="34" charset="0"/>
                <a:cs typeface="Arial" panose="020B0604020202020204" pitchFamily="34" charset="0"/>
              </a:rPr>
              <a:t> </a:t>
            </a:r>
            <a:r>
              <a:rPr sz="1600" dirty="0">
                <a:solidFill>
                  <a:srgbClr val="FFFFFF"/>
                </a:solidFill>
                <a:latin typeface="Arial" panose="020B0604020202020204" pitchFamily="34" charset="0"/>
                <a:cs typeface="Arial" panose="020B0604020202020204" pitchFamily="34" charset="0"/>
              </a:rPr>
              <a:t>gång</a:t>
            </a:r>
            <a:r>
              <a:rPr sz="1600" spc="-35" dirty="0">
                <a:solidFill>
                  <a:srgbClr val="FFFFFF"/>
                </a:solidFill>
                <a:latin typeface="Arial" panose="020B0604020202020204" pitchFamily="34" charset="0"/>
                <a:cs typeface="Arial" panose="020B0604020202020204" pitchFamily="34" charset="0"/>
              </a:rPr>
              <a:t> </a:t>
            </a:r>
            <a:r>
              <a:rPr sz="1600" dirty="0">
                <a:solidFill>
                  <a:srgbClr val="FFFFFF"/>
                </a:solidFill>
                <a:latin typeface="Arial" panose="020B0604020202020204" pitchFamily="34" charset="0"/>
                <a:cs typeface="Arial" panose="020B0604020202020204" pitchFamily="34" charset="0"/>
              </a:rPr>
              <a:t>per</a:t>
            </a:r>
            <a:r>
              <a:rPr sz="1600" spc="-15" dirty="0">
                <a:solidFill>
                  <a:srgbClr val="FFFFFF"/>
                </a:solidFill>
                <a:latin typeface="Arial" panose="020B0604020202020204" pitchFamily="34" charset="0"/>
                <a:cs typeface="Arial" panose="020B0604020202020204" pitchFamily="34" charset="0"/>
              </a:rPr>
              <a:t> </a:t>
            </a:r>
            <a:r>
              <a:rPr sz="1600" dirty="0">
                <a:solidFill>
                  <a:srgbClr val="FFFFFF"/>
                </a:solidFill>
                <a:latin typeface="Arial" panose="020B0604020202020204" pitchFamily="34" charset="0"/>
                <a:cs typeface="Arial" panose="020B0604020202020204" pitchFamily="34" charset="0"/>
              </a:rPr>
              <a:t>år</a:t>
            </a:r>
            <a:r>
              <a:rPr sz="1600" spc="-30" dirty="0">
                <a:solidFill>
                  <a:srgbClr val="FFFFFF"/>
                </a:solidFill>
                <a:latin typeface="Arial" panose="020B0604020202020204" pitchFamily="34" charset="0"/>
                <a:cs typeface="Arial" panose="020B0604020202020204" pitchFamily="34" charset="0"/>
              </a:rPr>
              <a:t> </a:t>
            </a:r>
            <a:r>
              <a:rPr sz="1600" dirty="0">
                <a:solidFill>
                  <a:srgbClr val="FFFFFF"/>
                </a:solidFill>
                <a:latin typeface="Arial" panose="020B0604020202020204" pitchFamily="34" charset="0"/>
                <a:cs typeface="Arial" panose="020B0604020202020204" pitchFamily="34" charset="0"/>
              </a:rPr>
              <a:t>får</a:t>
            </a:r>
            <a:r>
              <a:rPr sz="1600" spc="-20" dirty="0">
                <a:solidFill>
                  <a:srgbClr val="FFFFFF"/>
                </a:solidFill>
                <a:latin typeface="Arial" panose="020B0604020202020204" pitchFamily="34" charset="0"/>
                <a:cs typeface="Arial" panose="020B0604020202020204" pitchFamily="34" charset="0"/>
              </a:rPr>
              <a:t> </a:t>
            </a:r>
            <a:r>
              <a:rPr sz="1600" dirty="0">
                <a:solidFill>
                  <a:srgbClr val="FFFFFF"/>
                </a:solidFill>
                <a:latin typeface="Arial" panose="020B0604020202020204" pitchFamily="34" charset="0"/>
                <a:cs typeface="Arial" panose="020B0604020202020204" pitchFamily="34" charset="0"/>
              </a:rPr>
              <a:t>alla</a:t>
            </a:r>
            <a:r>
              <a:rPr sz="1600" spc="-55" dirty="0">
                <a:solidFill>
                  <a:srgbClr val="FFFFFF"/>
                </a:solidFill>
                <a:latin typeface="Arial" panose="020B0604020202020204" pitchFamily="34" charset="0"/>
                <a:cs typeface="Arial" panose="020B0604020202020204" pitchFamily="34" charset="0"/>
              </a:rPr>
              <a:t> </a:t>
            </a:r>
            <a:r>
              <a:rPr sz="1600" dirty="0">
                <a:solidFill>
                  <a:srgbClr val="FFFFFF"/>
                </a:solidFill>
                <a:latin typeface="Arial" panose="020B0604020202020204" pitchFamily="34" charset="0"/>
                <a:cs typeface="Arial" panose="020B0604020202020204" pitchFamily="34" charset="0"/>
              </a:rPr>
              <a:t>klubbar</a:t>
            </a:r>
            <a:r>
              <a:rPr sz="1600" spc="-35" dirty="0">
                <a:solidFill>
                  <a:srgbClr val="FFFFFF"/>
                </a:solidFill>
                <a:latin typeface="Arial" panose="020B0604020202020204" pitchFamily="34" charset="0"/>
                <a:cs typeface="Arial" panose="020B0604020202020204" pitchFamily="34" charset="0"/>
              </a:rPr>
              <a:t> </a:t>
            </a:r>
            <a:r>
              <a:rPr sz="1600" dirty="0">
                <a:solidFill>
                  <a:srgbClr val="FFFFFF"/>
                </a:solidFill>
                <a:latin typeface="Arial" panose="020B0604020202020204" pitchFamily="34" charset="0"/>
                <a:cs typeface="Arial" panose="020B0604020202020204" pitchFamily="34" charset="0"/>
              </a:rPr>
              <a:t>svara</a:t>
            </a:r>
            <a:r>
              <a:rPr sz="1600" spc="-30" dirty="0">
                <a:solidFill>
                  <a:srgbClr val="FFFFFF"/>
                </a:solidFill>
                <a:latin typeface="Arial" panose="020B0604020202020204" pitchFamily="34" charset="0"/>
                <a:cs typeface="Arial" panose="020B0604020202020204" pitchFamily="34" charset="0"/>
              </a:rPr>
              <a:t> </a:t>
            </a:r>
            <a:r>
              <a:rPr sz="1600" dirty="0">
                <a:solidFill>
                  <a:srgbClr val="FFFFFF"/>
                </a:solidFill>
                <a:latin typeface="Arial" panose="020B0604020202020204" pitchFamily="34" charset="0"/>
                <a:cs typeface="Arial" panose="020B0604020202020204" pitchFamily="34" charset="0"/>
              </a:rPr>
              <a:t>på</a:t>
            </a:r>
            <a:r>
              <a:rPr sz="1600" spc="-35" dirty="0">
                <a:solidFill>
                  <a:srgbClr val="FFFFFF"/>
                </a:solidFill>
                <a:latin typeface="Arial" panose="020B0604020202020204" pitchFamily="34" charset="0"/>
                <a:cs typeface="Arial" panose="020B0604020202020204" pitchFamily="34" charset="0"/>
              </a:rPr>
              <a:t> </a:t>
            </a:r>
            <a:r>
              <a:rPr sz="1600" dirty="0">
                <a:solidFill>
                  <a:srgbClr val="FFFFFF"/>
                </a:solidFill>
                <a:latin typeface="Arial" panose="020B0604020202020204" pitchFamily="34" charset="0"/>
                <a:cs typeface="Arial" panose="020B0604020202020204" pitchFamily="34" charset="0"/>
              </a:rPr>
              <a:t>en</a:t>
            </a:r>
            <a:r>
              <a:rPr sz="1600" spc="-25" dirty="0">
                <a:solidFill>
                  <a:srgbClr val="FFFFFF"/>
                </a:solidFill>
                <a:latin typeface="Arial" panose="020B0604020202020204" pitchFamily="34" charset="0"/>
                <a:cs typeface="Arial" panose="020B0604020202020204" pitchFamily="34" charset="0"/>
              </a:rPr>
              <a:t> </a:t>
            </a:r>
            <a:r>
              <a:rPr sz="1600" dirty="0">
                <a:solidFill>
                  <a:srgbClr val="FFFFFF"/>
                </a:solidFill>
                <a:latin typeface="Arial" panose="020B0604020202020204" pitchFamily="34" charset="0"/>
                <a:cs typeface="Arial" panose="020B0604020202020204" pitchFamily="34" charset="0"/>
              </a:rPr>
              <a:t>enkät</a:t>
            </a:r>
            <a:r>
              <a:rPr sz="1600" spc="-35" dirty="0">
                <a:solidFill>
                  <a:srgbClr val="FFFFFF"/>
                </a:solidFill>
                <a:latin typeface="Arial" panose="020B0604020202020204" pitchFamily="34" charset="0"/>
                <a:cs typeface="Arial" panose="020B0604020202020204" pitchFamily="34" charset="0"/>
              </a:rPr>
              <a:t> </a:t>
            </a:r>
            <a:r>
              <a:rPr sz="1600" dirty="0">
                <a:solidFill>
                  <a:srgbClr val="FFFFFF"/>
                </a:solidFill>
                <a:latin typeface="Arial" panose="020B0604020202020204" pitchFamily="34" charset="0"/>
                <a:cs typeface="Arial" panose="020B0604020202020204" pitchFamily="34" charset="0"/>
              </a:rPr>
              <a:t>om</a:t>
            </a:r>
            <a:r>
              <a:rPr sz="1600" spc="-25" dirty="0">
                <a:solidFill>
                  <a:srgbClr val="FFFFFF"/>
                </a:solidFill>
                <a:latin typeface="Arial" panose="020B0604020202020204" pitchFamily="34" charset="0"/>
                <a:cs typeface="Arial" panose="020B0604020202020204" pitchFamily="34" charset="0"/>
              </a:rPr>
              <a:t> </a:t>
            </a:r>
            <a:r>
              <a:rPr sz="1600" dirty="0">
                <a:solidFill>
                  <a:srgbClr val="FFFFFF"/>
                </a:solidFill>
                <a:latin typeface="Arial" panose="020B0604020202020204" pitchFamily="34" charset="0"/>
                <a:cs typeface="Arial" panose="020B0604020202020204" pitchFamily="34" charset="0"/>
              </a:rPr>
              <a:t>vilka</a:t>
            </a:r>
            <a:r>
              <a:rPr sz="1600" spc="-55" dirty="0">
                <a:solidFill>
                  <a:srgbClr val="FFFFFF"/>
                </a:solidFill>
                <a:latin typeface="Arial" panose="020B0604020202020204" pitchFamily="34" charset="0"/>
                <a:cs typeface="Arial" panose="020B0604020202020204" pitchFamily="34" charset="0"/>
              </a:rPr>
              <a:t> </a:t>
            </a:r>
            <a:r>
              <a:rPr sz="1600" dirty="0">
                <a:solidFill>
                  <a:srgbClr val="FFFFFF"/>
                </a:solidFill>
                <a:latin typeface="Arial" panose="020B0604020202020204" pitchFamily="34" charset="0"/>
                <a:cs typeface="Arial" panose="020B0604020202020204" pitchFamily="34" charset="0"/>
              </a:rPr>
              <a:t>aktiviteter</a:t>
            </a:r>
            <a:r>
              <a:rPr sz="1600" spc="-30" dirty="0">
                <a:solidFill>
                  <a:srgbClr val="FFFFFF"/>
                </a:solidFill>
                <a:latin typeface="Arial" panose="020B0604020202020204" pitchFamily="34" charset="0"/>
                <a:cs typeface="Arial" panose="020B0604020202020204" pitchFamily="34" charset="0"/>
              </a:rPr>
              <a:t> </a:t>
            </a:r>
            <a:r>
              <a:rPr sz="1600" dirty="0">
                <a:solidFill>
                  <a:srgbClr val="FFFFFF"/>
                </a:solidFill>
                <a:latin typeface="Arial" panose="020B0604020202020204" pitchFamily="34" charset="0"/>
                <a:cs typeface="Arial" panose="020B0604020202020204" pitchFamily="34" charset="0"/>
              </a:rPr>
              <a:t>de</a:t>
            </a:r>
            <a:r>
              <a:rPr sz="1600" spc="-35" dirty="0">
                <a:solidFill>
                  <a:srgbClr val="FFFFFF"/>
                </a:solidFill>
                <a:latin typeface="Arial" panose="020B0604020202020204" pitchFamily="34" charset="0"/>
                <a:cs typeface="Arial" panose="020B0604020202020204" pitchFamily="34" charset="0"/>
              </a:rPr>
              <a:t> </a:t>
            </a:r>
            <a:r>
              <a:rPr sz="1600" spc="-10" dirty="0">
                <a:solidFill>
                  <a:srgbClr val="FFFFFF"/>
                </a:solidFill>
                <a:latin typeface="Arial" panose="020B0604020202020204" pitchFamily="34" charset="0"/>
                <a:cs typeface="Arial" panose="020B0604020202020204" pitchFamily="34" charset="0"/>
              </a:rPr>
              <a:t>genomför.</a:t>
            </a:r>
            <a:endParaRPr sz="1600" dirty="0">
              <a:latin typeface="Arial" panose="020B0604020202020204" pitchFamily="34" charset="0"/>
              <a:cs typeface="Arial" panose="020B0604020202020204" pitchFamily="34" charset="0"/>
            </a:endParaRPr>
          </a:p>
        </p:txBody>
      </p:sp>
      <p:sp>
        <p:nvSpPr>
          <p:cNvPr id="4" name="object 4"/>
          <p:cNvSpPr txBox="1"/>
          <p:nvPr/>
        </p:nvSpPr>
        <p:spPr>
          <a:xfrm>
            <a:off x="11128629" y="898652"/>
            <a:ext cx="678180"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Bakgrund</a:t>
            </a:r>
            <a:endParaRPr sz="1200">
              <a:latin typeface="Arial"/>
              <a:cs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35255" rIns="0" bIns="0" rtlCol="0">
            <a:spAutoFit/>
          </a:bodyPr>
          <a:lstStyle/>
          <a:p>
            <a:pPr marL="12700">
              <a:lnSpc>
                <a:spcPct val="100000"/>
              </a:lnSpc>
              <a:spcBef>
                <a:spcPts val="105"/>
              </a:spcBef>
            </a:pPr>
            <a:r>
              <a:rPr sz="3200" dirty="0"/>
              <a:t>Strategin</a:t>
            </a:r>
            <a:r>
              <a:rPr sz="3200" spc="-65" dirty="0"/>
              <a:t> </a:t>
            </a:r>
            <a:r>
              <a:rPr sz="3200" dirty="0"/>
              <a:t>tar</a:t>
            </a:r>
            <a:r>
              <a:rPr sz="3200" spc="-60" dirty="0"/>
              <a:t> </a:t>
            </a:r>
            <a:r>
              <a:rPr sz="3200" dirty="0"/>
              <a:t>utgångspunkt</a:t>
            </a:r>
            <a:r>
              <a:rPr sz="3200" spc="-70" dirty="0"/>
              <a:t> </a:t>
            </a:r>
            <a:r>
              <a:rPr sz="3200" dirty="0"/>
              <a:t>i</a:t>
            </a:r>
            <a:r>
              <a:rPr sz="3200" spc="-40" dirty="0"/>
              <a:t> </a:t>
            </a:r>
            <a:r>
              <a:rPr sz="3200" spc="-10" dirty="0"/>
              <a:t>fakta</a:t>
            </a:r>
            <a:endParaRPr sz="3200"/>
          </a:p>
        </p:txBody>
      </p:sp>
      <p:sp>
        <p:nvSpPr>
          <p:cNvPr id="5" name="object 5"/>
          <p:cNvSpPr txBox="1">
            <a:spLocks noGrp="1"/>
          </p:cNvSpPr>
          <p:nvPr>
            <p:ph type="sldNum" sz="quarter" idx="7"/>
          </p:nvPr>
        </p:nvSpPr>
        <p:spPr>
          <a:xfrm>
            <a:off x="11383009" y="6545487"/>
            <a:ext cx="259715" cy="196215"/>
          </a:xfrm>
          <a:prstGeom prst="rect">
            <a:avLst/>
          </a:prstGeom>
        </p:spPr>
        <p:txBody>
          <a:bodyPr vert="horz" wrap="square" lIns="0" tIns="0" rIns="0" bIns="0" rtlCol="0">
            <a:spAutoFit/>
          </a:bodyPr>
          <a:lstStyle>
            <a:defPPr>
              <a:defRPr kern="0"/>
            </a:defPPr>
            <a:lvl1pPr>
              <a:defRPr sz="1200" b="0" i="0">
                <a:solidFill>
                  <a:schemeClr val="bg1"/>
                </a:solidFill>
                <a:latin typeface="Arial"/>
                <a:cs typeface="Arial"/>
              </a:defRPr>
            </a:lvl1pPr>
          </a:lstStyle>
          <a:p>
            <a:pPr marL="38100">
              <a:lnSpc>
                <a:spcPts val="1425"/>
              </a:lnSpc>
            </a:pPr>
            <a:fld id="{81D60167-4931-47E6-BA6A-407CBD079E47}" type="slidenum">
              <a:rPr lang="sv-SE" spc="-25" smtClean="0"/>
              <a:pPr marL="38100">
                <a:lnSpc>
                  <a:spcPts val="1425"/>
                </a:lnSpc>
              </a:pPr>
              <a:t>8</a:t>
            </a:fld>
            <a:endParaRPr spc="-25" dirty="0"/>
          </a:p>
        </p:txBody>
      </p:sp>
      <p:sp>
        <p:nvSpPr>
          <p:cNvPr id="3" name="object 3"/>
          <p:cNvSpPr txBox="1"/>
          <p:nvPr/>
        </p:nvSpPr>
        <p:spPr>
          <a:xfrm>
            <a:off x="827024" y="2247798"/>
            <a:ext cx="10465435" cy="2607310"/>
          </a:xfrm>
          <a:prstGeom prst="rect">
            <a:avLst/>
          </a:prstGeom>
        </p:spPr>
        <p:txBody>
          <a:bodyPr vert="horz" wrap="square" lIns="0" tIns="110489" rIns="0" bIns="0" rtlCol="0">
            <a:spAutoFit/>
          </a:bodyPr>
          <a:lstStyle/>
          <a:p>
            <a:pPr marL="12700">
              <a:lnSpc>
                <a:spcPct val="100000"/>
              </a:lnSpc>
              <a:spcBef>
                <a:spcPts val="869"/>
              </a:spcBef>
            </a:pPr>
            <a:r>
              <a:rPr sz="1600" dirty="0">
                <a:solidFill>
                  <a:srgbClr val="FFFFFF"/>
                </a:solidFill>
                <a:latin typeface="Arial"/>
                <a:cs typeface="Arial"/>
              </a:rPr>
              <a:t>Innehållet</a:t>
            </a:r>
            <a:r>
              <a:rPr sz="1600" spc="-55" dirty="0">
                <a:solidFill>
                  <a:srgbClr val="FFFFFF"/>
                </a:solidFill>
                <a:latin typeface="Arial"/>
                <a:cs typeface="Arial"/>
              </a:rPr>
              <a:t> </a:t>
            </a:r>
            <a:r>
              <a:rPr sz="1600" dirty="0">
                <a:solidFill>
                  <a:srgbClr val="FFFFFF"/>
                </a:solidFill>
                <a:latin typeface="Arial"/>
                <a:cs typeface="Arial"/>
              </a:rPr>
              <a:t>i</a:t>
            </a:r>
            <a:r>
              <a:rPr sz="1600" spc="-50" dirty="0">
                <a:solidFill>
                  <a:srgbClr val="FFFFFF"/>
                </a:solidFill>
                <a:latin typeface="Arial"/>
                <a:cs typeface="Arial"/>
              </a:rPr>
              <a:t> </a:t>
            </a:r>
            <a:r>
              <a:rPr sz="1600" dirty="0">
                <a:solidFill>
                  <a:srgbClr val="FFFFFF"/>
                </a:solidFill>
                <a:latin typeface="Arial"/>
                <a:cs typeface="Arial"/>
              </a:rPr>
              <a:t>denna</a:t>
            </a:r>
            <a:r>
              <a:rPr sz="1600" spc="-40" dirty="0">
                <a:solidFill>
                  <a:srgbClr val="FFFFFF"/>
                </a:solidFill>
                <a:latin typeface="Arial"/>
                <a:cs typeface="Arial"/>
              </a:rPr>
              <a:t> </a:t>
            </a:r>
            <a:r>
              <a:rPr sz="1600" spc="-10" dirty="0">
                <a:solidFill>
                  <a:srgbClr val="FFFFFF"/>
                </a:solidFill>
                <a:latin typeface="Arial"/>
                <a:cs typeface="Arial"/>
              </a:rPr>
              <a:t>Evenemangsmanual</a:t>
            </a:r>
            <a:r>
              <a:rPr sz="1600" spc="-55" dirty="0">
                <a:solidFill>
                  <a:srgbClr val="FFFFFF"/>
                </a:solidFill>
                <a:latin typeface="Arial"/>
                <a:cs typeface="Arial"/>
              </a:rPr>
              <a:t> </a:t>
            </a:r>
            <a:r>
              <a:rPr sz="1600" dirty="0">
                <a:solidFill>
                  <a:srgbClr val="FFFFFF"/>
                </a:solidFill>
                <a:latin typeface="Arial"/>
                <a:cs typeface="Arial"/>
              </a:rPr>
              <a:t>bygger</a:t>
            </a:r>
            <a:r>
              <a:rPr sz="1600" spc="-30" dirty="0">
                <a:solidFill>
                  <a:srgbClr val="FFFFFF"/>
                </a:solidFill>
                <a:latin typeface="Arial"/>
                <a:cs typeface="Arial"/>
              </a:rPr>
              <a:t> </a:t>
            </a:r>
            <a:r>
              <a:rPr sz="1600" dirty="0">
                <a:solidFill>
                  <a:srgbClr val="FFFFFF"/>
                </a:solidFill>
                <a:latin typeface="Arial"/>
                <a:cs typeface="Arial"/>
              </a:rPr>
              <a:t>på</a:t>
            </a:r>
            <a:r>
              <a:rPr sz="1600" spc="-35" dirty="0">
                <a:solidFill>
                  <a:srgbClr val="FFFFFF"/>
                </a:solidFill>
                <a:latin typeface="Arial"/>
                <a:cs typeface="Arial"/>
              </a:rPr>
              <a:t> </a:t>
            </a:r>
            <a:r>
              <a:rPr sz="1600" dirty="0">
                <a:solidFill>
                  <a:srgbClr val="FFFFFF"/>
                </a:solidFill>
                <a:latin typeface="Arial"/>
                <a:cs typeface="Arial"/>
              </a:rPr>
              <a:t>fakta</a:t>
            </a:r>
            <a:r>
              <a:rPr sz="1600" spc="-40" dirty="0">
                <a:solidFill>
                  <a:srgbClr val="FFFFFF"/>
                </a:solidFill>
                <a:latin typeface="Arial"/>
                <a:cs typeface="Arial"/>
              </a:rPr>
              <a:t> </a:t>
            </a:r>
            <a:r>
              <a:rPr sz="1600" dirty="0">
                <a:solidFill>
                  <a:srgbClr val="FFFFFF"/>
                </a:solidFill>
                <a:latin typeface="Arial"/>
                <a:cs typeface="Arial"/>
              </a:rPr>
              <a:t>och</a:t>
            </a:r>
            <a:r>
              <a:rPr sz="1600" spc="-50" dirty="0">
                <a:solidFill>
                  <a:srgbClr val="FFFFFF"/>
                </a:solidFill>
                <a:latin typeface="Arial"/>
                <a:cs typeface="Arial"/>
              </a:rPr>
              <a:t> </a:t>
            </a:r>
            <a:r>
              <a:rPr sz="1600" dirty="0">
                <a:solidFill>
                  <a:srgbClr val="FFFFFF"/>
                </a:solidFill>
                <a:latin typeface="Arial"/>
                <a:cs typeface="Arial"/>
              </a:rPr>
              <a:t>kunskap</a:t>
            </a:r>
            <a:r>
              <a:rPr sz="1600" spc="-60" dirty="0">
                <a:solidFill>
                  <a:srgbClr val="FFFFFF"/>
                </a:solidFill>
                <a:latin typeface="Arial"/>
                <a:cs typeface="Arial"/>
              </a:rPr>
              <a:t> </a:t>
            </a:r>
            <a:r>
              <a:rPr sz="1600" dirty="0">
                <a:solidFill>
                  <a:srgbClr val="FFFFFF"/>
                </a:solidFill>
                <a:latin typeface="Arial"/>
                <a:cs typeface="Arial"/>
              </a:rPr>
              <a:t>utifrån</a:t>
            </a:r>
            <a:r>
              <a:rPr sz="1600" spc="-30" dirty="0">
                <a:solidFill>
                  <a:srgbClr val="FFFFFF"/>
                </a:solidFill>
                <a:latin typeface="Arial"/>
                <a:cs typeface="Arial"/>
              </a:rPr>
              <a:t> </a:t>
            </a:r>
            <a:r>
              <a:rPr sz="1600" dirty="0">
                <a:solidFill>
                  <a:srgbClr val="FFFFFF"/>
                </a:solidFill>
                <a:latin typeface="Arial"/>
                <a:cs typeface="Arial"/>
              </a:rPr>
              <a:t>dessa</a:t>
            </a:r>
            <a:r>
              <a:rPr sz="1600" spc="-60" dirty="0">
                <a:solidFill>
                  <a:srgbClr val="FFFFFF"/>
                </a:solidFill>
                <a:latin typeface="Arial"/>
                <a:cs typeface="Arial"/>
              </a:rPr>
              <a:t> </a:t>
            </a:r>
            <a:r>
              <a:rPr sz="1600" spc="-10" dirty="0">
                <a:solidFill>
                  <a:srgbClr val="FFFFFF"/>
                </a:solidFill>
                <a:latin typeface="Arial"/>
                <a:cs typeface="Arial"/>
              </a:rPr>
              <a:t>källor:</a:t>
            </a:r>
            <a:endParaRPr sz="1600" dirty="0">
              <a:latin typeface="Arial"/>
              <a:cs typeface="Arial"/>
            </a:endParaRPr>
          </a:p>
          <a:p>
            <a:pPr marL="421005" indent="-408305">
              <a:lnSpc>
                <a:spcPct val="100000"/>
              </a:lnSpc>
              <a:spcBef>
                <a:spcPts val="770"/>
              </a:spcBef>
              <a:buFont typeface="Arial"/>
              <a:buChar char="•"/>
              <a:tabLst>
                <a:tab pos="421005" algn="l"/>
              </a:tabLst>
            </a:pPr>
            <a:r>
              <a:rPr sz="1600" b="1" spc="-10" dirty="0">
                <a:solidFill>
                  <a:srgbClr val="FFFFFF"/>
                </a:solidFill>
                <a:latin typeface="Arial"/>
                <a:cs typeface="Arial"/>
              </a:rPr>
              <a:t>Forskning</a:t>
            </a:r>
            <a:endParaRPr sz="1600" dirty="0">
              <a:latin typeface="Arial"/>
              <a:cs typeface="Arial"/>
            </a:endParaRPr>
          </a:p>
          <a:p>
            <a:pPr marL="556260">
              <a:lnSpc>
                <a:spcPct val="100000"/>
              </a:lnSpc>
              <a:spcBef>
                <a:spcPts val="640"/>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Forskning</a:t>
            </a:r>
            <a:r>
              <a:rPr sz="1200" spc="-20" dirty="0">
                <a:solidFill>
                  <a:srgbClr val="FFFFFF"/>
                </a:solidFill>
                <a:latin typeface="Arial"/>
                <a:cs typeface="Arial"/>
              </a:rPr>
              <a:t> </a:t>
            </a:r>
            <a:r>
              <a:rPr sz="1200" dirty="0">
                <a:solidFill>
                  <a:srgbClr val="FFFFFF"/>
                </a:solidFill>
                <a:latin typeface="Arial"/>
                <a:cs typeface="Arial"/>
              </a:rPr>
              <a:t>kring</a:t>
            </a:r>
            <a:r>
              <a:rPr sz="1200" spc="-15" dirty="0">
                <a:solidFill>
                  <a:srgbClr val="FFFFFF"/>
                </a:solidFill>
                <a:latin typeface="Arial"/>
                <a:cs typeface="Arial"/>
              </a:rPr>
              <a:t> </a:t>
            </a:r>
            <a:r>
              <a:rPr sz="1200" dirty="0">
                <a:solidFill>
                  <a:srgbClr val="FFFFFF"/>
                </a:solidFill>
                <a:latin typeface="Arial"/>
                <a:cs typeface="Arial"/>
              </a:rPr>
              <a:t>upplevelsens</a:t>
            </a:r>
            <a:r>
              <a:rPr sz="1200" spc="-35" dirty="0">
                <a:solidFill>
                  <a:srgbClr val="FFFFFF"/>
                </a:solidFill>
                <a:latin typeface="Arial"/>
                <a:cs typeface="Arial"/>
              </a:rPr>
              <a:t> </a:t>
            </a:r>
            <a:r>
              <a:rPr sz="1200" dirty="0">
                <a:solidFill>
                  <a:srgbClr val="FFFFFF"/>
                </a:solidFill>
                <a:latin typeface="Arial"/>
                <a:cs typeface="Arial"/>
              </a:rPr>
              <a:t>betydelse</a:t>
            </a:r>
            <a:r>
              <a:rPr sz="1200" spc="-35" dirty="0">
                <a:solidFill>
                  <a:srgbClr val="FFFFFF"/>
                </a:solidFill>
                <a:latin typeface="Arial"/>
                <a:cs typeface="Arial"/>
              </a:rPr>
              <a:t> </a:t>
            </a:r>
            <a:r>
              <a:rPr sz="1200" dirty="0">
                <a:solidFill>
                  <a:srgbClr val="FFFFFF"/>
                </a:solidFill>
                <a:latin typeface="Arial"/>
                <a:cs typeface="Arial"/>
              </a:rPr>
              <a:t>och</a:t>
            </a:r>
            <a:r>
              <a:rPr sz="1200" spc="-15" dirty="0">
                <a:solidFill>
                  <a:srgbClr val="FFFFFF"/>
                </a:solidFill>
                <a:latin typeface="Arial"/>
                <a:cs typeface="Arial"/>
              </a:rPr>
              <a:t> </a:t>
            </a:r>
            <a:r>
              <a:rPr sz="1200" dirty="0">
                <a:solidFill>
                  <a:srgbClr val="FFFFFF"/>
                </a:solidFill>
                <a:latin typeface="Arial"/>
                <a:cs typeface="Arial"/>
              </a:rPr>
              <a:t>sammansättning</a:t>
            </a:r>
            <a:r>
              <a:rPr sz="1200" spc="-30" dirty="0">
                <a:solidFill>
                  <a:srgbClr val="FFFFFF"/>
                </a:solidFill>
                <a:latin typeface="Arial"/>
                <a:cs typeface="Arial"/>
              </a:rPr>
              <a:t> </a:t>
            </a:r>
            <a:r>
              <a:rPr sz="1200" dirty="0">
                <a:solidFill>
                  <a:srgbClr val="FFFFFF"/>
                </a:solidFill>
                <a:latin typeface="Arial"/>
                <a:cs typeface="Arial"/>
              </a:rPr>
              <a:t>är</a:t>
            </a:r>
            <a:r>
              <a:rPr sz="1200" spc="-20" dirty="0">
                <a:solidFill>
                  <a:srgbClr val="FFFFFF"/>
                </a:solidFill>
                <a:latin typeface="Arial"/>
                <a:cs typeface="Arial"/>
              </a:rPr>
              <a:t> </a:t>
            </a:r>
            <a:r>
              <a:rPr sz="1200" dirty="0">
                <a:solidFill>
                  <a:srgbClr val="FFFFFF"/>
                </a:solidFill>
                <a:latin typeface="Arial"/>
                <a:cs typeface="Arial"/>
              </a:rPr>
              <a:t>centrala</a:t>
            </a:r>
            <a:r>
              <a:rPr sz="1200" spc="-20" dirty="0">
                <a:solidFill>
                  <a:srgbClr val="FFFFFF"/>
                </a:solidFill>
                <a:latin typeface="Arial"/>
                <a:cs typeface="Arial"/>
              </a:rPr>
              <a:t> </a:t>
            </a:r>
            <a:r>
              <a:rPr sz="1200" dirty="0">
                <a:solidFill>
                  <a:srgbClr val="FFFFFF"/>
                </a:solidFill>
                <a:latin typeface="Arial"/>
                <a:cs typeface="Arial"/>
              </a:rPr>
              <a:t>delar</a:t>
            </a:r>
            <a:r>
              <a:rPr sz="1200" spc="-25" dirty="0">
                <a:solidFill>
                  <a:srgbClr val="FFFFFF"/>
                </a:solidFill>
                <a:latin typeface="Arial"/>
                <a:cs typeface="Arial"/>
              </a:rPr>
              <a:t> </a:t>
            </a:r>
            <a:r>
              <a:rPr sz="1200" dirty="0">
                <a:solidFill>
                  <a:srgbClr val="FFFFFF"/>
                </a:solidFill>
                <a:latin typeface="Arial"/>
                <a:cs typeface="Arial"/>
              </a:rPr>
              <a:t>i</a:t>
            </a:r>
            <a:r>
              <a:rPr sz="1200" spc="-5" dirty="0">
                <a:solidFill>
                  <a:srgbClr val="FFFFFF"/>
                </a:solidFill>
                <a:latin typeface="Arial"/>
                <a:cs typeface="Arial"/>
              </a:rPr>
              <a:t> </a:t>
            </a:r>
            <a:r>
              <a:rPr sz="1200" dirty="0">
                <a:solidFill>
                  <a:srgbClr val="FFFFFF"/>
                </a:solidFill>
                <a:latin typeface="Arial"/>
                <a:cs typeface="Arial"/>
              </a:rPr>
              <a:t>uppbyggnaden</a:t>
            </a:r>
            <a:r>
              <a:rPr sz="1200" spc="-40" dirty="0">
                <a:solidFill>
                  <a:srgbClr val="FFFFFF"/>
                </a:solidFill>
                <a:latin typeface="Arial"/>
                <a:cs typeface="Arial"/>
              </a:rPr>
              <a:t> </a:t>
            </a:r>
            <a:r>
              <a:rPr sz="1200" dirty="0">
                <a:solidFill>
                  <a:srgbClr val="FFFFFF"/>
                </a:solidFill>
                <a:latin typeface="Arial"/>
                <a:cs typeface="Arial"/>
              </a:rPr>
              <a:t>av</a:t>
            </a:r>
            <a:r>
              <a:rPr sz="1200" spc="-10" dirty="0">
                <a:solidFill>
                  <a:srgbClr val="FFFFFF"/>
                </a:solidFill>
                <a:latin typeface="Arial"/>
                <a:cs typeface="Arial"/>
              </a:rPr>
              <a:t> </a:t>
            </a:r>
            <a:r>
              <a:rPr sz="1200" dirty="0">
                <a:solidFill>
                  <a:srgbClr val="FFFFFF"/>
                </a:solidFill>
                <a:latin typeface="Arial"/>
                <a:cs typeface="Arial"/>
              </a:rPr>
              <a:t>denna</a:t>
            </a:r>
            <a:r>
              <a:rPr sz="1200" spc="-30" dirty="0">
                <a:solidFill>
                  <a:srgbClr val="FFFFFF"/>
                </a:solidFill>
                <a:latin typeface="Arial"/>
                <a:cs typeface="Arial"/>
              </a:rPr>
              <a:t> </a:t>
            </a:r>
            <a:r>
              <a:rPr sz="1200" spc="-10" dirty="0">
                <a:solidFill>
                  <a:srgbClr val="FFFFFF"/>
                </a:solidFill>
                <a:latin typeface="Arial"/>
                <a:cs typeface="Arial"/>
              </a:rPr>
              <a:t>manual.</a:t>
            </a:r>
            <a:endParaRPr sz="1200" dirty="0">
              <a:latin typeface="Arial"/>
              <a:cs typeface="Arial"/>
            </a:endParaRPr>
          </a:p>
          <a:p>
            <a:pPr marL="421005" indent="-408305">
              <a:lnSpc>
                <a:spcPct val="100000"/>
              </a:lnSpc>
              <a:spcBef>
                <a:spcPts val="705"/>
              </a:spcBef>
              <a:buFont typeface="Arial"/>
              <a:buChar char="•"/>
              <a:tabLst>
                <a:tab pos="421005" algn="l"/>
              </a:tabLst>
            </a:pPr>
            <a:r>
              <a:rPr sz="1600" b="1" spc="-10" dirty="0">
                <a:solidFill>
                  <a:srgbClr val="FFFFFF"/>
                </a:solidFill>
                <a:latin typeface="Arial"/>
                <a:cs typeface="Arial"/>
              </a:rPr>
              <a:t>Framgångsexempel</a:t>
            </a:r>
            <a:endParaRPr sz="1600" dirty="0">
              <a:latin typeface="Arial"/>
              <a:cs typeface="Arial"/>
            </a:endParaRPr>
          </a:p>
          <a:p>
            <a:pPr marL="896619" marR="81915" indent="-340360">
              <a:lnSpc>
                <a:spcPct val="120000"/>
              </a:lnSpc>
              <a:spcBef>
                <a:spcPts val="350"/>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Framgångsrika</a:t>
            </a:r>
            <a:r>
              <a:rPr sz="1200" spc="-25" dirty="0">
                <a:solidFill>
                  <a:srgbClr val="FFFFFF"/>
                </a:solidFill>
                <a:latin typeface="Arial"/>
                <a:cs typeface="Arial"/>
              </a:rPr>
              <a:t> </a:t>
            </a:r>
            <a:r>
              <a:rPr sz="1200" dirty="0">
                <a:solidFill>
                  <a:srgbClr val="FFFFFF"/>
                </a:solidFill>
                <a:latin typeface="Arial"/>
                <a:cs typeface="Arial"/>
              </a:rPr>
              <a:t>evenemangsarrangörer</a:t>
            </a:r>
            <a:r>
              <a:rPr sz="1200" spc="-45" dirty="0">
                <a:solidFill>
                  <a:srgbClr val="FFFFFF"/>
                </a:solidFill>
                <a:latin typeface="Arial"/>
                <a:cs typeface="Arial"/>
              </a:rPr>
              <a:t> </a:t>
            </a:r>
            <a:r>
              <a:rPr sz="1200" dirty="0">
                <a:solidFill>
                  <a:srgbClr val="FFFFFF"/>
                </a:solidFill>
                <a:latin typeface="Arial"/>
                <a:cs typeface="Arial"/>
              </a:rPr>
              <a:t>på</a:t>
            </a:r>
            <a:r>
              <a:rPr sz="1200" spc="-15" dirty="0">
                <a:solidFill>
                  <a:srgbClr val="FFFFFF"/>
                </a:solidFill>
                <a:latin typeface="Arial"/>
                <a:cs typeface="Arial"/>
              </a:rPr>
              <a:t> </a:t>
            </a:r>
            <a:r>
              <a:rPr sz="1200" dirty="0">
                <a:solidFill>
                  <a:srgbClr val="FFFFFF"/>
                </a:solidFill>
                <a:latin typeface="Arial"/>
                <a:cs typeface="Arial"/>
              </a:rPr>
              <a:t>den</a:t>
            </a:r>
            <a:r>
              <a:rPr sz="1200" spc="-30" dirty="0">
                <a:solidFill>
                  <a:srgbClr val="FFFFFF"/>
                </a:solidFill>
                <a:latin typeface="Arial"/>
                <a:cs typeface="Arial"/>
              </a:rPr>
              <a:t> </a:t>
            </a:r>
            <a:r>
              <a:rPr sz="1200" dirty="0">
                <a:solidFill>
                  <a:srgbClr val="FFFFFF"/>
                </a:solidFill>
                <a:latin typeface="Arial"/>
                <a:cs typeface="Arial"/>
              </a:rPr>
              <a:t>svenska</a:t>
            </a:r>
            <a:r>
              <a:rPr sz="1200" spc="-30" dirty="0">
                <a:solidFill>
                  <a:srgbClr val="FFFFFF"/>
                </a:solidFill>
                <a:latin typeface="Arial"/>
                <a:cs typeface="Arial"/>
              </a:rPr>
              <a:t> </a:t>
            </a:r>
            <a:r>
              <a:rPr sz="1200" dirty="0">
                <a:solidFill>
                  <a:srgbClr val="FFFFFF"/>
                </a:solidFill>
                <a:latin typeface="Arial"/>
                <a:cs typeface="Arial"/>
              </a:rPr>
              <a:t>och</a:t>
            </a:r>
            <a:r>
              <a:rPr sz="1200" spc="-15" dirty="0">
                <a:solidFill>
                  <a:srgbClr val="FFFFFF"/>
                </a:solidFill>
                <a:latin typeface="Arial"/>
                <a:cs typeface="Arial"/>
              </a:rPr>
              <a:t> </a:t>
            </a:r>
            <a:r>
              <a:rPr sz="1200" dirty="0">
                <a:solidFill>
                  <a:srgbClr val="FFFFFF"/>
                </a:solidFill>
                <a:latin typeface="Arial"/>
                <a:cs typeface="Arial"/>
              </a:rPr>
              <a:t>internationella</a:t>
            </a:r>
            <a:r>
              <a:rPr sz="1200" spc="-35" dirty="0">
                <a:solidFill>
                  <a:srgbClr val="FFFFFF"/>
                </a:solidFill>
                <a:latin typeface="Arial"/>
                <a:cs typeface="Arial"/>
              </a:rPr>
              <a:t> </a:t>
            </a:r>
            <a:r>
              <a:rPr sz="1200" dirty="0">
                <a:solidFill>
                  <a:srgbClr val="FFFFFF"/>
                </a:solidFill>
                <a:latin typeface="Arial"/>
                <a:cs typeface="Arial"/>
              </a:rPr>
              <a:t>evenemangsmarknaden</a:t>
            </a:r>
            <a:r>
              <a:rPr sz="1200" spc="-15" dirty="0">
                <a:solidFill>
                  <a:srgbClr val="FFFFFF"/>
                </a:solidFill>
                <a:latin typeface="Arial"/>
                <a:cs typeface="Arial"/>
              </a:rPr>
              <a:t> </a:t>
            </a:r>
            <a:r>
              <a:rPr sz="1200" dirty="0">
                <a:solidFill>
                  <a:srgbClr val="FFFFFF"/>
                </a:solidFill>
                <a:latin typeface="Arial"/>
                <a:cs typeface="Arial"/>
              </a:rPr>
              <a:t>har</a:t>
            </a:r>
            <a:r>
              <a:rPr sz="1200" spc="-50" dirty="0">
                <a:solidFill>
                  <a:srgbClr val="FFFFFF"/>
                </a:solidFill>
                <a:latin typeface="Arial"/>
                <a:cs typeface="Arial"/>
              </a:rPr>
              <a:t> </a:t>
            </a:r>
            <a:r>
              <a:rPr sz="1200" dirty="0">
                <a:solidFill>
                  <a:srgbClr val="FFFFFF"/>
                </a:solidFill>
                <a:latin typeface="Arial"/>
                <a:cs typeface="Arial"/>
              </a:rPr>
              <a:t>givit</a:t>
            </a:r>
            <a:r>
              <a:rPr sz="1200" spc="15" dirty="0">
                <a:solidFill>
                  <a:srgbClr val="FFFFFF"/>
                </a:solidFill>
                <a:latin typeface="Arial"/>
                <a:cs typeface="Arial"/>
              </a:rPr>
              <a:t> </a:t>
            </a:r>
            <a:r>
              <a:rPr sz="1200" dirty="0">
                <a:solidFill>
                  <a:srgbClr val="FFFFFF"/>
                </a:solidFill>
                <a:latin typeface="Arial"/>
                <a:cs typeface="Arial"/>
              </a:rPr>
              <a:t>oss</a:t>
            </a:r>
            <a:r>
              <a:rPr sz="1200" spc="-20" dirty="0">
                <a:solidFill>
                  <a:srgbClr val="FFFFFF"/>
                </a:solidFill>
                <a:latin typeface="Arial"/>
                <a:cs typeface="Arial"/>
              </a:rPr>
              <a:t> </a:t>
            </a:r>
            <a:r>
              <a:rPr sz="1200" dirty="0">
                <a:solidFill>
                  <a:srgbClr val="FFFFFF"/>
                </a:solidFill>
                <a:latin typeface="Arial"/>
                <a:cs typeface="Arial"/>
              </a:rPr>
              <a:t>värdefull</a:t>
            </a:r>
            <a:r>
              <a:rPr sz="1200" spc="-50" dirty="0">
                <a:solidFill>
                  <a:srgbClr val="FFFFFF"/>
                </a:solidFill>
                <a:latin typeface="Arial"/>
                <a:cs typeface="Arial"/>
              </a:rPr>
              <a:t> </a:t>
            </a:r>
            <a:r>
              <a:rPr sz="1200" dirty="0">
                <a:solidFill>
                  <a:srgbClr val="FFFFFF"/>
                </a:solidFill>
                <a:latin typeface="Arial"/>
                <a:cs typeface="Arial"/>
              </a:rPr>
              <a:t>kunskap</a:t>
            </a:r>
            <a:r>
              <a:rPr sz="1200" spc="-40" dirty="0">
                <a:solidFill>
                  <a:srgbClr val="FFFFFF"/>
                </a:solidFill>
                <a:latin typeface="Arial"/>
                <a:cs typeface="Arial"/>
              </a:rPr>
              <a:t> </a:t>
            </a:r>
            <a:r>
              <a:rPr sz="1200" spc="-25" dirty="0">
                <a:solidFill>
                  <a:srgbClr val="FFFFFF"/>
                </a:solidFill>
                <a:latin typeface="Arial"/>
                <a:cs typeface="Arial"/>
              </a:rPr>
              <a:t>kring</a:t>
            </a:r>
            <a:r>
              <a:rPr sz="1200" spc="-10" dirty="0">
                <a:solidFill>
                  <a:srgbClr val="FFFFFF"/>
                </a:solidFill>
                <a:latin typeface="Arial"/>
                <a:cs typeface="Arial"/>
              </a:rPr>
              <a:t> vilka </a:t>
            </a:r>
            <a:r>
              <a:rPr sz="1200" dirty="0">
                <a:solidFill>
                  <a:srgbClr val="FFFFFF"/>
                </a:solidFill>
                <a:latin typeface="Arial"/>
                <a:cs typeface="Arial"/>
              </a:rPr>
              <a:t>aktiviteter</a:t>
            </a:r>
            <a:r>
              <a:rPr sz="1200" spc="-30" dirty="0">
                <a:solidFill>
                  <a:srgbClr val="FFFFFF"/>
                </a:solidFill>
                <a:latin typeface="Arial"/>
                <a:cs typeface="Arial"/>
              </a:rPr>
              <a:t> </a:t>
            </a:r>
            <a:r>
              <a:rPr sz="1200" dirty="0">
                <a:solidFill>
                  <a:srgbClr val="FFFFFF"/>
                </a:solidFill>
                <a:latin typeface="Arial"/>
                <a:cs typeface="Arial"/>
              </a:rPr>
              <a:t>som fungerar</a:t>
            </a:r>
            <a:r>
              <a:rPr sz="1200" spc="-30" dirty="0">
                <a:solidFill>
                  <a:srgbClr val="FFFFFF"/>
                </a:solidFill>
                <a:latin typeface="Arial"/>
                <a:cs typeface="Arial"/>
              </a:rPr>
              <a:t> </a:t>
            </a:r>
            <a:r>
              <a:rPr sz="1200" dirty="0">
                <a:solidFill>
                  <a:srgbClr val="FFFFFF"/>
                </a:solidFill>
                <a:latin typeface="Arial"/>
                <a:cs typeface="Arial"/>
              </a:rPr>
              <a:t>i </a:t>
            </a:r>
            <a:r>
              <a:rPr sz="1200" spc="-10" dirty="0">
                <a:solidFill>
                  <a:srgbClr val="FFFFFF"/>
                </a:solidFill>
                <a:latin typeface="Arial"/>
                <a:cs typeface="Arial"/>
              </a:rPr>
              <a:t>praktiken.</a:t>
            </a:r>
            <a:endParaRPr sz="1200" dirty="0">
              <a:latin typeface="Arial"/>
              <a:cs typeface="Arial"/>
            </a:endParaRPr>
          </a:p>
          <a:p>
            <a:pPr marL="421005" indent="-408305">
              <a:lnSpc>
                <a:spcPct val="100000"/>
              </a:lnSpc>
              <a:spcBef>
                <a:spcPts val="705"/>
              </a:spcBef>
              <a:buFont typeface="Arial"/>
              <a:buChar char="•"/>
              <a:tabLst>
                <a:tab pos="421005" algn="l"/>
              </a:tabLst>
            </a:pPr>
            <a:r>
              <a:rPr sz="1600" b="1" spc="-10" dirty="0">
                <a:solidFill>
                  <a:srgbClr val="FFFFFF"/>
                </a:solidFill>
                <a:latin typeface="Arial"/>
                <a:cs typeface="Arial"/>
              </a:rPr>
              <a:t>Evenemangsundersökningar</a:t>
            </a:r>
            <a:endParaRPr sz="1600" dirty="0">
              <a:latin typeface="Arial"/>
              <a:cs typeface="Arial"/>
            </a:endParaRPr>
          </a:p>
          <a:p>
            <a:pPr marL="896619" marR="5080" indent="-340360">
              <a:lnSpc>
                <a:spcPct val="120000"/>
              </a:lnSpc>
              <a:spcBef>
                <a:spcPts val="355"/>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Upplevelseinstitutet</a:t>
            </a:r>
            <a:r>
              <a:rPr sz="1200" spc="-35" dirty="0">
                <a:solidFill>
                  <a:srgbClr val="FFFFFF"/>
                </a:solidFill>
                <a:latin typeface="Arial"/>
                <a:cs typeface="Arial"/>
              </a:rPr>
              <a:t> </a:t>
            </a:r>
            <a:r>
              <a:rPr sz="1200" dirty="0">
                <a:solidFill>
                  <a:srgbClr val="FFFFFF"/>
                </a:solidFill>
                <a:latin typeface="Arial"/>
                <a:cs typeface="Arial"/>
              </a:rPr>
              <a:t>har</a:t>
            </a:r>
            <a:r>
              <a:rPr sz="1200" spc="-25" dirty="0">
                <a:solidFill>
                  <a:srgbClr val="FFFFFF"/>
                </a:solidFill>
                <a:latin typeface="Arial"/>
                <a:cs typeface="Arial"/>
              </a:rPr>
              <a:t> </a:t>
            </a:r>
            <a:r>
              <a:rPr sz="1200" dirty="0">
                <a:solidFill>
                  <a:srgbClr val="FFFFFF"/>
                </a:solidFill>
                <a:latin typeface="Arial"/>
                <a:cs typeface="Arial"/>
              </a:rPr>
              <a:t>genomfört</a:t>
            </a:r>
            <a:r>
              <a:rPr sz="1200" spc="-30" dirty="0">
                <a:solidFill>
                  <a:srgbClr val="FFFFFF"/>
                </a:solidFill>
                <a:latin typeface="Arial"/>
                <a:cs typeface="Arial"/>
              </a:rPr>
              <a:t> </a:t>
            </a:r>
            <a:r>
              <a:rPr sz="1200" dirty="0">
                <a:solidFill>
                  <a:srgbClr val="FFFFFF"/>
                </a:solidFill>
                <a:latin typeface="Arial"/>
                <a:cs typeface="Arial"/>
              </a:rPr>
              <a:t>undersökningar</a:t>
            </a:r>
            <a:r>
              <a:rPr sz="1200" spc="-50" dirty="0">
                <a:solidFill>
                  <a:srgbClr val="FFFFFF"/>
                </a:solidFill>
                <a:latin typeface="Arial"/>
                <a:cs typeface="Arial"/>
              </a:rPr>
              <a:t> </a:t>
            </a:r>
            <a:r>
              <a:rPr sz="1200" dirty="0">
                <a:solidFill>
                  <a:srgbClr val="FFFFFF"/>
                </a:solidFill>
                <a:latin typeface="Arial"/>
                <a:cs typeface="Arial"/>
              </a:rPr>
              <a:t>på</a:t>
            </a:r>
            <a:r>
              <a:rPr sz="1200" spc="-15" dirty="0">
                <a:solidFill>
                  <a:srgbClr val="FFFFFF"/>
                </a:solidFill>
                <a:latin typeface="Arial"/>
                <a:cs typeface="Arial"/>
              </a:rPr>
              <a:t> </a:t>
            </a:r>
            <a:r>
              <a:rPr sz="1200" dirty="0">
                <a:solidFill>
                  <a:srgbClr val="FFFFFF"/>
                </a:solidFill>
                <a:latin typeface="Arial"/>
                <a:cs typeface="Arial"/>
              </a:rPr>
              <a:t>alla</a:t>
            </a:r>
            <a:r>
              <a:rPr sz="1200" spc="-30" dirty="0">
                <a:solidFill>
                  <a:srgbClr val="FFFFFF"/>
                </a:solidFill>
                <a:latin typeface="Arial"/>
                <a:cs typeface="Arial"/>
              </a:rPr>
              <a:t> </a:t>
            </a:r>
            <a:r>
              <a:rPr sz="1200" dirty="0" err="1">
                <a:solidFill>
                  <a:srgbClr val="FFFFFF"/>
                </a:solidFill>
                <a:latin typeface="Arial"/>
                <a:cs typeface="Arial"/>
              </a:rPr>
              <a:t>våra</a:t>
            </a:r>
            <a:r>
              <a:rPr sz="1200" spc="-10" dirty="0">
                <a:solidFill>
                  <a:srgbClr val="FFFFFF"/>
                </a:solidFill>
                <a:latin typeface="Arial"/>
                <a:cs typeface="Arial"/>
              </a:rPr>
              <a:t> </a:t>
            </a:r>
            <a:r>
              <a:rPr sz="1200" dirty="0" err="1">
                <a:solidFill>
                  <a:srgbClr val="FFFFFF"/>
                </a:solidFill>
                <a:latin typeface="Arial"/>
                <a:cs typeface="Arial"/>
              </a:rPr>
              <a:t>arenor</a:t>
            </a:r>
            <a:r>
              <a:rPr sz="1200" dirty="0">
                <a:solidFill>
                  <a:srgbClr val="FFFFFF"/>
                </a:solidFill>
                <a:latin typeface="Arial"/>
                <a:cs typeface="Arial"/>
              </a:rPr>
              <a:t>.</a:t>
            </a:r>
            <a:r>
              <a:rPr sz="1200" spc="-45" dirty="0">
                <a:solidFill>
                  <a:srgbClr val="FFFFFF"/>
                </a:solidFill>
                <a:latin typeface="Arial"/>
                <a:cs typeface="Arial"/>
              </a:rPr>
              <a:t> </a:t>
            </a:r>
            <a:r>
              <a:rPr sz="1200" dirty="0">
                <a:solidFill>
                  <a:srgbClr val="FFFFFF"/>
                </a:solidFill>
                <a:latin typeface="Arial"/>
                <a:cs typeface="Arial"/>
              </a:rPr>
              <a:t>Dessa</a:t>
            </a:r>
            <a:r>
              <a:rPr sz="1200" spc="-15" dirty="0">
                <a:solidFill>
                  <a:srgbClr val="FFFFFF"/>
                </a:solidFill>
                <a:latin typeface="Arial"/>
                <a:cs typeface="Arial"/>
              </a:rPr>
              <a:t> </a:t>
            </a:r>
            <a:r>
              <a:rPr sz="1200" dirty="0">
                <a:solidFill>
                  <a:srgbClr val="FFFFFF"/>
                </a:solidFill>
                <a:latin typeface="Arial"/>
                <a:cs typeface="Arial"/>
              </a:rPr>
              <a:t>undersökningar</a:t>
            </a:r>
            <a:r>
              <a:rPr sz="1200" spc="-50" dirty="0">
                <a:solidFill>
                  <a:srgbClr val="FFFFFF"/>
                </a:solidFill>
                <a:latin typeface="Arial"/>
                <a:cs typeface="Arial"/>
              </a:rPr>
              <a:t> </a:t>
            </a:r>
            <a:r>
              <a:rPr sz="1200" dirty="0">
                <a:solidFill>
                  <a:srgbClr val="FFFFFF"/>
                </a:solidFill>
                <a:latin typeface="Arial"/>
                <a:cs typeface="Arial"/>
              </a:rPr>
              <a:t>har</a:t>
            </a:r>
            <a:r>
              <a:rPr sz="1200" spc="-25" dirty="0">
                <a:solidFill>
                  <a:srgbClr val="FFFFFF"/>
                </a:solidFill>
                <a:latin typeface="Arial"/>
                <a:cs typeface="Arial"/>
              </a:rPr>
              <a:t> </a:t>
            </a:r>
            <a:r>
              <a:rPr sz="1200" spc="-20" dirty="0">
                <a:solidFill>
                  <a:srgbClr val="FFFFFF"/>
                </a:solidFill>
                <a:latin typeface="Arial"/>
                <a:cs typeface="Arial"/>
              </a:rPr>
              <a:t>givit</a:t>
            </a:r>
            <a:r>
              <a:rPr sz="1200" spc="5" dirty="0">
                <a:solidFill>
                  <a:srgbClr val="FFFFFF"/>
                </a:solidFill>
                <a:latin typeface="Arial"/>
                <a:cs typeface="Arial"/>
              </a:rPr>
              <a:t> </a:t>
            </a:r>
            <a:r>
              <a:rPr sz="1200" dirty="0">
                <a:solidFill>
                  <a:srgbClr val="FFFFFF"/>
                </a:solidFill>
                <a:latin typeface="Arial"/>
                <a:cs typeface="Arial"/>
              </a:rPr>
              <a:t>oss</a:t>
            </a:r>
            <a:r>
              <a:rPr sz="1200" spc="-10" dirty="0">
                <a:solidFill>
                  <a:srgbClr val="FFFFFF"/>
                </a:solidFill>
                <a:latin typeface="Arial"/>
                <a:cs typeface="Arial"/>
              </a:rPr>
              <a:t> </a:t>
            </a:r>
            <a:r>
              <a:rPr sz="1200" dirty="0">
                <a:solidFill>
                  <a:srgbClr val="FFFFFF"/>
                </a:solidFill>
                <a:latin typeface="Arial"/>
                <a:cs typeface="Arial"/>
              </a:rPr>
              <a:t>en</a:t>
            </a:r>
            <a:r>
              <a:rPr sz="1200" spc="-30" dirty="0">
                <a:solidFill>
                  <a:srgbClr val="FFFFFF"/>
                </a:solidFill>
                <a:latin typeface="Arial"/>
                <a:cs typeface="Arial"/>
              </a:rPr>
              <a:t> </a:t>
            </a:r>
            <a:r>
              <a:rPr sz="1200" spc="-25" dirty="0">
                <a:solidFill>
                  <a:srgbClr val="FFFFFF"/>
                </a:solidFill>
                <a:latin typeface="Arial"/>
                <a:cs typeface="Arial"/>
              </a:rPr>
              <a:t>god </a:t>
            </a:r>
            <a:r>
              <a:rPr sz="1200" dirty="0">
                <a:solidFill>
                  <a:srgbClr val="FFFFFF"/>
                </a:solidFill>
                <a:latin typeface="Arial"/>
                <a:cs typeface="Arial"/>
              </a:rPr>
              <a:t>förståelse</a:t>
            </a:r>
            <a:r>
              <a:rPr sz="1200" spc="-50" dirty="0">
                <a:solidFill>
                  <a:srgbClr val="FFFFFF"/>
                </a:solidFill>
                <a:latin typeface="Arial"/>
                <a:cs typeface="Arial"/>
              </a:rPr>
              <a:t> </a:t>
            </a:r>
            <a:r>
              <a:rPr sz="1200" dirty="0">
                <a:solidFill>
                  <a:srgbClr val="FFFFFF"/>
                </a:solidFill>
                <a:latin typeface="Arial"/>
                <a:cs typeface="Arial"/>
              </a:rPr>
              <a:t>för</a:t>
            </a:r>
            <a:r>
              <a:rPr sz="1200" spc="-25" dirty="0">
                <a:solidFill>
                  <a:srgbClr val="FFFFFF"/>
                </a:solidFill>
                <a:latin typeface="Arial"/>
                <a:cs typeface="Arial"/>
              </a:rPr>
              <a:t> </a:t>
            </a:r>
            <a:r>
              <a:rPr sz="1200" dirty="0">
                <a:solidFill>
                  <a:srgbClr val="FFFFFF"/>
                </a:solidFill>
                <a:latin typeface="Arial"/>
                <a:cs typeface="Arial"/>
              </a:rPr>
              <a:t>vilka</a:t>
            </a:r>
            <a:r>
              <a:rPr sz="1200" spc="-5" dirty="0">
                <a:solidFill>
                  <a:srgbClr val="FFFFFF"/>
                </a:solidFill>
                <a:latin typeface="Arial"/>
                <a:cs typeface="Arial"/>
              </a:rPr>
              <a:t> </a:t>
            </a:r>
            <a:r>
              <a:rPr sz="1200" dirty="0">
                <a:solidFill>
                  <a:srgbClr val="FFFFFF"/>
                </a:solidFill>
                <a:latin typeface="Arial"/>
                <a:cs typeface="Arial"/>
              </a:rPr>
              <a:t>drivkrafter</a:t>
            </a:r>
            <a:r>
              <a:rPr sz="1200" spc="-20" dirty="0">
                <a:solidFill>
                  <a:srgbClr val="FFFFFF"/>
                </a:solidFill>
                <a:latin typeface="Arial"/>
                <a:cs typeface="Arial"/>
              </a:rPr>
              <a:t> </a:t>
            </a:r>
            <a:r>
              <a:rPr sz="1200" dirty="0">
                <a:solidFill>
                  <a:srgbClr val="FFFFFF"/>
                </a:solidFill>
                <a:latin typeface="Arial"/>
                <a:cs typeface="Arial"/>
              </a:rPr>
              <a:t>och</a:t>
            </a:r>
            <a:r>
              <a:rPr sz="1200" spc="-15" dirty="0">
                <a:solidFill>
                  <a:srgbClr val="FFFFFF"/>
                </a:solidFill>
                <a:latin typeface="Arial"/>
                <a:cs typeface="Arial"/>
              </a:rPr>
              <a:t> </a:t>
            </a:r>
            <a:r>
              <a:rPr sz="1200" dirty="0">
                <a:solidFill>
                  <a:srgbClr val="FFFFFF"/>
                </a:solidFill>
                <a:latin typeface="Arial"/>
                <a:cs typeface="Arial"/>
              </a:rPr>
              <a:t>barriärer</a:t>
            </a:r>
            <a:r>
              <a:rPr sz="1200" spc="-35" dirty="0">
                <a:solidFill>
                  <a:srgbClr val="FFFFFF"/>
                </a:solidFill>
                <a:latin typeface="Arial"/>
                <a:cs typeface="Arial"/>
              </a:rPr>
              <a:t> </a:t>
            </a:r>
            <a:r>
              <a:rPr sz="1200" dirty="0">
                <a:solidFill>
                  <a:srgbClr val="FFFFFF"/>
                </a:solidFill>
                <a:latin typeface="Arial"/>
                <a:cs typeface="Arial"/>
              </a:rPr>
              <a:t>som</a:t>
            </a:r>
            <a:r>
              <a:rPr sz="1200" spc="-10" dirty="0">
                <a:solidFill>
                  <a:srgbClr val="FFFFFF"/>
                </a:solidFill>
                <a:latin typeface="Arial"/>
                <a:cs typeface="Arial"/>
              </a:rPr>
              <a:t> </a:t>
            </a:r>
            <a:r>
              <a:rPr sz="1200" dirty="0">
                <a:solidFill>
                  <a:srgbClr val="FFFFFF"/>
                </a:solidFill>
                <a:latin typeface="Arial"/>
                <a:cs typeface="Arial"/>
              </a:rPr>
              <a:t>bandymålgruppen</a:t>
            </a:r>
            <a:r>
              <a:rPr sz="1200" spc="-10" dirty="0">
                <a:solidFill>
                  <a:srgbClr val="FFFFFF"/>
                </a:solidFill>
                <a:latin typeface="Arial"/>
                <a:cs typeface="Arial"/>
              </a:rPr>
              <a:t> </a:t>
            </a:r>
            <a:r>
              <a:rPr sz="1200" spc="-20" dirty="0">
                <a:solidFill>
                  <a:srgbClr val="FFFFFF"/>
                </a:solidFill>
                <a:latin typeface="Arial"/>
                <a:cs typeface="Arial"/>
              </a:rPr>
              <a:t>har.</a:t>
            </a:r>
            <a:endParaRPr sz="1200" dirty="0">
              <a:latin typeface="Arial"/>
              <a:cs typeface="Arial"/>
            </a:endParaRPr>
          </a:p>
        </p:txBody>
      </p:sp>
      <p:sp>
        <p:nvSpPr>
          <p:cNvPr id="4" name="object 4"/>
          <p:cNvSpPr txBox="1"/>
          <p:nvPr/>
        </p:nvSpPr>
        <p:spPr>
          <a:xfrm>
            <a:off x="11128629" y="898652"/>
            <a:ext cx="678180"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Bakgrund</a:t>
            </a:r>
            <a:endParaRPr sz="1200">
              <a:latin typeface="Arial"/>
              <a:cs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24890" y="1200099"/>
            <a:ext cx="3356610" cy="574675"/>
          </a:xfrm>
          <a:prstGeom prst="rect">
            <a:avLst/>
          </a:prstGeom>
        </p:spPr>
        <p:txBody>
          <a:bodyPr vert="horz" wrap="square" lIns="0" tIns="12700" rIns="0" bIns="0" rtlCol="0">
            <a:spAutoFit/>
          </a:bodyPr>
          <a:lstStyle/>
          <a:p>
            <a:pPr marL="12700">
              <a:lnSpc>
                <a:spcPct val="100000"/>
              </a:lnSpc>
              <a:spcBef>
                <a:spcPts val="100"/>
              </a:spcBef>
            </a:pPr>
            <a:r>
              <a:rPr sz="3600" b="1" dirty="0">
                <a:latin typeface="Arial"/>
                <a:cs typeface="Arial"/>
              </a:rPr>
              <a:t>Vårt </a:t>
            </a:r>
            <a:r>
              <a:rPr sz="3600" b="1" spc="-10" dirty="0">
                <a:latin typeface="Arial"/>
                <a:cs typeface="Arial"/>
              </a:rPr>
              <a:t>varumärke</a:t>
            </a:r>
            <a:endParaRPr sz="3600">
              <a:latin typeface="Arial"/>
              <a:cs typeface="Arial"/>
            </a:endParaRPr>
          </a:p>
        </p:txBody>
      </p:sp>
      <p:sp>
        <p:nvSpPr>
          <p:cNvPr id="13" name="object 13"/>
          <p:cNvSpPr txBox="1">
            <a:spLocks noGrp="1"/>
          </p:cNvSpPr>
          <p:nvPr>
            <p:ph type="sldNum" sz="quarter" idx="7"/>
          </p:nvPr>
        </p:nvSpPr>
        <p:spPr>
          <a:xfrm>
            <a:off x="11383009" y="6545487"/>
            <a:ext cx="259715" cy="196215"/>
          </a:xfrm>
          <a:prstGeom prst="rect">
            <a:avLst/>
          </a:prstGeom>
        </p:spPr>
        <p:txBody>
          <a:bodyPr vert="horz" wrap="square" lIns="0" tIns="0" rIns="0" bIns="0" rtlCol="0">
            <a:spAutoFit/>
          </a:bodyPr>
          <a:lstStyle>
            <a:defPPr>
              <a:defRPr kern="0"/>
            </a:defPPr>
            <a:lvl1pPr>
              <a:defRPr sz="1200" b="0" i="0">
                <a:solidFill>
                  <a:schemeClr val="bg1"/>
                </a:solidFill>
                <a:latin typeface="Arial"/>
                <a:cs typeface="Arial"/>
              </a:defRPr>
            </a:lvl1pPr>
          </a:lstStyle>
          <a:p>
            <a:pPr marL="38100">
              <a:lnSpc>
                <a:spcPts val="1425"/>
              </a:lnSpc>
            </a:pPr>
            <a:fld id="{81D60167-4931-47E6-BA6A-407CBD079E47}" type="slidenum">
              <a:rPr lang="sv-SE" spc="-25" smtClean="0"/>
              <a:pPr marL="38100">
                <a:lnSpc>
                  <a:spcPts val="1425"/>
                </a:lnSpc>
              </a:pPr>
              <a:t>9</a:t>
            </a:fld>
            <a:endParaRPr spc="-25" dirty="0"/>
          </a:p>
        </p:txBody>
      </p:sp>
      <p:sp>
        <p:nvSpPr>
          <p:cNvPr id="3" name="object 3"/>
          <p:cNvSpPr txBox="1"/>
          <p:nvPr/>
        </p:nvSpPr>
        <p:spPr>
          <a:xfrm>
            <a:off x="824890" y="1907794"/>
            <a:ext cx="9926320" cy="239395"/>
          </a:xfrm>
          <a:prstGeom prst="rect">
            <a:avLst/>
          </a:prstGeom>
        </p:spPr>
        <p:txBody>
          <a:bodyPr vert="horz" wrap="square" lIns="0" tIns="13335" rIns="0" bIns="0" rtlCol="0">
            <a:spAutoFit/>
          </a:bodyPr>
          <a:lstStyle/>
          <a:p>
            <a:pPr marL="12700">
              <a:lnSpc>
                <a:spcPct val="100000"/>
              </a:lnSpc>
              <a:spcBef>
                <a:spcPts val="105"/>
              </a:spcBef>
            </a:pPr>
            <a:r>
              <a:rPr sz="1400" i="1" dirty="0">
                <a:solidFill>
                  <a:srgbClr val="FFFFFF"/>
                </a:solidFill>
                <a:latin typeface="Arial"/>
                <a:cs typeface="Arial"/>
              </a:rPr>
              <a:t>Våra</a:t>
            </a:r>
            <a:r>
              <a:rPr sz="1400" i="1" spc="-40" dirty="0">
                <a:solidFill>
                  <a:srgbClr val="FFFFFF"/>
                </a:solidFill>
                <a:latin typeface="Arial"/>
                <a:cs typeface="Arial"/>
              </a:rPr>
              <a:t> </a:t>
            </a:r>
            <a:r>
              <a:rPr sz="1400" i="1" dirty="0">
                <a:solidFill>
                  <a:srgbClr val="FFFFFF"/>
                </a:solidFill>
                <a:latin typeface="Arial"/>
                <a:cs typeface="Arial"/>
              </a:rPr>
              <a:t>principer</a:t>
            </a:r>
            <a:r>
              <a:rPr sz="1400" i="1" spc="-55" dirty="0">
                <a:solidFill>
                  <a:srgbClr val="FFFFFF"/>
                </a:solidFill>
                <a:latin typeface="Arial"/>
                <a:cs typeface="Arial"/>
              </a:rPr>
              <a:t> </a:t>
            </a:r>
            <a:r>
              <a:rPr sz="1400" i="1" dirty="0">
                <a:solidFill>
                  <a:srgbClr val="FFFFFF"/>
                </a:solidFill>
                <a:latin typeface="Arial"/>
                <a:cs typeface="Arial"/>
              </a:rPr>
              <a:t>sammanfattar</a:t>
            </a:r>
            <a:r>
              <a:rPr sz="1400" i="1" spc="-55" dirty="0">
                <a:solidFill>
                  <a:srgbClr val="FFFFFF"/>
                </a:solidFill>
                <a:latin typeface="Arial"/>
                <a:cs typeface="Arial"/>
              </a:rPr>
              <a:t> </a:t>
            </a:r>
            <a:r>
              <a:rPr sz="1400" i="1" dirty="0">
                <a:solidFill>
                  <a:srgbClr val="FFFFFF"/>
                </a:solidFill>
                <a:latin typeface="Arial"/>
                <a:cs typeface="Arial"/>
              </a:rPr>
              <a:t>hur</a:t>
            </a:r>
            <a:r>
              <a:rPr sz="1400" i="1" spc="-30" dirty="0">
                <a:solidFill>
                  <a:srgbClr val="FFFFFF"/>
                </a:solidFill>
                <a:latin typeface="Arial"/>
                <a:cs typeface="Arial"/>
              </a:rPr>
              <a:t> </a:t>
            </a:r>
            <a:r>
              <a:rPr sz="1400" i="1" dirty="0">
                <a:solidFill>
                  <a:srgbClr val="FFFFFF"/>
                </a:solidFill>
                <a:latin typeface="Arial"/>
                <a:cs typeface="Arial"/>
              </a:rPr>
              <a:t>vi</a:t>
            </a:r>
            <a:r>
              <a:rPr sz="1400" i="1" spc="-10" dirty="0">
                <a:solidFill>
                  <a:srgbClr val="FFFFFF"/>
                </a:solidFill>
                <a:latin typeface="Arial"/>
                <a:cs typeface="Arial"/>
              </a:rPr>
              <a:t> är,</a:t>
            </a:r>
            <a:r>
              <a:rPr sz="1400" i="1" spc="-40" dirty="0">
                <a:solidFill>
                  <a:srgbClr val="FFFFFF"/>
                </a:solidFill>
                <a:latin typeface="Arial"/>
                <a:cs typeface="Arial"/>
              </a:rPr>
              <a:t> </a:t>
            </a:r>
            <a:r>
              <a:rPr sz="1400" i="1" dirty="0">
                <a:solidFill>
                  <a:srgbClr val="FFFFFF"/>
                </a:solidFill>
                <a:latin typeface="Arial"/>
                <a:cs typeface="Arial"/>
              </a:rPr>
              <a:t>vad</a:t>
            </a:r>
            <a:r>
              <a:rPr sz="1400" i="1" spc="-30" dirty="0">
                <a:solidFill>
                  <a:srgbClr val="FFFFFF"/>
                </a:solidFill>
                <a:latin typeface="Arial"/>
                <a:cs typeface="Arial"/>
              </a:rPr>
              <a:t> </a:t>
            </a:r>
            <a:r>
              <a:rPr sz="1400" i="1" dirty="0">
                <a:solidFill>
                  <a:srgbClr val="FFFFFF"/>
                </a:solidFill>
                <a:latin typeface="Arial"/>
                <a:cs typeface="Arial"/>
              </a:rPr>
              <a:t>vi</a:t>
            </a:r>
            <a:r>
              <a:rPr sz="1400" i="1" spc="-30" dirty="0">
                <a:solidFill>
                  <a:srgbClr val="FFFFFF"/>
                </a:solidFill>
                <a:latin typeface="Arial"/>
                <a:cs typeface="Arial"/>
              </a:rPr>
              <a:t> </a:t>
            </a:r>
            <a:r>
              <a:rPr sz="1400" i="1" dirty="0">
                <a:solidFill>
                  <a:srgbClr val="FFFFFF"/>
                </a:solidFill>
                <a:latin typeface="Arial"/>
                <a:cs typeface="Arial"/>
              </a:rPr>
              <a:t>vill</a:t>
            </a:r>
            <a:r>
              <a:rPr sz="1400" i="1" spc="-15" dirty="0">
                <a:solidFill>
                  <a:srgbClr val="FFFFFF"/>
                </a:solidFill>
                <a:latin typeface="Arial"/>
                <a:cs typeface="Arial"/>
              </a:rPr>
              <a:t> </a:t>
            </a:r>
            <a:r>
              <a:rPr sz="1400" i="1" dirty="0">
                <a:solidFill>
                  <a:srgbClr val="FFFFFF"/>
                </a:solidFill>
                <a:latin typeface="Arial"/>
                <a:cs typeface="Arial"/>
              </a:rPr>
              <a:t>och</a:t>
            </a:r>
            <a:r>
              <a:rPr sz="1400" i="1" spc="-30" dirty="0">
                <a:solidFill>
                  <a:srgbClr val="FFFFFF"/>
                </a:solidFill>
                <a:latin typeface="Arial"/>
                <a:cs typeface="Arial"/>
              </a:rPr>
              <a:t> </a:t>
            </a:r>
            <a:r>
              <a:rPr sz="1400" i="1" dirty="0">
                <a:solidFill>
                  <a:srgbClr val="FFFFFF"/>
                </a:solidFill>
                <a:latin typeface="Arial"/>
                <a:cs typeface="Arial"/>
              </a:rPr>
              <a:t>vad</a:t>
            </a:r>
            <a:r>
              <a:rPr sz="1400" i="1" spc="-30" dirty="0">
                <a:solidFill>
                  <a:srgbClr val="FFFFFF"/>
                </a:solidFill>
                <a:latin typeface="Arial"/>
                <a:cs typeface="Arial"/>
              </a:rPr>
              <a:t> </a:t>
            </a:r>
            <a:r>
              <a:rPr sz="1400" i="1" dirty="0">
                <a:solidFill>
                  <a:srgbClr val="FFFFFF"/>
                </a:solidFill>
                <a:latin typeface="Arial"/>
                <a:cs typeface="Arial"/>
              </a:rPr>
              <a:t>vi</a:t>
            </a:r>
            <a:r>
              <a:rPr sz="1400" i="1" spc="-25" dirty="0">
                <a:solidFill>
                  <a:srgbClr val="FFFFFF"/>
                </a:solidFill>
                <a:latin typeface="Arial"/>
                <a:cs typeface="Arial"/>
              </a:rPr>
              <a:t> </a:t>
            </a:r>
            <a:r>
              <a:rPr sz="1400" i="1" dirty="0">
                <a:solidFill>
                  <a:srgbClr val="FFFFFF"/>
                </a:solidFill>
                <a:latin typeface="Arial"/>
                <a:cs typeface="Arial"/>
              </a:rPr>
              <a:t>prioriterar</a:t>
            </a:r>
            <a:r>
              <a:rPr sz="1400" i="1" spc="-55" dirty="0">
                <a:solidFill>
                  <a:srgbClr val="FFFFFF"/>
                </a:solidFill>
                <a:latin typeface="Arial"/>
                <a:cs typeface="Arial"/>
              </a:rPr>
              <a:t> </a:t>
            </a:r>
            <a:r>
              <a:rPr sz="1400" i="1" dirty="0">
                <a:solidFill>
                  <a:srgbClr val="FFFFFF"/>
                </a:solidFill>
                <a:latin typeface="Arial"/>
                <a:cs typeface="Arial"/>
              </a:rPr>
              <a:t>i</a:t>
            </a:r>
            <a:r>
              <a:rPr sz="1400" i="1" spc="-15" dirty="0">
                <a:solidFill>
                  <a:srgbClr val="FFFFFF"/>
                </a:solidFill>
                <a:latin typeface="Arial"/>
                <a:cs typeface="Arial"/>
              </a:rPr>
              <a:t> </a:t>
            </a:r>
            <a:r>
              <a:rPr sz="1400" i="1" dirty="0">
                <a:solidFill>
                  <a:srgbClr val="FFFFFF"/>
                </a:solidFill>
                <a:latin typeface="Arial"/>
                <a:cs typeface="Arial"/>
              </a:rPr>
              <a:t>det</a:t>
            </a:r>
            <a:r>
              <a:rPr sz="1400" i="1" spc="-25" dirty="0">
                <a:solidFill>
                  <a:srgbClr val="FFFFFF"/>
                </a:solidFill>
                <a:latin typeface="Arial"/>
                <a:cs typeface="Arial"/>
              </a:rPr>
              <a:t> </a:t>
            </a:r>
            <a:r>
              <a:rPr sz="1400" i="1" dirty="0">
                <a:solidFill>
                  <a:srgbClr val="FFFFFF"/>
                </a:solidFill>
                <a:latin typeface="Arial"/>
                <a:cs typeface="Arial"/>
              </a:rPr>
              <a:t>dagliga.</a:t>
            </a:r>
            <a:r>
              <a:rPr sz="1400" i="1" spc="-50" dirty="0">
                <a:solidFill>
                  <a:srgbClr val="FFFFFF"/>
                </a:solidFill>
                <a:latin typeface="Arial"/>
                <a:cs typeface="Arial"/>
              </a:rPr>
              <a:t> </a:t>
            </a:r>
            <a:r>
              <a:rPr sz="1400" i="1" dirty="0">
                <a:solidFill>
                  <a:srgbClr val="FFFFFF"/>
                </a:solidFill>
                <a:latin typeface="Arial"/>
                <a:cs typeface="Arial"/>
              </a:rPr>
              <a:t>Våra</a:t>
            </a:r>
            <a:r>
              <a:rPr sz="1400" i="1" spc="-25" dirty="0">
                <a:solidFill>
                  <a:srgbClr val="FFFFFF"/>
                </a:solidFill>
                <a:latin typeface="Arial"/>
                <a:cs typeface="Arial"/>
              </a:rPr>
              <a:t> </a:t>
            </a:r>
            <a:r>
              <a:rPr sz="1400" i="1" dirty="0">
                <a:solidFill>
                  <a:srgbClr val="FFFFFF"/>
                </a:solidFill>
                <a:latin typeface="Arial"/>
                <a:cs typeface="Arial"/>
              </a:rPr>
              <a:t>evenemang</a:t>
            </a:r>
            <a:r>
              <a:rPr sz="1400" i="1" spc="-55" dirty="0">
                <a:solidFill>
                  <a:srgbClr val="FFFFFF"/>
                </a:solidFill>
                <a:latin typeface="Arial"/>
                <a:cs typeface="Arial"/>
              </a:rPr>
              <a:t> </a:t>
            </a:r>
            <a:r>
              <a:rPr sz="1400" i="1" dirty="0">
                <a:solidFill>
                  <a:srgbClr val="FFFFFF"/>
                </a:solidFill>
                <a:latin typeface="Arial"/>
                <a:cs typeface="Arial"/>
              </a:rPr>
              <a:t>ska</a:t>
            </a:r>
            <a:r>
              <a:rPr sz="1400" i="1" spc="-40" dirty="0">
                <a:solidFill>
                  <a:srgbClr val="FFFFFF"/>
                </a:solidFill>
                <a:latin typeface="Arial"/>
                <a:cs typeface="Arial"/>
              </a:rPr>
              <a:t> </a:t>
            </a:r>
            <a:r>
              <a:rPr sz="1400" i="1" dirty="0">
                <a:solidFill>
                  <a:srgbClr val="FFFFFF"/>
                </a:solidFill>
                <a:latin typeface="Arial"/>
                <a:cs typeface="Arial"/>
              </a:rPr>
              <a:t>spegla</a:t>
            </a:r>
            <a:r>
              <a:rPr sz="1400" i="1" spc="-45" dirty="0">
                <a:solidFill>
                  <a:srgbClr val="FFFFFF"/>
                </a:solidFill>
                <a:latin typeface="Arial"/>
                <a:cs typeface="Arial"/>
              </a:rPr>
              <a:t> </a:t>
            </a:r>
            <a:r>
              <a:rPr sz="1400" i="1" dirty="0">
                <a:solidFill>
                  <a:srgbClr val="FFFFFF"/>
                </a:solidFill>
                <a:latin typeface="Arial"/>
                <a:cs typeface="Arial"/>
              </a:rPr>
              <a:t>våra</a:t>
            </a:r>
            <a:r>
              <a:rPr sz="1400" i="1" spc="-25" dirty="0">
                <a:solidFill>
                  <a:srgbClr val="FFFFFF"/>
                </a:solidFill>
                <a:latin typeface="Arial"/>
                <a:cs typeface="Arial"/>
              </a:rPr>
              <a:t> </a:t>
            </a:r>
            <a:r>
              <a:rPr sz="1400" i="1" spc="-10" dirty="0">
                <a:solidFill>
                  <a:srgbClr val="FFFFFF"/>
                </a:solidFill>
                <a:latin typeface="Arial"/>
                <a:cs typeface="Arial"/>
              </a:rPr>
              <a:t>principer.</a:t>
            </a:r>
            <a:endParaRPr sz="1400">
              <a:latin typeface="Arial"/>
              <a:cs typeface="Arial"/>
            </a:endParaRPr>
          </a:p>
        </p:txBody>
      </p:sp>
      <p:sp>
        <p:nvSpPr>
          <p:cNvPr id="4" name="object 4"/>
          <p:cNvSpPr txBox="1"/>
          <p:nvPr/>
        </p:nvSpPr>
        <p:spPr>
          <a:xfrm>
            <a:off x="945896" y="3359658"/>
            <a:ext cx="4335780" cy="574040"/>
          </a:xfrm>
          <a:prstGeom prst="rect">
            <a:avLst/>
          </a:prstGeom>
        </p:spPr>
        <p:txBody>
          <a:bodyPr vert="horz" wrap="square" lIns="0" tIns="12700" rIns="0" bIns="0" rtlCol="0">
            <a:spAutoFit/>
          </a:bodyPr>
          <a:lstStyle/>
          <a:p>
            <a:pPr marL="12700">
              <a:lnSpc>
                <a:spcPct val="100000"/>
              </a:lnSpc>
              <a:spcBef>
                <a:spcPts val="100"/>
              </a:spcBef>
            </a:pPr>
            <a:r>
              <a:rPr sz="1200" b="1" spc="-10" dirty="0">
                <a:solidFill>
                  <a:srgbClr val="FFFFFF"/>
                </a:solidFill>
                <a:latin typeface="Arial"/>
                <a:cs typeface="Arial"/>
              </a:rPr>
              <a:t>SNABBA</a:t>
            </a:r>
            <a:r>
              <a:rPr sz="1200" b="1" spc="-60" dirty="0">
                <a:solidFill>
                  <a:srgbClr val="FFFFFF"/>
                </a:solidFill>
                <a:latin typeface="Arial"/>
                <a:cs typeface="Arial"/>
              </a:rPr>
              <a:t> </a:t>
            </a:r>
            <a:r>
              <a:rPr sz="1200" b="1" spc="-10" dirty="0">
                <a:solidFill>
                  <a:srgbClr val="FFFFFF"/>
                </a:solidFill>
                <a:latin typeface="Arial"/>
                <a:cs typeface="Arial"/>
              </a:rPr>
              <a:t>VÄNDNINGAR</a:t>
            </a:r>
            <a:endParaRPr sz="1200">
              <a:latin typeface="Arial"/>
              <a:cs typeface="Arial"/>
            </a:endParaRPr>
          </a:p>
          <a:p>
            <a:pPr marL="12700" marR="5080">
              <a:lnSpc>
                <a:spcPct val="100000"/>
              </a:lnSpc>
            </a:pPr>
            <a:r>
              <a:rPr sz="1200" dirty="0">
                <a:solidFill>
                  <a:srgbClr val="FFFFFF"/>
                </a:solidFill>
                <a:latin typeface="Arial"/>
                <a:cs typeface="Arial"/>
              </a:rPr>
              <a:t>Är</a:t>
            </a:r>
            <a:r>
              <a:rPr sz="1200" spc="-5" dirty="0">
                <a:solidFill>
                  <a:srgbClr val="FFFFFF"/>
                </a:solidFill>
                <a:latin typeface="Arial"/>
                <a:cs typeface="Arial"/>
              </a:rPr>
              <a:t> </a:t>
            </a:r>
            <a:r>
              <a:rPr sz="1200" dirty="0">
                <a:solidFill>
                  <a:srgbClr val="FFFFFF"/>
                </a:solidFill>
                <a:latin typeface="Arial"/>
                <a:cs typeface="Arial"/>
              </a:rPr>
              <a:t>man</a:t>
            </a:r>
            <a:r>
              <a:rPr sz="1200" spc="-25" dirty="0">
                <a:solidFill>
                  <a:srgbClr val="FFFFFF"/>
                </a:solidFill>
                <a:latin typeface="Arial"/>
                <a:cs typeface="Arial"/>
              </a:rPr>
              <a:t> </a:t>
            </a:r>
            <a:r>
              <a:rPr sz="1200" dirty="0">
                <a:solidFill>
                  <a:srgbClr val="FFFFFF"/>
                </a:solidFill>
                <a:latin typeface="Arial"/>
                <a:cs typeface="Arial"/>
              </a:rPr>
              <a:t>inte</a:t>
            </a:r>
            <a:r>
              <a:rPr sz="1200" spc="-15" dirty="0">
                <a:solidFill>
                  <a:srgbClr val="FFFFFF"/>
                </a:solidFill>
                <a:latin typeface="Arial"/>
                <a:cs typeface="Arial"/>
              </a:rPr>
              <a:t> </a:t>
            </a:r>
            <a:r>
              <a:rPr sz="1200" dirty="0">
                <a:solidFill>
                  <a:srgbClr val="FFFFFF"/>
                </a:solidFill>
                <a:latin typeface="Arial"/>
                <a:cs typeface="Arial"/>
              </a:rPr>
              <a:t>störst</a:t>
            </a:r>
            <a:r>
              <a:rPr sz="1200" spc="-15" dirty="0">
                <a:solidFill>
                  <a:srgbClr val="FFFFFF"/>
                </a:solidFill>
                <a:latin typeface="Arial"/>
                <a:cs typeface="Arial"/>
              </a:rPr>
              <a:t> </a:t>
            </a:r>
            <a:r>
              <a:rPr sz="1200" dirty="0">
                <a:solidFill>
                  <a:srgbClr val="FFFFFF"/>
                </a:solidFill>
                <a:latin typeface="Arial"/>
                <a:cs typeface="Arial"/>
              </a:rPr>
              <a:t>får</a:t>
            </a:r>
            <a:r>
              <a:rPr sz="1200" spc="-20" dirty="0">
                <a:solidFill>
                  <a:srgbClr val="FFFFFF"/>
                </a:solidFill>
                <a:latin typeface="Arial"/>
                <a:cs typeface="Arial"/>
              </a:rPr>
              <a:t> </a:t>
            </a:r>
            <a:r>
              <a:rPr sz="1200" dirty="0">
                <a:solidFill>
                  <a:srgbClr val="FFFFFF"/>
                </a:solidFill>
                <a:latin typeface="Arial"/>
                <a:cs typeface="Arial"/>
              </a:rPr>
              <a:t>man</a:t>
            </a:r>
            <a:r>
              <a:rPr sz="1200" spc="-25" dirty="0">
                <a:solidFill>
                  <a:srgbClr val="FFFFFF"/>
                </a:solidFill>
                <a:latin typeface="Arial"/>
                <a:cs typeface="Arial"/>
              </a:rPr>
              <a:t> </a:t>
            </a:r>
            <a:r>
              <a:rPr sz="1200" dirty="0">
                <a:solidFill>
                  <a:srgbClr val="FFFFFF"/>
                </a:solidFill>
                <a:latin typeface="Arial"/>
                <a:cs typeface="Arial"/>
              </a:rPr>
              <a:t>tänka</a:t>
            </a:r>
            <a:r>
              <a:rPr sz="1200" spc="-25" dirty="0">
                <a:solidFill>
                  <a:srgbClr val="FFFFFF"/>
                </a:solidFill>
                <a:latin typeface="Arial"/>
                <a:cs typeface="Arial"/>
              </a:rPr>
              <a:t> </a:t>
            </a:r>
            <a:r>
              <a:rPr sz="1200" dirty="0">
                <a:solidFill>
                  <a:srgbClr val="FFFFFF"/>
                </a:solidFill>
                <a:latin typeface="Arial"/>
                <a:cs typeface="Arial"/>
              </a:rPr>
              <a:t>smart</a:t>
            </a:r>
            <a:r>
              <a:rPr sz="1200" spc="-15" dirty="0">
                <a:solidFill>
                  <a:srgbClr val="FFFFFF"/>
                </a:solidFill>
                <a:latin typeface="Arial"/>
                <a:cs typeface="Arial"/>
              </a:rPr>
              <a:t> </a:t>
            </a:r>
            <a:r>
              <a:rPr sz="1200" dirty="0">
                <a:solidFill>
                  <a:srgbClr val="FFFFFF"/>
                </a:solidFill>
                <a:latin typeface="Arial"/>
                <a:cs typeface="Arial"/>
              </a:rPr>
              <a:t>och</a:t>
            </a:r>
            <a:r>
              <a:rPr sz="1200" spc="-15" dirty="0">
                <a:solidFill>
                  <a:srgbClr val="FFFFFF"/>
                </a:solidFill>
                <a:latin typeface="Arial"/>
                <a:cs typeface="Arial"/>
              </a:rPr>
              <a:t> </a:t>
            </a:r>
            <a:r>
              <a:rPr sz="1200" dirty="0">
                <a:solidFill>
                  <a:srgbClr val="FFFFFF"/>
                </a:solidFill>
                <a:latin typeface="Arial"/>
                <a:cs typeface="Arial"/>
              </a:rPr>
              <a:t>vara</a:t>
            </a:r>
            <a:r>
              <a:rPr sz="1200" spc="-5" dirty="0">
                <a:solidFill>
                  <a:srgbClr val="FFFFFF"/>
                </a:solidFill>
                <a:latin typeface="Arial"/>
                <a:cs typeface="Arial"/>
              </a:rPr>
              <a:t> </a:t>
            </a:r>
            <a:r>
              <a:rPr sz="1200" spc="-10" dirty="0">
                <a:solidFill>
                  <a:srgbClr val="FFFFFF"/>
                </a:solidFill>
                <a:latin typeface="Arial"/>
                <a:cs typeface="Arial"/>
              </a:rPr>
              <a:t>effektiv.</a:t>
            </a:r>
            <a:r>
              <a:rPr sz="1200" spc="-20" dirty="0">
                <a:solidFill>
                  <a:srgbClr val="FFFFFF"/>
                </a:solidFill>
                <a:latin typeface="Arial"/>
                <a:cs typeface="Arial"/>
              </a:rPr>
              <a:t> </a:t>
            </a:r>
            <a:r>
              <a:rPr sz="1200" dirty="0">
                <a:solidFill>
                  <a:srgbClr val="FFFFFF"/>
                </a:solidFill>
                <a:latin typeface="Arial"/>
                <a:cs typeface="Arial"/>
              </a:rPr>
              <a:t>Det</a:t>
            </a:r>
            <a:r>
              <a:rPr sz="1200" spc="-5" dirty="0">
                <a:solidFill>
                  <a:srgbClr val="FFFFFF"/>
                </a:solidFill>
                <a:latin typeface="Arial"/>
                <a:cs typeface="Arial"/>
              </a:rPr>
              <a:t> </a:t>
            </a:r>
            <a:r>
              <a:rPr sz="1200" spc="-25" dirty="0">
                <a:solidFill>
                  <a:srgbClr val="FFFFFF"/>
                </a:solidFill>
                <a:latin typeface="Arial"/>
                <a:cs typeface="Arial"/>
              </a:rPr>
              <a:t>gör </a:t>
            </a:r>
            <a:r>
              <a:rPr sz="1200" dirty="0">
                <a:solidFill>
                  <a:srgbClr val="FFFFFF"/>
                </a:solidFill>
                <a:latin typeface="Arial"/>
                <a:cs typeface="Arial"/>
              </a:rPr>
              <a:t>oss</a:t>
            </a:r>
            <a:r>
              <a:rPr sz="1200" spc="-20" dirty="0">
                <a:solidFill>
                  <a:srgbClr val="FFFFFF"/>
                </a:solidFill>
                <a:latin typeface="Arial"/>
                <a:cs typeface="Arial"/>
              </a:rPr>
              <a:t> </a:t>
            </a:r>
            <a:r>
              <a:rPr sz="1200" dirty="0">
                <a:solidFill>
                  <a:srgbClr val="FFFFFF"/>
                </a:solidFill>
                <a:latin typeface="Arial"/>
                <a:cs typeface="Arial"/>
              </a:rPr>
              <a:t>aktuella</a:t>
            </a:r>
            <a:r>
              <a:rPr sz="1200" spc="-35" dirty="0">
                <a:solidFill>
                  <a:srgbClr val="FFFFFF"/>
                </a:solidFill>
                <a:latin typeface="Arial"/>
                <a:cs typeface="Arial"/>
              </a:rPr>
              <a:t> </a:t>
            </a:r>
            <a:r>
              <a:rPr sz="1200" dirty="0">
                <a:solidFill>
                  <a:srgbClr val="FFFFFF"/>
                </a:solidFill>
                <a:latin typeface="Arial"/>
                <a:cs typeface="Arial"/>
              </a:rPr>
              <a:t>och</a:t>
            </a:r>
            <a:r>
              <a:rPr sz="1200" spc="-15" dirty="0">
                <a:solidFill>
                  <a:srgbClr val="FFFFFF"/>
                </a:solidFill>
                <a:latin typeface="Arial"/>
                <a:cs typeface="Arial"/>
              </a:rPr>
              <a:t> </a:t>
            </a:r>
            <a:r>
              <a:rPr sz="1200" spc="-10" dirty="0">
                <a:solidFill>
                  <a:srgbClr val="FFFFFF"/>
                </a:solidFill>
                <a:latin typeface="Arial"/>
                <a:cs typeface="Arial"/>
              </a:rPr>
              <a:t>relevanta.</a:t>
            </a:r>
            <a:endParaRPr sz="1200">
              <a:latin typeface="Arial"/>
              <a:cs typeface="Arial"/>
            </a:endParaRPr>
          </a:p>
        </p:txBody>
      </p:sp>
      <p:sp>
        <p:nvSpPr>
          <p:cNvPr id="5" name="object 5"/>
          <p:cNvSpPr txBox="1"/>
          <p:nvPr/>
        </p:nvSpPr>
        <p:spPr>
          <a:xfrm>
            <a:off x="6513321" y="2589403"/>
            <a:ext cx="3925570" cy="574040"/>
          </a:xfrm>
          <a:prstGeom prst="rect">
            <a:avLst/>
          </a:prstGeom>
        </p:spPr>
        <p:txBody>
          <a:bodyPr vert="horz" wrap="square" lIns="0" tIns="12700" rIns="0" bIns="0" rtlCol="0">
            <a:spAutoFit/>
          </a:bodyPr>
          <a:lstStyle/>
          <a:p>
            <a:pPr marL="12700">
              <a:lnSpc>
                <a:spcPct val="100000"/>
              </a:lnSpc>
              <a:spcBef>
                <a:spcPts val="100"/>
              </a:spcBef>
            </a:pPr>
            <a:r>
              <a:rPr sz="1200" b="1" spc="-25" dirty="0">
                <a:solidFill>
                  <a:srgbClr val="FFFFFF"/>
                </a:solidFill>
                <a:latin typeface="Arial"/>
                <a:cs typeface="Arial"/>
              </a:rPr>
              <a:t>STARKA</a:t>
            </a:r>
            <a:r>
              <a:rPr sz="1200" b="1" spc="-35" dirty="0">
                <a:solidFill>
                  <a:srgbClr val="FFFFFF"/>
                </a:solidFill>
                <a:latin typeface="Arial"/>
                <a:cs typeface="Arial"/>
              </a:rPr>
              <a:t> </a:t>
            </a:r>
            <a:r>
              <a:rPr sz="1200" b="1" spc="-10" dirty="0">
                <a:solidFill>
                  <a:srgbClr val="FFFFFF"/>
                </a:solidFill>
                <a:latin typeface="Arial"/>
                <a:cs typeface="Arial"/>
              </a:rPr>
              <a:t>TILLSAMMANS</a:t>
            </a:r>
            <a:endParaRPr sz="1200">
              <a:latin typeface="Arial"/>
              <a:cs typeface="Arial"/>
            </a:endParaRPr>
          </a:p>
          <a:p>
            <a:pPr marL="12700" marR="5080">
              <a:lnSpc>
                <a:spcPct val="100000"/>
              </a:lnSpc>
            </a:pPr>
            <a:r>
              <a:rPr sz="1200" spc="-10" dirty="0">
                <a:solidFill>
                  <a:srgbClr val="FFFFFF"/>
                </a:solidFill>
                <a:latin typeface="Arial"/>
                <a:cs typeface="Arial"/>
              </a:rPr>
              <a:t>Motståndare</a:t>
            </a:r>
            <a:r>
              <a:rPr sz="1200" spc="-65" dirty="0">
                <a:solidFill>
                  <a:srgbClr val="FFFFFF"/>
                </a:solidFill>
                <a:latin typeface="Arial"/>
                <a:cs typeface="Arial"/>
              </a:rPr>
              <a:t> </a:t>
            </a:r>
            <a:r>
              <a:rPr sz="1200" dirty="0">
                <a:solidFill>
                  <a:srgbClr val="FFFFFF"/>
                </a:solidFill>
                <a:latin typeface="Arial"/>
                <a:cs typeface="Arial"/>
              </a:rPr>
              <a:t>på</a:t>
            </a:r>
            <a:r>
              <a:rPr sz="1200" spc="-35" dirty="0">
                <a:solidFill>
                  <a:srgbClr val="FFFFFF"/>
                </a:solidFill>
                <a:latin typeface="Arial"/>
                <a:cs typeface="Arial"/>
              </a:rPr>
              <a:t> </a:t>
            </a:r>
            <a:r>
              <a:rPr sz="1200" dirty="0">
                <a:solidFill>
                  <a:srgbClr val="FFFFFF"/>
                </a:solidFill>
                <a:latin typeface="Arial"/>
                <a:cs typeface="Arial"/>
              </a:rPr>
              <a:t>plan</a:t>
            </a:r>
            <a:r>
              <a:rPr sz="1200" spc="-45" dirty="0">
                <a:solidFill>
                  <a:srgbClr val="FFFFFF"/>
                </a:solidFill>
                <a:latin typeface="Arial"/>
                <a:cs typeface="Arial"/>
              </a:rPr>
              <a:t> </a:t>
            </a:r>
            <a:r>
              <a:rPr sz="1200" dirty="0">
                <a:solidFill>
                  <a:srgbClr val="FFFFFF"/>
                </a:solidFill>
                <a:latin typeface="Arial"/>
                <a:cs typeface="Arial"/>
              </a:rPr>
              <a:t>men</a:t>
            </a:r>
            <a:r>
              <a:rPr sz="1200" spc="-45" dirty="0">
                <a:solidFill>
                  <a:srgbClr val="FFFFFF"/>
                </a:solidFill>
                <a:latin typeface="Arial"/>
                <a:cs typeface="Arial"/>
              </a:rPr>
              <a:t> </a:t>
            </a:r>
            <a:r>
              <a:rPr sz="1200" dirty="0">
                <a:solidFill>
                  <a:srgbClr val="FFFFFF"/>
                </a:solidFill>
                <a:latin typeface="Arial"/>
                <a:cs typeface="Arial"/>
              </a:rPr>
              <a:t>utanför</a:t>
            </a:r>
            <a:r>
              <a:rPr sz="1200" spc="-45" dirty="0">
                <a:solidFill>
                  <a:srgbClr val="FFFFFF"/>
                </a:solidFill>
                <a:latin typeface="Arial"/>
                <a:cs typeface="Arial"/>
              </a:rPr>
              <a:t> </a:t>
            </a:r>
            <a:r>
              <a:rPr sz="1200" dirty="0">
                <a:solidFill>
                  <a:srgbClr val="FFFFFF"/>
                </a:solidFill>
                <a:latin typeface="Arial"/>
                <a:cs typeface="Arial"/>
              </a:rPr>
              <a:t>är</a:t>
            </a:r>
            <a:r>
              <a:rPr sz="1200" spc="-20" dirty="0">
                <a:solidFill>
                  <a:srgbClr val="FFFFFF"/>
                </a:solidFill>
                <a:latin typeface="Arial"/>
                <a:cs typeface="Arial"/>
              </a:rPr>
              <a:t> </a:t>
            </a:r>
            <a:r>
              <a:rPr sz="1200" dirty="0">
                <a:solidFill>
                  <a:srgbClr val="FFFFFF"/>
                </a:solidFill>
                <a:latin typeface="Arial"/>
                <a:cs typeface="Arial"/>
              </a:rPr>
              <a:t>vi</a:t>
            </a:r>
            <a:r>
              <a:rPr sz="1200" spc="-10" dirty="0">
                <a:solidFill>
                  <a:srgbClr val="FFFFFF"/>
                </a:solidFill>
                <a:latin typeface="Arial"/>
                <a:cs typeface="Arial"/>
              </a:rPr>
              <a:t> </a:t>
            </a:r>
            <a:r>
              <a:rPr sz="1200" dirty="0">
                <a:solidFill>
                  <a:srgbClr val="FFFFFF"/>
                </a:solidFill>
                <a:latin typeface="Arial"/>
                <a:cs typeface="Arial"/>
              </a:rPr>
              <a:t>samma</a:t>
            </a:r>
            <a:r>
              <a:rPr sz="1200" spc="-50" dirty="0">
                <a:solidFill>
                  <a:srgbClr val="FFFFFF"/>
                </a:solidFill>
                <a:latin typeface="Arial"/>
                <a:cs typeface="Arial"/>
              </a:rPr>
              <a:t> </a:t>
            </a:r>
            <a:r>
              <a:rPr sz="1200" spc="-20" dirty="0">
                <a:solidFill>
                  <a:srgbClr val="FFFFFF"/>
                </a:solidFill>
                <a:latin typeface="Arial"/>
                <a:cs typeface="Arial"/>
              </a:rPr>
              <a:t>lag.</a:t>
            </a:r>
            <a:r>
              <a:rPr sz="1200" spc="500" dirty="0">
                <a:solidFill>
                  <a:srgbClr val="FFFFFF"/>
                </a:solidFill>
                <a:latin typeface="Arial"/>
                <a:cs typeface="Arial"/>
              </a:rPr>
              <a:t> </a:t>
            </a:r>
            <a:r>
              <a:rPr sz="1200" dirty="0">
                <a:solidFill>
                  <a:srgbClr val="FFFFFF"/>
                </a:solidFill>
                <a:latin typeface="Arial"/>
                <a:cs typeface="Arial"/>
              </a:rPr>
              <a:t>Genom</a:t>
            </a:r>
            <a:r>
              <a:rPr sz="1200" spc="-50" dirty="0">
                <a:solidFill>
                  <a:srgbClr val="FFFFFF"/>
                </a:solidFill>
                <a:latin typeface="Arial"/>
                <a:cs typeface="Arial"/>
              </a:rPr>
              <a:t> </a:t>
            </a:r>
            <a:r>
              <a:rPr sz="1200" dirty="0">
                <a:solidFill>
                  <a:srgbClr val="FFFFFF"/>
                </a:solidFill>
                <a:latin typeface="Arial"/>
                <a:cs typeface="Arial"/>
              </a:rPr>
              <a:t>gemensamma</a:t>
            </a:r>
            <a:r>
              <a:rPr sz="1200" spc="-30" dirty="0">
                <a:solidFill>
                  <a:srgbClr val="FFFFFF"/>
                </a:solidFill>
                <a:latin typeface="Arial"/>
                <a:cs typeface="Arial"/>
              </a:rPr>
              <a:t> </a:t>
            </a:r>
            <a:r>
              <a:rPr sz="1200" dirty="0">
                <a:solidFill>
                  <a:srgbClr val="FFFFFF"/>
                </a:solidFill>
                <a:latin typeface="Arial"/>
                <a:cs typeface="Arial"/>
              </a:rPr>
              <a:t>signaler</a:t>
            </a:r>
            <a:r>
              <a:rPr sz="1200" spc="-45" dirty="0">
                <a:solidFill>
                  <a:srgbClr val="FFFFFF"/>
                </a:solidFill>
                <a:latin typeface="Arial"/>
                <a:cs typeface="Arial"/>
              </a:rPr>
              <a:t> </a:t>
            </a:r>
            <a:r>
              <a:rPr sz="1200" dirty="0">
                <a:solidFill>
                  <a:srgbClr val="FFFFFF"/>
                </a:solidFill>
                <a:latin typeface="Arial"/>
                <a:cs typeface="Arial"/>
              </a:rPr>
              <a:t>skapas</a:t>
            </a:r>
            <a:r>
              <a:rPr sz="1200" spc="-50" dirty="0">
                <a:solidFill>
                  <a:srgbClr val="FFFFFF"/>
                </a:solidFill>
                <a:latin typeface="Arial"/>
                <a:cs typeface="Arial"/>
              </a:rPr>
              <a:t> </a:t>
            </a:r>
            <a:r>
              <a:rPr sz="1200" dirty="0">
                <a:solidFill>
                  <a:srgbClr val="FFFFFF"/>
                </a:solidFill>
                <a:latin typeface="Arial"/>
                <a:cs typeface="Arial"/>
              </a:rPr>
              <a:t>tydlig</a:t>
            </a:r>
            <a:r>
              <a:rPr sz="1200" spc="-15" dirty="0">
                <a:solidFill>
                  <a:srgbClr val="FFFFFF"/>
                </a:solidFill>
                <a:latin typeface="Arial"/>
                <a:cs typeface="Arial"/>
              </a:rPr>
              <a:t> </a:t>
            </a:r>
            <a:r>
              <a:rPr sz="1200" spc="-10" dirty="0">
                <a:solidFill>
                  <a:srgbClr val="FFFFFF"/>
                </a:solidFill>
                <a:latin typeface="Arial"/>
                <a:cs typeface="Arial"/>
              </a:rPr>
              <a:t>igenkänning.</a:t>
            </a:r>
            <a:endParaRPr sz="1200">
              <a:latin typeface="Arial"/>
              <a:cs typeface="Arial"/>
            </a:endParaRPr>
          </a:p>
        </p:txBody>
      </p:sp>
      <p:sp>
        <p:nvSpPr>
          <p:cNvPr id="6" name="object 6"/>
          <p:cNvSpPr txBox="1"/>
          <p:nvPr/>
        </p:nvSpPr>
        <p:spPr>
          <a:xfrm>
            <a:off x="945896" y="4984242"/>
            <a:ext cx="3410585" cy="756920"/>
          </a:xfrm>
          <a:prstGeom prst="rect">
            <a:avLst/>
          </a:prstGeom>
        </p:spPr>
        <p:txBody>
          <a:bodyPr vert="horz" wrap="square" lIns="0" tIns="12700" rIns="0" bIns="0" rtlCol="0">
            <a:spAutoFit/>
          </a:bodyPr>
          <a:lstStyle/>
          <a:p>
            <a:pPr marL="12700">
              <a:lnSpc>
                <a:spcPct val="100000"/>
              </a:lnSpc>
              <a:spcBef>
                <a:spcPts val="100"/>
              </a:spcBef>
            </a:pPr>
            <a:r>
              <a:rPr sz="1200" b="1" spc="-10" dirty="0">
                <a:solidFill>
                  <a:srgbClr val="FFFFFF"/>
                </a:solidFill>
                <a:latin typeface="Arial"/>
                <a:cs typeface="Arial"/>
              </a:rPr>
              <a:t>TOTALUPPLEVELSER</a:t>
            </a:r>
            <a:endParaRPr sz="1200">
              <a:latin typeface="Arial"/>
              <a:cs typeface="Arial"/>
            </a:endParaRPr>
          </a:p>
          <a:p>
            <a:pPr marL="12700" marR="5080">
              <a:lnSpc>
                <a:spcPct val="100000"/>
              </a:lnSpc>
            </a:pPr>
            <a:r>
              <a:rPr sz="1200" dirty="0">
                <a:solidFill>
                  <a:srgbClr val="FFFFFF"/>
                </a:solidFill>
                <a:latin typeface="Arial"/>
                <a:cs typeface="Arial"/>
              </a:rPr>
              <a:t>Vi</a:t>
            </a:r>
            <a:r>
              <a:rPr sz="1200" spc="-5" dirty="0">
                <a:solidFill>
                  <a:srgbClr val="FFFFFF"/>
                </a:solidFill>
                <a:latin typeface="Arial"/>
                <a:cs typeface="Arial"/>
              </a:rPr>
              <a:t> </a:t>
            </a:r>
            <a:r>
              <a:rPr sz="1200" dirty="0">
                <a:solidFill>
                  <a:srgbClr val="FFFFFF"/>
                </a:solidFill>
                <a:latin typeface="Arial"/>
                <a:cs typeface="Arial"/>
              </a:rPr>
              <a:t>levererar</a:t>
            </a:r>
            <a:r>
              <a:rPr sz="1200" spc="-15" dirty="0">
                <a:solidFill>
                  <a:srgbClr val="FFFFFF"/>
                </a:solidFill>
                <a:latin typeface="Arial"/>
                <a:cs typeface="Arial"/>
              </a:rPr>
              <a:t> </a:t>
            </a:r>
            <a:r>
              <a:rPr sz="1200" spc="-10" dirty="0">
                <a:solidFill>
                  <a:srgbClr val="FFFFFF"/>
                </a:solidFill>
                <a:latin typeface="Arial"/>
                <a:cs typeface="Arial"/>
              </a:rPr>
              <a:t>totalupplevelser.</a:t>
            </a:r>
            <a:r>
              <a:rPr sz="1200" spc="-35" dirty="0">
                <a:solidFill>
                  <a:srgbClr val="FFFFFF"/>
                </a:solidFill>
                <a:latin typeface="Arial"/>
                <a:cs typeface="Arial"/>
              </a:rPr>
              <a:t> </a:t>
            </a:r>
            <a:r>
              <a:rPr sz="1200" dirty="0">
                <a:solidFill>
                  <a:srgbClr val="FFFFFF"/>
                </a:solidFill>
                <a:latin typeface="Arial"/>
                <a:cs typeface="Arial"/>
              </a:rPr>
              <a:t>Matchen</a:t>
            </a:r>
            <a:r>
              <a:rPr sz="1200" spc="-20" dirty="0">
                <a:solidFill>
                  <a:srgbClr val="FFFFFF"/>
                </a:solidFill>
                <a:latin typeface="Arial"/>
                <a:cs typeface="Arial"/>
              </a:rPr>
              <a:t> </a:t>
            </a:r>
            <a:r>
              <a:rPr sz="1200" dirty="0">
                <a:solidFill>
                  <a:srgbClr val="FFFFFF"/>
                </a:solidFill>
                <a:latin typeface="Arial"/>
                <a:cs typeface="Arial"/>
              </a:rPr>
              <a:t>är</a:t>
            </a:r>
            <a:r>
              <a:rPr sz="1200" spc="-15" dirty="0">
                <a:solidFill>
                  <a:srgbClr val="FFFFFF"/>
                </a:solidFill>
                <a:latin typeface="Arial"/>
                <a:cs typeface="Arial"/>
              </a:rPr>
              <a:t> </a:t>
            </a:r>
            <a:r>
              <a:rPr sz="1200" dirty="0">
                <a:solidFill>
                  <a:srgbClr val="FFFFFF"/>
                </a:solidFill>
                <a:latin typeface="Arial"/>
                <a:cs typeface="Arial"/>
              </a:rPr>
              <a:t>i </a:t>
            </a:r>
            <a:r>
              <a:rPr sz="1200" spc="-10" dirty="0">
                <a:solidFill>
                  <a:srgbClr val="FFFFFF"/>
                </a:solidFill>
                <a:latin typeface="Arial"/>
                <a:cs typeface="Arial"/>
              </a:rPr>
              <a:t>centrum </a:t>
            </a:r>
            <a:r>
              <a:rPr sz="1200" dirty="0">
                <a:solidFill>
                  <a:srgbClr val="FFFFFF"/>
                </a:solidFill>
                <a:latin typeface="Arial"/>
                <a:cs typeface="Arial"/>
              </a:rPr>
              <a:t>men</a:t>
            </a:r>
            <a:r>
              <a:rPr sz="1200" spc="-40" dirty="0">
                <a:solidFill>
                  <a:srgbClr val="FFFFFF"/>
                </a:solidFill>
                <a:latin typeface="Arial"/>
                <a:cs typeface="Arial"/>
              </a:rPr>
              <a:t> </a:t>
            </a:r>
            <a:r>
              <a:rPr sz="1200" dirty="0">
                <a:solidFill>
                  <a:srgbClr val="FFFFFF"/>
                </a:solidFill>
                <a:latin typeface="Arial"/>
                <a:cs typeface="Arial"/>
              </a:rPr>
              <a:t>det</a:t>
            </a:r>
            <a:r>
              <a:rPr sz="1200" spc="-15" dirty="0">
                <a:solidFill>
                  <a:srgbClr val="FFFFFF"/>
                </a:solidFill>
                <a:latin typeface="Arial"/>
                <a:cs typeface="Arial"/>
              </a:rPr>
              <a:t> </a:t>
            </a:r>
            <a:r>
              <a:rPr sz="1200" dirty="0">
                <a:solidFill>
                  <a:srgbClr val="FFFFFF"/>
                </a:solidFill>
                <a:latin typeface="Arial"/>
                <a:cs typeface="Arial"/>
              </a:rPr>
              <a:t>är</a:t>
            </a:r>
            <a:r>
              <a:rPr sz="1200" spc="-20" dirty="0">
                <a:solidFill>
                  <a:srgbClr val="FFFFFF"/>
                </a:solidFill>
                <a:latin typeface="Arial"/>
                <a:cs typeface="Arial"/>
              </a:rPr>
              <a:t> </a:t>
            </a:r>
            <a:r>
              <a:rPr sz="1200" dirty="0">
                <a:solidFill>
                  <a:srgbClr val="FFFFFF"/>
                </a:solidFill>
                <a:latin typeface="Arial"/>
                <a:cs typeface="Arial"/>
              </a:rPr>
              <a:t>den</a:t>
            </a:r>
            <a:r>
              <a:rPr sz="1200" spc="-30" dirty="0">
                <a:solidFill>
                  <a:srgbClr val="FFFFFF"/>
                </a:solidFill>
                <a:latin typeface="Arial"/>
                <a:cs typeface="Arial"/>
              </a:rPr>
              <a:t> </a:t>
            </a:r>
            <a:r>
              <a:rPr sz="1200" dirty="0">
                <a:solidFill>
                  <a:srgbClr val="FFFFFF"/>
                </a:solidFill>
                <a:latin typeface="Arial"/>
                <a:cs typeface="Arial"/>
              </a:rPr>
              <a:t>totala</a:t>
            </a:r>
            <a:r>
              <a:rPr sz="1200" spc="-25" dirty="0">
                <a:solidFill>
                  <a:srgbClr val="FFFFFF"/>
                </a:solidFill>
                <a:latin typeface="Arial"/>
                <a:cs typeface="Arial"/>
              </a:rPr>
              <a:t> </a:t>
            </a:r>
            <a:r>
              <a:rPr sz="1200" dirty="0">
                <a:solidFill>
                  <a:srgbClr val="FFFFFF"/>
                </a:solidFill>
                <a:latin typeface="Arial"/>
                <a:cs typeface="Arial"/>
              </a:rPr>
              <a:t>leveransen</a:t>
            </a:r>
            <a:r>
              <a:rPr sz="1200" spc="-50" dirty="0">
                <a:solidFill>
                  <a:srgbClr val="FFFFFF"/>
                </a:solidFill>
                <a:latin typeface="Arial"/>
                <a:cs typeface="Arial"/>
              </a:rPr>
              <a:t> </a:t>
            </a:r>
            <a:r>
              <a:rPr sz="1200" dirty="0">
                <a:solidFill>
                  <a:srgbClr val="FFFFFF"/>
                </a:solidFill>
                <a:latin typeface="Arial"/>
                <a:cs typeface="Arial"/>
              </a:rPr>
              <a:t>besökarna</a:t>
            </a:r>
            <a:r>
              <a:rPr sz="1200" spc="-45" dirty="0">
                <a:solidFill>
                  <a:srgbClr val="FFFFFF"/>
                </a:solidFill>
                <a:latin typeface="Arial"/>
                <a:cs typeface="Arial"/>
              </a:rPr>
              <a:t> </a:t>
            </a:r>
            <a:r>
              <a:rPr sz="1200" spc="-25" dirty="0">
                <a:solidFill>
                  <a:srgbClr val="FFFFFF"/>
                </a:solidFill>
                <a:latin typeface="Arial"/>
                <a:cs typeface="Arial"/>
              </a:rPr>
              <a:t>bär </a:t>
            </a:r>
            <a:r>
              <a:rPr sz="1200" dirty="0">
                <a:solidFill>
                  <a:srgbClr val="FFFFFF"/>
                </a:solidFill>
                <a:latin typeface="Arial"/>
                <a:cs typeface="Arial"/>
              </a:rPr>
              <a:t>med</a:t>
            </a:r>
            <a:r>
              <a:rPr sz="1200" spc="-15" dirty="0">
                <a:solidFill>
                  <a:srgbClr val="FFFFFF"/>
                </a:solidFill>
                <a:latin typeface="Arial"/>
                <a:cs typeface="Arial"/>
              </a:rPr>
              <a:t> </a:t>
            </a:r>
            <a:r>
              <a:rPr sz="1200" spc="-20" dirty="0">
                <a:solidFill>
                  <a:srgbClr val="FFFFFF"/>
                </a:solidFill>
                <a:latin typeface="Arial"/>
                <a:cs typeface="Arial"/>
              </a:rPr>
              <a:t>sig.</a:t>
            </a:r>
            <a:endParaRPr sz="1200">
              <a:latin typeface="Arial"/>
              <a:cs typeface="Arial"/>
            </a:endParaRPr>
          </a:p>
        </p:txBody>
      </p:sp>
      <p:sp>
        <p:nvSpPr>
          <p:cNvPr id="7" name="object 7"/>
          <p:cNvSpPr txBox="1"/>
          <p:nvPr/>
        </p:nvSpPr>
        <p:spPr>
          <a:xfrm>
            <a:off x="945896" y="4165472"/>
            <a:ext cx="4279265" cy="574040"/>
          </a:xfrm>
          <a:prstGeom prst="rect">
            <a:avLst/>
          </a:prstGeom>
        </p:spPr>
        <p:txBody>
          <a:bodyPr vert="horz" wrap="square" lIns="0" tIns="12700" rIns="0" bIns="0" rtlCol="0">
            <a:spAutoFit/>
          </a:bodyPr>
          <a:lstStyle/>
          <a:p>
            <a:pPr marL="12700">
              <a:lnSpc>
                <a:spcPct val="100000"/>
              </a:lnSpc>
              <a:spcBef>
                <a:spcPts val="100"/>
              </a:spcBef>
            </a:pPr>
            <a:r>
              <a:rPr sz="1200" b="1" spc="-10" dirty="0">
                <a:solidFill>
                  <a:srgbClr val="FFFFFF"/>
                </a:solidFill>
                <a:latin typeface="Arial"/>
                <a:cs typeface="Arial"/>
              </a:rPr>
              <a:t>INBJUDANDE</a:t>
            </a:r>
            <a:r>
              <a:rPr sz="1200" b="1" dirty="0">
                <a:solidFill>
                  <a:srgbClr val="FFFFFF"/>
                </a:solidFill>
                <a:latin typeface="Arial"/>
                <a:cs typeface="Arial"/>
              </a:rPr>
              <a:t> OCH</a:t>
            </a:r>
            <a:r>
              <a:rPr sz="1200" b="1" spc="-10" dirty="0">
                <a:solidFill>
                  <a:srgbClr val="FFFFFF"/>
                </a:solidFill>
                <a:latin typeface="Arial"/>
                <a:cs typeface="Arial"/>
              </a:rPr>
              <a:t> </a:t>
            </a:r>
            <a:r>
              <a:rPr sz="1200" b="1" spc="-20" dirty="0">
                <a:solidFill>
                  <a:srgbClr val="FFFFFF"/>
                </a:solidFill>
                <a:latin typeface="Arial"/>
                <a:cs typeface="Arial"/>
              </a:rPr>
              <a:t>NÄRA</a:t>
            </a:r>
            <a:endParaRPr sz="1200">
              <a:latin typeface="Arial"/>
              <a:cs typeface="Arial"/>
            </a:endParaRPr>
          </a:p>
          <a:p>
            <a:pPr marL="12700" marR="5080">
              <a:lnSpc>
                <a:spcPct val="100000"/>
              </a:lnSpc>
            </a:pPr>
            <a:r>
              <a:rPr sz="1200" dirty="0">
                <a:solidFill>
                  <a:srgbClr val="FFFFFF"/>
                </a:solidFill>
                <a:latin typeface="Arial"/>
                <a:cs typeface="Arial"/>
              </a:rPr>
              <a:t>Vi</a:t>
            </a:r>
            <a:r>
              <a:rPr sz="1200" spc="-10" dirty="0">
                <a:solidFill>
                  <a:srgbClr val="FFFFFF"/>
                </a:solidFill>
                <a:latin typeface="Arial"/>
                <a:cs typeface="Arial"/>
              </a:rPr>
              <a:t> </a:t>
            </a:r>
            <a:r>
              <a:rPr sz="1200" dirty="0">
                <a:solidFill>
                  <a:srgbClr val="FFFFFF"/>
                </a:solidFill>
                <a:latin typeface="Arial"/>
                <a:cs typeface="Arial"/>
              </a:rPr>
              <a:t>är</a:t>
            </a:r>
            <a:r>
              <a:rPr sz="1200" spc="-5" dirty="0">
                <a:solidFill>
                  <a:srgbClr val="FFFFFF"/>
                </a:solidFill>
                <a:latin typeface="Arial"/>
                <a:cs typeface="Arial"/>
              </a:rPr>
              <a:t> </a:t>
            </a:r>
            <a:r>
              <a:rPr sz="1200" dirty="0">
                <a:solidFill>
                  <a:srgbClr val="FFFFFF"/>
                </a:solidFill>
                <a:latin typeface="Arial"/>
                <a:cs typeface="Arial"/>
              </a:rPr>
              <a:t>folkliga</a:t>
            </a:r>
            <a:r>
              <a:rPr sz="1200" spc="-35" dirty="0">
                <a:solidFill>
                  <a:srgbClr val="FFFFFF"/>
                </a:solidFill>
                <a:latin typeface="Arial"/>
                <a:cs typeface="Arial"/>
              </a:rPr>
              <a:t> </a:t>
            </a:r>
            <a:r>
              <a:rPr sz="1200" dirty="0">
                <a:solidFill>
                  <a:srgbClr val="FFFFFF"/>
                </a:solidFill>
                <a:latin typeface="Arial"/>
                <a:cs typeface="Arial"/>
              </a:rPr>
              <a:t>och</a:t>
            </a:r>
            <a:r>
              <a:rPr sz="1200" spc="-15" dirty="0">
                <a:solidFill>
                  <a:srgbClr val="FFFFFF"/>
                </a:solidFill>
                <a:latin typeface="Arial"/>
                <a:cs typeface="Arial"/>
              </a:rPr>
              <a:t> </a:t>
            </a:r>
            <a:r>
              <a:rPr sz="1200" dirty="0">
                <a:solidFill>
                  <a:srgbClr val="FFFFFF"/>
                </a:solidFill>
                <a:latin typeface="Arial"/>
                <a:cs typeface="Arial"/>
              </a:rPr>
              <a:t>till</a:t>
            </a:r>
            <a:r>
              <a:rPr sz="1200" spc="-20" dirty="0">
                <a:solidFill>
                  <a:srgbClr val="FFFFFF"/>
                </a:solidFill>
                <a:latin typeface="Arial"/>
                <a:cs typeface="Arial"/>
              </a:rPr>
              <a:t> </a:t>
            </a:r>
            <a:r>
              <a:rPr sz="1200" dirty="0">
                <a:solidFill>
                  <a:srgbClr val="FFFFFF"/>
                </a:solidFill>
                <a:latin typeface="Arial"/>
                <a:cs typeface="Arial"/>
              </a:rPr>
              <a:t>för</a:t>
            </a:r>
            <a:r>
              <a:rPr sz="1200" spc="-20" dirty="0">
                <a:solidFill>
                  <a:srgbClr val="FFFFFF"/>
                </a:solidFill>
                <a:latin typeface="Arial"/>
                <a:cs typeface="Arial"/>
              </a:rPr>
              <a:t> </a:t>
            </a:r>
            <a:r>
              <a:rPr sz="1200" dirty="0">
                <a:solidFill>
                  <a:srgbClr val="FFFFFF"/>
                </a:solidFill>
                <a:latin typeface="Arial"/>
                <a:cs typeface="Arial"/>
              </a:rPr>
              <a:t>alla</a:t>
            </a:r>
            <a:r>
              <a:rPr sz="1200" spc="-15" dirty="0">
                <a:solidFill>
                  <a:srgbClr val="FFFFFF"/>
                </a:solidFill>
                <a:latin typeface="Arial"/>
                <a:cs typeface="Arial"/>
              </a:rPr>
              <a:t> </a:t>
            </a:r>
            <a:r>
              <a:rPr sz="1200" dirty="0">
                <a:solidFill>
                  <a:srgbClr val="FFFFFF"/>
                </a:solidFill>
                <a:latin typeface="Arial"/>
                <a:cs typeface="Arial"/>
              </a:rPr>
              <a:t>och</a:t>
            </a:r>
            <a:r>
              <a:rPr sz="1200" spc="-25" dirty="0">
                <a:solidFill>
                  <a:srgbClr val="FFFFFF"/>
                </a:solidFill>
                <a:latin typeface="Arial"/>
                <a:cs typeface="Arial"/>
              </a:rPr>
              <a:t> </a:t>
            </a:r>
            <a:r>
              <a:rPr sz="1200" dirty="0">
                <a:solidFill>
                  <a:srgbClr val="FFFFFF"/>
                </a:solidFill>
                <a:latin typeface="Arial"/>
                <a:cs typeface="Arial"/>
              </a:rPr>
              <a:t>låter</a:t>
            </a:r>
            <a:r>
              <a:rPr sz="1200" spc="-20" dirty="0">
                <a:solidFill>
                  <a:srgbClr val="FFFFFF"/>
                </a:solidFill>
                <a:latin typeface="Arial"/>
                <a:cs typeface="Arial"/>
              </a:rPr>
              <a:t> </a:t>
            </a:r>
            <a:r>
              <a:rPr sz="1200" dirty="0">
                <a:solidFill>
                  <a:srgbClr val="FFFFFF"/>
                </a:solidFill>
                <a:latin typeface="Arial"/>
                <a:cs typeface="Arial"/>
              </a:rPr>
              <a:t>fansen</a:t>
            </a:r>
            <a:r>
              <a:rPr sz="1200" spc="-50" dirty="0">
                <a:solidFill>
                  <a:srgbClr val="FFFFFF"/>
                </a:solidFill>
                <a:latin typeface="Arial"/>
                <a:cs typeface="Arial"/>
              </a:rPr>
              <a:t> </a:t>
            </a:r>
            <a:r>
              <a:rPr sz="1200" dirty="0">
                <a:solidFill>
                  <a:srgbClr val="FFFFFF"/>
                </a:solidFill>
                <a:latin typeface="Arial"/>
                <a:cs typeface="Arial"/>
              </a:rPr>
              <a:t>komma</a:t>
            </a:r>
            <a:r>
              <a:rPr sz="1200" spc="-35" dirty="0">
                <a:solidFill>
                  <a:srgbClr val="FFFFFF"/>
                </a:solidFill>
                <a:latin typeface="Arial"/>
                <a:cs typeface="Arial"/>
              </a:rPr>
              <a:t> </a:t>
            </a:r>
            <a:r>
              <a:rPr sz="1200" dirty="0">
                <a:solidFill>
                  <a:srgbClr val="FFFFFF"/>
                </a:solidFill>
                <a:latin typeface="Arial"/>
                <a:cs typeface="Arial"/>
              </a:rPr>
              <a:t>nära</a:t>
            </a:r>
            <a:r>
              <a:rPr sz="1200" spc="-30" dirty="0">
                <a:solidFill>
                  <a:srgbClr val="FFFFFF"/>
                </a:solidFill>
                <a:latin typeface="Arial"/>
                <a:cs typeface="Arial"/>
              </a:rPr>
              <a:t> </a:t>
            </a:r>
            <a:r>
              <a:rPr sz="1200" spc="-10" dirty="0">
                <a:solidFill>
                  <a:srgbClr val="FFFFFF"/>
                </a:solidFill>
                <a:latin typeface="Arial"/>
                <a:cs typeface="Arial"/>
              </a:rPr>
              <a:t>spelet </a:t>
            </a:r>
            <a:r>
              <a:rPr sz="1200" dirty="0">
                <a:solidFill>
                  <a:srgbClr val="FFFFFF"/>
                </a:solidFill>
                <a:latin typeface="Arial"/>
                <a:cs typeface="Arial"/>
              </a:rPr>
              <a:t>och</a:t>
            </a:r>
            <a:r>
              <a:rPr sz="1200" spc="-15" dirty="0">
                <a:solidFill>
                  <a:srgbClr val="FFFFFF"/>
                </a:solidFill>
                <a:latin typeface="Arial"/>
                <a:cs typeface="Arial"/>
              </a:rPr>
              <a:t> </a:t>
            </a:r>
            <a:r>
              <a:rPr sz="1200" spc="-10" dirty="0">
                <a:solidFill>
                  <a:srgbClr val="FFFFFF"/>
                </a:solidFill>
                <a:latin typeface="Arial"/>
                <a:cs typeface="Arial"/>
              </a:rPr>
              <a:t>spelarna.</a:t>
            </a:r>
            <a:endParaRPr sz="1200">
              <a:latin typeface="Arial"/>
              <a:cs typeface="Arial"/>
            </a:endParaRPr>
          </a:p>
        </p:txBody>
      </p:sp>
      <p:sp>
        <p:nvSpPr>
          <p:cNvPr id="8" name="object 8"/>
          <p:cNvSpPr txBox="1"/>
          <p:nvPr/>
        </p:nvSpPr>
        <p:spPr>
          <a:xfrm>
            <a:off x="945896" y="2588514"/>
            <a:ext cx="4027170" cy="391160"/>
          </a:xfrm>
          <a:prstGeom prst="rect">
            <a:avLst/>
          </a:prstGeom>
        </p:spPr>
        <p:txBody>
          <a:bodyPr vert="horz" wrap="square" lIns="0" tIns="12700" rIns="0" bIns="0" rtlCol="0">
            <a:spAutoFit/>
          </a:bodyPr>
          <a:lstStyle/>
          <a:p>
            <a:pPr marL="12700">
              <a:lnSpc>
                <a:spcPct val="100000"/>
              </a:lnSpc>
              <a:spcBef>
                <a:spcPts val="100"/>
              </a:spcBef>
            </a:pPr>
            <a:r>
              <a:rPr sz="1200" b="1" dirty="0">
                <a:solidFill>
                  <a:srgbClr val="FFFFFF"/>
                </a:solidFill>
                <a:latin typeface="Arial"/>
                <a:cs typeface="Arial"/>
              </a:rPr>
              <a:t>STÄNDIGA</a:t>
            </a:r>
            <a:r>
              <a:rPr sz="1200" b="1" spc="-85" dirty="0">
                <a:solidFill>
                  <a:srgbClr val="FFFFFF"/>
                </a:solidFill>
                <a:latin typeface="Arial"/>
                <a:cs typeface="Arial"/>
              </a:rPr>
              <a:t> </a:t>
            </a:r>
            <a:r>
              <a:rPr sz="1200" b="1" spc="-10" dirty="0">
                <a:solidFill>
                  <a:srgbClr val="FFFFFF"/>
                </a:solidFill>
                <a:latin typeface="Arial"/>
                <a:cs typeface="Arial"/>
              </a:rPr>
              <a:t>FÖRBÄTTRINGAR</a:t>
            </a:r>
            <a:endParaRPr sz="1200">
              <a:latin typeface="Arial"/>
              <a:cs typeface="Arial"/>
            </a:endParaRPr>
          </a:p>
          <a:p>
            <a:pPr marL="12700">
              <a:lnSpc>
                <a:spcPct val="100000"/>
              </a:lnSpc>
            </a:pPr>
            <a:r>
              <a:rPr sz="1200" dirty="0">
                <a:solidFill>
                  <a:srgbClr val="FFFFFF"/>
                </a:solidFill>
                <a:latin typeface="Arial"/>
                <a:cs typeface="Arial"/>
              </a:rPr>
              <a:t>Vi</a:t>
            </a:r>
            <a:r>
              <a:rPr sz="1200" spc="-5" dirty="0">
                <a:solidFill>
                  <a:srgbClr val="FFFFFF"/>
                </a:solidFill>
                <a:latin typeface="Arial"/>
                <a:cs typeface="Arial"/>
              </a:rPr>
              <a:t> </a:t>
            </a:r>
            <a:r>
              <a:rPr sz="1200" dirty="0">
                <a:solidFill>
                  <a:srgbClr val="FFFFFF"/>
                </a:solidFill>
                <a:latin typeface="Arial"/>
                <a:cs typeface="Arial"/>
              </a:rPr>
              <a:t>är </a:t>
            </a:r>
            <a:r>
              <a:rPr sz="1200" spc="-10" dirty="0">
                <a:solidFill>
                  <a:srgbClr val="FFFFFF"/>
                </a:solidFill>
                <a:latin typeface="Arial"/>
                <a:cs typeface="Arial"/>
              </a:rPr>
              <a:t>professionella</a:t>
            </a:r>
            <a:r>
              <a:rPr sz="1200" spc="-45" dirty="0">
                <a:solidFill>
                  <a:srgbClr val="FFFFFF"/>
                </a:solidFill>
                <a:latin typeface="Arial"/>
                <a:cs typeface="Arial"/>
              </a:rPr>
              <a:t> </a:t>
            </a:r>
            <a:r>
              <a:rPr sz="1200" dirty="0">
                <a:solidFill>
                  <a:srgbClr val="FFFFFF"/>
                </a:solidFill>
                <a:latin typeface="Arial"/>
                <a:cs typeface="Arial"/>
              </a:rPr>
              <a:t>och</a:t>
            </a:r>
            <a:r>
              <a:rPr sz="1200" spc="-10" dirty="0">
                <a:solidFill>
                  <a:srgbClr val="FFFFFF"/>
                </a:solidFill>
                <a:latin typeface="Arial"/>
                <a:cs typeface="Arial"/>
              </a:rPr>
              <a:t> </a:t>
            </a:r>
            <a:r>
              <a:rPr sz="1200" dirty="0">
                <a:solidFill>
                  <a:srgbClr val="FFFFFF"/>
                </a:solidFill>
                <a:latin typeface="Arial"/>
                <a:cs typeface="Arial"/>
              </a:rPr>
              <a:t>strävar efter</a:t>
            </a:r>
            <a:r>
              <a:rPr sz="1200" spc="-25" dirty="0">
                <a:solidFill>
                  <a:srgbClr val="FFFFFF"/>
                </a:solidFill>
                <a:latin typeface="Arial"/>
                <a:cs typeface="Arial"/>
              </a:rPr>
              <a:t> </a:t>
            </a:r>
            <a:r>
              <a:rPr sz="1200" dirty="0">
                <a:solidFill>
                  <a:srgbClr val="FFFFFF"/>
                </a:solidFill>
                <a:latin typeface="Arial"/>
                <a:cs typeface="Arial"/>
              </a:rPr>
              <a:t>hög</a:t>
            </a:r>
            <a:r>
              <a:rPr sz="1200" spc="-20" dirty="0">
                <a:solidFill>
                  <a:srgbClr val="FFFFFF"/>
                </a:solidFill>
                <a:latin typeface="Arial"/>
                <a:cs typeface="Arial"/>
              </a:rPr>
              <a:t> </a:t>
            </a:r>
            <a:r>
              <a:rPr sz="1200" dirty="0">
                <a:solidFill>
                  <a:srgbClr val="FFFFFF"/>
                </a:solidFill>
                <a:latin typeface="Arial"/>
                <a:cs typeface="Arial"/>
              </a:rPr>
              <a:t>kvalitet i allt</a:t>
            </a:r>
            <a:r>
              <a:rPr sz="1200" spc="-10" dirty="0">
                <a:solidFill>
                  <a:srgbClr val="FFFFFF"/>
                </a:solidFill>
                <a:latin typeface="Arial"/>
                <a:cs typeface="Arial"/>
              </a:rPr>
              <a:t> </a:t>
            </a:r>
            <a:r>
              <a:rPr sz="1200" dirty="0">
                <a:solidFill>
                  <a:srgbClr val="FFFFFF"/>
                </a:solidFill>
                <a:latin typeface="Arial"/>
                <a:cs typeface="Arial"/>
              </a:rPr>
              <a:t>vi</a:t>
            </a:r>
            <a:r>
              <a:rPr sz="1200" spc="10" dirty="0">
                <a:solidFill>
                  <a:srgbClr val="FFFFFF"/>
                </a:solidFill>
                <a:latin typeface="Arial"/>
                <a:cs typeface="Arial"/>
              </a:rPr>
              <a:t> </a:t>
            </a:r>
            <a:r>
              <a:rPr sz="1200" spc="-20" dirty="0">
                <a:solidFill>
                  <a:srgbClr val="FFFFFF"/>
                </a:solidFill>
                <a:latin typeface="Arial"/>
                <a:cs typeface="Arial"/>
              </a:rPr>
              <a:t>gör.</a:t>
            </a:r>
            <a:endParaRPr sz="1200">
              <a:latin typeface="Arial"/>
              <a:cs typeface="Arial"/>
            </a:endParaRPr>
          </a:p>
        </p:txBody>
      </p:sp>
      <p:sp>
        <p:nvSpPr>
          <p:cNvPr id="9" name="object 9"/>
          <p:cNvSpPr txBox="1"/>
          <p:nvPr/>
        </p:nvSpPr>
        <p:spPr>
          <a:xfrm>
            <a:off x="6535928" y="3390138"/>
            <a:ext cx="4045585" cy="574040"/>
          </a:xfrm>
          <a:prstGeom prst="rect">
            <a:avLst/>
          </a:prstGeom>
        </p:spPr>
        <p:txBody>
          <a:bodyPr vert="horz" wrap="square" lIns="0" tIns="12700" rIns="0" bIns="0" rtlCol="0">
            <a:spAutoFit/>
          </a:bodyPr>
          <a:lstStyle/>
          <a:p>
            <a:pPr marL="12700">
              <a:lnSpc>
                <a:spcPct val="100000"/>
              </a:lnSpc>
              <a:spcBef>
                <a:spcPts val="100"/>
              </a:spcBef>
            </a:pPr>
            <a:r>
              <a:rPr sz="1200" b="1" spc="-10" dirty="0">
                <a:solidFill>
                  <a:srgbClr val="FFFFFF"/>
                </a:solidFill>
                <a:latin typeface="Arial"/>
                <a:cs typeface="Arial"/>
              </a:rPr>
              <a:t>LOKALSPORTEN</a:t>
            </a:r>
            <a:endParaRPr sz="1200">
              <a:latin typeface="Arial"/>
              <a:cs typeface="Arial"/>
            </a:endParaRPr>
          </a:p>
          <a:p>
            <a:pPr marL="12700" marR="5080">
              <a:lnSpc>
                <a:spcPct val="100000"/>
              </a:lnSpc>
            </a:pPr>
            <a:r>
              <a:rPr sz="1200" dirty="0">
                <a:solidFill>
                  <a:srgbClr val="FFFFFF"/>
                </a:solidFill>
                <a:latin typeface="Arial"/>
                <a:cs typeface="Arial"/>
              </a:rPr>
              <a:t>Bandyn</a:t>
            </a:r>
            <a:r>
              <a:rPr sz="1200" spc="-30" dirty="0">
                <a:solidFill>
                  <a:srgbClr val="FFFFFF"/>
                </a:solidFill>
                <a:latin typeface="Arial"/>
                <a:cs typeface="Arial"/>
              </a:rPr>
              <a:t> </a:t>
            </a:r>
            <a:r>
              <a:rPr sz="1200" dirty="0">
                <a:solidFill>
                  <a:srgbClr val="FFFFFF"/>
                </a:solidFill>
                <a:latin typeface="Arial"/>
                <a:cs typeface="Arial"/>
              </a:rPr>
              <a:t>har</a:t>
            </a:r>
            <a:r>
              <a:rPr sz="1200" spc="-35" dirty="0">
                <a:solidFill>
                  <a:srgbClr val="FFFFFF"/>
                </a:solidFill>
                <a:latin typeface="Arial"/>
                <a:cs typeface="Arial"/>
              </a:rPr>
              <a:t> </a:t>
            </a:r>
            <a:r>
              <a:rPr sz="1200" dirty="0">
                <a:solidFill>
                  <a:srgbClr val="FFFFFF"/>
                </a:solidFill>
                <a:latin typeface="Arial"/>
                <a:cs typeface="Arial"/>
              </a:rPr>
              <a:t>stor</a:t>
            </a:r>
            <a:r>
              <a:rPr sz="1200" spc="-10" dirty="0">
                <a:solidFill>
                  <a:srgbClr val="FFFFFF"/>
                </a:solidFill>
                <a:latin typeface="Arial"/>
                <a:cs typeface="Arial"/>
              </a:rPr>
              <a:t> </a:t>
            </a:r>
            <a:r>
              <a:rPr sz="1200" dirty="0">
                <a:solidFill>
                  <a:srgbClr val="FFFFFF"/>
                </a:solidFill>
                <a:latin typeface="Arial"/>
                <a:cs typeface="Arial"/>
              </a:rPr>
              <a:t>spridning</a:t>
            </a:r>
            <a:r>
              <a:rPr sz="1200" spc="-40" dirty="0">
                <a:solidFill>
                  <a:srgbClr val="FFFFFF"/>
                </a:solidFill>
                <a:latin typeface="Arial"/>
                <a:cs typeface="Arial"/>
              </a:rPr>
              <a:t> </a:t>
            </a:r>
            <a:r>
              <a:rPr sz="1200" dirty="0">
                <a:solidFill>
                  <a:srgbClr val="FFFFFF"/>
                </a:solidFill>
                <a:latin typeface="Arial"/>
                <a:cs typeface="Arial"/>
              </a:rPr>
              <a:t>i</a:t>
            </a:r>
            <a:r>
              <a:rPr sz="1200" spc="-10" dirty="0">
                <a:solidFill>
                  <a:srgbClr val="FFFFFF"/>
                </a:solidFill>
                <a:latin typeface="Arial"/>
                <a:cs typeface="Arial"/>
              </a:rPr>
              <a:t> </a:t>
            </a:r>
            <a:r>
              <a:rPr sz="1200" dirty="0">
                <a:solidFill>
                  <a:srgbClr val="FFFFFF"/>
                </a:solidFill>
                <a:latin typeface="Arial"/>
                <a:cs typeface="Arial"/>
              </a:rPr>
              <a:t>landet</a:t>
            </a:r>
            <a:r>
              <a:rPr sz="1200" spc="-30" dirty="0">
                <a:solidFill>
                  <a:srgbClr val="FFFFFF"/>
                </a:solidFill>
                <a:latin typeface="Arial"/>
                <a:cs typeface="Arial"/>
              </a:rPr>
              <a:t> </a:t>
            </a:r>
            <a:r>
              <a:rPr sz="1200" dirty="0">
                <a:solidFill>
                  <a:srgbClr val="FFFFFF"/>
                </a:solidFill>
                <a:latin typeface="Arial"/>
                <a:cs typeface="Arial"/>
              </a:rPr>
              <a:t>och</a:t>
            </a:r>
            <a:r>
              <a:rPr sz="1200" spc="-30" dirty="0">
                <a:solidFill>
                  <a:srgbClr val="FFFFFF"/>
                </a:solidFill>
                <a:latin typeface="Arial"/>
                <a:cs typeface="Arial"/>
              </a:rPr>
              <a:t> </a:t>
            </a:r>
            <a:r>
              <a:rPr sz="1200" dirty="0">
                <a:solidFill>
                  <a:srgbClr val="FFFFFF"/>
                </a:solidFill>
                <a:latin typeface="Arial"/>
                <a:cs typeface="Arial"/>
              </a:rPr>
              <a:t>har</a:t>
            </a:r>
            <a:r>
              <a:rPr sz="1200" spc="-25" dirty="0">
                <a:solidFill>
                  <a:srgbClr val="FFFFFF"/>
                </a:solidFill>
                <a:latin typeface="Arial"/>
                <a:cs typeface="Arial"/>
              </a:rPr>
              <a:t> </a:t>
            </a:r>
            <a:r>
              <a:rPr sz="1200" dirty="0">
                <a:solidFill>
                  <a:srgbClr val="FFFFFF"/>
                </a:solidFill>
                <a:latin typeface="Arial"/>
                <a:cs typeface="Arial"/>
              </a:rPr>
              <a:t>stor</a:t>
            </a:r>
            <a:r>
              <a:rPr sz="1200" spc="-10" dirty="0">
                <a:solidFill>
                  <a:srgbClr val="FFFFFF"/>
                </a:solidFill>
                <a:latin typeface="Arial"/>
                <a:cs typeface="Arial"/>
              </a:rPr>
              <a:t> </a:t>
            </a:r>
            <a:r>
              <a:rPr sz="1200" dirty="0">
                <a:solidFill>
                  <a:srgbClr val="FFFFFF"/>
                </a:solidFill>
                <a:latin typeface="Arial"/>
                <a:cs typeface="Arial"/>
              </a:rPr>
              <a:t>betydelse</a:t>
            </a:r>
            <a:r>
              <a:rPr sz="1200" spc="-40" dirty="0">
                <a:solidFill>
                  <a:srgbClr val="FFFFFF"/>
                </a:solidFill>
                <a:latin typeface="Arial"/>
                <a:cs typeface="Arial"/>
              </a:rPr>
              <a:t> </a:t>
            </a:r>
            <a:r>
              <a:rPr sz="1200" spc="-25" dirty="0">
                <a:solidFill>
                  <a:srgbClr val="FFFFFF"/>
                </a:solidFill>
                <a:latin typeface="Arial"/>
                <a:cs typeface="Arial"/>
              </a:rPr>
              <a:t>för </a:t>
            </a:r>
            <a:r>
              <a:rPr sz="1200" dirty="0">
                <a:solidFill>
                  <a:srgbClr val="FFFFFF"/>
                </a:solidFill>
                <a:latin typeface="Arial"/>
                <a:cs typeface="Arial"/>
              </a:rPr>
              <a:t>många</a:t>
            </a:r>
            <a:r>
              <a:rPr sz="1200" spc="-50" dirty="0">
                <a:solidFill>
                  <a:srgbClr val="FFFFFF"/>
                </a:solidFill>
                <a:latin typeface="Arial"/>
                <a:cs typeface="Arial"/>
              </a:rPr>
              <a:t> </a:t>
            </a:r>
            <a:r>
              <a:rPr sz="1200" spc="-10" dirty="0">
                <a:solidFill>
                  <a:srgbClr val="FFFFFF"/>
                </a:solidFill>
                <a:latin typeface="Arial"/>
                <a:cs typeface="Arial"/>
              </a:rPr>
              <a:t>orter.</a:t>
            </a:r>
            <a:r>
              <a:rPr sz="1200" spc="-30" dirty="0">
                <a:solidFill>
                  <a:srgbClr val="FFFFFF"/>
                </a:solidFill>
                <a:latin typeface="Arial"/>
                <a:cs typeface="Arial"/>
              </a:rPr>
              <a:t> </a:t>
            </a:r>
            <a:r>
              <a:rPr sz="1200" dirty="0">
                <a:solidFill>
                  <a:srgbClr val="FFFFFF"/>
                </a:solidFill>
                <a:latin typeface="Arial"/>
                <a:cs typeface="Arial"/>
              </a:rPr>
              <a:t>Vi</a:t>
            </a:r>
            <a:r>
              <a:rPr sz="1200" spc="-20" dirty="0">
                <a:solidFill>
                  <a:srgbClr val="FFFFFF"/>
                </a:solidFill>
                <a:latin typeface="Arial"/>
                <a:cs typeface="Arial"/>
              </a:rPr>
              <a:t> </a:t>
            </a:r>
            <a:r>
              <a:rPr sz="1200" dirty="0">
                <a:solidFill>
                  <a:srgbClr val="FFFFFF"/>
                </a:solidFill>
                <a:latin typeface="Arial"/>
                <a:cs typeface="Arial"/>
              </a:rPr>
              <a:t>värdesätter</a:t>
            </a:r>
            <a:r>
              <a:rPr sz="1200" spc="-40" dirty="0">
                <a:solidFill>
                  <a:srgbClr val="FFFFFF"/>
                </a:solidFill>
                <a:latin typeface="Arial"/>
                <a:cs typeface="Arial"/>
              </a:rPr>
              <a:t> </a:t>
            </a:r>
            <a:r>
              <a:rPr sz="1200" spc="-10" dirty="0">
                <a:solidFill>
                  <a:srgbClr val="FFFFFF"/>
                </a:solidFill>
                <a:latin typeface="Arial"/>
                <a:cs typeface="Arial"/>
              </a:rPr>
              <a:t>lokalkultur.</a:t>
            </a:r>
            <a:endParaRPr sz="1200">
              <a:latin typeface="Arial"/>
              <a:cs typeface="Arial"/>
            </a:endParaRPr>
          </a:p>
        </p:txBody>
      </p:sp>
      <p:sp>
        <p:nvSpPr>
          <p:cNvPr id="10" name="object 10"/>
          <p:cNvSpPr txBox="1"/>
          <p:nvPr/>
        </p:nvSpPr>
        <p:spPr>
          <a:xfrm>
            <a:off x="6535928" y="4194175"/>
            <a:ext cx="3972560" cy="574040"/>
          </a:xfrm>
          <a:prstGeom prst="rect">
            <a:avLst/>
          </a:prstGeom>
        </p:spPr>
        <p:txBody>
          <a:bodyPr vert="horz" wrap="square" lIns="0" tIns="12700" rIns="0" bIns="0" rtlCol="0">
            <a:spAutoFit/>
          </a:bodyPr>
          <a:lstStyle/>
          <a:p>
            <a:pPr marL="12700">
              <a:lnSpc>
                <a:spcPct val="100000"/>
              </a:lnSpc>
              <a:spcBef>
                <a:spcPts val="100"/>
              </a:spcBef>
            </a:pPr>
            <a:r>
              <a:rPr sz="1200" b="1" spc="-10" dirty="0">
                <a:solidFill>
                  <a:srgbClr val="FFFFFF"/>
                </a:solidFill>
                <a:latin typeface="Arial"/>
                <a:cs typeface="Arial"/>
              </a:rPr>
              <a:t>TRADITIONSRIK</a:t>
            </a:r>
            <a:endParaRPr sz="1200">
              <a:latin typeface="Arial"/>
              <a:cs typeface="Arial"/>
            </a:endParaRPr>
          </a:p>
          <a:p>
            <a:pPr marL="12700" marR="5080">
              <a:lnSpc>
                <a:spcPct val="100000"/>
              </a:lnSpc>
            </a:pPr>
            <a:r>
              <a:rPr sz="1200" dirty="0">
                <a:solidFill>
                  <a:srgbClr val="FFFFFF"/>
                </a:solidFill>
                <a:latin typeface="Arial"/>
                <a:cs typeface="Arial"/>
              </a:rPr>
              <a:t>En</a:t>
            </a:r>
            <a:r>
              <a:rPr sz="1200" spc="-20" dirty="0">
                <a:solidFill>
                  <a:srgbClr val="FFFFFF"/>
                </a:solidFill>
                <a:latin typeface="Arial"/>
                <a:cs typeface="Arial"/>
              </a:rPr>
              <a:t> </a:t>
            </a:r>
            <a:r>
              <a:rPr sz="1200" dirty="0">
                <a:solidFill>
                  <a:srgbClr val="FFFFFF"/>
                </a:solidFill>
                <a:latin typeface="Arial"/>
                <a:cs typeface="Arial"/>
              </a:rPr>
              <a:t>anrik</a:t>
            </a:r>
            <a:r>
              <a:rPr sz="1200" spc="-15" dirty="0">
                <a:solidFill>
                  <a:srgbClr val="FFFFFF"/>
                </a:solidFill>
                <a:latin typeface="Arial"/>
                <a:cs typeface="Arial"/>
              </a:rPr>
              <a:t> </a:t>
            </a:r>
            <a:r>
              <a:rPr sz="1200" dirty="0">
                <a:solidFill>
                  <a:srgbClr val="FFFFFF"/>
                </a:solidFill>
                <a:latin typeface="Arial"/>
                <a:cs typeface="Arial"/>
              </a:rPr>
              <a:t>sport</a:t>
            </a:r>
            <a:r>
              <a:rPr sz="1200" spc="-20" dirty="0">
                <a:solidFill>
                  <a:srgbClr val="FFFFFF"/>
                </a:solidFill>
                <a:latin typeface="Arial"/>
                <a:cs typeface="Arial"/>
              </a:rPr>
              <a:t> </a:t>
            </a:r>
            <a:r>
              <a:rPr sz="1200" dirty="0">
                <a:solidFill>
                  <a:srgbClr val="FFFFFF"/>
                </a:solidFill>
                <a:latin typeface="Arial"/>
                <a:cs typeface="Arial"/>
              </a:rPr>
              <a:t>som</a:t>
            </a:r>
            <a:r>
              <a:rPr sz="1200" spc="-20" dirty="0">
                <a:solidFill>
                  <a:srgbClr val="FFFFFF"/>
                </a:solidFill>
                <a:latin typeface="Arial"/>
                <a:cs typeface="Arial"/>
              </a:rPr>
              <a:t> </a:t>
            </a:r>
            <a:r>
              <a:rPr sz="1200" dirty="0">
                <a:solidFill>
                  <a:srgbClr val="FFFFFF"/>
                </a:solidFill>
                <a:latin typeface="Arial"/>
                <a:cs typeface="Arial"/>
              </a:rPr>
              <a:t>berört</a:t>
            </a:r>
            <a:r>
              <a:rPr sz="1200" spc="-20" dirty="0">
                <a:solidFill>
                  <a:srgbClr val="FFFFFF"/>
                </a:solidFill>
                <a:latin typeface="Arial"/>
                <a:cs typeface="Arial"/>
              </a:rPr>
              <a:t> </a:t>
            </a:r>
            <a:r>
              <a:rPr sz="1200" dirty="0">
                <a:solidFill>
                  <a:srgbClr val="FFFFFF"/>
                </a:solidFill>
                <a:latin typeface="Arial"/>
                <a:cs typeface="Arial"/>
              </a:rPr>
              <a:t>många</a:t>
            </a:r>
            <a:r>
              <a:rPr sz="1200" spc="-35" dirty="0">
                <a:solidFill>
                  <a:srgbClr val="FFFFFF"/>
                </a:solidFill>
                <a:latin typeface="Arial"/>
                <a:cs typeface="Arial"/>
              </a:rPr>
              <a:t> </a:t>
            </a:r>
            <a:r>
              <a:rPr sz="1200" dirty="0">
                <a:solidFill>
                  <a:srgbClr val="FFFFFF"/>
                </a:solidFill>
                <a:latin typeface="Arial"/>
                <a:cs typeface="Arial"/>
              </a:rPr>
              <a:t>genom</a:t>
            </a:r>
            <a:r>
              <a:rPr sz="1200" spc="-20" dirty="0">
                <a:solidFill>
                  <a:srgbClr val="FFFFFF"/>
                </a:solidFill>
                <a:latin typeface="Arial"/>
                <a:cs typeface="Arial"/>
              </a:rPr>
              <a:t> </a:t>
            </a:r>
            <a:r>
              <a:rPr sz="1200" dirty="0">
                <a:solidFill>
                  <a:srgbClr val="FFFFFF"/>
                </a:solidFill>
                <a:latin typeface="Arial"/>
                <a:cs typeface="Arial"/>
              </a:rPr>
              <a:t>åren</a:t>
            </a:r>
            <a:r>
              <a:rPr sz="1200" spc="-25" dirty="0">
                <a:solidFill>
                  <a:srgbClr val="FFFFFF"/>
                </a:solidFill>
                <a:latin typeface="Arial"/>
                <a:cs typeface="Arial"/>
              </a:rPr>
              <a:t> </a:t>
            </a:r>
            <a:r>
              <a:rPr sz="1200" dirty="0">
                <a:solidFill>
                  <a:srgbClr val="FFFFFF"/>
                </a:solidFill>
                <a:latin typeface="Arial"/>
                <a:cs typeface="Arial"/>
              </a:rPr>
              <a:t>och</a:t>
            </a:r>
            <a:r>
              <a:rPr sz="1200" spc="-25" dirty="0">
                <a:solidFill>
                  <a:srgbClr val="FFFFFF"/>
                </a:solidFill>
                <a:latin typeface="Arial"/>
                <a:cs typeface="Arial"/>
              </a:rPr>
              <a:t> </a:t>
            </a:r>
            <a:r>
              <a:rPr sz="1200" spc="-10" dirty="0">
                <a:solidFill>
                  <a:srgbClr val="FFFFFF"/>
                </a:solidFill>
                <a:latin typeface="Arial"/>
                <a:cs typeface="Arial"/>
              </a:rPr>
              <a:t>kommer </a:t>
            </a:r>
            <a:r>
              <a:rPr sz="1200" dirty="0">
                <a:solidFill>
                  <a:srgbClr val="FFFFFF"/>
                </a:solidFill>
                <a:latin typeface="Arial"/>
                <a:cs typeface="Arial"/>
              </a:rPr>
              <a:t>fortsätta</a:t>
            </a:r>
            <a:r>
              <a:rPr sz="1200" spc="-25" dirty="0">
                <a:solidFill>
                  <a:srgbClr val="FFFFFF"/>
                </a:solidFill>
                <a:latin typeface="Arial"/>
                <a:cs typeface="Arial"/>
              </a:rPr>
              <a:t> </a:t>
            </a:r>
            <a:r>
              <a:rPr sz="1200" dirty="0">
                <a:solidFill>
                  <a:srgbClr val="FFFFFF"/>
                </a:solidFill>
                <a:latin typeface="Arial"/>
                <a:cs typeface="Arial"/>
              </a:rPr>
              <a:t>beröra</a:t>
            </a:r>
            <a:r>
              <a:rPr sz="1200" spc="-40" dirty="0">
                <a:solidFill>
                  <a:srgbClr val="FFFFFF"/>
                </a:solidFill>
                <a:latin typeface="Arial"/>
                <a:cs typeface="Arial"/>
              </a:rPr>
              <a:t> </a:t>
            </a:r>
            <a:r>
              <a:rPr sz="1200" dirty="0">
                <a:solidFill>
                  <a:srgbClr val="FFFFFF"/>
                </a:solidFill>
                <a:latin typeface="Arial"/>
                <a:cs typeface="Arial"/>
              </a:rPr>
              <a:t>i</a:t>
            </a:r>
            <a:r>
              <a:rPr sz="1200" spc="-5" dirty="0">
                <a:solidFill>
                  <a:srgbClr val="FFFFFF"/>
                </a:solidFill>
                <a:latin typeface="Arial"/>
                <a:cs typeface="Arial"/>
              </a:rPr>
              <a:t> </a:t>
            </a:r>
            <a:r>
              <a:rPr sz="1200" dirty="0">
                <a:solidFill>
                  <a:srgbClr val="FFFFFF"/>
                </a:solidFill>
                <a:latin typeface="Arial"/>
                <a:cs typeface="Arial"/>
              </a:rPr>
              <a:t>många</a:t>
            </a:r>
            <a:r>
              <a:rPr sz="1200" spc="-25" dirty="0">
                <a:solidFill>
                  <a:srgbClr val="FFFFFF"/>
                </a:solidFill>
                <a:latin typeface="Arial"/>
                <a:cs typeface="Arial"/>
              </a:rPr>
              <a:t> </a:t>
            </a:r>
            <a:r>
              <a:rPr sz="1200" dirty="0">
                <a:solidFill>
                  <a:srgbClr val="FFFFFF"/>
                </a:solidFill>
                <a:latin typeface="Arial"/>
                <a:cs typeface="Arial"/>
              </a:rPr>
              <a:t>år</a:t>
            </a:r>
            <a:r>
              <a:rPr sz="1200" spc="-20" dirty="0">
                <a:solidFill>
                  <a:srgbClr val="FFFFFF"/>
                </a:solidFill>
                <a:latin typeface="Arial"/>
                <a:cs typeface="Arial"/>
              </a:rPr>
              <a:t> </a:t>
            </a:r>
            <a:r>
              <a:rPr sz="1200" spc="-10" dirty="0">
                <a:solidFill>
                  <a:srgbClr val="FFFFFF"/>
                </a:solidFill>
                <a:latin typeface="Arial"/>
                <a:cs typeface="Arial"/>
              </a:rPr>
              <a:t>framöver.</a:t>
            </a:r>
            <a:endParaRPr sz="1200">
              <a:latin typeface="Arial"/>
              <a:cs typeface="Arial"/>
            </a:endParaRPr>
          </a:p>
        </p:txBody>
      </p:sp>
      <p:sp>
        <p:nvSpPr>
          <p:cNvPr id="11" name="object 11"/>
          <p:cNvSpPr txBox="1"/>
          <p:nvPr/>
        </p:nvSpPr>
        <p:spPr>
          <a:xfrm>
            <a:off x="6535928" y="4999990"/>
            <a:ext cx="3333115" cy="940435"/>
          </a:xfrm>
          <a:prstGeom prst="rect">
            <a:avLst/>
          </a:prstGeom>
        </p:spPr>
        <p:txBody>
          <a:bodyPr vert="horz" wrap="square" lIns="0" tIns="12700" rIns="0" bIns="0" rtlCol="0">
            <a:spAutoFit/>
          </a:bodyPr>
          <a:lstStyle/>
          <a:p>
            <a:pPr marL="12700">
              <a:lnSpc>
                <a:spcPct val="100000"/>
              </a:lnSpc>
              <a:spcBef>
                <a:spcPts val="100"/>
              </a:spcBef>
            </a:pPr>
            <a:r>
              <a:rPr sz="1200" b="1" spc="-10" dirty="0">
                <a:solidFill>
                  <a:srgbClr val="FFFFFF"/>
                </a:solidFill>
                <a:latin typeface="Arial"/>
                <a:cs typeface="Arial"/>
              </a:rPr>
              <a:t>KUNSKAP</a:t>
            </a:r>
            <a:endParaRPr sz="1200" dirty="0">
              <a:latin typeface="Arial"/>
              <a:cs typeface="Arial"/>
            </a:endParaRPr>
          </a:p>
          <a:p>
            <a:pPr marL="12700" marR="5080">
              <a:lnSpc>
                <a:spcPct val="100000"/>
              </a:lnSpc>
            </a:pPr>
            <a:r>
              <a:rPr sz="1200" dirty="0">
                <a:solidFill>
                  <a:srgbClr val="FFFFFF"/>
                </a:solidFill>
                <a:latin typeface="Arial"/>
                <a:cs typeface="Arial"/>
              </a:rPr>
              <a:t>Vi</a:t>
            </a:r>
            <a:r>
              <a:rPr sz="1200" spc="-20" dirty="0">
                <a:solidFill>
                  <a:srgbClr val="FFFFFF"/>
                </a:solidFill>
                <a:latin typeface="Arial"/>
                <a:cs typeface="Arial"/>
              </a:rPr>
              <a:t> </a:t>
            </a:r>
            <a:r>
              <a:rPr sz="1200" dirty="0">
                <a:solidFill>
                  <a:srgbClr val="FFFFFF"/>
                </a:solidFill>
                <a:latin typeface="Arial"/>
                <a:cs typeface="Arial"/>
              </a:rPr>
              <a:t>har</a:t>
            </a:r>
            <a:r>
              <a:rPr sz="1200" spc="-20" dirty="0">
                <a:solidFill>
                  <a:srgbClr val="FFFFFF"/>
                </a:solidFill>
                <a:latin typeface="Arial"/>
                <a:cs typeface="Arial"/>
              </a:rPr>
              <a:t> </a:t>
            </a:r>
            <a:r>
              <a:rPr sz="1200" dirty="0">
                <a:solidFill>
                  <a:srgbClr val="FFFFFF"/>
                </a:solidFill>
                <a:latin typeface="Arial"/>
                <a:cs typeface="Arial"/>
              </a:rPr>
              <a:t>bäst</a:t>
            </a:r>
            <a:r>
              <a:rPr sz="1200" spc="-25" dirty="0">
                <a:solidFill>
                  <a:srgbClr val="FFFFFF"/>
                </a:solidFill>
                <a:latin typeface="Arial"/>
                <a:cs typeface="Arial"/>
              </a:rPr>
              <a:t> </a:t>
            </a:r>
            <a:r>
              <a:rPr sz="1200" dirty="0">
                <a:solidFill>
                  <a:srgbClr val="FFFFFF"/>
                </a:solidFill>
                <a:latin typeface="Arial"/>
                <a:cs typeface="Arial"/>
              </a:rPr>
              <a:t>förståelse</a:t>
            </a:r>
            <a:r>
              <a:rPr sz="1200" spc="-45" dirty="0">
                <a:solidFill>
                  <a:srgbClr val="FFFFFF"/>
                </a:solidFill>
                <a:latin typeface="Arial"/>
                <a:cs typeface="Arial"/>
              </a:rPr>
              <a:t> </a:t>
            </a:r>
            <a:r>
              <a:rPr sz="1200" dirty="0">
                <a:solidFill>
                  <a:srgbClr val="FFFFFF"/>
                </a:solidFill>
                <a:latin typeface="Arial"/>
                <a:cs typeface="Arial"/>
              </a:rPr>
              <a:t>för</a:t>
            </a:r>
            <a:r>
              <a:rPr sz="1200" spc="-20" dirty="0">
                <a:solidFill>
                  <a:srgbClr val="FFFFFF"/>
                </a:solidFill>
                <a:latin typeface="Arial"/>
                <a:cs typeface="Arial"/>
              </a:rPr>
              <a:t> </a:t>
            </a:r>
            <a:r>
              <a:rPr sz="1200" dirty="0">
                <a:solidFill>
                  <a:srgbClr val="FFFFFF"/>
                </a:solidFill>
                <a:latin typeface="Arial"/>
                <a:cs typeface="Arial"/>
              </a:rPr>
              <a:t>hur</a:t>
            </a:r>
            <a:r>
              <a:rPr sz="1200" spc="-20" dirty="0">
                <a:solidFill>
                  <a:srgbClr val="FFFFFF"/>
                </a:solidFill>
                <a:latin typeface="Arial"/>
                <a:cs typeface="Arial"/>
              </a:rPr>
              <a:t> </a:t>
            </a:r>
            <a:r>
              <a:rPr sz="1200" dirty="0">
                <a:solidFill>
                  <a:srgbClr val="FFFFFF"/>
                </a:solidFill>
                <a:latin typeface="Arial"/>
                <a:cs typeface="Arial"/>
              </a:rPr>
              <a:t>sporten</a:t>
            </a:r>
            <a:r>
              <a:rPr sz="1200" spc="-35" dirty="0">
                <a:solidFill>
                  <a:srgbClr val="FFFFFF"/>
                </a:solidFill>
                <a:latin typeface="Arial"/>
                <a:cs typeface="Arial"/>
              </a:rPr>
              <a:t> </a:t>
            </a:r>
            <a:r>
              <a:rPr sz="1200" dirty="0">
                <a:solidFill>
                  <a:srgbClr val="FFFFFF"/>
                </a:solidFill>
                <a:latin typeface="Arial"/>
                <a:cs typeface="Arial"/>
              </a:rPr>
              <a:t>och</a:t>
            </a:r>
            <a:r>
              <a:rPr sz="1200" spc="-25" dirty="0">
                <a:solidFill>
                  <a:srgbClr val="FFFFFF"/>
                </a:solidFill>
                <a:latin typeface="Arial"/>
                <a:cs typeface="Arial"/>
              </a:rPr>
              <a:t> </a:t>
            </a:r>
            <a:r>
              <a:rPr sz="1200" spc="-10" dirty="0">
                <a:solidFill>
                  <a:srgbClr val="FFFFFF"/>
                </a:solidFill>
                <a:latin typeface="Arial"/>
                <a:cs typeface="Arial"/>
              </a:rPr>
              <a:t>spelet </a:t>
            </a:r>
            <a:r>
              <a:rPr sz="1200" dirty="0">
                <a:solidFill>
                  <a:srgbClr val="FFFFFF"/>
                </a:solidFill>
                <a:latin typeface="Arial"/>
                <a:cs typeface="Arial"/>
              </a:rPr>
              <a:t>utvecklas</a:t>
            </a:r>
            <a:r>
              <a:rPr sz="1200" spc="-25" dirty="0">
                <a:solidFill>
                  <a:srgbClr val="FFFFFF"/>
                </a:solidFill>
                <a:latin typeface="Arial"/>
                <a:cs typeface="Arial"/>
              </a:rPr>
              <a:t> </a:t>
            </a:r>
            <a:r>
              <a:rPr sz="1200" dirty="0">
                <a:solidFill>
                  <a:srgbClr val="FFFFFF"/>
                </a:solidFill>
                <a:latin typeface="Arial"/>
                <a:cs typeface="Arial"/>
              </a:rPr>
              <a:t>och</a:t>
            </a:r>
            <a:r>
              <a:rPr sz="1200" spc="-30" dirty="0">
                <a:solidFill>
                  <a:srgbClr val="FFFFFF"/>
                </a:solidFill>
                <a:latin typeface="Arial"/>
                <a:cs typeface="Arial"/>
              </a:rPr>
              <a:t> </a:t>
            </a:r>
            <a:r>
              <a:rPr sz="1200" dirty="0">
                <a:solidFill>
                  <a:srgbClr val="FFFFFF"/>
                </a:solidFill>
                <a:latin typeface="Arial"/>
                <a:cs typeface="Arial"/>
              </a:rPr>
              <a:t>bjuder</a:t>
            </a:r>
            <a:r>
              <a:rPr sz="1200" spc="-50" dirty="0">
                <a:solidFill>
                  <a:srgbClr val="FFFFFF"/>
                </a:solidFill>
                <a:latin typeface="Arial"/>
                <a:cs typeface="Arial"/>
              </a:rPr>
              <a:t> </a:t>
            </a:r>
            <a:r>
              <a:rPr sz="1200" dirty="0">
                <a:solidFill>
                  <a:srgbClr val="FFFFFF"/>
                </a:solidFill>
                <a:latin typeface="Arial"/>
                <a:cs typeface="Arial"/>
              </a:rPr>
              <a:t>på</a:t>
            </a:r>
            <a:r>
              <a:rPr sz="1200" spc="-25" dirty="0">
                <a:solidFill>
                  <a:srgbClr val="FFFFFF"/>
                </a:solidFill>
                <a:latin typeface="Arial"/>
                <a:cs typeface="Arial"/>
              </a:rPr>
              <a:t> </a:t>
            </a:r>
            <a:r>
              <a:rPr sz="1200" dirty="0">
                <a:solidFill>
                  <a:srgbClr val="FFFFFF"/>
                </a:solidFill>
                <a:latin typeface="Arial"/>
                <a:cs typeface="Arial"/>
              </a:rPr>
              <a:t>den</a:t>
            </a:r>
            <a:r>
              <a:rPr sz="1200" spc="-30" dirty="0">
                <a:solidFill>
                  <a:srgbClr val="FFFFFF"/>
                </a:solidFill>
                <a:latin typeface="Arial"/>
                <a:cs typeface="Arial"/>
              </a:rPr>
              <a:t> </a:t>
            </a:r>
            <a:r>
              <a:rPr sz="1200" dirty="0">
                <a:solidFill>
                  <a:srgbClr val="FFFFFF"/>
                </a:solidFill>
                <a:latin typeface="Arial"/>
                <a:cs typeface="Arial"/>
              </a:rPr>
              <a:t>kunskapen.</a:t>
            </a:r>
            <a:r>
              <a:rPr sz="1200" spc="-45" dirty="0">
                <a:solidFill>
                  <a:srgbClr val="FFFFFF"/>
                </a:solidFill>
                <a:latin typeface="Arial"/>
                <a:cs typeface="Arial"/>
              </a:rPr>
              <a:t> </a:t>
            </a:r>
            <a:r>
              <a:rPr sz="1200" dirty="0">
                <a:solidFill>
                  <a:srgbClr val="FFFFFF"/>
                </a:solidFill>
                <a:latin typeface="Arial"/>
                <a:cs typeface="Arial"/>
              </a:rPr>
              <a:t>Vi</a:t>
            </a:r>
            <a:r>
              <a:rPr sz="1200" spc="-10" dirty="0">
                <a:solidFill>
                  <a:srgbClr val="FFFFFF"/>
                </a:solidFill>
                <a:latin typeface="Arial"/>
                <a:cs typeface="Arial"/>
              </a:rPr>
              <a:t> sätter </a:t>
            </a:r>
            <a:r>
              <a:rPr sz="1200" dirty="0">
                <a:solidFill>
                  <a:srgbClr val="FFFFFF"/>
                </a:solidFill>
                <a:latin typeface="Arial"/>
                <a:cs typeface="Arial"/>
              </a:rPr>
              <a:t>händelser</a:t>
            </a:r>
            <a:r>
              <a:rPr sz="1200" spc="-35" dirty="0">
                <a:solidFill>
                  <a:srgbClr val="FFFFFF"/>
                </a:solidFill>
                <a:latin typeface="Arial"/>
                <a:cs typeface="Arial"/>
              </a:rPr>
              <a:t> </a:t>
            </a:r>
            <a:r>
              <a:rPr sz="1200" dirty="0">
                <a:solidFill>
                  <a:srgbClr val="FFFFFF"/>
                </a:solidFill>
                <a:latin typeface="Arial"/>
                <a:cs typeface="Arial"/>
              </a:rPr>
              <a:t>i</a:t>
            </a:r>
            <a:r>
              <a:rPr sz="1200" spc="-10" dirty="0">
                <a:solidFill>
                  <a:srgbClr val="FFFFFF"/>
                </a:solidFill>
                <a:latin typeface="Arial"/>
                <a:cs typeface="Arial"/>
              </a:rPr>
              <a:t> </a:t>
            </a:r>
            <a:r>
              <a:rPr sz="1200" dirty="0">
                <a:solidFill>
                  <a:srgbClr val="FFFFFF"/>
                </a:solidFill>
                <a:latin typeface="Arial"/>
                <a:cs typeface="Arial"/>
              </a:rPr>
              <a:t>sammanhang</a:t>
            </a:r>
            <a:r>
              <a:rPr sz="1200" spc="-55" dirty="0">
                <a:solidFill>
                  <a:srgbClr val="FFFFFF"/>
                </a:solidFill>
                <a:latin typeface="Arial"/>
                <a:cs typeface="Arial"/>
              </a:rPr>
              <a:t> </a:t>
            </a:r>
            <a:r>
              <a:rPr sz="1200" dirty="0">
                <a:solidFill>
                  <a:srgbClr val="FFFFFF"/>
                </a:solidFill>
                <a:latin typeface="Arial"/>
                <a:cs typeface="Arial"/>
              </a:rPr>
              <a:t>och</a:t>
            </a:r>
            <a:r>
              <a:rPr sz="1200" spc="-30" dirty="0">
                <a:solidFill>
                  <a:srgbClr val="FFFFFF"/>
                </a:solidFill>
                <a:latin typeface="Arial"/>
                <a:cs typeface="Arial"/>
              </a:rPr>
              <a:t> </a:t>
            </a:r>
            <a:r>
              <a:rPr sz="1200" dirty="0">
                <a:solidFill>
                  <a:srgbClr val="FFFFFF"/>
                </a:solidFill>
                <a:latin typeface="Arial"/>
                <a:cs typeface="Arial"/>
              </a:rPr>
              <a:t>berättar</a:t>
            </a:r>
            <a:r>
              <a:rPr sz="1200" spc="-35" dirty="0">
                <a:solidFill>
                  <a:srgbClr val="FFFFFF"/>
                </a:solidFill>
                <a:latin typeface="Arial"/>
                <a:cs typeface="Arial"/>
              </a:rPr>
              <a:t> </a:t>
            </a:r>
            <a:r>
              <a:rPr sz="1200" dirty="0">
                <a:solidFill>
                  <a:srgbClr val="FFFFFF"/>
                </a:solidFill>
                <a:latin typeface="Arial"/>
                <a:cs typeface="Arial"/>
              </a:rPr>
              <a:t>hur</a:t>
            </a:r>
            <a:r>
              <a:rPr sz="1200" spc="-20" dirty="0">
                <a:solidFill>
                  <a:srgbClr val="FFFFFF"/>
                </a:solidFill>
                <a:latin typeface="Arial"/>
                <a:cs typeface="Arial"/>
              </a:rPr>
              <a:t> </a:t>
            </a:r>
            <a:r>
              <a:rPr sz="1200" spc="-25" dirty="0">
                <a:solidFill>
                  <a:srgbClr val="FFFFFF"/>
                </a:solidFill>
                <a:latin typeface="Arial"/>
                <a:cs typeface="Arial"/>
              </a:rPr>
              <a:t>det </a:t>
            </a:r>
            <a:r>
              <a:rPr sz="1200" dirty="0">
                <a:solidFill>
                  <a:srgbClr val="FFFFFF"/>
                </a:solidFill>
                <a:latin typeface="Arial"/>
                <a:cs typeface="Arial"/>
              </a:rPr>
              <a:t>påverkar</a:t>
            </a:r>
            <a:r>
              <a:rPr sz="1200" spc="-30" dirty="0">
                <a:solidFill>
                  <a:srgbClr val="FFFFFF"/>
                </a:solidFill>
                <a:latin typeface="Arial"/>
                <a:cs typeface="Arial"/>
              </a:rPr>
              <a:t> </a:t>
            </a:r>
            <a:r>
              <a:rPr sz="1200" spc="-10" dirty="0">
                <a:solidFill>
                  <a:srgbClr val="FFFFFF"/>
                </a:solidFill>
                <a:latin typeface="Arial"/>
                <a:cs typeface="Arial"/>
              </a:rPr>
              <a:t>Elitserien.</a:t>
            </a:r>
            <a:endParaRPr sz="1200" dirty="0">
              <a:latin typeface="Arial"/>
              <a:cs typeface="Arial"/>
            </a:endParaRPr>
          </a:p>
        </p:txBody>
      </p:sp>
      <p:sp>
        <p:nvSpPr>
          <p:cNvPr id="12" name="object 12"/>
          <p:cNvSpPr txBox="1"/>
          <p:nvPr/>
        </p:nvSpPr>
        <p:spPr>
          <a:xfrm>
            <a:off x="11128629" y="898652"/>
            <a:ext cx="678180"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Bakgrund</a:t>
            </a:r>
            <a:endParaRPr sz="1200">
              <a:latin typeface="Arial"/>
              <a:cs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612901" y="3197605"/>
            <a:ext cx="2014220" cy="821055"/>
            <a:chOff x="612901" y="3197605"/>
            <a:chExt cx="2014220" cy="821055"/>
          </a:xfrm>
        </p:grpSpPr>
        <p:sp>
          <p:nvSpPr>
            <p:cNvPr id="3" name="object 3"/>
            <p:cNvSpPr/>
            <p:nvPr/>
          </p:nvSpPr>
          <p:spPr>
            <a:xfrm>
              <a:off x="625601" y="3210305"/>
              <a:ext cx="1988820" cy="795655"/>
            </a:xfrm>
            <a:custGeom>
              <a:avLst/>
              <a:gdLst/>
              <a:ahLst/>
              <a:cxnLst/>
              <a:rect l="l" t="t" r="r" b="b"/>
              <a:pathLst>
                <a:path w="1988820" h="795654">
                  <a:moveTo>
                    <a:pt x="1591056" y="0"/>
                  </a:moveTo>
                  <a:lnTo>
                    <a:pt x="0" y="0"/>
                  </a:lnTo>
                  <a:lnTo>
                    <a:pt x="397764" y="397764"/>
                  </a:lnTo>
                  <a:lnTo>
                    <a:pt x="0" y="795528"/>
                  </a:lnTo>
                  <a:lnTo>
                    <a:pt x="1591056" y="795528"/>
                  </a:lnTo>
                  <a:lnTo>
                    <a:pt x="1988820" y="397764"/>
                  </a:lnTo>
                  <a:lnTo>
                    <a:pt x="1591056" y="0"/>
                  </a:lnTo>
                  <a:close/>
                </a:path>
              </a:pathLst>
            </a:custGeom>
            <a:solidFill>
              <a:srgbClr val="005F70"/>
            </a:solidFill>
          </p:spPr>
          <p:txBody>
            <a:bodyPr wrap="square" lIns="0" tIns="0" rIns="0" bIns="0" rtlCol="0"/>
            <a:lstStyle/>
            <a:p>
              <a:endParaRPr/>
            </a:p>
          </p:txBody>
        </p:sp>
        <p:sp>
          <p:nvSpPr>
            <p:cNvPr id="4" name="object 4"/>
            <p:cNvSpPr/>
            <p:nvPr/>
          </p:nvSpPr>
          <p:spPr>
            <a:xfrm>
              <a:off x="625601" y="3210305"/>
              <a:ext cx="1988820" cy="795655"/>
            </a:xfrm>
            <a:custGeom>
              <a:avLst/>
              <a:gdLst/>
              <a:ahLst/>
              <a:cxnLst/>
              <a:rect l="l" t="t" r="r" b="b"/>
              <a:pathLst>
                <a:path w="1988820" h="795654">
                  <a:moveTo>
                    <a:pt x="0" y="0"/>
                  </a:moveTo>
                  <a:lnTo>
                    <a:pt x="1591056" y="0"/>
                  </a:lnTo>
                  <a:lnTo>
                    <a:pt x="1988820" y="397764"/>
                  </a:lnTo>
                  <a:lnTo>
                    <a:pt x="1591056" y="795528"/>
                  </a:lnTo>
                  <a:lnTo>
                    <a:pt x="0" y="795528"/>
                  </a:lnTo>
                  <a:lnTo>
                    <a:pt x="397764" y="397764"/>
                  </a:lnTo>
                  <a:lnTo>
                    <a:pt x="0" y="0"/>
                  </a:lnTo>
                  <a:close/>
                </a:path>
              </a:pathLst>
            </a:custGeom>
            <a:ln w="25400">
              <a:solidFill>
                <a:srgbClr val="FFFFFF"/>
              </a:solidFill>
            </a:ln>
          </p:spPr>
          <p:txBody>
            <a:bodyPr wrap="square" lIns="0" tIns="0" rIns="0" bIns="0" rtlCol="0"/>
            <a:lstStyle/>
            <a:p>
              <a:endParaRPr/>
            </a:p>
          </p:txBody>
        </p:sp>
      </p:grpSp>
      <p:sp>
        <p:nvSpPr>
          <p:cNvPr id="5" name="object 5"/>
          <p:cNvSpPr txBox="1"/>
          <p:nvPr/>
        </p:nvSpPr>
        <p:spPr>
          <a:xfrm>
            <a:off x="1272286" y="3481578"/>
            <a:ext cx="729615" cy="223520"/>
          </a:xfrm>
          <a:prstGeom prst="rect">
            <a:avLst/>
          </a:prstGeom>
        </p:spPr>
        <p:txBody>
          <a:bodyPr vert="horz" wrap="square" lIns="0" tIns="12065" rIns="0" bIns="0" rtlCol="0">
            <a:spAutoFit/>
          </a:bodyPr>
          <a:lstStyle/>
          <a:p>
            <a:pPr marL="12700">
              <a:lnSpc>
                <a:spcPct val="100000"/>
              </a:lnSpc>
              <a:spcBef>
                <a:spcPts val="95"/>
              </a:spcBef>
            </a:pPr>
            <a:r>
              <a:rPr sz="1300" spc="-10" dirty="0">
                <a:solidFill>
                  <a:srgbClr val="FFFFFF"/>
                </a:solidFill>
                <a:latin typeface="Arial"/>
                <a:cs typeface="Arial"/>
              </a:rPr>
              <a:t>Bakgrund</a:t>
            </a:r>
            <a:endParaRPr sz="1300">
              <a:latin typeface="Arial"/>
              <a:cs typeface="Arial"/>
            </a:endParaRPr>
          </a:p>
        </p:txBody>
      </p:sp>
      <p:grpSp>
        <p:nvGrpSpPr>
          <p:cNvPr id="6" name="object 6"/>
          <p:cNvGrpSpPr/>
          <p:nvPr/>
        </p:nvGrpSpPr>
        <p:grpSpPr>
          <a:xfrm>
            <a:off x="2403601" y="3197605"/>
            <a:ext cx="2014220" cy="821055"/>
            <a:chOff x="2403601" y="3197605"/>
            <a:chExt cx="2014220" cy="821055"/>
          </a:xfrm>
          <a:solidFill>
            <a:schemeClr val="accent2"/>
          </a:solidFill>
        </p:grpSpPr>
        <p:sp>
          <p:nvSpPr>
            <p:cNvPr id="7" name="object 7"/>
            <p:cNvSpPr/>
            <p:nvPr/>
          </p:nvSpPr>
          <p:spPr>
            <a:xfrm>
              <a:off x="2416301" y="3210305"/>
              <a:ext cx="1988820" cy="795655"/>
            </a:xfrm>
            <a:custGeom>
              <a:avLst/>
              <a:gdLst/>
              <a:ahLst/>
              <a:cxnLst/>
              <a:rect l="l" t="t" r="r" b="b"/>
              <a:pathLst>
                <a:path w="1988820" h="795654">
                  <a:moveTo>
                    <a:pt x="1591056" y="0"/>
                  </a:moveTo>
                  <a:lnTo>
                    <a:pt x="0" y="0"/>
                  </a:lnTo>
                  <a:lnTo>
                    <a:pt x="397764" y="397764"/>
                  </a:lnTo>
                  <a:lnTo>
                    <a:pt x="0" y="795528"/>
                  </a:lnTo>
                  <a:lnTo>
                    <a:pt x="1591056" y="795528"/>
                  </a:lnTo>
                  <a:lnTo>
                    <a:pt x="1988820" y="397764"/>
                  </a:lnTo>
                  <a:lnTo>
                    <a:pt x="1591056" y="0"/>
                  </a:lnTo>
                  <a:close/>
                </a:path>
              </a:pathLst>
            </a:custGeom>
            <a:grpFill/>
          </p:spPr>
          <p:txBody>
            <a:bodyPr wrap="square" lIns="0" tIns="0" rIns="0" bIns="0" rtlCol="0"/>
            <a:lstStyle/>
            <a:p>
              <a:endParaRPr/>
            </a:p>
          </p:txBody>
        </p:sp>
        <p:sp>
          <p:nvSpPr>
            <p:cNvPr id="8" name="object 8"/>
            <p:cNvSpPr/>
            <p:nvPr/>
          </p:nvSpPr>
          <p:spPr>
            <a:xfrm>
              <a:off x="2416301" y="3210305"/>
              <a:ext cx="1988820" cy="795655"/>
            </a:xfrm>
            <a:custGeom>
              <a:avLst/>
              <a:gdLst/>
              <a:ahLst/>
              <a:cxnLst/>
              <a:rect l="l" t="t" r="r" b="b"/>
              <a:pathLst>
                <a:path w="1988820" h="795654">
                  <a:moveTo>
                    <a:pt x="0" y="0"/>
                  </a:moveTo>
                  <a:lnTo>
                    <a:pt x="1591056" y="0"/>
                  </a:lnTo>
                  <a:lnTo>
                    <a:pt x="1988820" y="397764"/>
                  </a:lnTo>
                  <a:lnTo>
                    <a:pt x="1591056" y="795528"/>
                  </a:lnTo>
                  <a:lnTo>
                    <a:pt x="0" y="795528"/>
                  </a:lnTo>
                  <a:lnTo>
                    <a:pt x="397764" y="397764"/>
                  </a:lnTo>
                  <a:lnTo>
                    <a:pt x="0" y="0"/>
                  </a:lnTo>
                  <a:close/>
                </a:path>
              </a:pathLst>
            </a:custGeom>
            <a:grpFill/>
            <a:ln w="25400">
              <a:solidFill>
                <a:srgbClr val="FFFFFF"/>
              </a:solidFill>
            </a:ln>
          </p:spPr>
          <p:txBody>
            <a:bodyPr wrap="square" lIns="0" tIns="0" rIns="0" bIns="0" rtlCol="0"/>
            <a:lstStyle/>
            <a:p>
              <a:endParaRPr/>
            </a:p>
          </p:txBody>
        </p:sp>
      </p:grpSp>
      <p:sp>
        <p:nvSpPr>
          <p:cNvPr id="9" name="object 9"/>
          <p:cNvSpPr txBox="1"/>
          <p:nvPr/>
        </p:nvSpPr>
        <p:spPr>
          <a:xfrm>
            <a:off x="2921254" y="3395853"/>
            <a:ext cx="1012190" cy="393700"/>
          </a:xfrm>
          <a:prstGeom prst="rect">
            <a:avLst/>
          </a:prstGeom>
        </p:spPr>
        <p:txBody>
          <a:bodyPr vert="horz" wrap="square" lIns="0" tIns="40640" rIns="0" bIns="0" rtlCol="0">
            <a:spAutoFit/>
          </a:bodyPr>
          <a:lstStyle/>
          <a:p>
            <a:pPr marL="140335" marR="5080" indent="-128270">
              <a:lnSpc>
                <a:spcPts val="1340"/>
              </a:lnSpc>
              <a:spcBef>
                <a:spcPts val="320"/>
              </a:spcBef>
            </a:pPr>
            <a:r>
              <a:rPr sz="1300" spc="-10" dirty="0">
                <a:solidFill>
                  <a:srgbClr val="FFFFFF"/>
                </a:solidFill>
                <a:latin typeface="Arial"/>
                <a:cs typeface="Arial"/>
              </a:rPr>
              <a:t>Upplevelsens drivkrafter</a:t>
            </a:r>
            <a:endParaRPr sz="1300">
              <a:latin typeface="Arial"/>
              <a:cs typeface="Arial"/>
            </a:endParaRPr>
          </a:p>
        </p:txBody>
      </p:sp>
      <p:grpSp>
        <p:nvGrpSpPr>
          <p:cNvPr id="10" name="object 10"/>
          <p:cNvGrpSpPr/>
          <p:nvPr/>
        </p:nvGrpSpPr>
        <p:grpSpPr>
          <a:xfrm>
            <a:off x="4194302" y="3197605"/>
            <a:ext cx="2014220" cy="821055"/>
            <a:chOff x="4194302" y="3197605"/>
            <a:chExt cx="2014220" cy="821055"/>
          </a:xfrm>
        </p:grpSpPr>
        <p:sp>
          <p:nvSpPr>
            <p:cNvPr id="11" name="object 11"/>
            <p:cNvSpPr/>
            <p:nvPr/>
          </p:nvSpPr>
          <p:spPr>
            <a:xfrm>
              <a:off x="4207002" y="3210305"/>
              <a:ext cx="1988820" cy="795655"/>
            </a:xfrm>
            <a:custGeom>
              <a:avLst/>
              <a:gdLst/>
              <a:ahLst/>
              <a:cxnLst/>
              <a:rect l="l" t="t" r="r" b="b"/>
              <a:pathLst>
                <a:path w="1988820" h="795654">
                  <a:moveTo>
                    <a:pt x="1591056" y="0"/>
                  </a:moveTo>
                  <a:lnTo>
                    <a:pt x="0" y="0"/>
                  </a:lnTo>
                  <a:lnTo>
                    <a:pt x="397763" y="397764"/>
                  </a:lnTo>
                  <a:lnTo>
                    <a:pt x="0" y="795528"/>
                  </a:lnTo>
                  <a:lnTo>
                    <a:pt x="1591056" y="795528"/>
                  </a:lnTo>
                  <a:lnTo>
                    <a:pt x="1988820" y="397764"/>
                  </a:lnTo>
                  <a:lnTo>
                    <a:pt x="1591056" y="0"/>
                  </a:lnTo>
                  <a:close/>
                </a:path>
              </a:pathLst>
            </a:custGeom>
            <a:solidFill>
              <a:srgbClr val="005F70"/>
            </a:solidFill>
          </p:spPr>
          <p:txBody>
            <a:bodyPr wrap="square" lIns="0" tIns="0" rIns="0" bIns="0" rtlCol="0"/>
            <a:lstStyle/>
            <a:p>
              <a:endParaRPr/>
            </a:p>
          </p:txBody>
        </p:sp>
        <p:sp>
          <p:nvSpPr>
            <p:cNvPr id="12" name="object 12"/>
            <p:cNvSpPr/>
            <p:nvPr/>
          </p:nvSpPr>
          <p:spPr>
            <a:xfrm>
              <a:off x="4207002" y="3210305"/>
              <a:ext cx="1988820" cy="795655"/>
            </a:xfrm>
            <a:custGeom>
              <a:avLst/>
              <a:gdLst/>
              <a:ahLst/>
              <a:cxnLst/>
              <a:rect l="l" t="t" r="r" b="b"/>
              <a:pathLst>
                <a:path w="1988820" h="795654">
                  <a:moveTo>
                    <a:pt x="0" y="0"/>
                  </a:moveTo>
                  <a:lnTo>
                    <a:pt x="1591056" y="0"/>
                  </a:lnTo>
                  <a:lnTo>
                    <a:pt x="1988820" y="397764"/>
                  </a:lnTo>
                  <a:lnTo>
                    <a:pt x="1591056" y="795528"/>
                  </a:lnTo>
                  <a:lnTo>
                    <a:pt x="0" y="795528"/>
                  </a:lnTo>
                  <a:lnTo>
                    <a:pt x="397763" y="397764"/>
                  </a:lnTo>
                  <a:lnTo>
                    <a:pt x="0" y="0"/>
                  </a:lnTo>
                  <a:close/>
                </a:path>
              </a:pathLst>
            </a:custGeom>
            <a:ln w="25400">
              <a:solidFill>
                <a:srgbClr val="FFFFFF"/>
              </a:solidFill>
            </a:ln>
          </p:spPr>
          <p:txBody>
            <a:bodyPr wrap="square" lIns="0" tIns="0" rIns="0" bIns="0" rtlCol="0"/>
            <a:lstStyle/>
            <a:p>
              <a:endParaRPr/>
            </a:p>
          </p:txBody>
        </p:sp>
      </p:grpSp>
      <p:sp>
        <p:nvSpPr>
          <p:cNvPr id="13" name="object 13"/>
          <p:cNvSpPr txBox="1"/>
          <p:nvPr/>
        </p:nvSpPr>
        <p:spPr>
          <a:xfrm>
            <a:off x="4710810" y="3481578"/>
            <a:ext cx="1014730" cy="223520"/>
          </a:xfrm>
          <a:prstGeom prst="rect">
            <a:avLst/>
          </a:prstGeom>
        </p:spPr>
        <p:txBody>
          <a:bodyPr vert="horz" wrap="square" lIns="0" tIns="12065" rIns="0" bIns="0" rtlCol="0">
            <a:spAutoFit/>
          </a:bodyPr>
          <a:lstStyle/>
          <a:p>
            <a:pPr marL="12700">
              <a:lnSpc>
                <a:spcPct val="100000"/>
              </a:lnSpc>
              <a:spcBef>
                <a:spcPts val="95"/>
              </a:spcBef>
            </a:pPr>
            <a:r>
              <a:rPr sz="1300" dirty="0">
                <a:solidFill>
                  <a:srgbClr val="FFFFFF"/>
                </a:solidFill>
                <a:latin typeface="Arial"/>
                <a:cs typeface="Arial"/>
              </a:rPr>
              <a:t>Vår</a:t>
            </a:r>
            <a:r>
              <a:rPr sz="1300" spc="-20" dirty="0">
                <a:solidFill>
                  <a:srgbClr val="FFFFFF"/>
                </a:solidFill>
                <a:latin typeface="Arial"/>
                <a:cs typeface="Arial"/>
              </a:rPr>
              <a:t> </a:t>
            </a:r>
            <a:r>
              <a:rPr sz="1300" spc="-10" dirty="0">
                <a:solidFill>
                  <a:srgbClr val="FFFFFF"/>
                </a:solidFill>
                <a:latin typeface="Arial"/>
                <a:cs typeface="Arial"/>
              </a:rPr>
              <a:t>målgrupp</a:t>
            </a:r>
            <a:endParaRPr sz="1300">
              <a:latin typeface="Arial"/>
              <a:cs typeface="Arial"/>
            </a:endParaRPr>
          </a:p>
        </p:txBody>
      </p:sp>
      <p:grpSp>
        <p:nvGrpSpPr>
          <p:cNvPr id="14" name="object 14"/>
          <p:cNvGrpSpPr/>
          <p:nvPr/>
        </p:nvGrpSpPr>
        <p:grpSpPr>
          <a:xfrm>
            <a:off x="5985002" y="3197605"/>
            <a:ext cx="2014220" cy="821055"/>
            <a:chOff x="5985002" y="3197605"/>
            <a:chExt cx="2014220" cy="821055"/>
          </a:xfrm>
        </p:grpSpPr>
        <p:sp>
          <p:nvSpPr>
            <p:cNvPr id="15" name="object 15"/>
            <p:cNvSpPr/>
            <p:nvPr/>
          </p:nvSpPr>
          <p:spPr>
            <a:xfrm>
              <a:off x="5997702" y="3210305"/>
              <a:ext cx="1988820" cy="795655"/>
            </a:xfrm>
            <a:custGeom>
              <a:avLst/>
              <a:gdLst/>
              <a:ahLst/>
              <a:cxnLst/>
              <a:rect l="l" t="t" r="r" b="b"/>
              <a:pathLst>
                <a:path w="1988820" h="795654">
                  <a:moveTo>
                    <a:pt x="1591055" y="0"/>
                  </a:moveTo>
                  <a:lnTo>
                    <a:pt x="0" y="0"/>
                  </a:lnTo>
                  <a:lnTo>
                    <a:pt x="397763" y="397764"/>
                  </a:lnTo>
                  <a:lnTo>
                    <a:pt x="0" y="795528"/>
                  </a:lnTo>
                  <a:lnTo>
                    <a:pt x="1591055" y="795528"/>
                  </a:lnTo>
                  <a:lnTo>
                    <a:pt x="1988820" y="397764"/>
                  </a:lnTo>
                  <a:lnTo>
                    <a:pt x="1591055" y="0"/>
                  </a:lnTo>
                  <a:close/>
                </a:path>
              </a:pathLst>
            </a:custGeom>
            <a:solidFill>
              <a:srgbClr val="005F70"/>
            </a:solidFill>
          </p:spPr>
          <p:txBody>
            <a:bodyPr wrap="square" lIns="0" tIns="0" rIns="0" bIns="0" rtlCol="0"/>
            <a:lstStyle/>
            <a:p>
              <a:endParaRPr/>
            </a:p>
          </p:txBody>
        </p:sp>
        <p:sp>
          <p:nvSpPr>
            <p:cNvPr id="16" name="object 16"/>
            <p:cNvSpPr/>
            <p:nvPr/>
          </p:nvSpPr>
          <p:spPr>
            <a:xfrm>
              <a:off x="5997702" y="3210305"/>
              <a:ext cx="1988820" cy="795655"/>
            </a:xfrm>
            <a:custGeom>
              <a:avLst/>
              <a:gdLst/>
              <a:ahLst/>
              <a:cxnLst/>
              <a:rect l="l" t="t" r="r" b="b"/>
              <a:pathLst>
                <a:path w="1988820" h="795654">
                  <a:moveTo>
                    <a:pt x="0" y="0"/>
                  </a:moveTo>
                  <a:lnTo>
                    <a:pt x="1591055" y="0"/>
                  </a:lnTo>
                  <a:lnTo>
                    <a:pt x="1988820" y="397764"/>
                  </a:lnTo>
                  <a:lnTo>
                    <a:pt x="1591055" y="795528"/>
                  </a:lnTo>
                  <a:lnTo>
                    <a:pt x="0" y="795528"/>
                  </a:lnTo>
                  <a:lnTo>
                    <a:pt x="397763" y="397764"/>
                  </a:lnTo>
                  <a:lnTo>
                    <a:pt x="0" y="0"/>
                  </a:lnTo>
                  <a:close/>
                </a:path>
              </a:pathLst>
            </a:custGeom>
            <a:ln w="25400">
              <a:solidFill>
                <a:srgbClr val="FFFFFF"/>
              </a:solidFill>
            </a:ln>
          </p:spPr>
          <p:txBody>
            <a:bodyPr wrap="square" lIns="0" tIns="0" rIns="0" bIns="0" rtlCol="0"/>
            <a:lstStyle/>
            <a:p>
              <a:endParaRPr/>
            </a:p>
          </p:txBody>
        </p:sp>
      </p:grpSp>
      <p:sp>
        <p:nvSpPr>
          <p:cNvPr id="17" name="object 17"/>
          <p:cNvSpPr txBox="1"/>
          <p:nvPr/>
        </p:nvSpPr>
        <p:spPr>
          <a:xfrm>
            <a:off x="6475857" y="3395853"/>
            <a:ext cx="1068070" cy="393700"/>
          </a:xfrm>
          <a:prstGeom prst="rect">
            <a:avLst/>
          </a:prstGeom>
        </p:spPr>
        <p:txBody>
          <a:bodyPr vert="horz" wrap="square" lIns="0" tIns="40640" rIns="0" bIns="0" rtlCol="0">
            <a:spAutoFit/>
          </a:bodyPr>
          <a:lstStyle/>
          <a:p>
            <a:pPr marL="12700" marR="5080" indent="109220">
              <a:lnSpc>
                <a:spcPts val="1340"/>
              </a:lnSpc>
              <a:spcBef>
                <a:spcPts val="320"/>
              </a:spcBef>
            </a:pPr>
            <a:r>
              <a:rPr sz="1300" spc="-10" dirty="0">
                <a:solidFill>
                  <a:srgbClr val="FFFFFF"/>
                </a:solidFill>
                <a:latin typeface="Arial"/>
                <a:cs typeface="Arial"/>
              </a:rPr>
              <a:t>Strategiska fokusområden</a:t>
            </a:r>
            <a:endParaRPr sz="1300">
              <a:latin typeface="Arial"/>
              <a:cs typeface="Arial"/>
            </a:endParaRPr>
          </a:p>
        </p:txBody>
      </p:sp>
      <p:grpSp>
        <p:nvGrpSpPr>
          <p:cNvPr id="18" name="object 18"/>
          <p:cNvGrpSpPr/>
          <p:nvPr/>
        </p:nvGrpSpPr>
        <p:grpSpPr>
          <a:xfrm>
            <a:off x="7775702" y="3197605"/>
            <a:ext cx="2014220" cy="821055"/>
            <a:chOff x="7775702" y="3197605"/>
            <a:chExt cx="2014220" cy="821055"/>
          </a:xfrm>
        </p:grpSpPr>
        <p:sp>
          <p:nvSpPr>
            <p:cNvPr id="19" name="object 19"/>
            <p:cNvSpPr/>
            <p:nvPr/>
          </p:nvSpPr>
          <p:spPr>
            <a:xfrm>
              <a:off x="7788402" y="3210305"/>
              <a:ext cx="1988820" cy="795655"/>
            </a:xfrm>
            <a:custGeom>
              <a:avLst/>
              <a:gdLst/>
              <a:ahLst/>
              <a:cxnLst/>
              <a:rect l="l" t="t" r="r" b="b"/>
              <a:pathLst>
                <a:path w="1988820" h="795654">
                  <a:moveTo>
                    <a:pt x="1591055" y="0"/>
                  </a:moveTo>
                  <a:lnTo>
                    <a:pt x="0" y="0"/>
                  </a:lnTo>
                  <a:lnTo>
                    <a:pt x="397764" y="397764"/>
                  </a:lnTo>
                  <a:lnTo>
                    <a:pt x="0" y="795528"/>
                  </a:lnTo>
                  <a:lnTo>
                    <a:pt x="1591055" y="795528"/>
                  </a:lnTo>
                  <a:lnTo>
                    <a:pt x="1988820" y="397764"/>
                  </a:lnTo>
                  <a:lnTo>
                    <a:pt x="1591055" y="0"/>
                  </a:lnTo>
                  <a:close/>
                </a:path>
              </a:pathLst>
            </a:custGeom>
            <a:solidFill>
              <a:srgbClr val="005F70"/>
            </a:solidFill>
          </p:spPr>
          <p:txBody>
            <a:bodyPr wrap="square" lIns="0" tIns="0" rIns="0" bIns="0" rtlCol="0"/>
            <a:lstStyle/>
            <a:p>
              <a:endParaRPr/>
            </a:p>
          </p:txBody>
        </p:sp>
        <p:sp>
          <p:nvSpPr>
            <p:cNvPr id="20" name="object 20"/>
            <p:cNvSpPr/>
            <p:nvPr/>
          </p:nvSpPr>
          <p:spPr>
            <a:xfrm>
              <a:off x="7788402" y="3210305"/>
              <a:ext cx="1988820" cy="795655"/>
            </a:xfrm>
            <a:custGeom>
              <a:avLst/>
              <a:gdLst/>
              <a:ahLst/>
              <a:cxnLst/>
              <a:rect l="l" t="t" r="r" b="b"/>
              <a:pathLst>
                <a:path w="1988820" h="795654">
                  <a:moveTo>
                    <a:pt x="0" y="0"/>
                  </a:moveTo>
                  <a:lnTo>
                    <a:pt x="1591055" y="0"/>
                  </a:lnTo>
                  <a:lnTo>
                    <a:pt x="1988820" y="397764"/>
                  </a:lnTo>
                  <a:lnTo>
                    <a:pt x="1591055" y="795528"/>
                  </a:lnTo>
                  <a:lnTo>
                    <a:pt x="0" y="795528"/>
                  </a:lnTo>
                  <a:lnTo>
                    <a:pt x="397764" y="397764"/>
                  </a:lnTo>
                  <a:lnTo>
                    <a:pt x="0" y="0"/>
                  </a:lnTo>
                  <a:close/>
                </a:path>
              </a:pathLst>
            </a:custGeom>
            <a:ln w="25400">
              <a:solidFill>
                <a:srgbClr val="FFFFFF"/>
              </a:solidFill>
            </a:ln>
          </p:spPr>
          <p:txBody>
            <a:bodyPr wrap="square" lIns="0" tIns="0" rIns="0" bIns="0" rtlCol="0"/>
            <a:lstStyle/>
            <a:p>
              <a:endParaRPr/>
            </a:p>
          </p:txBody>
        </p:sp>
      </p:grpSp>
      <p:sp>
        <p:nvSpPr>
          <p:cNvPr id="21" name="object 21"/>
          <p:cNvSpPr txBox="1"/>
          <p:nvPr/>
        </p:nvSpPr>
        <p:spPr>
          <a:xfrm>
            <a:off x="8353425" y="3395853"/>
            <a:ext cx="893444" cy="393700"/>
          </a:xfrm>
          <a:prstGeom prst="rect">
            <a:avLst/>
          </a:prstGeom>
        </p:spPr>
        <p:txBody>
          <a:bodyPr vert="horz" wrap="square" lIns="0" tIns="40640" rIns="0" bIns="0" rtlCol="0">
            <a:spAutoFit/>
          </a:bodyPr>
          <a:lstStyle/>
          <a:p>
            <a:pPr marL="67310" marR="5080" indent="-55244">
              <a:lnSpc>
                <a:spcPts val="1340"/>
              </a:lnSpc>
              <a:spcBef>
                <a:spcPts val="320"/>
              </a:spcBef>
            </a:pPr>
            <a:r>
              <a:rPr sz="1300" spc="-10" dirty="0">
                <a:solidFill>
                  <a:srgbClr val="FFFFFF"/>
                </a:solidFill>
                <a:latin typeface="Arial"/>
                <a:cs typeface="Arial"/>
              </a:rPr>
              <a:t>Upplevelse- processen</a:t>
            </a:r>
            <a:endParaRPr sz="1300">
              <a:latin typeface="Arial"/>
              <a:cs typeface="Arial"/>
            </a:endParaRPr>
          </a:p>
        </p:txBody>
      </p:sp>
      <p:grpSp>
        <p:nvGrpSpPr>
          <p:cNvPr id="22" name="object 22"/>
          <p:cNvGrpSpPr/>
          <p:nvPr/>
        </p:nvGrpSpPr>
        <p:grpSpPr>
          <a:xfrm>
            <a:off x="9566402" y="3197605"/>
            <a:ext cx="2014220" cy="821055"/>
            <a:chOff x="9566402" y="3197605"/>
            <a:chExt cx="2014220" cy="821055"/>
          </a:xfrm>
        </p:grpSpPr>
        <p:sp>
          <p:nvSpPr>
            <p:cNvPr id="23" name="object 23"/>
            <p:cNvSpPr/>
            <p:nvPr/>
          </p:nvSpPr>
          <p:spPr>
            <a:xfrm>
              <a:off x="9579102" y="3210305"/>
              <a:ext cx="1988820" cy="795655"/>
            </a:xfrm>
            <a:custGeom>
              <a:avLst/>
              <a:gdLst/>
              <a:ahLst/>
              <a:cxnLst/>
              <a:rect l="l" t="t" r="r" b="b"/>
              <a:pathLst>
                <a:path w="1988820" h="795654">
                  <a:moveTo>
                    <a:pt x="1591055" y="0"/>
                  </a:moveTo>
                  <a:lnTo>
                    <a:pt x="0" y="0"/>
                  </a:lnTo>
                  <a:lnTo>
                    <a:pt x="397764" y="397764"/>
                  </a:lnTo>
                  <a:lnTo>
                    <a:pt x="0" y="795528"/>
                  </a:lnTo>
                  <a:lnTo>
                    <a:pt x="1591055" y="795528"/>
                  </a:lnTo>
                  <a:lnTo>
                    <a:pt x="1988820" y="397764"/>
                  </a:lnTo>
                  <a:lnTo>
                    <a:pt x="1591055" y="0"/>
                  </a:lnTo>
                  <a:close/>
                </a:path>
              </a:pathLst>
            </a:custGeom>
            <a:solidFill>
              <a:srgbClr val="005F70"/>
            </a:solidFill>
          </p:spPr>
          <p:txBody>
            <a:bodyPr wrap="square" lIns="0" tIns="0" rIns="0" bIns="0" rtlCol="0"/>
            <a:lstStyle/>
            <a:p>
              <a:endParaRPr/>
            </a:p>
          </p:txBody>
        </p:sp>
        <p:sp>
          <p:nvSpPr>
            <p:cNvPr id="24" name="object 24"/>
            <p:cNvSpPr/>
            <p:nvPr/>
          </p:nvSpPr>
          <p:spPr>
            <a:xfrm>
              <a:off x="9579102" y="3210305"/>
              <a:ext cx="1988820" cy="795655"/>
            </a:xfrm>
            <a:custGeom>
              <a:avLst/>
              <a:gdLst/>
              <a:ahLst/>
              <a:cxnLst/>
              <a:rect l="l" t="t" r="r" b="b"/>
              <a:pathLst>
                <a:path w="1988820" h="795654">
                  <a:moveTo>
                    <a:pt x="0" y="0"/>
                  </a:moveTo>
                  <a:lnTo>
                    <a:pt x="1591055" y="0"/>
                  </a:lnTo>
                  <a:lnTo>
                    <a:pt x="1988820" y="397764"/>
                  </a:lnTo>
                  <a:lnTo>
                    <a:pt x="1591055" y="795528"/>
                  </a:lnTo>
                  <a:lnTo>
                    <a:pt x="0" y="795528"/>
                  </a:lnTo>
                  <a:lnTo>
                    <a:pt x="397764" y="397764"/>
                  </a:lnTo>
                  <a:lnTo>
                    <a:pt x="0" y="0"/>
                  </a:lnTo>
                  <a:close/>
                </a:path>
              </a:pathLst>
            </a:custGeom>
            <a:ln w="25400">
              <a:solidFill>
                <a:srgbClr val="FFFFFF"/>
              </a:solidFill>
            </a:ln>
          </p:spPr>
          <p:txBody>
            <a:bodyPr wrap="square" lIns="0" tIns="0" rIns="0" bIns="0" rtlCol="0"/>
            <a:lstStyle/>
            <a:p>
              <a:endParaRPr/>
            </a:p>
          </p:txBody>
        </p:sp>
      </p:grpSp>
      <p:sp>
        <p:nvSpPr>
          <p:cNvPr id="25" name="object 25"/>
          <p:cNvSpPr txBox="1"/>
          <p:nvPr/>
        </p:nvSpPr>
        <p:spPr>
          <a:xfrm>
            <a:off x="10341102" y="3481578"/>
            <a:ext cx="499745" cy="223520"/>
          </a:xfrm>
          <a:prstGeom prst="rect">
            <a:avLst/>
          </a:prstGeom>
        </p:spPr>
        <p:txBody>
          <a:bodyPr vert="horz" wrap="square" lIns="0" tIns="12065" rIns="0" bIns="0" rtlCol="0">
            <a:spAutoFit/>
          </a:bodyPr>
          <a:lstStyle/>
          <a:p>
            <a:pPr marL="12700">
              <a:lnSpc>
                <a:spcPct val="100000"/>
              </a:lnSpc>
              <a:spcBef>
                <a:spcPts val="95"/>
              </a:spcBef>
            </a:pPr>
            <a:r>
              <a:rPr sz="1300" spc="-10" dirty="0">
                <a:solidFill>
                  <a:srgbClr val="FFFFFF"/>
                </a:solidFill>
                <a:latin typeface="Arial"/>
                <a:cs typeface="Arial"/>
              </a:rPr>
              <a:t>Nivåer</a:t>
            </a:r>
            <a:endParaRPr sz="1300">
              <a:latin typeface="Arial"/>
              <a:cs typeface="Arial"/>
            </a:endParaRPr>
          </a:p>
        </p:txBody>
      </p:sp>
      <p:sp>
        <p:nvSpPr>
          <p:cNvPr id="26" name="object 26"/>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fld id="{81D60167-4931-47E6-BA6A-407CBD079E47}" type="slidenum">
              <a:rPr spc="-25" dirty="0"/>
              <a:t>10</a:t>
            </a:fld>
            <a:endParaRPr spc="-25"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35255" rIns="0" bIns="0" rtlCol="0">
            <a:spAutoFit/>
          </a:bodyPr>
          <a:lstStyle/>
          <a:p>
            <a:pPr marL="12700">
              <a:lnSpc>
                <a:spcPct val="100000"/>
              </a:lnSpc>
              <a:spcBef>
                <a:spcPts val="105"/>
              </a:spcBef>
            </a:pPr>
            <a:r>
              <a:rPr sz="3200" dirty="0"/>
              <a:t>Upplevelsens</a:t>
            </a:r>
            <a:r>
              <a:rPr sz="3200" spc="-90" dirty="0"/>
              <a:t> </a:t>
            </a:r>
            <a:r>
              <a:rPr sz="3200" dirty="0"/>
              <a:t>betydelse</a:t>
            </a:r>
            <a:r>
              <a:rPr sz="3200" spc="-90" dirty="0"/>
              <a:t> </a:t>
            </a:r>
            <a:r>
              <a:rPr sz="3200" dirty="0"/>
              <a:t>och</a:t>
            </a:r>
            <a:r>
              <a:rPr sz="3200" spc="-65" dirty="0"/>
              <a:t> </a:t>
            </a:r>
            <a:r>
              <a:rPr sz="3200" spc="-10" dirty="0"/>
              <a:t>drivkrafter</a:t>
            </a:r>
            <a:endParaRPr sz="3200"/>
          </a:p>
        </p:txBody>
      </p:sp>
      <p:sp>
        <p:nvSpPr>
          <p:cNvPr id="5" name="object 5"/>
          <p:cNvSpPr txBox="1">
            <a:spLocks noGrp="1"/>
          </p:cNvSpPr>
          <p:nvPr>
            <p:ph type="sldNum" sz="quarter" idx="7"/>
          </p:nvPr>
        </p:nvSpPr>
        <p:spPr>
          <a:xfrm>
            <a:off x="11383009" y="6545487"/>
            <a:ext cx="259715" cy="196215"/>
          </a:xfrm>
          <a:prstGeom prst="rect">
            <a:avLst/>
          </a:prstGeom>
        </p:spPr>
        <p:txBody>
          <a:bodyPr vert="horz" wrap="square" lIns="0" tIns="0" rIns="0" bIns="0" rtlCol="0">
            <a:spAutoFit/>
          </a:bodyPr>
          <a:lstStyle>
            <a:defPPr>
              <a:defRPr kern="0"/>
            </a:defPPr>
            <a:lvl1pPr>
              <a:defRPr sz="1200" b="0" i="0">
                <a:solidFill>
                  <a:schemeClr val="bg1"/>
                </a:solidFill>
                <a:latin typeface="Arial"/>
                <a:cs typeface="Arial"/>
              </a:defRPr>
            </a:lvl1pPr>
          </a:lstStyle>
          <a:p>
            <a:pPr marL="38100">
              <a:lnSpc>
                <a:spcPts val="1425"/>
              </a:lnSpc>
            </a:pPr>
            <a:fld id="{81D60167-4931-47E6-BA6A-407CBD079E47}" type="slidenum">
              <a:rPr lang="sv-SE" spc="-25" smtClean="0"/>
              <a:pPr marL="38100">
                <a:lnSpc>
                  <a:spcPts val="1425"/>
                </a:lnSpc>
              </a:pPr>
              <a:t>11</a:t>
            </a:fld>
            <a:endParaRPr spc="-25" dirty="0"/>
          </a:p>
        </p:txBody>
      </p:sp>
      <p:sp>
        <p:nvSpPr>
          <p:cNvPr id="3" name="object 3"/>
          <p:cNvSpPr txBox="1"/>
          <p:nvPr/>
        </p:nvSpPr>
        <p:spPr>
          <a:xfrm>
            <a:off x="827024" y="2323338"/>
            <a:ext cx="10503535" cy="3728008"/>
          </a:xfrm>
          <a:prstGeom prst="rect">
            <a:avLst/>
          </a:prstGeom>
        </p:spPr>
        <p:txBody>
          <a:bodyPr vert="horz" wrap="square" lIns="0" tIns="13335" rIns="0" bIns="0" rtlCol="0">
            <a:spAutoFit/>
          </a:bodyPr>
          <a:lstStyle/>
          <a:p>
            <a:pPr marL="12700">
              <a:lnSpc>
                <a:spcPct val="120000"/>
              </a:lnSpc>
              <a:spcBef>
                <a:spcPts val="105"/>
              </a:spcBef>
            </a:pPr>
            <a:r>
              <a:rPr sz="1200" i="1" dirty="0">
                <a:solidFill>
                  <a:srgbClr val="FFFFFF"/>
                </a:solidFill>
                <a:latin typeface="Arial"/>
                <a:cs typeface="Arial"/>
              </a:rPr>
              <a:t>Upplevelser</a:t>
            </a:r>
            <a:r>
              <a:rPr sz="1200" i="1" spc="-65" dirty="0">
                <a:solidFill>
                  <a:srgbClr val="FFFFFF"/>
                </a:solidFill>
                <a:latin typeface="Arial"/>
                <a:cs typeface="Arial"/>
              </a:rPr>
              <a:t> </a:t>
            </a:r>
            <a:r>
              <a:rPr sz="1200" i="1" dirty="0">
                <a:solidFill>
                  <a:srgbClr val="FFFFFF"/>
                </a:solidFill>
                <a:latin typeface="Arial"/>
                <a:cs typeface="Arial"/>
              </a:rPr>
              <a:t>blir</a:t>
            </a:r>
            <a:r>
              <a:rPr sz="1200" i="1" spc="-30" dirty="0">
                <a:solidFill>
                  <a:srgbClr val="FFFFFF"/>
                </a:solidFill>
                <a:latin typeface="Arial"/>
                <a:cs typeface="Arial"/>
              </a:rPr>
              <a:t> </a:t>
            </a:r>
            <a:r>
              <a:rPr sz="1200" i="1" dirty="0">
                <a:solidFill>
                  <a:srgbClr val="FFFFFF"/>
                </a:solidFill>
                <a:latin typeface="Arial"/>
                <a:cs typeface="Arial"/>
              </a:rPr>
              <a:t>en</a:t>
            </a:r>
            <a:r>
              <a:rPr sz="1200" i="1" spc="-20" dirty="0">
                <a:solidFill>
                  <a:srgbClr val="FFFFFF"/>
                </a:solidFill>
                <a:latin typeface="Arial"/>
                <a:cs typeface="Arial"/>
              </a:rPr>
              <a:t> </a:t>
            </a:r>
            <a:r>
              <a:rPr sz="1200" i="1" dirty="0">
                <a:solidFill>
                  <a:srgbClr val="FFFFFF"/>
                </a:solidFill>
                <a:latin typeface="Arial"/>
                <a:cs typeface="Arial"/>
              </a:rPr>
              <a:t>allt</a:t>
            </a:r>
            <a:r>
              <a:rPr sz="1200" i="1" spc="-25" dirty="0">
                <a:solidFill>
                  <a:srgbClr val="FFFFFF"/>
                </a:solidFill>
                <a:latin typeface="Arial"/>
                <a:cs typeface="Arial"/>
              </a:rPr>
              <a:t> </a:t>
            </a:r>
            <a:r>
              <a:rPr sz="1200" i="1" dirty="0">
                <a:solidFill>
                  <a:srgbClr val="FFFFFF"/>
                </a:solidFill>
                <a:latin typeface="Arial"/>
                <a:cs typeface="Arial"/>
              </a:rPr>
              <a:t>viktigare</a:t>
            </a:r>
            <a:r>
              <a:rPr sz="1200" i="1" spc="-50" dirty="0">
                <a:solidFill>
                  <a:srgbClr val="FFFFFF"/>
                </a:solidFill>
                <a:latin typeface="Arial"/>
                <a:cs typeface="Arial"/>
              </a:rPr>
              <a:t> </a:t>
            </a:r>
            <a:r>
              <a:rPr sz="1200" i="1" dirty="0">
                <a:solidFill>
                  <a:srgbClr val="FFFFFF"/>
                </a:solidFill>
                <a:latin typeface="Arial"/>
                <a:cs typeface="Arial"/>
              </a:rPr>
              <a:t>del</a:t>
            </a:r>
            <a:r>
              <a:rPr sz="1200" i="1" spc="-30" dirty="0">
                <a:solidFill>
                  <a:srgbClr val="FFFFFF"/>
                </a:solidFill>
                <a:latin typeface="Arial"/>
                <a:cs typeface="Arial"/>
              </a:rPr>
              <a:t> </a:t>
            </a:r>
            <a:r>
              <a:rPr sz="1200" i="1" dirty="0">
                <a:solidFill>
                  <a:srgbClr val="FFFFFF"/>
                </a:solidFill>
                <a:latin typeface="Arial"/>
                <a:cs typeface="Arial"/>
              </a:rPr>
              <a:t>av</a:t>
            </a:r>
            <a:r>
              <a:rPr sz="1200" i="1" spc="-25" dirty="0">
                <a:solidFill>
                  <a:srgbClr val="FFFFFF"/>
                </a:solidFill>
                <a:latin typeface="Arial"/>
                <a:cs typeface="Arial"/>
              </a:rPr>
              <a:t> </a:t>
            </a:r>
            <a:r>
              <a:rPr sz="1200" i="1" dirty="0">
                <a:solidFill>
                  <a:srgbClr val="FFFFFF"/>
                </a:solidFill>
                <a:latin typeface="Arial"/>
                <a:cs typeface="Arial"/>
              </a:rPr>
              <a:t>våra</a:t>
            </a:r>
            <a:r>
              <a:rPr sz="1200" i="1" spc="-30" dirty="0">
                <a:solidFill>
                  <a:srgbClr val="FFFFFF"/>
                </a:solidFill>
                <a:latin typeface="Arial"/>
                <a:cs typeface="Arial"/>
              </a:rPr>
              <a:t> </a:t>
            </a:r>
            <a:r>
              <a:rPr sz="1200" i="1" spc="-10" dirty="0">
                <a:solidFill>
                  <a:srgbClr val="FFFFFF"/>
                </a:solidFill>
                <a:latin typeface="Arial"/>
                <a:cs typeface="Arial"/>
              </a:rPr>
              <a:t>liv,</a:t>
            </a:r>
            <a:r>
              <a:rPr sz="1200" i="1" spc="-25" dirty="0">
                <a:solidFill>
                  <a:srgbClr val="FFFFFF"/>
                </a:solidFill>
                <a:latin typeface="Arial"/>
                <a:cs typeface="Arial"/>
              </a:rPr>
              <a:t> </a:t>
            </a:r>
            <a:r>
              <a:rPr sz="1200" i="1" dirty="0">
                <a:solidFill>
                  <a:srgbClr val="FFFFFF"/>
                </a:solidFill>
                <a:latin typeface="Arial"/>
                <a:cs typeface="Arial"/>
              </a:rPr>
              <a:t>men</a:t>
            </a:r>
            <a:r>
              <a:rPr sz="1200" i="1" spc="-25" dirty="0">
                <a:solidFill>
                  <a:srgbClr val="FFFFFF"/>
                </a:solidFill>
                <a:latin typeface="Arial"/>
                <a:cs typeface="Arial"/>
              </a:rPr>
              <a:t> </a:t>
            </a:r>
            <a:r>
              <a:rPr sz="1200" i="1" dirty="0">
                <a:solidFill>
                  <a:srgbClr val="FFFFFF"/>
                </a:solidFill>
                <a:latin typeface="Arial"/>
                <a:cs typeface="Arial"/>
              </a:rPr>
              <a:t>vad</a:t>
            </a:r>
            <a:r>
              <a:rPr sz="1200" i="1" spc="-30" dirty="0">
                <a:solidFill>
                  <a:srgbClr val="FFFFFF"/>
                </a:solidFill>
                <a:latin typeface="Arial"/>
                <a:cs typeface="Arial"/>
              </a:rPr>
              <a:t> </a:t>
            </a:r>
            <a:r>
              <a:rPr sz="1200" i="1" dirty="0">
                <a:solidFill>
                  <a:srgbClr val="FFFFFF"/>
                </a:solidFill>
                <a:latin typeface="Arial"/>
                <a:cs typeface="Arial"/>
              </a:rPr>
              <a:t>är</a:t>
            </a:r>
            <a:r>
              <a:rPr sz="1200" i="1" spc="-20" dirty="0">
                <a:solidFill>
                  <a:srgbClr val="FFFFFF"/>
                </a:solidFill>
                <a:latin typeface="Arial"/>
                <a:cs typeface="Arial"/>
              </a:rPr>
              <a:t> </a:t>
            </a:r>
            <a:r>
              <a:rPr sz="1200" i="1" dirty="0">
                <a:solidFill>
                  <a:srgbClr val="FFFFFF"/>
                </a:solidFill>
                <a:latin typeface="Arial"/>
                <a:cs typeface="Arial"/>
              </a:rPr>
              <a:t>det</a:t>
            </a:r>
            <a:r>
              <a:rPr sz="1200" i="1" spc="-40" dirty="0">
                <a:solidFill>
                  <a:srgbClr val="FFFFFF"/>
                </a:solidFill>
                <a:latin typeface="Arial"/>
                <a:cs typeface="Arial"/>
              </a:rPr>
              <a:t> </a:t>
            </a:r>
            <a:r>
              <a:rPr sz="1200" i="1" dirty="0">
                <a:solidFill>
                  <a:srgbClr val="FFFFFF"/>
                </a:solidFill>
                <a:latin typeface="Arial"/>
                <a:cs typeface="Arial"/>
              </a:rPr>
              <a:t>som</a:t>
            </a:r>
            <a:r>
              <a:rPr sz="1200" i="1" spc="-30" dirty="0">
                <a:solidFill>
                  <a:srgbClr val="FFFFFF"/>
                </a:solidFill>
                <a:latin typeface="Arial"/>
                <a:cs typeface="Arial"/>
              </a:rPr>
              <a:t> </a:t>
            </a:r>
            <a:r>
              <a:rPr sz="1200" i="1" dirty="0">
                <a:solidFill>
                  <a:srgbClr val="FFFFFF"/>
                </a:solidFill>
                <a:latin typeface="Arial"/>
                <a:cs typeface="Arial"/>
              </a:rPr>
              <a:t>driver</a:t>
            </a:r>
            <a:r>
              <a:rPr sz="1200" i="1" spc="-40" dirty="0">
                <a:solidFill>
                  <a:srgbClr val="FFFFFF"/>
                </a:solidFill>
                <a:latin typeface="Arial"/>
                <a:cs typeface="Arial"/>
              </a:rPr>
              <a:t> </a:t>
            </a:r>
            <a:r>
              <a:rPr sz="1200" i="1" dirty="0">
                <a:solidFill>
                  <a:srgbClr val="FFFFFF"/>
                </a:solidFill>
                <a:latin typeface="Arial"/>
                <a:cs typeface="Arial"/>
              </a:rPr>
              <a:t>oss</a:t>
            </a:r>
            <a:r>
              <a:rPr sz="1200" i="1" spc="-25" dirty="0">
                <a:solidFill>
                  <a:srgbClr val="FFFFFF"/>
                </a:solidFill>
                <a:latin typeface="Arial"/>
                <a:cs typeface="Arial"/>
              </a:rPr>
              <a:t> </a:t>
            </a:r>
            <a:r>
              <a:rPr sz="1200" i="1" dirty="0">
                <a:solidFill>
                  <a:srgbClr val="FFFFFF"/>
                </a:solidFill>
                <a:latin typeface="Arial"/>
                <a:cs typeface="Arial"/>
              </a:rPr>
              <a:t>att</a:t>
            </a:r>
            <a:r>
              <a:rPr sz="1200" i="1" spc="-40" dirty="0">
                <a:solidFill>
                  <a:srgbClr val="FFFFFF"/>
                </a:solidFill>
                <a:latin typeface="Arial"/>
                <a:cs typeface="Arial"/>
              </a:rPr>
              <a:t> </a:t>
            </a:r>
            <a:r>
              <a:rPr sz="1200" i="1" dirty="0">
                <a:solidFill>
                  <a:srgbClr val="FFFFFF"/>
                </a:solidFill>
                <a:latin typeface="Arial"/>
                <a:cs typeface="Arial"/>
              </a:rPr>
              <a:t>konsumera</a:t>
            </a:r>
            <a:r>
              <a:rPr sz="1200" i="1" spc="-50" dirty="0">
                <a:solidFill>
                  <a:srgbClr val="FFFFFF"/>
                </a:solidFill>
                <a:latin typeface="Arial"/>
                <a:cs typeface="Arial"/>
              </a:rPr>
              <a:t> </a:t>
            </a:r>
            <a:r>
              <a:rPr sz="1200" i="1" spc="-10" dirty="0">
                <a:solidFill>
                  <a:srgbClr val="FFFFFF"/>
                </a:solidFill>
                <a:latin typeface="Arial"/>
                <a:cs typeface="Arial"/>
              </a:rPr>
              <a:t>upplevelser?</a:t>
            </a:r>
            <a:endParaRPr sz="1200" dirty="0">
              <a:latin typeface="Arial"/>
              <a:cs typeface="Arial"/>
            </a:endParaRPr>
          </a:p>
          <a:p>
            <a:pPr>
              <a:lnSpc>
                <a:spcPct val="120000"/>
              </a:lnSpc>
            </a:pPr>
            <a:endParaRPr sz="1600" dirty="0">
              <a:latin typeface="Arial"/>
              <a:cs typeface="Arial"/>
            </a:endParaRPr>
          </a:p>
          <a:p>
            <a:pPr marL="12700">
              <a:lnSpc>
                <a:spcPct val="120000"/>
              </a:lnSpc>
              <a:spcBef>
                <a:spcPts val="5"/>
              </a:spcBef>
            </a:pPr>
            <a:r>
              <a:rPr sz="1200" b="1" spc="-10" dirty="0">
                <a:solidFill>
                  <a:srgbClr val="FFFFFF"/>
                </a:solidFill>
                <a:latin typeface="Arial"/>
                <a:cs typeface="Arial"/>
              </a:rPr>
              <a:t>Självförtroende</a:t>
            </a:r>
            <a:r>
              <a:rPr sz="1200" b="1" spc="-15" dirty="0">
                <a:solidFill>
                  <a:srgbClr val="FFFFFF"/>
                </a:solidFill>
                <a:latin typeface="Arial"/>
                <a:cs typeface="Arial"/>
              </a:rPr>
              <a:t> </a:t>
            </a:r>
            <a:r>
              <a:rPr sz="1200" b="1" dirty="0">
                <a:solidFill>
                  <a:srgbClr val="FFFFFF"/>
                </a:solidFill>
                <a:latin typeface="Arial"/>
                <a:cs typeface="Arial"/>
              </a:rPr>
              <a:t>&amp;</a:t>
            </a:r>
            <a:r>
              <a:rPr sz="1200" b="1" spc="45" dirty="0">
                <a:solidFill>
                  <a:srgbClr val="FFFFFF"/>
                </a:solidFill>
                <a:latin typeface="Arial"/>
                <a:cs typeface="Arial"/>
              </a:rPr>
              <a:t> </a:t>
            </a:r>
            <a:r>
              <a:rPr sz="1200" b="1" spc="-10" dirty="0">
                <a:solidFill>
                  <a:srgbClr val="FFFFFF"/>
                </a:solidFill>
                <a:latin typeface="Arial"/>
                <a:cs typeface="Arial"/>
              </a:rPr>
              <a:t>identitet</a:t>
            </a:r>
            <a:endParaRPr sz="1200" dirty="0">
              <a:latin typeface="Arial"/>
              <a:cs typeface="Arial"/>
            </a:endParaRPr>
          </a:p>
          <a:p>
            <a:pPr marL="12700" marR="712470">
              <a:lnSpc>
                <a:spcPct val="120000"/>
              </a:lnSpc>
            </a:pPr>
            <a:r>
              <a:rPr sz="1200" dirty="0">
                <a:solidFill>
                  <a:srgbClr val="FFFFFF"/>
                </a:solidFill>
                <a:latin typeface="Arial"/>
                <a:cs typeface="Arial"/>
              </a:rPr>
              <a:t>Upplevelser</a:t>
            </a:r>
            <a:r>
              <a:rPr sz="1200" spc="-35" dirty="0">
                <a:solidFill>
                  <a:srgbClr val="FFFFFF"/>
                </a:solidFill>
                <a:latin typeface="Arial"/>
                <a:cs typeface="Arial"/>
              </a:rPr>
              <a:t> </a:t>
            </a:r>
            <a:r>
              <a:rPr sz="1200" dirty="0">
                <a:solidFill>
                  <a:srgbClr val="FFFFFF"/>
                </a:solidFill>
                <a:latin typeface="Arial"/>
                <a:cs typeface="Arial"/>
              </a:rPr>
              <a:t>kan</a:t>
            </a:r>
            <a:r>
              <a:rPr sz="1200" spc="-35" dirty="0">
                <a:solidFill>
                  <a:srgbClr val="FFFFFF"/>
                </a:solidFill>
                <a:latin typeface="Arial"/>
                <a:cs typeface="Arial"/>
              </a:rPr>
              <a:t> </a:t>
            </a:r>
            <a:r>
              <a:rPr sz="1200" dirty="0">
                <a:solidFill>
                  <a:srgbClr val="FFFFFF"/>
                </a:solidFill>
                <a:latin typeface="Arial"/>
                <a:cs typeface="Arial"/>
              </a:rPr>
              <a:t>stärka</a:t>
            </a:r>
            <a:r>
              <a:rPr sz="1200" spc="-55" dirty="0">
                <a:solidFill>
                  <a:srgbClr val="FFFFFF"/>
                </a:solidFill>
                <a:latin typeface="Arial"/>
                <a:cs typeface="Arial"/>
              </a:rPr>
              <a:t> </a:t>
            </a:r>
            <a:r>
              <a:rPr sz="1200" dirty="0">
                <a:solidFill>
                  <a:srgbClr val="FFFFFF"/>
                </a:solidFill>
                <a:latin typeface="Arial"/>
                <a:cs typeface="Arial"/>
              </a:rPr>
              <a:t>självkänslan</a:t>
            </a:r>
            <a:r>
              <a:rPr sz="1200" spc="-60" dirty="0">
                <a:solidFill>
                  <a:srgbClr val="FFFFFF"/>
                </a:solidFill>
                <a:latin typeface="Arial"/>
                <a:cs typeface="Arial"/>
              </a:rPr>
              <a:t> </a:t>
            </a:r>
            <a:r>
              <a:rPr sz="1200" dirty="0">
                <a:solidFill>
                  <a:srgbClr val="FFFFFF"/>
                </a:solidFill>
                <a:latin typeface="Arial"/>
                <a:cs typeface="Arial"/>
              </a:rPr>
              <a:t>och</a:t>
            </a:r>
            <a:r>
              <a:rPr sz="1200" spc="-30" dirty="0">
                <a:solidFill>
                  <a:srgbClr val="FFFFFF"/>
                </a:solidFill>
                <a:latin typeface="Arial"/>
                <a:cs typeface="Arial"/>
              </a:rPr>
              <a:t> </a:t>
            </a:r>
            <a:r>
              <a:rPr sz="1200" dirty="0">
                <a:solidFill>
                  <a:srgbClr val="FFFFFF"/>
                </a:solidFill>
                <a:latin typeface="Arial"/>
                <a:cs typeface="Arial"/>
              </a:rPr>
              <a:t>ens</a:t>
            </a:r>
            <a:r>
              <a:rPr sz="1200" spc="-30" dirty="0">
                <a:solidFill>
                  <a:srgbClr val="FFFFFF"/>
                </a:solidFill>
                <a:latin typeface="Arial"/>
                <a:cs typeface="Arial"/>
              </a:rPr>
              <a:t> </a:t>
            </a:r>
            <a:r>
              <a:rPr sz="1200" dirty="0">
                <a:solidFill>
                  <a:srgbClr val="FFFFFF"/>
                </a:solidFill>
                <a:latin typeface="Arial"/>
                <a:cs typeface="Arial"/>
              </a:rPr>
              <a:t>syn</a:t>
            </a:r>
            <a:r>
              <a:rPr sz="1200" spc="-20" dirty="0">
                <a:solidFill>
                  <a:srgbClr val="FFFFFF"/>
                </a:solidFill>
                <a:latin typeface="Arial"/>
                <a:cs typeface="Arial"/>
              </a:rPr>
              <a:t> </a:t>
            </a:r>
            <a:r>
              <a:rPr sz="1200" dirty="0">
                <a:solidFill>
                  <a:srgbClr val="FFFFFF"/>
                </a:solidFill>
                <a:latin typeface="Arial"/>
                <a:cs typeface="Arial"/>
              </a:rPr>
              <a:t>på</a:t>
            </a:r>
            <a:r>
              <a:rPr sz="1200" spc="-25" dirty="0">
                <a:solidFill>
                  <a:srgbClr val="FFFFFF"/>
                </a:solidFill>
                <a:latin typeface="Arial"/>
                <a:cs typeface="Arial"/>
              </a:rPr>
              <a:t> </a:t>
            </a:r>
            <a:r>
              <a:rPr sz="1200" dirty="0">
                <a:solidFill>
                  <a:srgbClr val="FFFFFF"/>
                </a:solidFill>
                <a:latin typeface="Arial"/>
                <a:cs typeface="Arial"/>
              </a:rPr>
              <a:t>sin</a:t>
            </a:r>
            <a:r>
              <a:rPr sz="1200" spc="-35" dirty="0">
                <a:solidFill>
                  <a:srgbClr val="FFFFFF"/>
                </a:solidFill>
                <a:latin typeface="Arial"/>
                <a:cs typeface="Arial"/>
              </a:rPr>
              <a:t> </a:t>
            </a:r>
            <a:r>
              <a:rPr sz="1200" dirty="0">
                <a:solidFill>
                  <a:srgbClr val="FFFFFF"/>
                </a:solidFill>
                <a:latin typeface="Arial"/>
                <a:cs typeface="Arial"/>
              </a:rPr>
              <a:t>egen</a:t>
            </a:r>
            <a:r>
              <a:rPr sz="1200" spc="-30" dirty="0">
                <a:solidFill>
                  <a:srgbClr val="FFFFFF"/>
                </a:solidFill>
                <a:latin typeface="Arial"/>
                <a:cs typeface="Arial"/>
              </a:rPr>
              <a:t> </a:t>
            </a:r>
            <a:r>
              <a:rPr sz="1200" dirty="0">
                <a:solidFill>
                  <a:srgbClr val="FFFFFF"/>
                </a:solidFill>
                <a:latin typeface="Arial"/>
                <a:cs typeface="Arial"/>
              </a:rPr>
              <a:t>förmåga</a:t>
            </a:r>
            <a:r>
              <a:rPr sz="1200" spc="-60" dirty="0">
                <a:solidFill>
                  <a:srgbClr val="FFFFFF"/>
                </a:solidFill>
                <a:latin typeface="Arial"/>
                <a:cs typeface="Arial"/>
              </a:rPr>
              <a:t> </a:t>
            </a:r>
            <a:r>
              <a:rPr sz="1200" dirty="0">
                <a:solidFill>
                  <a:srgbClr val="FFFFFF"/>
                </a:solidFill>
                <a:latin typeface="Arial"/>
                <a:cs typeface="Arial"/>
              </a:rPr>
              <a:t>av</a:t>
            </a:r>
            <a:r>
              <a:rPr sz="1200" spc="-25" dirty="0">
                <a:solidFill>
                  <a:srgbClr val="FFFFFF"/>
                </a:solidFill>
                <a:latin typeface="Arial"/>
                <a:cs typeface="Arial"/>
              </a:rPr>
              <a:t> </a:t>
            </a:r>
            <a:r>
              <a:rPr sz="1200" dirty="0">
                <a:solidFill>
                  <a:srgbClr val="FFFFFF"/>
                </a:solidFill>
                <a:latin typeface="Arial"/>
                <a:cs typeface="Arial"/>
              </a:rPr>
              <a:t>vad</a:t>
            </a:r>
            <a:r>
              <a:rPr sz="1200" spc="-15" dirty="0">
                <a:solidFill>
                  <a:srgbClr val="FFFFFF"/>
                </a:solidFill>
                <a:latin typeface="Arial"/>
                <a:cs typeface="Arial"/>
              </a:rPr>
              <a:t> </a:t>
            </a:r>
            <a:r>
              <a:rPr sz="1200" dirty="0">
                <a:solidFill>
                  <a:srgbClr val="FFFFFF"/>
                </a:solidFill>
                <a:latin typeface="Arial"/>
                <a:cs typeface="Arial"/>
              </a:rPr>
              <a:t>man</a:t>
            </a:r>
            <a:r>
              <a:rPr sz="1200" spc="-35" dirty="0">
                <a:solidFill>
                  <a:srgbClr val="FFFFFF"/>
                </a:solidFill>
                <a:latin typeface="Arial"/>
                <a:cs typeface="Arial"/>
              </a:rPr>
              <a:t> </a:t>
            </a:r>
            <a:r>
              <a:rPr sz="1200" dirty="0">
                <a:solidFill>
                  <a:srgbClr val="FFFFFF"/>
                </a:solidFill>
                <a:latin typeface="Arial"/>
                <a:cs typeface="Arial"/>
              </a:rPr>
              <a:t>klarar</a:t>
            </a:r>
            <a:r>
              <a:rPr sz="1200" spc="-40" dirty="0">
                <a:solidFill>
                  <a:srgbClr val="FFFFFF"/>
                </a:solidFill>
                <a:latin typeface="Arial"/>
                <a:cs typeface="Arial"/>
              </a:rPr>
              <a:t> </a:t>
            </a:r>
            <a:r>
              <a:rPr sz="1200" spc="-20" dirty="0">
                <a:solidFill>
                  <a:srgbClr val="FFFFFF"/>
                </a:solidFill>
                <a:latin typeface="Arial"/>
                <a:cs typeface="Arial"/>
              </a:rPr>
              <a:t>av.</a:t>
            </a:r>
            <a:r>
              <a:rPr sz="1200" spc="-10" dirty="0">
                <a:solidFill>
                  <a:srgbClr val="FFFFFF"/>
                </a:solidFill>
                <a:latin typeface="Arial"/>
                <a:cs typeface="Arial"/>
              </a:rPr>
              <a:t> </a:t>
            </a:r>
            <a:r>
              <a:rPr sz="1200" dirty="0">
                <a:solidFill>
                  <a:srgbClr val="FFFFFF"/>
                </a:solidFill>
                <a:latin typeface="Arial"/>
                <a:cs typeface="Arial"/>
              </a:rPr>
              <a:t>De</a:t>
            </a:r>
            <a:r>
              <a:rPr sz="1200" spc="-25" dirty="0">
                <a:solidFill>
                  <a:srgbClr val="FFFFFF"/>
                </a:solidFill>
                <a:latin typeface="Arial"/>
                <a:cs typeface="Arial"/>
              </a:rPr>
              <a:t> </a:t>
            </a:r>
            <a:r>
              <a:rPr sz="1200" dirty="0">
                <a:solidFill>
                  <a:srgbClr val="FFFFFF"/>
                </a:solidFill>
                <a:latin typeface="Arial"/>
                <a:cs typeface="Arial"/>
              </a:rPr>
              <a:t>kan</a:t>
            </a:r>
            <a:r>
              <a:rPr sz="1200" spc="-30" dirty="0">
                <a:solidFill>
                  <a:srgbClr val="FFFFFF"/>
                </a:solidFill>
                <a:latin typeface="Arial"/>
                <a:cs typeface="Arial"/>
              </a:rPr>
              <a:t> </a:t>
            </a:r>
            <a:r>
              <a:rPr sz="1200" dirty="0">
                <a:solidFill>
                  <a:srgbClr val="FFFFFF"/>
                </a:solidFill>
                <a:latin typeface="Arial"/>
                <a:cs typeface="Arial"/>
              </a:rPr>
              <a:t>också</a:t>
            </a:r>
            <a:r>
              <a:rPr sz="1200" spc="-45" dirty="0">
                <a:solidFill>
                  <a:srgbClr val="FFFFFF"/>
                </a:solidFill>
                <a:latin typeface="Arial"/>
                <a:cs typeface="Arial"/>
              </a:rPr>
              <a:t> </a:t>
            </a:r>
            <a:r>
              <a:rPr sz="1200" dirty="0">
                <a:solidFill>
                  <a:srgbClr val="FFFFFF"/>
                </a:solidFill>
                <a:latin typeface="Arial"/>
                <a:cs typeface="Arial"/>
              </a:rPr>
              <a:t>bidra</a:t>
            </a:r>
            <a:r>
              <a:rPr sz="1200" spc="-40" dirty="0">
                <a:solidFill>
                  <a:srgbClr val="FFFFFF"/>
                </a:solidFill>
                <a:latin typeface="Arial"/>
                <a:cs typeface="Arial"/>
              </a:rPr>
              <a:t> </a:t>
            </a:r>
            <a:r>
              <a:rPr sz="1200" dirty="0">
                <a:solidFill>
                  <a:srgbClr val="FFFFFF"/>
                </a:solidFill>
                <a:latin typeface="Arial"/>
                <a:cs typeface="Arial"/>
              </a:rPr>
              <a:t>till</a:t>
            </a:r>
            <a:r>
              <a:rPr sz="1200" spc="-20" dirty="0">
                <a:solidFill>
                  <a:srgbClr val="FFFFFF"/>
                </a:solidFill>
                <a:latin typeface="Arial"/>
                <a:cs typeface="Arial"/>
              </a:rPr>
              <a:t> </a:t>
            </a:r>
            <a:r>
              <a:rPr sz="1200" dirty="0">
                <a:solidFill>
                  <a:srgbClr val="FFFFFF"/>
                </a:solidFill>
                <a:latin typeface="Arial"/>
                <a:cs typeface="Arial"/>
              </a:rPr>
              <a:t>att</a:t>
            </a:r>
            <a:r>
              <a:rPr sz="1200" spc="-40" dirty="0">
                <a:solidFill>
                  <a:srgbClr val="FFFFFF"/>
                </a:solidFill>
                <a:latin typeface="Arial"/>
                <a:cs typeface="Arial"/>
              </a:rPr>
              <a:t> </a:t>
            </a:r>
            <a:r>
              <a:rPr sz="1200" spc="-10" dirty="0">
                <a:solidFill>
                  <a:srgbClr val="FFFFFF"/>
                </a:solidFill>
                <a:latin typeface="Arial"/>
                <a:cs typeface="Arial"/>
              </a:rPr>
              <a:t>stärka </a:t>
            </a:r>
            <a:r>
              <a:rPr sz="1200" dirty="0">
                <a:solidFill>
                  <a:srgbClr val="FFFFFF"/>
                </a:solidFill>
                <a:latin typeface="Arial"/>
                <a:cs typeface="Arial"/>
              </a:rPr>
              <a:t>människors</a:t>
            </a:r>
            <a:r>
              <a:rPr sz="1200" spc="-55" dirty="0">
                <a:solidFill>
                  <a:srgbClr val="FFFFFF"/>
                </a:solidFill>
                <a:latin typeface="Arial"/>
                <a:cs typeface="Arial"/>
              </a:rPr>
              <a:t> </a:t>
            </a:r>
            <a:r>
              <a:rPr sz="1200" dirty="0">
                <a:solidFill>
                  <a:srgbClr val="FFFFFF"/>
                </a:solidFill>
                <a:latin typeface="Arial"/>
                <a:cs typeface="Arial"/>
              </a:rPr>
              <a:t>identitet</a:t>
            </a:r>
            <a:r>
              <a:rPr sz="1200" spc="-45" dirty="0">
                <a:solidFill>
                  <a:srgbClr val="FFFFFF"/>
                </a:solidFill>
                <a:latin typeface="Arial"/>
                <a:cs typeface="Arial"/>
              </a:rPr>
              <a:t> </a:t>
            </a:r>
            <a:r>
              <a:rPr sz="1200" dirty="0">
                <a:solidFill>
                  <a:srgbClr val="FFFFFF"/>
                </a:solidFill>
                <a:latin typeface="Arial"/>
                <a:cs typeface="Arial"/>
              </a:rPr>
              <a:t>i</a:t>
            </a:r>
            <a:r>
              <a:rPr sz="1200" spc="-10" dirty="0">
                <a:solidFill>
                  <a:srgbClr val="FFFFFF"/>
                </a:solidFill>
                <a:latin typeface="Arial"/>
                <a:cs typeface="Arial"/>
              </a:rPr>
              <a:t> </a:t>
            </a:r>
            <a:r>
              <a:rPr sz="1200" dirty="0">
                <a:solidFill>
                  <a:srgbClr val="FFFFFF"/>
                </a:solidFill>
                <a:latin typeface="Arial"/>
                <a:cs typeface="Arial"/>
              </a:rPr>
              <a:t>form</a:t>
            </a:r>
            <a:r>
              <a:rPr sz="1200" spc="-25" dirty="0">
                <a:solidFill>
                  <a:srgbClr val="FFFFFF"/>
                </a:solidFill>
                <a:latin typeface="Arial"/>
                <a:cs typeface="Arial"/>
              </a:rPr>
              <a:t> </a:t>
            </a:r>
            <a:r>
              <a:rPr sz="1200" dirty="0">
                <a:solidFill>
                  <a:srgbClr val="FFFFFF"/>
                </a:solidFill>
                <a:latin typeface="Arial"/>
                <a:cs typeface="Arial"/>
              </a:rPr>
              <a:t>av</a:t>
            </a:r>
            <a:r>
              <a:rPr sz="1200" spc="-20" dirty="0">
                <a:solidFill>
                  <a:srgbClr val="FFFFFF"/>
                </a:solidFill>
                <a:latin typeface="Arial"/>
                <a:cs typeface="Arial"/>
              </a:rPr>
              <a:t> </a:t>
            </a:r>
            <a:r>
              <a:rPr sz="1200" dirty="0">
                <a:solidFill>
                  <a:srgbClr val="FFFFFF"/>
                </a:solidFill>
                <a:latin typeface="Arial"/>
                <a:cs typeface="Arial"/>
              </a:rPr>
              <a:t>tillhörighet.</a:t>
            </a:r>
            <a:r>
              <a:rPr sz="1200" spc="-40" dirty="0">
                <a:solidFill>
                  <a:srgbClr val="FFFFFF"/>
                </a:solidFill>
                <a:latin typeface="Arial"/>
                <a:cs typeface="Arial"/>
              </a:rPr>
              <a:t> </a:t>
            </a:r>
            <a:r>
              <a:rPr sz="1200" dirty="0">
                <a:solidFill>
                  <a:srgbClr val="FFFFFF"/>
                </a:solidFill>
                <a:latin typeface="Arial"/>
                <a:cs typeface="Arial"/>
              </a:rPr>
              <a:t>Exempelvis</a:t>
            </a:r>
            <a:r>
              <a:rPr sz="1200" spc="5" dirty="0">
                <a:solidFill>
                  <a:srgbClr val="FFFFFF"/>
                </a:solidFill>
                <a:latin typeface="Arial"/>
                <a:cs typeface="Arial"/>
              </a:rPr>
              <a:t> </a:t>
            </a:r>
            <a:r>
              <a:rPr sz="1200" dirty="0">
                <a:solidFill>
                  <a:srgbClr val="FFFFFF"/>
                </a:solidFill>
                <a:latin typeface="Arial"/>
                <a:cs typeface="Arial"/>
              </a:rPr>
              <a:t>”Jag</a:t>
            </a:r>
            <a:r>
              <a:rPr sz="1200" spc="-35" dirty="0">
                <a:solidFill>
                  <a:srgbClr val="FFFFFF"/>
                </a:solidFill>
                <a:latin typeface="Arial"/>
                <a:cs typeface="Arial"/>
              </a:rPr>
              <a:t> </a:t>
            </a:r>
            <a:r>
              <a:rPr sz="1200" dirty="0">
                <a:solidFill>
                  <a:srgbClr val="FFFFFF"/>
                </a:solidFill>
                <a:latin typeface="Arial"/>
                <a:cs typeface="Arial"/>
              </a:rPr>
              <a:t>är</a:t>
            </a:r>
            <a:r>
              <a:rPr sz="1200" spc="-25" dirty="0">
                <a:solidFill>
                  <a:srgbClr val="FFFFFF"/>
                </a:solidFill>
                <a:latin typeface="Arial"/>
                <a:cs typeface="Arial"/>
              </a:rPr>
              <a:t> </a:t>
            </a:r>
            <a:r>
              <a:rPr sz="1200" spc="-10" dirty="0">
                <a:solidFill>
                  <a:srgbClr val="FFFFFF"/>
                </a:solidFill>
                <a:latin typeface="Arial"/>
                <a:cs typeface="Arial"/>
              </a:rPr>
              <a:t>maratonlöpare”</a:t>
            </a:r>
            <a:r>
              <a:rPr sz="1200" spc="-45" dirty="0">
                <a:solidFill>
                  <a:srgbClr val="FFFFFF"/>
                </a:solidFill>
                <a:latin typeface="Arial"/>
                <a:cs typeface="Arial"/>
              </a:rPr>
              <a:t> </a:t>
            </a:r>
            <a:r>
              <a:rPr sz="1200" dirty="0">
                <a:solidFill>
                  <a:srgbClr val="FFFFFF"/>
                </a:solidFill>
                <a:latin typeface="Arial"/>
                <a:cs typeface="Arial"/>
              </a:rPr>
              <a:t>eller</a:t>
            </a:r>
            <a:r>
              <a:rPr sz="1200" spc="-25" dirty="0">
                <a:solidFill>
                  <a:srgbClr val="FFFFFF"/>
                </a:solidFill>
                <a:latin typeface="Arial"/>
                <a:cs typeface="Arial"/>
              </a:rPr>
              <a:t> </a:t>
            </a:r>
            <a:r>
              <a:rPr sz="1200" dirty="0">
                <a:solidFill>
                  <a:srgbClr val="FFFFFF"/>
                </a:solidFill>
                <a:latin typeface="Arial"/>
                <a:cs typeface="Arial"/>
              </a:rPr>
              <a:t>”Jag</a:t>
            </a:r>
            <a:r>
              <a:rPr sz="1200" spc="-25" dirty="0">
                <a:solidFill>
                  <a:srgbClr val="FFFFFF"/>
                </a:solidFill>
                <a:latin typeface="Arial"/>
                <a:cs typeface="Arial"/>
              </a:rPr>
              <a:t> </a:t>
            </a:r>
            <a:r>
              <a:rPr sz="1200" dirty="0">
                <a:solidFill>
                  <a:srgbClr val="FFFFFF"/>
                </a:solidFill>
                <a:latin typeface="Arial"/>
                <a:cs typeface="Arial"/>
              </a:rPr>
              <a:t>är</a:t>
            </a:r>
            <a:r>
              <a:rPr sz="1200" spc="-20" dirty="0">
                <a:solidFill>
                  <a:srgbClr val="FFFFFF"/>
                </a:solidFill>
                <a:latin typeface="Arial"/>
                <a:cs typeface="Arial"/>
              </a:rPr>
              <a:t> </a:t>
            </a:r>
            <a:r>
              <a:rPr sz="1200" spc="-10" dirty="0">
                <a:solidFill>
                  <a:srgbClr val="FFFFFF"/>
                </a:solidFill>
                <a:latin typeface="Arial"/>
                <a:cs typeface="Arial"/>
              </a:rPr>
              <a:t>bandysupporter”.</a:t>
            </a:r>
            <a:endParaRPr sz="1200" dirty="0">
              <a:latin typeface="Arial"/>
              <a:cs typeface="Arial"/>
            </a:endParaRPr>
          </a:p>
          <a:p>
            <a:pPr marL="12700">
              <a:lnSpc>
                <a:spcPct val="120000"/>
              </a:lnSpc>
              <a:spcBef>
                <a:spcPts val="335"/>
              </a:spcBef>
            </a:pPr>
            <a:r>
              <a:rPr sz="1200" b="1" spc="-10" dirty="0">
                <a:solidFill>
                  <a:srgbClr val="FFFFFF"/>
                </a:solidFill>
                <a:latin typeface="Arial"/>
                <a:cs typeface="Arial"/>
              </a:rPr>
              <a:t>Status</a:t>
            </a:r>
            <a:endParaRPr sz="1200" dirty="0">
              <a:latin typeface="Arial"/>
              <a:cs typeface="Arial"/>
            </a:endParaRPr>
          </a:p>
          <a:p>
            <a:pPr marL="12700">
              <a:lnSpc>
                <a:spcPct val="120000"/>
              </a:lnSpc>
            </a:pPr>
            <a:r>
              <a:rPr sz="1200" dirty="0">
                <a:solidFill>
                  <a:srgbClr val="FFFFFF"/>
                </a:solidFill>
                <a:latin typeface="Arial"/>
                <a:cs typeface="Arial"/>
              </a:rPr>
              <a:t>Upplevelser</a:t>
            </a:r>
            <a:r>
              <a:rPr sz="1200" spc="-45" dirty="0">
                <a:solidFill>
                  <a:srgbClr val="FFFFFF"/>
                </a:solidFill>
                <a:latin typeface="Arial"/>
                <a:cs typeface="Arial"/>
              </a:rPr>
              <a:t> </a:t>
            </a:r>
            <a:r>
              <a:rPr sz="1200" dirty="0">
                <a:solidFill>
                  <a:srgbClr val="FFFFFF"/>
                </a:solidFill>
                <a:latin typeface="Arial"/>
                <a:cs typeface="Arial"/>
              </a:rPr>
              <a:t>kan</a:t>
            </a:r>
            <a:r>
              <a:rPr sz="1200" spc="-30" dirty="0">
                <a:solidFill>
                  <a:srgbClr val="FFFFFF"/>
                </a:solidFill>
                <a:latin typeface="Arial"/>
                <a:cs typeface="Arial"/>
              </a:rPr>
              <a:t> </a:t>
            </a:r>
            <a:r>
              <a:rPr sz="1200" dirty="0">
                <a:solidFill>
                  <a:srgbClr val="FFFFFF"/>
                </a:solidFill>
                <a:latin typeface="Arial"/>
                <a:cs typeface="Arial"/>
              </a:rPr>
              <a:t>precis</a:t>
            </a:r>
            <a:r>
              <a:rPr sz="1200" spc="-45" dirty="0">
                <a:solidFill>
                  <a:srgbClr val="FFFFFF"/>
                </a:solidFill>
                <a:latin typeface="Arial"/>
                <a:cs typeface="Arial"/>
              </a:rPr>
              <a:t> </a:t>
            </a:r>
            <a:r>
              <a:rPr sz="1200" dirty="0">
                <a:solidFill>
                  <a:srgbClr val="FFFFFF"/>
                </a:solidFill>
                <a:latin typeface="Arial"/>
                <a:cs typeface="Arial"/>
              </a:rPr>
              <a:t>som</a:t>
            </a:r>
            <a:r>
              <a:rPr sz="1200" spc="-35" dirty="0">
                <a:solidFill>
                  <a:srgbClr val="FFFFFF"/>
                </a:solidFill>
                <a:latin typeface="Arial"/>
                <a:cs typeface="Arial"/>
              </a:rPr>
              <a:t> </a:t>
            </a:r>
            <a:r>
              <a:rPr sz="1200" dirty="0">
                <a:solidFill>
                  <a:srgbClr val="FFFFFF"/>
                </a:solidFill>
                <a:latin typeface="Arial"/>
                <a:cs typeface="Arial"/>
              </a:rPr>
              <a:t>vissa</a:t>
            </a:r>
            <a:r>
              <a:rPr sz="1200" spc="-25" dirty="0">
                <a:solidFill>
                  <a:srgbClr val="FFFFFF"/>
                </a:solidFill>
                <a:latin typeface="Arial"/>
                <a:cs typeface="Arial"/>
              </a:rPr>
              <a:t> </a:t>
            </a:r>
            <a:r>
              <a:rPr sz="1200" dirty="0">
                <a:solidFill>
                  <a:srgbClr val="FFFFFF"/>
                </a:solidFill>
                <a:latin typeface="Arial"/>
                <a:cs typeface="Arial"/>
              </a:rPr>
              <a:t>materiella</a:t>
            </a:r>
            <a:r>
              <a:rPr sz="1200" spc="-40" dirty="0">
                <a:solidFill>
                  <a:srgbClr val="FFFFFF"/>
                </a:solidFill>
                <a:latin typeface="Arial"/>
                <a:cs typeface="Arial"/>
              </a:rPr>
              <a:t> </a:t>
            </a:r>
            <a:r>
              <a:rPr sz="1200" dirty="0">
                <a:solidFill>
                  <a:srgbClr val="FFFFFF"/>
                </a:solidFill>
                <a:latin typeface="Arial"/>
                <a:cs typeface="Arial"/>
              </a:rPr>
              <a:t>produkter</a:t>
            </a:r>
            <a:r>
              <a:rPr sz="1200" spc="-50" dirty="0">
                <a:solidFill>
                  <a:srgbClr val="FFFFFF"/>
                </a:solidFill>
                <a:latin typeface="Arial"/>
                <a:cs typeface="Arial"/>
              </a:rPr>
              <a:t> </a:t>
            </a:r>
            <a:r>
              <a:rPr sz="1200" dirty="0">
                <a:solidFill>
                  <a:srgbClr val="FFFFFF"/>
                </a:solidFill>
                <a:latin typeface="Arial"/>
                <a:cs typeface="Arial"/>
              </a:rPr>
              <a:t>påverka</a:t>
            </a:r>
            <a:r>
              <a:rPr sz="1200" spc="-30" dirty="0">
                <a:solidFill>
                  <a:srgbClr val="FFFFFF"/>
                </a:solidFill>
                <a:latin typeface="Arial"/>
                <a:cs typeface="Arial"/>
              </a:rPr>
              <a:t> </a:t>
            </a:r>
            <a:r>
              <a:rPr sz="1200" dirty="0">
                <a:solidFill>
                  <a:srgbClr val="FFFFFF"/>
                </a:solidFill>
                <a:latin typeface="Arial"/>
                <a:cs typeface="Arial"/>
              </a:rPr>
              <a:t>människors</a:t>
            </a:r>
            <a:r>
              <a:rPr sz="1200" spc="-50" dirty="0">
                <a:solidFill>
                  <a:srgbClr val="FFFFFF"/>
                </a:solidFill>
                <a:latin typeface="Arial"/>
                <a:cs typeface="Arial"/>
              </a:rPr>
              <a:t> </a:t>
            </a:r>
            <a:r>
              <a:rPr sz="1200" dirty="0">
                <a:solidFill>
                  <a:srgbClr val="FFFFFF"/>
                </a:solidFill>
                <a:latin typeface="Arial"/>
                <a:cs typeface="Arial"/>
              </a:rPr>
              <a:t>status</a:t>
            </a:r>
            <a:r>
              <a:rPr sz="1200" spc="-60" dirty="0">
                <a:solidFill>
                  <a:srgbClr val="FFFFFF"/>
                </a:solidFill>
                <a:latin typeface="Arial"/>
                <a:cs typeface="Arial"/>
              </a:rPr>
              <a:t> </a:t>
            </a:r>
            <a:r>
              <a:rPr sz="1200" dirty="0">
                <a:solidFill>
                  <a:srgbClr val="FFFFFF"/>
                </a:solidFill>
                <a:latin typeface="Arial"/>
                <a:cs typeface="Arial"/>
              </a:rPr>
              <a:t>i</a:t>
            </a:r>
            <a:r>
              <a:rPr sz="1200" spc="-5" dirty="0">
                <a:solidFill>
                  <a:srgbClr val="FFFFFF"/>
                </a:solidFill>
                <a:latin typeface="Arial"/>
                <a:cs typeface="Arial"/>
              </a:rPr>
              <a:t> </a:t>
            </a:r>
            <a:r>
              <a:rPr sz="1200" dirty="0">
                <a:solidFill>
                  <a:srgbClr val="FFFFFF"/>
                </a:solidFill>
                <a:latin typeface="Arial"/>
                <a:cs typeface="Arial"/>
              </a:rPr>
              <a:t>olika</a:t>
            </a:r>
            <a:r>
              <a:rPr sz="1200" spc="-30" dirty="0">
                <a:solidFill>
                  <a:srgbClr val="FFFFFF"/>
                </a:solidFill>
                <a:latin typeface="Arial"/>
                <a:cs typeface="Arial"/>
              </a:rPr>
              <a:t> </a:t>
            </a:r>
            <a:r>
              <a:rPr sz="1200" spc="-10" dirty="0">
                <a:solidFill>
                  <a:srgbClr val="FFFFFF"/>
                </a:solidFill>
                <a:latin typeface="Arial"/>
                <a:cs typeface="Arial"/>
              </a:rPr>
              <a:t>sammanhang.</a:t>
            </a:r>
            <a:r>
              <a:rPr sz="1200" spc="-60" dirty="0">
                <a:solidFill>
                  <a:srgbClr val="FFFFFF"/>
                </a:solidFill>
                <a:latin typeface="Arial"/>
                <a:cs typeface="Arial"/>
              </a:rPr>
              <a:t> </a:t>
            </a:r>
            <a:r>
              <a:rPr sz="1200" dirty="0">
                <a:solidFill>
                  <a:srgbClr val="FFFFFF"/>
                </a:solidFill>
                <a:latin typeface="Arial"/>
                <a:cs typeface="Arial"/>
              </a:rPr>
              <a:t>Exempelvis</a:t>
            </a:r>
            <a:r>
              <a:rPr sz="1200" spc="-5" dirty="0">
                <a:solidFill>
                  <a:srgbClr val="FFFFFF"/>
                </a:solidFill>
                <a:latin typeface="Arial"/>
                <a:cs typeface="Arial"/>
              </a:rPr>
              <a:t> </a:t>
            </a:r>
            <a:r>
              <a:rPr sz="1200" dirty="0">
                <a:solidFill>
                  <a:srgbClr val="FFFFFF"/>
                </a:solidFill>
                <a:latin typeface="Arial"/>
                <a:cs typeface="Arial"/>
              </a:rPr>
              <a:t>ses</a:t>
            </a:r>
            <a:r>
              <a:rPr sz="1200" spc="-30" dirty="0">
                <a:solidFill>
                  <a:srgbClr val="FFFFFF"/>
                </a:solidFill>
                <a:latin typeface="Arial"/>
                <a:cs typeface="Arial"/>
              </a:rPr>
              <a:t> </a:t>
            </a:r>
            <a:r>
              <a:rPr sz="1200" dirty="0">
                <a:solidFill>
                  <a:srgbClr val="FFFFFF"/>
                </a:solidFill>
                <a:latin typeface="Arial"/>
                <a:cs typeface="Arial"/>
              </a:rPr>
              <a:t>någon</a:t>
            </a:r>
            <a:r>
              <a:rPr sz="1200" spc="-40" dirty="0">
                <a:solidFill>
                  <a:srgbClr val="FFFFFF"/>
                </a:solidFill>
                <a:latin typeface="Arial"/>
                <a:cs typeface="Arial"/>
              </a:rPr>
              <a:t> </a:t>
            </a:r>
            <a:r>
              <a:rPr sz="1200" spc="-25" dirty="0">
                <a:solidFill>
                  <a:srgbClr val="FFFFFF"/>
                </a:solidFill>
                <a:latin typeface="Arial"/>
                <a:cs typeface="Arial"/>
              </a:rPr>
              <a:t>som</a:t>
            </a:r>
            <a:endParaRPr sz="1200" dirty="0">
              <a:latin typeface="Arial"/>
              <a:cs typeface="Arial"/>
            </a:endParaRPr>
          </a:p>
          <a:p>
            <a:pPr marL="12700">
              <a:lnSpc>
                <a:spcPct val="120000"/>
              </a:lnSpc>
            </a:pPr>
            <a:r>
              <a:rPr sz="1200" dirty="0">
                <a:solidFill>
                  <a:srgbClr val="FFFFFF"/>
                </a:solidFill>
                <a:latin typeface="Arial"/>
                <a:cs typeface="Arial"/>
              </a:rPr>
              <a:t>sett</a:t>
            </a:r>
            <a:r>
              <a:rPr sz="1200" spc="-35" dirty="0">
                <a:solidFill>
                  <a:srgbClr val="FFFFFF"/>
                </a:solidFill>
                <a:latin typeface="Arial"/>
                <a:cs typeface="Arial"/>
              </a:rPr>
              <a:t> </a:t>
            </a:r>
            <a:r>
              <a:rPr sz="1200" dirty="0">
                <a:solidFill>
                  <a:srgbClr val="FFFFFF"/>
                </a:solidFill>
                <a:latin typeface="Arial"/>
                <a:cs typeface="Arial"/>
              </a:rPr>
              <a:t>alla</a:t>
            </a:r>
            <a:r>
              <a:rPr sz="1200" spc="-25" dirty="0">
                <a:solidFill>
                  <a:srgbClr val="FFFFFF"/>
                </a:solidFill>
                <a:latin typeface="Arial"/>
                <a:cs typeface="Arial"/>
              </a:rPr>
              <a:t> </a:t>
            </a:r>
            <a:r>
              <a:rPr sz="1200" spc="-10" dirty="0">
                <a:solidFill>
                  <a:srgbClr val="FFFFFF"/>
                </a:solidFill>
                <a:latin typeface="Arial"/>
                <a:cs typeface="Arial"/>
              </a:rPr>
              <a:t>hemmamatcher</a:t>
            </a:r>
            <a:r>
              <a:rPr sz="1200" spc="-45" dirty="0">
                <a:solidFill>
                  <a:srgbClr val="FFFFFF"/>
                </a:solidFill>
                <a:latin typeface="Arial"/>
                <a:cs typeface="Arial"/>
              </a:rPr>
              <a:t> </a:t>
            </a:r>
            <a:r>
              <a:rPr sz="1200" dirty="0">
                <a:solidFill>
                  <a:srgbClr val="FFFFFF"/>
                </a:solidFill>
                <a:latin typeface="Arial"/>
                <a:cs typeface="Arial"/>
              </a:rPr>
              <a:t>som</a:t>
            </a:r>
            <a:r>
              <a:rPr sz="1200" spc="-25" dirty="0">
                <a:solidFill>
                  <a:srgbClr val="FFFFFF"/>
                </a:solidFill>
                <a:latin typeface="Arial"/>
                <a:cs typeface="Arial"/>
              </a:rPr>
              <a:t> </a:t>
            </a:r>
            <a:r>
              <a:rPr sz="1200" dirty="0">
                <a:solidFill>
                  <a:srgbClr val="FFFFFF"/>
                </a:solidFill>
                <a:latin typeface="Arial"/>
                <a:cs typeface="Arial"/>
              </a:rPr>
              <a:t>ett</a:t>
            </a:r>
            <a:r>
              <a:rPr sz="1200" spc="-25" dirty="0">
                <a:solidFill>
                  <a:srgbClr val="FFFFFF"/>
                </a:solidFill>
                <a:latin typeface="Arial"/>
                <a:cs typeface="Arial"/>
              </a:rPr>
              <a:t> </a:t>
            </a:r>
            <a:r>
              <a:rPr sz="1200" dirty="0">
                <a:solidFill>
                  <a:srgbClr val="FFFFFF"/>
                </a:solidFill>
                <a:latin typeface="Arial"/>
                <a:cs typeface="Arial"/>
              </a:rPr>
              <a:t>”äkta</a:t>
            </a:r>
            <a:r>
              <a:rPr sz="1200" spc="-35" dirty="0">
                <a:solidFill>
                  <a:srgbClr val="FFFFFF"/>
                </a:solidFill>
                <a:latin typeface="Arial"/>
                <a:cs typeface="Arial"/>
              </a:rPr>
              <a:t> </a:t>
            </a:r>
            <a:r>
              <a:rPr sz="1200" dirty="0">
                <a:solidFill>
                  <a:srgbClr val="FFFFFF"/>
                </a:solidFill>
                <a:latin typeface="Arial"/>
                <a:cs typeface="Arial"/>
              </a:rPr>
              <a:t>fan”</a:t>
            </a:r>
            <a:r>
              <a:rPr sz="1200" spc="-30" dirty="0">
                <a:solidFill>
                  <a:srgbClr val="FFFFFF"/>
                </a:solidFill>
                <a:latin typeface="Arial"/>
                <a:cs typeface="Arial"/>
              </a:rPr>
              <a:t> </a:t>
            </a:r>
            <a:r>
              <a:rPr sz="1200" dirty="0">
                <a:solidFill>
                  <a:srgbClr val="FFFFFF"/>
                </a:solidFill>
                <a:latin typeface="Arial"/>
                <a:cs typeface="Arial"/>
              </a:rPr>
              <a:t>av</a:t>
            </a:r>
            <a:r>
              <a:rPr sz="1200" spc="-5" dirty="0">
                <a:solidFill>
                  <a:srgbClr val="FFFFFF"/>
                </a:solidFill>
                <a:latin typeface="Arial"/>
                <a:cs typeface="Arial"/>
              </a:rPr>
              <a:t> </a:t>
            </a:r>
            <a:r>
              <a:rPr sz="1200" dirty="0">
                <a:solidFill>
                  <a:srgbClr val="FFFFFF"/>
                </a:solidFill>
                <a:latin typeface="Arial"/>
                <a:cs typeface="Arial"/>
              </a:rPr>
              <a:t>övriga</a:t>
            </a:r>
            <a:r>
              <a:rPr sz="1200" spc="-5" dirty="0">
                <a:solidFill>
                  <a:srgbClr val="FFFFFF"/>
                </a:solidFill>
                <a:latin typeface="Arial"/>
                <a:cs typeface="Arial"/>
              </a:rPr>
              <a:t> </a:t>
            </a:r>
            <a:r>
              <a:rPr sz="1200" spc="-10" dirty="0">
                <a:solidFill>
                  <a:srgbClr val="FFFFFF"/>
                </a:solidFill>
                <a:latin typeface="Arial"/>
                <a:cs typeface="Arial"/>
              </a:rPr>
              <a:t>supportrar.</a:t>
            </a:r>
            <a:endParaRPr sz="1200" dirty="0">
              <a:latin typeface="Arial"/>
              <a:cs typeface="Arial"/>
            </a:endParaRPr>
          </a:p>
          <a:p>
            <a:pPr marL="12700">
              <a:lnSpc>
                <a:spcPct val="120000"/>
              </a:lnSpc>
              <a:spcBef>
                <a:spcPts val="335"/>
              </a:spcBef>
            </a:pPr>
            <a:r>
              <a:rPr sz="1200" b="1" spc="-10" dirty="0">
                <a:solidFill>
                  <a:srgbClr val="FFFFFF"/>
                </a:solidFill>
                <a:latin typeface="Arial"/>
                <a:cs typeface="Arial"/>
              </a:rPr>
              <a:t>Minnen</a:t>
            </a:r>
            <a:endParaRPr sz="1200" dirty="0">
              <a:latin typeface="Arial"/>
              <a:cs typeface="Arial"/>
            </a:endParaRPr>
          </a:p>
          <a:p>
            <a:pPr marL="12700" marR="113664" algn="just">
              <a:lnSpc>
                <a:spcPct val="120000"/>
              </a:lnSpc>
            </a:pPr>
            <a:r>
              <a:rPr sz="1200" dirty="0">
                <a:solidFill>
                  <a:srgbClr val="FFFFFF"/>
                </a:solidFill>
                <a:latin typeface="Arial"/>
                <a:cs typeface="Arial"/>
              </a:rPr>
              <a:t>Alla</a:t>
            </a:r>
            <a:r>
              <a:rPr sz="1200" spc="-20" dirty="0">
                <a:solidFill>
                  <a:srgbClr val="FFFFFF"/>
                </a:solidFill>
                <a:latin typeface="Arial"/>
                <a:cs typeface="Arial"/>
              </a:rPr>
              <a:t> </a:t>
            </a:r>
            <a:r>
              <a:rPr sz="1200" dirty="0">
                <a:solidFill>
                  <a:srgbClr val="FFFFFF"/>
                </a:solidFill>
                <a:latin typeface="Arial"/>
                <a:cs typeface="Arial"/>
              </a:rPr>
              <a:t>människor</a:t>
            </a:r>
            <a:r>
              <a:rPr sz="1200" spc="-45" dirty="0">
                <a:solidFill>
                  <a:srgbClr val="FFFFFF"/>
                </a:solidFill>
                <a:latin typeface="Arial"/>
                <a:cs typeface="Arial"/>
              </a:rPr>
              <a:t> </a:t>
            </a:r>
            <a:r>
              <a:rPr sz="1200" dirty="0">
                <a:solidFill>
                  <a:srgbClr val="FFFFFF"/>
                </a:solidFill>
                <a:latin typeface="Arial"/>
                <a:cs typeface="Arial"/>
              </a:rPr>
              <a:t>bär</a:t>
            </a:r>
            <a:r>
              <a:rPr sz="1200" spc="-20" dirty="0">
                <a:solidFill>
                  <a:srgbClr val="FFFFFF"/>
                </a:solidFill>
                <a:latin typeface="Arial"/>
                <a:cs typeface="Arial"/>
              </a:rPr>
              <a:t> </a:t>
            </a:r>
            <a:r>
              <a:rPr sz="1200" dirty="0">
                <a:solidFill>
                  <a:srgbClr val="FFFFFF"/>
                </a:solidFill>
                <a:latin typeface="Arial"/>
                <a:cs typeface="Arial"/>
              </a:rPr>
              <a:t>runt</a:t>
            </a:r>
            <a:r>
              <a:rPr sz="1200" spc="-25" dirty="0">
                <a:solidFill>
                  <a:srgbClr val="FFFFFF"/>
                </a:solidFill>
                <a:latin typeface="Arial"/>
                <a:cs typeface="Arial"/>
              </a:rPr>
              <a:t> </a:t>
            </a:r>
            <a:r>
              <a:rPr sz="1200" dirty="0">
                <a:solidFill>
                  <a:srgbClr val="FFFFFF"/>
                </a:solidFill>
                <a:latin typeface="Arial"/>
                <a:cs typeface="Arial"/>
              </a:rPr>
              <a:t>på</a:t>
            </a:r>
            <a:r>
              <a:rPr sz="1200" spc="-10" dirty="0">
                <a:solidFill>
                  <a:srgbClr val="FFFFFF"/>
                </a:solidFill>
                <a:latin typeface="Arial"/>
                <a:cs typeface="Arial"/>
              </a:rPr>
              <a:t> </a:t>
            </a:r>
            <a:r>
              <a:rPr sz="1200" dirty="0">
                <a:solidFill>
                  <a:srgbClr val="FFFFFF"/>
                </a:solidFill>
                <a:latin typeface="Arial"/>
                <a:cs typeface="Arial"/>
              </a:rPr>
              <a:t>en</a:t>
            </a:r>
            <a:r>
              <a:rPr sz="1200" spc="-20" dirty="0">
                <a:solidFill>
                  <a:srgbClr val="FFFFFF"/>
                </a:solidFill>
                <a:latin typeface="Arial"/>
                <a:cs typeface="Arial"/>
              </a:rPr>
              <a:t> </a:t>
            </a:r>
            <a:r>
              <a:rPr sz="1200" dirty="0">
                <a:solidFill>
                  <a:srgbClr val="FFFFFF"/>
                </a:solidFill>
                <a:latin typeface="Arial"/>
                <a:cs typeface="Arial"/>
              </a:rPr>
              <a:t>form</a:t>
            </a:r>
            <a:r>
              <a:rPr sz="1200" spc="-20" dirty="0">
                <a:solidFill>
                  <a:srgbClr val="FFFFFF"/>
                </a:solidFill>
                <a:latin typeface="Arial"/>
                <a:cs typeface="Arial"/>
              </a:rPr>
              <a:t> </a:t>
            </a:r>
            <a:r>
              <a:rPr sz="1200" dirty="0">
                <a:solidFill>
                  <a:srgbClr val="FFFFFF"/>
                </a:solidFill>
                <a:latin typeface="Arial"/>
                <a:cs typeface="Arial"/>
              </a:rPr>
              <a:t>av</a:t>
            </a:r>
            <a:r>
              <a:rPr sz="1200" spc="-15" dirty="0">
                <a:solidFill>
                  <a:srgbClr val="FFFFFF"/>
                </a:solidFill>
                <a:latin typeface="Arial"/>
                <a:cs typeface="Arial"/>
              </a:rPr>
              <a:t> </a:t>
            </a:r>
            <a:r>
              <a:rPr sz="1200" spc="-10" dirty="0">
                <a:solidFill>
                  <a:srgbClr val="FFFFFF"/>
                </a:solidFill>
                <a:latin typeface="Arial"/>
                <a:cs typeface="Arial"/>
              </a:rPr>
              <a:t>”upplevelse-</a:t>
            </a:r>
            <a:r>
              <a:rPr sz="1200" dirty="0">
                <a:solidFill>
                  <a:srgbClr val="FFFFFF"/>
                </a:solidFill>
                <a:latin typeface="Arial"/>
                <a:cs typeface="Arial"/>
              </a:rPr>
              <a:t>CV”.</a:t>
            </a:r>
            <a:r>
              <a:rPr sz="1200" spc="-40" dirty="0">
                <a:solidFill>
                  <a:srgbClr val="FFFFFF"/>
                </a:solidFill>
                <a:latin typeface="Arial"/>
                <a:cs typeface="Arial"/>
              </a:rPr>
              <a:t> </a:t>
            </a:r>
            <a:r>
              <a:rPr sz="1200" dirty="0">
                <a:solidFill>
                  <a:srgbClr val="FFFFFF"/>
                </a:solidFill>
                <a:latin typeface="Arial"/>
                <a:cs typeface="Arial"/>
              </a:rPr>
              <a:t>Människor</a:t>
            </a:r>
            <a:r>
              <a:rPr sz="1200" spc="-40" dirty="0">
                <a:solidFill>
                  <a:srgbClr val="FFFFFF"/>
                </a:solidFill>
                <a:latin typeface="Arial"/>
                <a:cs typeface="Arial"/>
              </a:rPr>
              <a:t> </a:t>
            </a:r>
            <a:r>
              <a:rPr sz="1200" dirty="0">
                <a:solidFill>
                  <a:srgbClr val="FFFFFF"/>
                </a:solidFill>
                <a:latin typeface="Arial"/>
                <a:cs typeface="Arial"/>
              </a:rPr>
              <a:t>tänker</a:t>
            </a:r>
            <a:r>
              <a:rPr sz="1200" spc="-45" dirty="0">
                <a:solidFill>
                  <a:srgbClr val="FFFFFF"/>
                </a:solidFill>
                <a:latin typeface="Arial"/>
                <a:cs typeface="Arial"/>
              </a:rPr>
              <a:t> </a:t>
            </a:r>
            <a:r>
              <a:rPr sz="1200" dirty="0">
                <a:solidFill>
                  <a:srgbClr val="FFFFFF"/>
                </a:solidFill>
                <a:latin typeface="Arial"/>
                <a:cs typeface="Arial"/>
              </a:rPr>
              <a:t>tillbaka</a:t>
            </a:r>
            <a:r>
              <a:rPr sz="1200" spc="-30" dirty="0">
                <a:solidFill>
                  <a:srgbClr val="FFFFFF"/>
                </a:solidFill>
                <a:latin typeface="Arial"/>
                <a:cs typeface="Arial"/>
              </a:rPr>
              <a:t> </a:t>
            </a:r>
            <a:r>
              <a:rPr sz="1200" dirty="0">
                <a:solidFill>
                  <a:srgbClr val="FFFFFF"/>
                </a:solidFill>
                <a:latin typeface="Arial"/>
                <a:cs typeface="Arial"/>
              </a:rPr>
              <a:t>på</a:t>
            </a:r>
            <a:r>
              <a:rPr sz="1200" spc="-20" dirty="0">
                <a:solidFill>
                  <a:srgbClr val="FFFFFF"/>
                </a:solidFill>
                <a:latin typeface="Arial"/>
                <a:cs typeface="Arial"/>
              </a:rPr>
              <a:t> </a:t>
            </a:r>
            <a:r>
              <a:rPr sz="1200" spc="-10" dirty="0">
                <a:solidFill>
                  <a:srgbClr val="FFFFFF"/>
                </a:solidFill>
                <a:latin typeface="Arial"/>
                <a:cs typeface="Arial"/>
              </a:rPr>
              <a:t>upplevelser,</a:t>
            </a:r>
            <a:r>
              <a:rPr sz="1200" spc="-35" dirty="0">
                <a:solidFill>
                  <a:srgbClr val="FFFFFF"/>
                </a:solidFill>
                <a:latin typeface="Arial"/>
                <a:cs typeface="Arial"/>
              </a:rPr>
              <a:t> </a:t>
            </a:r>
            <a:r>
              <a:rPr sz="1200" dirty="0">
                <a:solidFill>
                  <a:srgbClr val="FFFFFF"/>
                </a:solidFill>
                <a:latin typeface="Arial"/>
                <a:cs typeface="Arial"/>
              </a:rPr>
              <a:t>berättar</a:t>
            </a:r>
            <a:r>
              <a:rPr sz="1200" spc="-45" dirty="0">
                <a:solidFill>
                  <a:srgbClr val="FFFFFF"/>
                </a:solidFill>
                <a:latin typeface="Arial"/>
                <a:cs typeface="Arial"/>
              </a:rPr>
              <a:t> </a:t>
            </a:r>
            <a:r>
              <a:rPr sz="1200" dirty="0">
                <a:solidFill>
                  <a:srgbClr val="FFFFFF"/>
                </a:solidFill>
                <a:latin typeface="Arial"/>
                <a:cs typeface="Arial"/>
              </a:rPr>
              <a:t>om</a:t>
            </a:r>
            <a:r>
              <a:rPr sz="1200" spc="-10" dirty="0">
                <a:solidFill>
                  <a:srgbClr val="FFFFFF"/>
                </a:solidFill>
                <a:latin typeface="Arial"/>
                <a:cs typeface="Arial"/>
              </a:rPr>
              <a:t> </a:t>
            </a:r>
            <a:r>
              <a:rPr sz="1200" dirty="0">
                <a:solidFill>
                  <a:srgbClr val="FFFFFF"/>
                </a:solidFill>
                <a:latin typeface="Arial"/>
                <a:cs typeface="Arial"/>
              </a:rPr>
              <a:t>de</a:t>
            </a:r>
            <a:r>
              <a:rPr sz="1200" spc="-15" dirty="0">
                <a:solidFill>
                  <a:srgbClr val="FFFFFF"/>
                </a:solidFill>
                <a:latin typeface="Arial"/>
                <a:cs typeface="Arial"/>
              </a:rPr>
              <a:t> </a:t>
            </a:r>
            <a:r>
              <a:rPr sz="1200" dirty="0">
                <a:solidFill>
                  <a:srgbClr val="FFFFFF"/>
                </a:solidFill>
                <a:latin typeface="Arial"/>
                <a:cs typeface="Arial"/>
              </a:rPr>
              <a:t>för</a:t>
            </a:r>
            <a:r>
              <a:rPr sz="1200" spc="-20" dirty="0">
                <a:solidFill>
                  <a:srgbClr val="FFFFFF"/>
                </a:solidFill>
                <a:latin typeface="Arial"/>
                <a:cs typeface="Arial"/>
              </a:rPr>
              <a:t> </a:t>
            </a:r>
            <a:r>
              <a:rPr sz="1200" dirty="0">
                <a:solidFill>
                  <a:srgbClr val="FFFFFF"/>
                </a:solidFill>
                <a:latin typeface="Arial"/>
                <a:cs typeface="Arial"/>
              </a:rPr>
              <a:t>andra</a:t>
            </a:r>
            <a:r>
              <a:rPr sz="1200" spc="-35" dirty="0">
                <a:solidFill>
                  <a:srgbClr val="FFFFFF"/>
                </a:solidFill>
                <a:latin typeface="Arial"/>
                <a:cs typeface="Arial"/>
              </a:rPr>
              <a:t> </a:t>
            </a:r>
            <a:r>
              <a:rPr sz="1200" dirty="0">
                <a:solidFill>
                  <a:srgbClr val="FFFFFF"/>
                </a:solidFill>
                <a:latin typeface="Arial"/>
                <a:cs typeface="Arial"/>
              </a:rPr>
              <a:t>och</a:t>
            </a:r>
            <a:r>
              <a:rPr sz="1200" spc="-15" dirty="0">
                <a:solidFill>
                  <a:srgbClr val="FFFFFF"/>
                </a:solidFill>
                <a:latin typeface="Arial"/>
                <a:cs typeface="Arial"/>
              </a:rPr>
              <a:t> </a:t>
            </a:r>
            <a:r>
              <a:rPr sz="1200" spc="-10" dirty="0">
                <a:solidFill>
                  <a:srgbClr val="FFFFFF"/>
                </a:solidFill>
                <a:latin typeface="Arial"/>
                <a:cs typeface="Arial"/>
              </a:rPr>
              <a:t>gläds </a:t>
            </a:r>
            <a:r>
              <a:rPr sz="1200" dirty="0">
                <a:solidFill>
                  <a:srgbClr val="FFFFFF"/>
                </a:solidFill>
                <a:latin typeface="Arial"/>
                <a:cs typeface="Arial"/>
              </a:rPr>
              <a:t>åt</a:t>
            </a:r>
            <a:r>
              <a:rPr sz="1200" spc="-35" dirty="0">
                <a:solidFill>
                  <a:srgbClr val="FFFFFF"/>
                </a:solidFill>
                <a:latin typeface="Arial"/>
                <a:cs typeface="Arial"/>
              </a:rPr>
              <a:t> </a:t>
            </a:r>
            <a:r>
              <a:rPr sz="1200" dirty="0">
                <a:solidFill>
                  <a:srgbClr val="FFFFFF"/>
                </a:solidFill>
                <a:latin typeface="Arial"/>
                <a:cs typeface="Arial"/>
              </a:rPr>
              <a:t>de</a:t>
            </a:r>
            <a:r>
              <a:rPr sz="1200" spc="-20" dirty="0">
                <a:solidFill>
                  <a:srgbClr val="FFFFFF"/>
                </a:solidFill>
                <a:latin typeface="Arial"/>
                <a:cs typeface="Arial"/>
              </a:rPr>
              <a:t> </a:t>
            </a:r>
            <a:r>
              <a:rPr sz="1200" dirty="0">
                <a:solidFill>
                  <a:srgbClr val="FFFFFF"/>
                </a:solidFill>
                <a:latin typeface="Arial"/>
                <a:cs typeface="Arial"/>
              </a:rPr>
              <a:t>i</a:t>
            </a:r>
            <a:r>
              <a:rPr sz="1200" spc="-15" dirty="0">
                <a:solidFill>
                  <a:srgbClr val="FFFFFF"/>
                </a:solidFill>
                <a:latin typeface="Arial"/>
                <a:cs typeface="Arial"/>
              </a:rPr>
              <a:t> </a:t>
            </a:r>
            <a:r>
              <a:rPr sz="1200" dirty="0">
                <a:solidFill>
                  <a:srgbClr val="FFFFFF"/>
                </a:solidFill>
                <a:latin typeface="Arial"/>
                <a:cs typeface="Arial"/>
              </a:rPr>
              <a:t>efterhand.</a:t>
            </a:r>
            <a:r>
              <a:rPr sz="1200" spc="-60" dirty="0">
                <a:solidFill>
                  <a:srgbClr val="FFFFFF"/>
                </a:solidFill>
                <a:latin typeface="Arial"/>
                <a:cs typeface="Arial"/>
              </a:rPr>
              <a:t> </a:t>
            </a:r>
            <a:r>
              <a:rPr sz="1200" dirty="0">
                <a:solidFill>
                  <a:srgbClr val="FFFFFF"/>
                </a:solidFill>
                <a:latin typeface="Arial"/>
                <a:cs typeface="Arial"/>
              </a:rPr>
              <a:t>Det</a:t>
            </a:r>
            <a:r>
              <a:rPr sz="1200" spc="-10" dirty="0">
                <a:solidFill>
                  <a:srgbClr val="FFFFFF"/>
                </a:solidFill>
                <a:latin typeface="Arial"/>
                <a:cs typeface="Arial"/>
              </a:rPr>
              <a:t> </a:t>
            </a:r>
            <a:r>
              <a:rPr sz="1200" dirty="0">
                <a:solidFill>
                  <a:srgbClr val="FFFFFF"/>
                </a:solidFill>
                <a:latin typeface="Arial"/>
                <a:cs typeface="Arial"/>
              </a:rPr>
              <a:t>kan</a:t>
            </a:r>
            <a:r>
              <a:rPr sz="1200" spc="-30" dirty="0">
                <a:solidFill>
                  <a:srgbClr val="FFFFFF"/>
                </a:solidFill>
                <a:latin typeface="Arial"/>
                <a:cs typeface="Arial"/>
              </a:rPr>
              <a:t> </a:t>
            </a:r>
            <a:r>
              <a:rPr sz="1200" dirty="0">
                <a:solidFill>
                  <a:srgbClr val="FFFFFF"/>
                </a:solidFill>
                <a:latin typeface="Arial"/>
                <a:cs typeface="Arial"/>
              </a:rPr>
              <a:t>vara</a:t>
            </a:r>
            <a:r>
              <a:rPr sz="1200" spc="-20" dirty="0">
                <a:solidFill>
                  <a:srgbClr val="FFFFFF"/>
                </a:solidFill>
                <a:latin typeface="Arial"/>
                <a:cs typeface="Arial"/>
              </a:rPr>
              <a:t> </a:t>
            </a:r>
            <a:r>
              <a:rPr sz="1200" dirty="0">
                <a:solidFill>
                  <a:srgbClr val="FFFFFF"/>
                </a:solidFill>
                <a:latin typeface="Arial"/>
                <a:cs typeface="Arial"/>
              </a:rPr>
              <a:t>en</a:t>
            </a:r>
            <a:r>
              <a:rPr sz="1200" spc="-30" dirty="0">
                <a:solidFill>
                  <a:srgbClr val="FFFFFF"/>
                </a:solidFill>
                <a:latin typeface="Arial"/>
                <a:cs typeface="Arial"/>
              </a:rPr>
              <a:t> </a:t>
            </a:r>
            <a:r>
              <a:rPr sz="1200" dirty="0">
                <a:solidFill>
                  <a:srgbClr val="FFFFFF"/>
                </a:solidFill>
                <a:latin typeface="Arial"/>
                <a:cs typeface="Arial"/>
              </a:rPr>
              <a:t>legendarisk</a:t>
            </a:r>
            <a:r>
              <a:rPr sz="1200" spc="-55" dirty="0">
                <a:solidFill>
                  <a:srgbClr val="FFFFFF"/>
                </a:solidFill>
                <a:latin typeface="Arial"/>
                <a:cs typeface="Arial"/>
              </a:rPr>
              <a:t> </a:t>
            </a:r>
            <a:r>
              <a:rPr sz="1200" dirty="0">
                <a:solidFill>
                  <a:srgbClr val="FFFFFF"/>
                </a:solidFill>
                <a:latin typeface="Arial"/>
                <a:cs typeface="Arial"/>
              </a:rPr>
              <a:t>kvartsfinal</a:t>
            </a:r>
            <a:r>
              <a:rPr sz="1200" spc="-40" dirty="0">
                <a:solidFill>
                  <a:srgbClr val="FFFFFF"/>
                </a:solidFill>
                <a:latin typeface="Arial"/>
                <a:cs typeface="Arial"/>
              </a:rPr>
              <a:t> </a:t>
            </a:r>
            <a:r>
              <a:rPr sz="1200" dirty="0">
                <a:solidFill>
                  <a:srgbClr val="FFFFFF"/>
                </a:solidFill>
                <a:latin typeface="Arial"/>
                <a:cs typeface="Arial"/>
              </a:rPr>
              <a:t>från</a:t>
            </a:r>
            <a:r>
              <a:rPr sz="1200" spc="-40" dirty="0">
                <a:solidFill>
                  <a:srgbClr val="FFFFFF"/>
                </a:solidFill>
                <a:latin typeface="Arial"/>
                <a:cs typeface="Arial"/>
              </a:rPr>
              <a:t> </a:t>
            </a:r>
            <a:r>
              <a:rPr sz="1200" dirty="0">
                <a:solidFill>
                  <a:srgbClr val="FFFFFF"/>
                </a:solidFill>
                <a:latin typeface="Arial"/>
                <a:cs typeface="Arial"/>
              </a:rPr>
              <a:t>1998</a:t>
            </a:r>
            <a:r>
              <a:rPr sz="1200" spc="-30" dirty="0">
                <a:solidFill>
                  <a:srgbClr val="FFFFFF"/>
                </a:solidFill>
                <a:latin typeface="Arial"/>
                <a:cs typeface="Arial"/>
              </a:rPr>
              <a:t> </a:t>
            </a:r>
            <a:r>
              <a:rPr sz="1200" dirty="0">
                <a:solidFill>
                  <a:srgbClr val="FFFFFF"/>
                </a:solidFill>
                <a:latin typeface="Arial"/>
                <a:cs typeface="Arial"/>
              </a:rPr>
              <a:t>som</a:t>
            </a:r>
            <a:r>
              <a:rPr sz="1200" spc="-30" dirty="0">
                <a:solidFill>
                  <a:srgbClr val="FFFFFF"/>
                </a:solidFill>
                <a:latin typeface="Arial"/>
                <a:cs typeface="Arial"/>
              </a:rPr>
              <a:t> </a:t>
            </a:r>
            <a:r>
              <a:rPr sz="1200" dirty="0">
                <a:solidFill>
                  <a:srgbClr val="FFFFFF"/>
                </a:solidFill>
                <a:latin typeface="Arial"/>
                <a:cs typeface="Arial"/>
              </a:rPr>
              <a:t>folk</a:t>
            </a:r>
            <a:r>
              <a:rPr sz="1200" spc="-40" dirty="0">
                <a:solidFill>
                  <a:srgbClr val="FFFFFF"/>
                </a:solidFill>
                <a:latin typeface="Arial"/>
                <a:cs typeface="Arial"/>
              </a:rPr>
              <a:t> </a:t>
            </a:r>
            <a:r>
              <a:rPr sz="1200" dirty="0">
                <a:solidFill>
                  <a:srgbClr val="FFFFFF"/>
                </a:solidFill>
                <a:latin typeface="Arial"/>
                <a:cs typeface="Arial"/>
              </a:rPr>
              <a:t>fortfarande</a:t>
            </a:r>
            <a:r>
              <a:rPr sz="1200" spc="-55" dirty="0">
                <a:solidFill>
                  <a:srgbClr val="FFFFFF"/>
                </a:solidFill>
                <a:latin typeface="Arial"/>
                <a:cs typeface="Arial"/>
              </a:rPr>
              <a:t> </a:t>
            </a:r>
            <a:r>
              <a:rPr sz="1200" dirty="0">
                <a:solidFill>
                  <a:srgbClr val="FFFFFF"/>
                </a:solidFill>
                <a:latin typeface="Arial"/>
                <a:cs typeface="Arial"/>
              </a:rPr>
              <a:t>pratar</a:t>
            </a:r>
            <a:r>
              <a:rPr sz="1200" spc="-55" dirty="0">
                <a:solidFill>
                  <a:srgbClr val="FFFFFF"/>
                </a:solidFill>
                <a:latin typeface="Arial"/>
                <a:cs typeface="Arial"/>
              </a:rPr>
              <a:t> </a:t>
            </a:r>
            <a:r>
              <a:rPr sz="1200" dirty="0">
                <a:solidFill>
                  <a:srgbClr val="FFFFFF"/>
                </a:solidFill>
                <a:latin typeface="Arial"/>
                <a:cs typeface="Arial"/>
              </a:rPr>
              <a:t>om,</a:t>
            </a:r>
            <a:r>
              <a:rPr sz="1200" spc="-25" dirty="0">
                <a:solidFill>
                  <a:srgbClr val="FFFFFF"/>
                </a:solidFill>
                <a:latin typeface="Arial"/>
                <a:cs typeface="Arial"/>
              </a:rPr>
              <a:t> </a:t>
            </a:r>
            <a:r>
              <a:rPr sz="1200" dirty="0">
                <a:solidFill>
                  <a:srgbClr val="FFFFFF"/>
                </a:solidFill>
                <a:latin typeface="Arial"/>
                <a:cs typeface="Arial"/>
              </a:rPr>
              <a:t>eller</a:t>
            </a:r>
            <a:r>
              <a:rPr sz="1200" spc="-30" dirty="0">
                <a:solidFill>
                  <a:srgbClr val="FFFFFF"/>
                </a:solidFill>
                <a:latin typeface="Arial"/>
                <a:cs typeface="Arial"/>
              </a:rPr>
              <a:t> </a:t>
            </a:r>
            <a:r>
              <a:rPr sz="1200" dirty="0">
                <a:solidFill>
                  <a:srgbClr val="FFFFFF"/>
                </a:solidFill>
                <a:latin typeface="Arial"/>
                <a:cs typeface="Arial"/>
              </a:rPr>
              <a:t>SM-finalen</a:t>
            </a:r>
            <a:r>
              <a:rPr sz="1200" spc="-45" dirty="0">
                <a:solidFill>
                  <a:srgbClr val="FFFFFF"/>
                </a:solidFill>
                <a:latin typeface="Arial"/>
                <a:cs typeface="Arial"/>
              </a:rPr>
              <a:t> </a:t>
            </a:r>
            <a:r>
              <a:rPr sz="1200" dirty="0">
                <a:solidFill>
                  <a:srgbClr val="FFFFFF"/>
                </a:solidFill>
                <a:latin typeface="Arial"/>
                <a:cs typeface="Arial"/>
              </a:rPr>
              <a:t>2002</a:t>
            </a:r>
            <a:r>
              <a:rPr sz="1200" spc="-30" dirty="0">
                <a:solidFill>
                  <a:srgbClr val="FFFFFF"/>
                </a:solidFill>
                <a:latin typeface="Arial"/>
                <a:cs typeface="Arial"/>
              </a:rPr>
              <a:t> </a:t>
            </a:r>
            <a:r>
              <a:rPr sz="1200" dirty="0">
                <a:solidFill>
                  <a:srgbClr val="FFFFFF"/>
                </a:solidFill>
                <a:latin typeface="Arial"/>
                <a:cs typeface="Arial"/>
              </a:rPr>
              <a:t>när</a:t>
            </a:r>
            <a:r>
              <a:rPr sz="1200" spc="-30" dirty="0">
                <a:solidFill>
                  <a:srgbClr val="FFFFFF"/>
                </a:solidFill>
                <a:latin typeface="Arial"/>
                <a:cs typeface="Arial"/>
              </a:rPr>
              <a:t> </a:t>
            </a:r>
            <a:r>
              <a:rPr sz="1200" dirty="0">
                <a:solidFill>
                  <a:srgbClr val="FFFFFF"/>
                </a:solidFill>
                <a:latin typeface="Arial"/>
                <a:cs typeface="Arial"/>
              </a:rPr>
              <a:t>”jag</a:t>
            </a:r>
            <a:r>
              <a:rPr sz="1200" spc="-25" dirty="0">
                <a:solidFill>
                  <a:srgbClr val="FFFFFF"/>
                </a:solidFill>
                <a:latin typeface="Arial"/>
                <a:cs typeface="Arial"/>
              </a:rPr>
              <a:t> var </a:t>
            </a:r>
            <a:r>
              <a:rPr sz="1200" dirty="0">
                <a:solidFill>
                  <a:srgbClr val="FFFFFF"/>
                </a:solidFill>
                <a:latin typeface="Arial"/>
                <a:cs typeface="Arial"/>
              </a:rPr>
              <a:t>på</a:t>
            </a:r>
            <a:r>
              <a:rPr sz="1200" spc="-30" dirty="0">
                <a:solidFill>
                  <a:srgbClr val="FFFFFF"/>
                </a:solidFill>
                <a:latin typeface="Arial"/>
                <a:cs typeface="Arial"/>
              </a:rPr>
              <a:t> </a:t>
            </a:r>
            <a:r>
              <a:rPr sz="1200" dirty="0">
                <a:solidFill>
                  <a:srgbClr val="FFFFFF"/>
                </a:solidFill>
                <a:latin typeface="Arial"/>
                <a:cs typeface="Arial"/>
              </a:rPr>
              <a:t>plats”</a:t>
            </a:r>
            <a:r>
              <a:rPr sz="1200" spc="-35" dirty="0">
                <a:solidFill>
                  <a:srgbClr val="FFFFFF"/>
                </a:solidFill>
                <a:latin typeface="Arial"/>
                <a:cs typeface="Arial"/>
              </a:rPr>
              <a:t> </a:t>
            </a:r>
            <a:r>
              <a:rPr sz="1200" dirty="0">
                <a:solidFill>
                  <a:srgbClr val="FFFFFF"/>
                </a:solidFill>
                <a:latin typeface="Arial"/>
                <a:cs typeface="Arial"/>
              </a:rPr>
              <a:t>som</a:t>
            </a:r>
            <a:r>
              <a:rPr sz="1200" spc="-35" dirty="0">
                <a:solidFill>
                  <a:srgbClr val="FFFFFF"/>
                </a:solidFill>
                <a:latin typeface="Arial"/>
                <a:cs typeface="Arial"/>
              </a:rPr>
              <a:t> </a:t>
            </a:r>
            <a:r>
              <a:rPr sz="1200" dirty="0">
                <a:solidFill>
                  <a:srgbClr val="FFFFFF"/>
                </a:solidFill>
                <a:latin typeface="Arial"/>
                <a:cs typeface="Arial"/>
              </a:rPr>
              <a:t>fortfarande</a:t>
            </a:r>
            <a:r>
              <a:rPr sz="1200" spc="-50" dirty="0">
                <a:solidFill>
                  <a:srgbClr val="FFFFFF"/>
                </a:solidFill>
                <a:latin typeface="Arial"/>
                <a:cs typeface="Arial"/>
              </a:rPr>
              <a:t> </a:t>
            </a:r>
            <a:r>
              <a:rPr sz="1200" dirty="0">
                <a:solidFill>
                  <a:srgbClr val="FFFFFF"/>
                </a:solidFill>
                <a:latin typeface="Arial"/>
                <a:cs typeface="Arial"/>
              </a:rPr>
              <a:t>tar</a:t>
            </a:r>
            <a:r>
              <a:rPr sz="1200" spc="-30" dirty="0">
                <a:solidFill>
                  <a:srgbClr val="FFFFFF"/>
                </a:solidFill>
                <a:latin typeface="Arial"/>
                <a:cs typeface="Arial"/>
              </a:rPr>
              <a:t> </a:t>
            </a:r>
            <a:r>
              <a:rPr sz="1200" dirty="0">
                <a:solidFill>
                  <a:srgbClr val="FFFFFF"/>
                </a:solidFill>
                <a:latin typeface="Arial"/>
                <a:cs typeface="Arial"/>
              </a:rPr>
              <a:t>en</a:t>
            </a:r>
            <a:r>
              <a:rPr sz="1200" spc="-25" dirty="0">
                <a:solidFill>
                  <a:srgbClr val="FFFFFF"/>
                </a:solidFill>
                <a:latin typeface="Arial"/>
                <a:cs typeface="Arial"/>
              </a:rPr>
              <a:t> </a:t>
            </a:r>
            <a:r>
              <a:rPr sz="1200" dirty="0">
                <a:solidFill>
                  <a:srgbClr val="FFFFFF"/>
                </a:solidFill>
                <a:latin typeface="Arial"/>
                <a:cs typeface="Arial"/>
              </a:rPr>
              <a:t>stor</a:t>
            </a:r>
            <a:r>
              <a:rPr sz="1200" spc="-40" dirty="0">
                <a:solidFill>
                  <a:srgbClr val="FFFFFF"/>
                </a:solidFill>
                <a:latin typeface="Arial"/>
                <a:cs typeface="Arial"/>
              </a:rPr>
              <a:t> </a:t>
            </a:r>
            <a:r>
              <a:rPr sz="1200" dirty="0">
                <a:solidFill>
                  <a:srgbClr val="FFFFFF"/>
                </a:solidFill>
                <a:latin typeface="Arial"/>
                <a:cs typeface="Arial"/>
              </a:rPr>
              <a:t>plats</a:t>
            </a:r>
            <a:r>
              <a:rPr sz="1200" spc="-35" dirty="0">
                <a:solidFill>
                  <a:srgbClr val="FFFFFF"/>
                </a:solidFill>
                <a:latin typeface="Arial"/>
                <a:cs typeface="Arial"/>
              </a:rPr>
              <a:t> </a:t>
            </a:r>
            <a:r>
              <a:rPr sz="1200" dirty="0">
                <a:solidFill>
                  <a:srgbClr val="FFFFFF"/>
                </a:solidFill>
                <a:latin typeface="Arial"/>
                <a:cs typeface="Arial"/>
              </a:rPr>
              <a:t>i</a:t>
            </a:r>
            <a:r>
              <a:rPr sz="1200" spc="-5" dirty="0">
                <a:solidFill>
                  <a:srgbClr val="FFFFFF"/>
                </a:solidFill>
                <a:latin typeface="Arial"/>
                <a:cs typeface="Arial"/>
              </a:rPr>
              <a:t> </a:t>
            </a:r>
            <a:r>
              <a:rPr sz="1200" dirty="0">
                <a:solidFill>
                  <a:srgbClr val="FFFFFF"/>
                </a:solidFill>
                <a:latin typeface="Arial"/>
                <a:cs typeface="Arial"/>
              </a:rPr>
              <a:t>människors</a:t>
            </a:r>
            <a:r>
              <a:rPr sz="1200" spc="-45" dirty="0">
                <a:solidFill>
                  <a:srgbClr val="FFFFFF"/>
                </a:solidFill>
                <a:latin typeface="Arial"/>
                <a:cs typeface="Arial"/>
              </a:rPr>
              <a:t> </a:t>
            </a:r>
            <a:r>
              <a:rPr sz="1200" spc="-10" dirty="0">
                <a:solidFill>
                  <a:srgbClr val="FFFFFF"/>
                </a:solidFill>
                <a:latin typeface="Arial"/>
                <a:cs typeface="Arial"/>
              </a:rPr>
              <a:t>minnen.</a:t>
            </a:r>
            <a:endParaRPr sz="1200" dirty="0">
              <a:latin typeface="Arial"/>
              <a:cs typeface="Arial"/>
            </a:endParaRPr>
          </a:p>
          <a:p>
            <a:pPr marL="12700" algn="just">
              <a:lnSpc>
                <a:spcPct val="120000"/>
              </a:lnSpc>
              <a:spcBef>
                <a:spcPts val="340"/>
              </a:spcBef>
            </a:pPr>
            <a:r>
              <a:rPr sz="1200" b="1" dirty="0">
                <a:solidFill>
                  <a:srgbClr val="FFFFFF"/>
                </a:solidFill>
                <a:latin typeface="Arial"/>
                <a:cs typeface="Arial"/>
              </a:rPr>
              <a:t>Socialt</a:t>
            </a:r>
            <a:r>
              <a:rPr sz="1200" b="1" spc="-40" dirty="0">
                <a:solidFill>
                  <a:srgbClr val="FFFFFF"/>
                </a:solidFill>
                <a:latin typeface="Arial"/>
                <a:cs typeface="Arial"/>
              </a:rPr>
              <a:t> </a:t>
            </a:r>
            <a:r>
              <a:rPr sz="1200" b="1" spc="-20" dirty="0">
                <a:solidFill>
                  <a:srgbClr val="FFFFFF"/>
                </a:solidFill>
                <a:latin typeface="Arial"/>
                <a:cs typeface="Arial"/>
              </a:rPr>
              <a:t>värde</a:t>
            </a:r>
            <a:endParaRPr sz="1200" dirty="0">
              <a:latin typeface="Arial"/>
              <a:cs typeface="Arial"/>
            </a:endParaRPr>
          </a:p>
          <a:p>
            <a:pPr marL="12700" marR="5080">
              <a:lnSpc>
                <a:spcPct val="120000"/>
              </a:lnSpc>
            </a:pPr>
            <a:r>
              <a:rPr sz="1200" dirty="0">
                <a:solidFill>
                  <a:srgbClr val="FFFFFF"/>
                </a:solidFill>
                <a:latin typeface="Arial"/>
                <a:cs typeface="Arial"/>
              </a:rPr>
              <a:t>Upplevelser</a:t>
            </a:r>
            <a:r>
              <a:rPr sz="1200" spc="-45" dirty="0">
                <a:solidFill>
                  <a:srgbClr val="FFFFFF"/>
                </a:solidFill>
                <a:latin typeface="Arial"/>
                <a:cs typeface="Arial"/>
              </a:rPr>
              <a:t> </a:t>
            </a:r>
            <a:r>
              <a:rPr sz="1200" dirty="0">
                <a:solidFill>
                  <a:srgbClr val="FFFFFF"/>
                </a:solidFill>
                <a:latin typeface="Arial"/>
                <a:cs typeface="Arial"/>
              </a:rPr>
              <a:t>är</a:t>
            </a:r>
            <a:r>
              <a:rPr sz="1200" spc="-35" dirty="0">
                <a:solidFill>
                  <a:srgbClr val="FFFFFF"/>
                </a:solidFill>
                <a:latin typeface="Arial"/>
                <a:cs typeface="Arial"/>
              </a:rPr>
              <a:t> </a:t>
            </a:r>
            <a:r>
              <a:rPr sz="1200" dirty="0">
                <a:solidFill>
                  <a:srgbClr val="FFFFFF"/>
                </a:solidFill>
                <a:latin typeface="Arial"/>
                <a:cs typeface="Arial"/>
              </a:rPr>
              <a:t>ofta</a:t>
            </a:r>
            <a:r>
              <a:rPr sz="1200" spc="-50" dirty="0">
                <a:solidFill>
                  <a:srgbClr val="FFFFFF"/>
                </a:solidFill>
                <a:latin typeface="Arial"/>
                <a:cs typeface="Arial"/>
              </a:rPr>
              <a:t> </a:t>
            </a:r>
            <a:r>
              <a:rPr sz="1200" dirty="0">
                <a:solidFill>
                  <a:srgbClr val="FFFFFF"/>
                </a:solidFill>
                <a:latin typeface="Arial"/>
                <a:cs typeface="Arial"/>
              </a:rPr>
              <a:t>sociala</a:t>
            </a:r>
            <a:r>
              <a:rPr sz="1200" spc="-50" dirty="0">
                <a:solidFill>
                  <a:srgbClr val="FFFFFF"/>
                </a:solidFill>
                <a:latin typeface="Arial"/>
                <a:cs typeface="Arial"/>
              </a:rPr>
              <a:t> </a:t>
            </a:r>
            <a:r>
              <a:rPr sz="1200" dirty="0">
                <a:solidFill>
                  <a:srgbClr val="FFFFFF"/>
                </a:solidFill>
                <a:latin typeface="Arial"/>
                <a:cs typeface="Arial"/>
              </a:rPr>
              <a:t>till</a:t>
            </a:r>
            <a:r>
              <a:rPr sz="1200" spc="-20" dirty="0">
                <a:solidFill>
                  <a:srgbClr val="FFFFFF"/>
                </a:solidFill>
                <a:latin typeface="Arial"/>
                <a:cs typeface="Arial"/>
              </a:rPr>
              <a:t> </a:t>
            </a:r>
            <a:r>
              <a:rPr sz="1200" dirty="0">
                <a:solidFill>
                  <a:srgbClr val="FFFFFF"/>
                </a:solidFill>
                <a:latin typeface="Arial"/>
                <a:cs typeface="Arial"/>
              </a:rPr>
              <a:t>sin</a:t>
            </a:r>
            <a:r>
              <a:rPr sz="1200" spc="-35" dirty="0">
                <a:solidFill>
                  <a:srgbClr val="FFFFFF"/>
                </a:solidFill>
                <a:latin typeface="Arial"/>
                <a:cs typeface="Arial"/>
              </a:rPr>
              <a:t> </a:t>
            </a:r>
            <a:r>
              <a:rPr sz="1200" spc="-10" dirty="0">
                <a:solidFill>
                  <a:srgbClr val="FFFFFF"/>
                </a:solidFill>
                <a:latin typeface="Arial"/>
                <a:cs typeface="Arial"/>
              </a:rPr>
              <a:t>natur.</a:t>
            </a:r>
            <a:r>
              <a:rPr sz="1200" spc="-55" dirty="0">
                <a:solidFill>
                  <a:srgbClr val="FFFFFF"/>
                </a:solidFill>
                <a:latin typeface="Arial"/>
                <a:cs typeface="Arial"/>
              </a:rPr>
              <a:t> </a:t>
            </a:r>
            <a:r>
              <a:rPr sz="1200" dirty="0">
                <a:solidFill>
                  <a:srgbClr val="FFFFFF"/>
                </a:solidFill>
                <a:latin typeface="Arial"/>
                <a:cs typeface="Arial"/>
              </a:rPr>
              <a:t>En</a:t>
            </a:r>
            <a:r>
              <a:rPr sz="1200" spc="-25" dirty="0">
                <a:solidFill>
                  <a:srgbClr val="FFFFFF"/>
                </a:solidFill>
                <a:latin typeface="Arial"/>
                <a:cs typeface="Arial"/>
              </a:rPr>
              <a:t> </a:t>
            </a:r>
            <a:r>
              <a:rPr sz="1200" dirty="0">
                <a:solidFill>
                  <a:srgbClr val="FFFFFF"/>
                </a:solidFill>
                <a:latin typeface="Arial"/>
                <a:cs typeface="Arial"/>
              </a:rPr>
              <a:t>upplevelse</a:t>
            </a:r>
            <a:r>
              <a:rPr sz="1200" spc="-45" dirty="0">
                <a:solidFill>
                  <a:srgbClr val="FFFFFF"/>
                </a:solidFill>
                <a:latin typeface="Arial"/>
                <a:cs typeface="Arial"/>
              </a:rPr>
              <a:t> </a:t>
            </a:r>
            <a:r>
              <a:rPr sz="1200" dirty="0">
                <a:solidFill>
                  <a:srgbClr val="FFFFFF"/>
                </a:solidFill>
                <a:latin typeface="Arial"/>
                <a:cs typeface="Arial"/>
              </a:rPr>
              <a:t>stärks</a:t>
            </a:r>
            <a:r>
              <a:rPr sz="1200" spc="-50" dirty="0">
                <a:solidFill>
                  <a:srgbClr val="FFFFFF"/>
                </a:solidFill>
                <a:latin typeface="Arial"/>
                <a:cs typeface="Arial"/>
              </a:rPr>
              <a:t> </a:t>
            </a:r>
            <a:r>
              <a:rPr sz="1200" dirty="0">
                <a:solidFill>
                  <a:srgbClr val="FFFFFF"/>
                </a:solidFill>
                <a:latin typeface="Arial"/>
                <a:cs typeface="Arial"/>
              </a:rPr>
              <a:t>genom</a:t>
            </a:r>
            <a:r>
              <a:rPr sz="1200" spc="-45" dirty="0">
                <a:solidFill>
                  <a:srgbClr val="FFFFFF"/>
                </a:solidFill>
                <a:latin typeface="Arial"/>
                <a:cs typeface="Arial"/>
              </a:rPr>
              <a:t> </a:t>
            </a:r>
            <a:r>
              <a:rPr sz="1200" dirty="0">
                <a:solidFill>
                  <a:srgbClr val="FFFFFF"/>
                </a:solidFill>
                <a:latin typeface="Arial"/>
                <a:cs typeface="Arial"/>
              </a:rPr>
              <a:t>att</a:t>
            </a:r>
            <a:r>
              <a:rPr sz="1200" spc="-40" dirty="0">
                <a:solidFill>
                  <a:srgbClr val="FFFFFF"/>
                </a:solidFill>
                <a:latin typeface="Arial"/>
                <a:cs typeface="Arial"/>
              </a:rPr>
              <a:t> </a:t>
            </a:r>
            <a:r>
              <a:rPr sz="1200" dirty="0">
                <a:solidFill>
                  <a:srgbClr val="FFFFFF"/>
                </a:solidFill>
                <a:latin typeface="Arial"/>
                <a:cs typeface="Arial"/>
              </a:rPr>
              <a:t>människor</a:t>
            </a:r>
            <a:r>
              <a:rPr sz="1200" spc="-55" dirty="0">
                <a:solidFill>
                  <a:srgbClr val="FFFFFF"/>
                </a:solidFill>
                <a:latin typeface="Arial"/>
                <a:cs typeface="Arial"/>
              </a:rPr>
              <a:t> </a:t>
            </a:r>
            <a:r>
              <a:rPr sz="1200" dirty="0">
                <a:solidFill>
                  <a:srgbClr val="FFFFFF"/>
                </a:solidFill>
                <a:latin typeface="Arial"/>
                <a:cs typeface="Arial"/>
              </a:rPr>
              <a:t>har</a:t>
            </a:r>
            <a:r>
              <a:rPr sz="1200" spc="-40" dirty="0">
                <a:solidFill>
                  <a:srgbClr val="FFFFFF"/>
                </a:solidFill>
                <a:latin typeface="Arial"/>
                <a:cs typeface="Arial"/>
              </a:rPr>
              <a:t> </a:t>
            </a:r>
            <a:r>
              <a:rPr sz="1200" dirty="0">
                <a:solidFill>
                  <a:srgbClr val="FFFFFF"/>
                </a:solidFill>
                <a:latin typeface="Arial"/>
                <a:cs typeface="Arial"/>
              </a:rPr>
              <a:t>någon</a:t>
            </a:r>
            <a:r>
              <a:rPr sz="1200" spc="-50" dirty="0">
                <a:solidFill>
                  <a:srgbClr val="FFFFFF"/>
                </a:solidFill>
                <a:latin typeface="Arial"/>
                <a:cs typeface="Arial"/>
              </a:rPr>
              <a:t> </a:t>
            </a:r>
            <a:r>
              <a:rPr sz="1200" dirty="0">
                <a:solidFill>
                  <a:srgbClr val="FFFFFF"/>
                </a:solidFill>
                <a:latin typeface="Arial"/>
                <a:cs typeface="Arial"/>
              </a:rPr>
              <a:t>att</a:t>
            </a:r>
            <a:r>
              <a:rPr sz="1200" spc="-40" dirty="0">
                <a:solidFill>
                  <a:srgbClr val="FFFFFF"/>
                </a:solidFill>
                <a:latin typeface="Arial"/>
                <a:cs typeface="Arial"/>
              </a:rPr>
              <a:t> </a:t>
            </a:r>
            <a:r>
              <a:rPr sz="1200" dirty="0">
                <a:solidFill>
                  <a:srgbClr val="FFFFFF"/>
                </a:solidFill>
                <a:latin typeface="Arial"/>
                <a:cs typeface="Arial"/>
              </a:rPr>
              <a:t>dela</a:t>
            </a:r>
            <a:r>
              <a:rPr sz="1200" spc="-30" dirty="0">
                <a:solidFill>
                  <a:srgbClr val="FFFFFF"/>
                </a:solidFill>
                <a:latin typeface="Arial"/>
                <a:cs typeface="Arial"/>
              </a:rPr>
              <a:t> </a:t>
            </a:r>
            <a:r>
              <a:rPr sz="1200" dirty="0">
                <a:solidFill>
                  <a:srgbClr val="FFFFFF"/>
                </a:solidFill>
                <a:latin typeface="Arial"/>
                <a:cs typeface="Arial"/>
              </a:rPr>
              <a:t>den</a:t>
            </a:r>
            <a:r>
              <a:rPr sz="1200" spc="-35" dirty="0">
                <a:solidFill>
                  <a:srgbClr val="FFFFFF"/>
                </a:solidFill>
                <a:latin typeface="Arial"/>
                <a:cs typeface="Arial"/>
              </a:rPr>
              <a:t> </a:t>
            </a:r>
            <a:r>
              <a:rPr sz="1200" dirty="0">
                <a:solidFill>
                  <a:srgbClr val="FFFFFF"/>
                </a:solidFill>
                <a:latin typeface="Arial"/>
                <a:cs typeface="Arial"/>
              </a:rPr>
              <a:t>med,</a:t>
            </a:r>
            <a:r>
              <a:rPr sz="1200" spc="-45" dirty="0">
                <a:solidFill>
                  <a:srgbClr val="FFFFFF"/>
                </a:solidFill>
                <a:latin typeface="Arial"/>
                <a:cs typeface="Arial"/>
              </a:rPr>
              <a:t> </a:t>
            </a:r>
            <a:r>
              <a:rPr sz="1200" dirty="0">
                <a:solidFill>
                  <a:srgbClr val="FFFFFF"/>
                </a:solidFill>
                <a:latin typeface="Arial"/>
                <a:cs typeface="Arial"/>
              </a:rPr>
              <a:t>samtidigt</a:t>
            </a:r>
            <a:r>
              <a:rPr sz="1200" spc="-55" dirty="0">
                <a:solidFill>
                  <a:srgbClr val="FFFFFF"/>
                </a:solidFill>
                <a:latin typeface="Arial"/>
                <a:cs typeface="Arial"/>
              </a:rPr>
              <a:t> </a:t>
            </a:r>
            <a:r>
              <a:rPr sz="1200" dirty="0">
                <a:solidFill>
                  <a:srgbClr val="FFFFFF"/>
                </a:solidFill>
                <a:latin typeface="Arial"/>
                <a:cs typeface="Arial"/>
              </a:rPr>
              <a:t>som</a:t>
            </a:r>
            <a:r>
              <a:rPr sz="1200" spc="-35" dirty="0">
                <a:solidFill>
                  <a:srgbClr val="FFFFFF"/>
                </a:solidFill>
                <a:latin typeface="Arial"/>
                <a:cs typeface="Arial"/>
              </a:rPr>
              <a:t> </a:t>
            </a:r>
            <a:r>
              <a:rPr sz="1200" spc="-10" dirty="0">
                <a:solidFill>
                  <a:srgbClr val="FFFFFF"/>
                </a:solidFill>
                <a:latin typeface="Arial"/>
                <a:cs typeface="Arial"/>
              </a:rPr>
              <a:t>sociala </a:t>
            </a:r>
            <a:r>
              <a:rPr sz="1200" dirty="0">
                <a:solidFill>
                  <a:srgbClr val="FFFFFF"/>
                </a:solidFill>
                <a:latin typeface="Arial"/>
                <a:cs typeface="Arial"/>
              </a:rPr>
              <a:t>relationer</a:t>
            </a:r>
            <a:r>
              <a:rPr sz="1200" spc="-65" dirty="0">
                <a:solidFill>
                  <a:srgbClr val="FFFFFF"/>
                </a:solidFill>
                <a:latin typeface="Arial"/>
                <a:cs typeface="Arial"/>
              </a:rPr>
              <a:t> </a:t>
            </a:r>
            <a:r>
              <a:rPr sz="1200" dirty="0">
                <a:solidFill>
                  <a:srgbClr val="FFFFFF"/>
                </a:solidFill>
                <a:latin typeface="Arial"/>
                <a:cs typeface="Arial"/>
              </a:rPr>
              <a:t>mellan</a:t>
            </a:r>
            <a:r>
              <a:rPr sz="1200" spc="-30" dirty="0">
                <a:solidFill>
                  <a:srgbClr val="FFFFFF"/>
                </a:solidFill>
                <a:latin typeface="Arial"/>
                <a:cs typeface="Arial"/>
              </a:rPr>
              <a:t> </a:t>
            </a:r>
            <a:r>
              <a:rPr sz="1200" dirty="0">
                <a:solidFill>
                  <a:srgbClr val="FFFFFF"/>
                </a:solidFill>
                <a:latin typeface="Arial"/>
                <a:cs typeface="Arial"/>
              </a:rPr>
              <a:t>människor</a:t>
            </a:r>
            <a:r>
              <a:rPr sz="1200" spc="-65" dirty="0">
                <a:solidFill>
                  <a:srgbClr val="FFFFFF"/>
                </a:solidFill>
                <a:latin typeface="Arial"/>
                <a:cs typeface="Arial"/>
              </a:rPr>
              <a:t> </a:t>
            </a:r>
            <a:r>
              <a:rPr sz="1200" dirty="0">
                <a:solidFill>
                  <a:srgbClr val="FFFFFF"/>
                </a:solidFill>
                <a:latin typeface="Arial"/>
                <a:cs typeface="Arial"/>
              </a:rPr>
              <a:t>stärks</a:t>
            </a:r>
            <a:r>
              <a:rPr sz="1200" spc="-50" dirty="0">
                <a:solidFill>
                  <a:srgbClr val="FFFFFF"/>
                </a:solidFill>
                <a:latin typeface="Arial"/>
                <a:cs typeface="Arial"/>
              </a:rPr>
              <a:t> </a:t>
            </a:r>
            <a:r>
              <a:rPr sz="1200" dirty="0">
                <a:solidFill>
                  <a:srgbClr val="FFFFFF"/>
                </a:solidFill>
                <a:latin typeface="Arial"/>
                <a:cs typeface="Arial"/>
              </a:rPr>
              <a:t>genom</a:t>
            </a:r>
            <a:r>
              <a:rPr sz="1200" spc="-40" dirty="0">
                <a:solidFill>
                  <a:srgbClr val="FFFFFF"/>
                </a:solidFill>
                <a:latin typeface="Arial"/>
                <a:cs typeface="Arial"/>
              </a:rPr>
              <a:t> </a:t>
            </a:r>
            <a:r>
              <a:rPr sz="1200" spc="-10" dirty="0">
                <a:solidFill>
                  <a:srgbClr val="FFFFFF"/>
                </a:solidFill>
                <a:latin typeface="Arial"/>
                <a:cs typeface="Arial"/>
              </a:rPr>
              <a:t>upplevelser.</a:t>
            </a:r>
            <a:r>
              <a:rPr sz="1200" spc="-50" dirty="0">
                <a:solidFill>
                  <a:srgbClr val="FFFFFF"/>
                </a:solidFill>
                <a:latin typeface="Arial"/>
                <a:cs typeface="Arial"/>
              </a:rPr>
              <a:t> </a:t>
            </a:r>
            <a:r>
              <a:rPr sz="1200" dirty="0">
                <a:solidFill>
                  <a:srgbClr val="FFFFFF"/>
                </a:solidFill>
                <a:latin typeface="Arial"/>
                <a:cs typeface="Arial"/>
              </a:rPr>
              <a:t>Exempelvis</a:t>
            </a:r>
            <a:r>
              <a:rPr sz="1200" spc="-5" dirty="0">
                <a:solidFill>
                  <a:srgbClr val="FFFFFF"/>
                </a:solidFill>
                <a:latin typeface="Arial"/>
                <a:cs typeface="Arial"/>
              </a:rPr>
              <a:t> </a:t>
            </a:r>
            <a:r>
              <a:rPr sz="1200" dirty="0">
                <a:solidFill>
                  <a:srgbClr val="FFFFFF"/>
                </a:solidFill>
                <a:latin typeface="Arial"/>
                <a:cs typeface="Arial"/>
              </a:rPr>
              <a:t>min</a:t>
            </a:r>
            <a:r>
              <a:rPr sz="1200" spc="-20" dirty="0">
                <a:solidFill>
                  <a:srgbClr val="FFFFFF"/>
                </a:solidFill>
                <a:latin typeface="Arial"/>
                <a:cs typeface="Arial"/>
              </a:rPr>
              <a:t> </a:t>
            </a:r>
            <a:r>
              <a:rPr sz="1200" dirty="0">
                <a:solidFill>
                  <a:srgbClr val="FFFFFF"/>
                </a:solidFill>
                <a:latin typeface="Arial"/>
                <a:cs typeface="Arial"/>
              </a:rPr>
              <a:t>första</a:t>
            </a:r>
            <a:r>
              <a:rPr sz="1200" spc="-65" dirty="0">
                <a:solidFill>
                  <a:srgbClr val="FFFFFF"/>
                </a:solidFill>
                <a:latin typeface="Arial"/>
                <a:cs typeface="Arial"/>
              </a:rPr>
              <a:t> </a:t>
            </a:r>
            <a:r>
              <a:rPr sz="1200" dirty="0">
                <a:solidFill>
                  <a:srgbClr val="FFFFFF"/>
                </a:solidFill>
                <a:latin typeface="Arial"/>
                <a:cs typeface="Arial"/>
              </a:rPr>
              <a:t>bandymatch</a:t>
            </a:r>
            <a:r>
              <a:rPr sz="1200" spc="-40" dirty="0">
                <a:solidFill>
                  <a:srgbClr val="FFFFFF"/>
                </a:solidFill>
                <a:latin typeface="Arial"/>
                <a:cs typeface="Arial"/>
              </a:rPr>
              <a:t> </a:t>
            </a:r>
            <a:r>
              <a:rPr sz="1200" dirty="0">
                <a:solidFill>
                  <a:srgbClr val="FFFFFF"/>
                </a:solidFill>
                <a:latin typeface="Arial"/>
                <a:cs typeface="Arial"/>
              </a:rPr>
              <a:t>som</a:t>
            </a:r>
            <a:r>
              <a:rPr sz="1200" spc="-35" dirty="0">
                <a:solidFill>
                  <a:srgbClr val="FFFFFF"/>
                </a:solidFill>
                <a:latin typeface="Arial"/>
                <a:cs typeface="Arial"/>
              </a:rPr>
              <a:t> </a:t>
            </a:r>
            <a:r>
              <a:rPr sz="1200" dirty="0">
                <a:solidFill>
                  <a:srgbClr val="FFFFFF"/>
                </a:solidFill>
                <a:latin typeface="Arial"/>
                <a:cs typeface="Arial"/>
              </a:rPr>
              <a:t>jag</a:t>
            </a:r>
            <a:r>
              <a:rPr sz="1200" spc="-20" dirty="0">
                <a:solidFill>
                  <a:srgbClr val="FFFFFF"/>
                </a:solidFill>
                <a:latin typeface="Arial"/>
                <a:cs typeface="Arial"/>
              </a:rPr>
              <a:t> </a:t>
            </a:r>
            <a:r>
              <a:rPr sz="1200" dirty="0">
                <a:solidFill>
                  <a:srgbClr val="FFFFFF"/>
                </a:solidFill>
                <a:latin typeface="Arial"/>
                <a:cs typeface="Arial"/>
              </a:rPr>
              <a:t>gick</a:t>
            </a:r>
            <a:r>
              <a:rPr sz="1200" spc="-40" dirty="0">
                <a:solidFill>
                  <a:srgbClr val="FFFFFF"/>
                </a:solidFill>
                <a:latin typeface="Arial"/>
                <a:cs typeface="Arial"/>
              </a:rPr>
              <a:t> </a:t>
            </a:r>
            <a:r>
              <a:rPr sz="1200" dirty="0">
                <a:solidFill>
                  <a:srgbClr val="FFFFFF"/>
                </a:solidFill>
                <a:latin typeface="Arial"/>
                <a:cs typeface="Arial"/>
              </a:rPr>
              <a:t>på</a:t>
            </a:r>
            <a:r>
              <a:rPr sz="1200" spc="-25" dirty="0">
                <a:solidFill>
                  <a:srgbClr val="FFFFFF"/>
                </a:solidFill>
                <a:latin typeface="Arial"/>
                <a:cs typeface="Arial"/>
              </a:rPr>
              <a:t> </a:t>
            </a:r>
            <a:r>
              <a:rPr sz="1200" dirty="0">
                <a:solidFill>
                  <a:srgbClr val="FFFFFF"/>
                </a:solidFill>
                <a:latin typeface="Arial"/>
                <a:cs typeface="Arial"/>
              </a:rPr>
              <a:t>tillsammans</a:t>
            </a:r>
            <a:r>
              <a:rPr sz="1200" spc="-45" dirty="0">
                <a:solidFill>
                  <a:srgbClr val="FFFFFF"/>
                </a:solidFill>
                <a:latin typeface="Arial"/>
                <a:cs typeface="Arial"/>
              </a:rPr>
              <a:t> </a:t>
            </a:r>
            <a:r>
              <a:rPr sz="1200" dirty="0">
                <a:solidFill>
                  <a:srgbClr val="FFFFFF"/>
                </a:solidFill>
                <a:latin typeface="Arial"/>
                <a:cs typeface="Arial"/>
              </a:rPr>
              <a:t>med</a:t>
            </a:r>
            <a:r>
              <a:rPr sz="1200" spc="-30" dirty="0">
                <a:solidFill>
                  <a:srgbClr val="FFFFFF"/>
                </a:solidFill>
                <a:latin typeface="Arial"/>
                <a:cs typeface="Arial"/>
              </a:rPr>
              <a:t> </a:t>
            </a:r>
            <a:r>
              <a:rPr sz="1200" spc="-10" dirty="0">
                <a:solidFill>
                  <a:srgbClr val="FFFFFF"/>
                </a:solidFill>
                <a:latin typeface="Arial"/>
                <a:cs typeface="Arial"/>
              </a:rPr>
              <a:t>mormor </a:t>
            </a:r>
            <a:r>
              <a:rPr sz="1200" dirty="0">
                <a:solidFill>
                  <a:srgbClr val="FFFFFF"/>
                </a:solidFill>
                <a:latin typeface="Arial"/>
                <a:cs typeface="Arial"/>
              </a:rPr>
              <a:t>eller</a:t>
            </a:r>
            <a:r>
              <a:rPr sz="1200" spc="-45" dirty="0">
                <a:solidFill>
                  <a:srgbClr val="FFFFFF"/>
                </a:solidFill>
                <a:latin typeface="Arial"/>
                <a:cs typeface="Arial"/>
              </a:rPr>
              <a:t> </a:t>
            </a:r>
            <a:r>
              <a:rPr sz="1200" dirty="0">
                <a:solidFill>
                  <a:srgbClr val="FFFFFF"/>
                </a:solidFill>
                <a:latin typeface="Arial"/>
                <a:cs typeface="Arial"/>
              </a:rPr>
              <a:t>den</a:t>
            </a:r>
            <a:r>
              <a:rPr sz="1200" spc="-35" dirty="0">
                <a:solidFill>
                  <a:srgbClr val="FFFFFF"/>
                </a:solidFill>
                <a:latin typeface="Arial"/>
                <a:cs typeface="Arial"/>
              </a:rPr>
              <a:t> </a:t>
            </a:r>
            <a:r>
              <a:rPr sz="1200" dirty="0">
                <a:solidFill>
                  <a:srgbClr val="FFFFFF"/>
                </a:solidFill>
                <a:latin typeface="Arial"/>
                <a:cs typeface="Arial"/>
              </a:rPr>
              <a:t>senaste</a:t>
            </a:r>
            <a:r>
              <a:rPr sz="1200" spc="-60" dirty="0">
                <a:solidFill>
                  <a:srgbClr val="FFFFFF"/>
                </a:solidFill>
                <a:latin typeface="Arial"/>
                <a:cs typeface="Arial"/>
              </a:rPr>
              <a:t> </a:t>
            </a:r>
            <a:r>
              <a:rPr sz="1200" dirty="0">
                <a:solidFill>
                  <a:srgbClr val="FFFFFF"/>
                </a:solidFill>
                <a:latin typeface="Arial"/>
                <a:cs typeface="Arial"/>
              </a:rPr>
              <a:t>Bandyfinalen</a:t>
            </a:r>
            <a:r>
              <a:rPr sz="1200" spc="-45" dirty="0">
                <a:solidFill>
                  <a:srgbClr val="FFFFFF"/>
                </a:solidFill>
                <a:latin typeface="Arial"/>
                <a:cs typeface="Arial"/>
              </a:rPr>
              <a:t> </a:t>
            </a:r>
            <a:r>
              <a:rPr sz="1200" dirty="0">
                <a:solidFill>
                  <a:srgbClr val="FFFFFF"/>
                </a:solidFill>
                <a:latin typeface="Arial"/>
                <a:cs typeface="Arial"/>
              </a:rPr>
              <a:t>tillsammans</a:t>
            </a:r>
            <a:r>
              <a:rPr sz="1200" spc="-55" dirty="0">
                <a:solidFill>
                  <a:srgbClr val="FFFFFF"/>
                </a:solidFill>
                <a:latin typeface="Arial"/>
                <a:cs typeface="Arial"/>
              </a:rPr>
              <a:t> </a:t>
            </a:r>
            <a:r>
              <a:rPr sz="1200" dirty="0">
                <a:solidFill>
                  <a:srgbClr val="FFFFFF"/>
                </a:solidFill>
                <a:latin typeface="Arial"/>
                <a:cs typeface="Arial"/>
              </a:rPr>
              <a:t>med</a:t>
            </a:r>
            <a:r>
              <a:rPr sz="1200" spc="-30" dirty="0">
                <a:solidFill>
                  <a:srgbClr val="FFFFFF"/>
                </a:solidFill>
                <a:latin typeface="Arial"/>
                <a:cs typeface="Arial"/>
              </a:rPr>
              <a:t> </a:t>
            </a:r>
            <a:r>
              <a:rPr sz="1200" spc="-10" dirty="0">
                <a:solidFill>
                  <a:srgbClr val="FFFFFF"/>
                </a:solidFill>
                <a:latin typeface="Arial"/>
                <a:cs typeface="Arial"/>
              </a:rPr>
              <a:t>kompisgänget.</a:t>
            </a:r>
            <a:endParaRPr sz="1200" dirty="0">
              <a:latin typeface="Arial"/>
              <a:cs typeface="Arial"/>
            </a:endParaRPr>
          </a:p>
        </p:txBody>
      </p:sp>
      <p:sp>
        <p:nvSpPr>
          <p:cNvPr id="4" name="object 4"/>
          <p:cNvSpPr txBox="1"/>
          <p:nvPr/>
        </p:nvSpPr>
        <p:spPr>
          <a:xfrm>
            <a:off x="10151744" y="898652"/>
            <a:ext cx="1656080"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Upplevelsens</a:t>
            </a:r>
            <a:r>
              <a:rPr sz="1200" spc="-30" dirty="0">
                <a:solidFill>
                  <a:srgbClr val="FFFFFF"/>
                </a:solidFill>
                <a:latin typeface="Arial"/>
                <a:cs typeface="Arial"/>
              </a:rPr>
              <a:t> </a:t>
            </a:r>
            <a:r>
              <a:rPr sz="1200" spc="-10" dirty="0">
                <a:solidFill>
                  <a:srgbClr val="FFFFFF"/>
                </a:solidFill>
                <a:latin typeface="Arial"/>
                <a:cs typeface="Arial"/>
              </a:rPr>
              <a:t>drivkrafter</a:t>
            </a:r>
            <a:endParaRPr sz="1200">
              <a:latin typeface="Arial"/>
              <a:cs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41654" y="1075436"/>
            <a:ext cx="3560445" cy="513715"/>
          </a:xfrm>
          <a:prstGeom prst="rect">
            <a:avLst/>
          </a:prstGeom>
        </p:spPr>
        <p:txBody>
          <a:bodyPr vert="horz" wrap="square" lIns="0" tIns="13335" rIns="0" bIns="0" rtlCol="0">
            <a:spAutoFit/>
          </a:bodyPr>
          <a:lstStyle/>
          <a:p>
            <a:pPr marL="12700">
              <a:lnSpc>
                <a:spcPct val="100000"/>
              </a:lnSpc>
              <a:spcBef>
                <a:spcPts val="105"/>
              </a:spcBef>
            </a:pPr>
            <a:r>
              <a:rPr sz="3200" dirty="0"/>
              <a:t>Upplevelser</a:t>
            </a:r>
            <a:r>
              <a:rPr sz="3200" spc="-60" dirty="0"/>
              <a:t> </a:t>
            </a:r>
            <a:r>
              <a:rPr sz="3200" dirty="0"/>
              <a:t>=</a:t>
            </a:r>
            <a:r>
              <a:rPr sz="3200" spc="-15" dirty="0"/>
              <a:t> </a:t>
            </a:r>
            <a:r>
              <a:rPr sz="3200" spc="-10" dirty="0"/>
              <a:t>lycka</a:t>
            </a:r>
            <a:endParaRPr sz="3200"/>
          </a:p>
        </p:txBody>
      </p:sp>
      <p:sp>
        <p:nvSpPr>
          <p:cNvPr id="5" name="object 5"/>
          <p:cNvSpPr txBox="1">
            <a:spLocks noGrp="1"/>
          </p:cNvSpPr>
          <p:nvPr>
            <p:ph type="sldNum" sz="quarter" idx="7"/>
          </p:nvPr>
        </p:nvSpPr>
        <p:spPr>
          <a:xfrm>
            <a:off x="11383009" y="6545487"/>
            <a:ext cx="259715" cy="196215"/>
          </a:xfrm>
          <a:prstGeom prst="rect">
            <a:avLst/>
          </a:prstGeom>
        </p:spPr>
        <p:txBody>
          <a:bodyPr vert="horz" wrap="square" lIns="0" tIns="0" rIns="0" bIns="0" rtlCol="0">
            <a:spAutoFit/>
          </a:bodyPr>
          <a:lstStyle>
            <a:defPPr>
              <a:defRPr kern="0"/>
            </a:defPPr>
            <a:lvl1pPr>
              <a:defRPr sz="1200" b="0" i="0">
                <a:solidFill>
                  <a:schemeClr val="bg1"/>
                </a:solidFill>
                <a:latin typeface="Arial"/>
                <a:cs typeface="Arial"/>
              </a:defRPr>
            </a:lvl1pPr>
          </a:lstStyle>
          <a:p>
            <a:pPr marL="38100">
              <a:lnSpc>
                <a:spcPts val="1425"/>
              </a:lnSpc>
            </a:pPr>
            <a:fld id="{81D60167-4931-47E6-BA6A-407CBD079E47}" type="slidenum">
              <a:rPr lang="sv-SE" spc="-25" smtClean="0"/>
              <a:pPr marL="38100">
                <a:lnSpc>
                  <a:spcPts val="1425"/>
                </a:lnSpc>
              </a:pPr>
              <a:t>12</a:t>
            </a:fld>
            <a:endParaRPr spc="-25" dirty="0"/>
          </a:p>
        </p:txBody>
      </p:sp>
      <p:sp>
        <p:nvSpPr>
          <p:cNvPr id="3" name="object 3"/>
          <p:cNvSpPr txBox="1"/>
          <p:nvPr/>
        </p:nvSpPr>
        <p:spPr>
          <a:xfrm>
            <a:off x="841654" y="1807210"/>
            <a:ext cx="9429115" cy="3378489"/>
          </a:xfrm>
          <a:prstGeom prst="rect">
            <a:avLst/>
          </a:prstGeom>
        </p:spPr>
        <p:txBody>
          <a:bodyPr vert="horz" wrap="square" lIns="0" tIns="13335" rIns="0" bIns="0" rtlCol="0">
            <a:spAutoFit/>
          </a:bodyPr>
          <a:lstStyle/>
          <a:p>
            <a:pPr marL="12700" marR="667385">
              <a:lnSpc>
                <a:spcPct val="100000"/>
              </a:lnSpc>
              <a:spcBef>
                <a:spcPts val="105"/>
              </a:spcBef>
            </a:pPr>
            <a:r>
              <a:rPr sz="1400" i="1" dirty="0">
                <a:solidFill>
                  <a:srgbClr val="FFFFFF"/>
                </a:solidFill>
                <a:latin typeface="Arial"/>
                <a:cs typeface="Arial"/>
              </a:rPr>
              <a:t>Forskning</a:t>
            </a:r>
            <a:r>
              <a:rPr sz="1400" i="1" spc="-40" dirty="0">
                <a:solidFill>
                  <a:srgbClr val="FFFFFF"/>
                </a:solidFill>
                <a:latin typeface="Arial"/>
                <a:cs typeface="Arial"/>
              </a:rPr>
              <a:t> </a:t>
            </a:r>
            <a:r>
              <a:rPr sz="1400" i="1" dirty="0">
                <a:solidFill>
                  <a:srgbClr val="FFFFFF"/>
                </a:solidFill>
                <a:latin typeface="Arial"/>
                <a:cs typeface="Arial"/>
              </a:rPr>
              <a:t>visar</a:t>
            </a:r>
            <a:r>
              <a:rPr sz="1400" i="1" spc="-25" dirty="0">
                <a:solidFill>
                  <a:srgbClr val="FFFFFF"/>
                </a:solidFill>
                <a:latin typeface="Arial"/>
                <a:cs typeface="Arial"/>
              </a:rPr>
              <a:t> </a:t>
            </a:r>
            <a:r>
              <a:rPr sz="1400" i="1" dirty="0">
                <a:solidFill>
                  <a:srgbClr val="FFFFFF"/>
                </a:solidFill>
                <a:latin typeface="Arial"/>
                <a:cs typeface="Arial"/>
              </a:rPr>
              <a:t>att</a:t>
            </a:r>
            <a:r>
              <a:rPr sz="1400" i="1" spc="-5" dirty="0">
                <a:solidFill>
                  <a:srgbClr val="FFFFFF"/>
                </a:solidFill>
                <a:latin typeface="Arial"/>
                <a:cs typeface="Arial"/>
              </a:rPr>
              <a:t> </a:t>
            </a:r>
            <a:r>
              <a:rPr sz="1400" i="1" dirty="0">
                <a:solidFill>
                  <a:srgbClr val="FFFFFF"/>
                </a:solidFill>
                <a:latin typeface="Arial"/>
                <a:cs typeface="Arial"/>
              </a:rPr>
              <a:t>människor</a:t>
            </a:r>
            <a:r>
              <a:rPr sz="1400" i="1" spc="-20" dirty="0">
                <a:solidFill>
                  <a:srgbClr val="FFFFFF"/>
                </a:solidFill>
                <a:latin typeface="Arial"/>
                <a:cs typeface="Arial"/>
              </a:rPr>
              <a:t> </a:t>
            </a:r>
            <a:r>
              <a:rPr sz="1400" i="1" dirty="0">
                <a:solidFill>
                  <a:srgbClr val="FFFFFF"/>
                </a:solidFill>
                <a:latin typeface="Arial"/>
                <a:cs typeface="Arial"/>
              </a:rPr>
              <a:t>blir</a:t>
            </a:r>
            <a:r>
              <a:rPr sz="1400" i="1" spc="-35" dirty="0">
                <a:solidFill>
                  <a:srgbClr val="FFFFFF"/>
                </a:solidFill>
                <a:latin typeface="Arial"/>
                <a:cs typeface="Arial"/>
              </a:rPr>
              <a:t> </a:t>
            </a:r>
            <a:r>
              <a:rPr sz="1400" i="1" dirty="0">
                <a:solidFill>
                  <a:srgbClr val="FFFFFF"/>
                </a:solidFill>
                <a:latin typeface="Arial"/>
                <a:cs typeface="Arial"/>
              </a:rPr>
              <a:t>lyckligare</a:t>
            </a:r>
            <a:r>
              <a:rPr sz="1400" i="1" spc="-45" dirty="0">
                <a:solidFill>
                  <a:srgbClr val="FFFFFF"/>
                </a:solidFill>
                <a:latin typeface="Arial"/>
                <a:cs typeface="Arial"/>
              </a:rPr>
              <a:t> </a:t>
            </a:r>
            <a:r>
              <a:rPr sz="1400" i="1" dirty="0">
                <a:solidFill>
                  <a:srgbClr val="FFFFFF"/>
                </a:solidFill>
                <a:latin typeface="Arial"/>
                <a:cs typeface="Arial"/>
              </a:rPr>
              <a:t>av</a:t>
            </a:r>
            <a:r>
              <a:rPr sz="1400" i="1" spc="-10" dirty="0">
                <a:solidFill>
                  <a:srgbClr val="FFFFFF"/>
                </a:solidFill>
                <a:latin typeface="Arial"/>
                <a:cs typeface="Arial"/>
              </a:rPr>
              <a:t> </a:t>
            </a:r>
            <a:r>
              <a:rPr sz="1400" i="1" dirty="0">
                <a:solidFill>
                  <a:srgbClr val="FFFFFF"/>
                </a:solidFill>
                <a:latin typeface="Arial"/>
                <a:cs typeface="Arial"/>
              </a:rPr>
              <a:t>att</a:t>
            </a:r>
            <a:r>
              <a:rPr sz="1400" i="1" spc="-10" dirty="0">
                <a:solidFill>
                  <a:srgbClr val="FFFFFF"/>
                </a:solidFill>
                <a:latin typeface="Arial"/>
                <a:cs typeface="Arial"/>
              </a:rPr>
              <a:t> </a:t>
            </a:r>
            <a:r>
              <a:rPr sz="1400" i="1" dirty="0">
                <a:solidFill>
                  <a:srgbClr val="FFFFFF"/>
                </a:solidFill>
                <a:latin typeface="Arial"/>
                <a:cs typeface="Arial"/>
              </a:rPr>
              <a:t>konsumera</a:t>
            </a:r>
            <a:r>
              <a:rPr sz="1400" i="1" spc="-25" dirty="0">
                <a:solidFill>
                  <a:srgbClr val="FFFFFF"/>
                </a:solidFill>
                <a:latin typeface="Arial"/>
                <a:cs typeface="Arial"/>
              </a:rPr>
              <a:t> </a:t>
            </a:r>
            <a:r>
              <a:rPr sz="1400" i="1" dirty="0">
                <a:solidFill>
                  <a:srgbClr val="FFFFFF"/>
                </a:solidFill>
                <a:latin typeface="Arial"/>
                <a:cs typeface="Arial"/>
              </a:rPr>
              <a:t>upplevelser</a:t>
            </a:r>
            <a:r>
              <a:rPr sz="1400" i="1" spc="-25" dirty="0">
                <a:solidFill>
                  <a:srgbClr val="FFFFFF"/>
                </a:solidFill>
                <a:latin typeface="Arial"/>
                <a:cs typeface="Arial"/>
              </a:rPr>
              <a:t> </a:t>
            </a:r>
            <a:r>
              <a:rPr sz="1400" i="1" dirty="0">
                <a:solidFill>
                  <a:srgbClr val="FFFFFF"/>
                </a:solidFill>
                <a:latin typeface="Arial"/>
                <a:cs typeface="Arial"/>
              </a:rPr>
              <a:t>i</a:t>
            </a:r>
            <a:r>
              <a:rPr sz="1400" i="1" spc="-20" dirty="0">
                <a:solidFill>
                  <a:srgbClr val="FFFFFF"/>
                </a:solidFill>
                <a:latin typeface="Arial"/>
                <a:cs typeface="Arial"/>
              </a:rPr>
              <a:t> </a:t>
            </a:r>
            <a:r>
              <a:rPr sz="1400" i="1" dirty="0">
                <a:solidFill>
                  <a:srgbClr val="FFFFFF"/>
                </a:solidFill>
                <a:latin typeface="Arial"/>
                <a:cs typeface="Arial"/>
              </a:rPr>
              <a:t>jämförelse</a:t>
            </a:r>
            <a:r>
              <a:rPr sz="1400" i="1" spc="-30" dirty="0">
                <a:solidFill>
                  <a:srgbClr val="FFFFFF"/>
                </a:solidFill>
                <a:latin typeface="Arial"/>
                <a:cs typeface="Arial"/>
              </a:rPr>
              <a:t> </a:t>
            </a:r>
            <a:r>
              <a:rPr sz="1400" i="1" spc="-25" dirty="0">
                <a:solidFill>
                  <a:srgbClr val="FFFFFF"/>
                </a:solidFill>
                <a:latin typeface="Arial"/>
                <a:cs typeface="Arial"/>
              </a:rPr>
              <a:t>med </a:t>
            </a:r>
            <a:r>
              <a:rPr sz="1400" i="1" dirty="0">
                <a:solidFill>
                  <a:srgbClr val="FFFFFF"/>
                </a:solidFill>
                <a:latin typeface="Arial"/>
                <a:cs typeface="Arial"/>
              </a:rPr>
              <a:t>materiella</a:t>
            </a:r>
            <a:r>
              <a:rPr sz="1400" i="1" spc="-45" dirty="0">
                <a:solidFill>
                  <a:srgbClr val="FFFFFF"/>
                </a:solidFill>
                <a:latin typeface="Arial"/>
                <a:cs typeface="Arial"/>
              </a:rPr>
              <a:t> </a:t>
            </a:r>
            <a:r>
              <a:rPr sz="1400" i="1" dirty="0">
                <a:solidFill>
                  <a:srgbClr val="FFFFFF"/>
                </a:solidFill>
                <a:latin typeface="Arial"/>
                <a:cs typeface="Arial"/>
              </a:rPr>
              <a:t>ting,</a:t>
            </a:r>
            <a:r>
              <a:rPr sz="1400" i="1" spc="-20" dirty="0">
                <a:solidFill>
                  <a:srgbClr val="FFFFFF"/>
                </a:solidFill>
                <a:latin typeface="Arial"/>
                <a:cs typeface="Arial"/>
              </a:rPr>
              <a:t> </a:t>
            </a:r>
            <a:r>
              <a:rPr sz="1400" i="1" dirty="0">
                <a:solidFill>
                  <a:srgbClr val="FFFFFF"/>
                </a:solidFill>
                <a:latin typeface="Arial"/>
                <a:cs typeface="Arial"/>
              </a:rPr>
              <a:t>givet</a:t>
            </a:r>
            <a:r>
              <a:rPr sz="1400" i="1" spc="-15" dirty="0">
                <a:solidFill>
                  <a:srgbClr val="FFFFFF"/>
                </a:solidFill>
                <a:latin typeface="Arial"/>
                <a:cs typeface="Arial"/>
              </a:rPr>
              <a:t> </a:t>
            </a:r>
            <a:r>
              <a:rPr sz="1400" i="1" dirty="0">
                <a:solidFill>
                  <a:srgbClr val="FFFFFF"/>
                </a:solidFill>
                <a:latin typeface="Arial"/>
                <a:cs typeface="Arial"/>
              </a:rPr>
              <a:t>att</a:t>
            </a:r>
            <a:r>
              <a:rPr sz="1400" i="1" spc="-10" dirty="0">
                <a:solidFill>
                  <a:srgbClr val="FFFFFF"/>
                </a:solidFill>
                <a:latin typeface="Arial"/>
                <a:cs typeface="Arial"/>
              </a:rPr>
              <a:t> </a:t>
            </a:r>
            <a:r>
              <a:rPr sz="1400" i="1" dirty="0">
                <a:solidFill>
                  <a:srgbClr val="FFFFFF"/>
                </a:solidFill>
                <a:latin typeface="Arial"/>
                <a:cs typeface="Arial"/>
              </a:rPr>
              <a:t>människor</a:t>
            </a:r>
            <a:r>
              <a:rPr sz="1400" i="1" spc="-20" dirty="0">
                <a:solidFill>
                  <a:srgbClr val="FFFFFF"/>
                </a:solidFill>
                <a:latin typeface="Arial"/>
                <a:cs typeface="Arial"/>
              </a:rPr>
              <a:t> </a:t>
            </a:r>
            <a:r>
              <a:rPr sz="1400" i="1" dirty="0">
                <a:solidFill>
                  <a:srgbClr val="FFFFFF"/>
                </a:solidFill>
                <a:latin typeface="Arial"/>
                <a:cs typeface="Arial"/>
              </a:rPr>
              <a:t>har</a:t>
            </a:r>
            <a:r>
              <a:rPr sz="1400" i="1" spc="-20" dirty="0">
                <a:solidFill>
                  <a:srgbClr val="FFFFFF"/>
                </a:solidFill>
                <a:latin typeface="Arial"/>
                <a:cs typeface="Arial"/>
              </a:rPr>
              <a:t> </a:t>
            </a:r>
            <a:r>
              <a:rPr sz="1400" i="1" dirty="0">
                <a:solidFill>
                  <a:srgbClr val="FFFFFF"/>
                </a:solidFill>
                <a:latin typeface="Arial"/>
                <a:cs typeface="Arial"/>
              </a:rPr>
              <a:t>en</a:t>
            </a:r>
            <a:r>
              <a:rPr sz="1400" i="1" spc="-20" dirty="0">
                <a:solidFill>
                  <a:srgbClr val="FFFFFF"/>
                </a:solidFill>
                <a:latin typeface="Arial"/>
                <a:cs typeface="Arial"/>
              </a:rPr>
              <a:t> </a:t>
            </a:r>
            <a:r>
              <a:rPr sz="1400" i="1" dirty="0">
                <a:solidFill>
                  <a:srgbClr val="FFFFFF"/>
                </a:solidFill>
                <a:latin typeface="Arial"/>
                <a:cs typeface="Arial"/>
              </a:rPr>
              <a:t>inkomst</a:t>
            </a:r>
            <a:r>
              <a:rPr sz="1400" i="1" spc="-20" dirty="0">
                <a:solidFill>
                  <a:srgbClr val="FFFFFF"/>
                </a:solidFill>
                <a:latin typeface="Arial"/>
                <a:cs typeface="Arial"/>
              </a:rPr>
              <a:t> </a:t>
            </a:r>
            <a:r>
              <a:rPr sz="1400" i="1" dirty="0">
                <a:solidFill>
                  <a:srgbClr val="FFFFFF"/>
                </a:solidFill>
                <a:latin typeface="Arial"/>
                <a:cs typeface="Arial"/>
              </a:rPr>
              <a:t>som</a:t>
            </a:r>
            <a:r>
              <a:rPr sz="1400" i="1" spc="-30" dirty="0">
                <a:solidFill>
                  <a:srgbClr val="FFFFFF"/>
                </a:solidFill>
                <a:latin typeface="Arial"/>
                <a:cs typeface="Arial"/>
              </a:rPr>
              <a:t> </a:t>
            </a:r>
            <a:r>
              <a:rPr sz="1400" i="1" dirty="0">
                <a:solidFill>
                  <a:srgbClr val="FFFFFF"/>
                </a:solidFill>
                <a:latin typeface="Arial"/>
                <a:cs typeface="Arial"/>
              </a:rPr>
              <a:t>täcker</a:t>
            </a:r>
            <a:r>
              <a:rPr sz="1400" i="1" spc="-20" dirty="0">
                <a:solidFill>
                  <a:srgbClr val="FFFFFF"/>
                </a:solidFill>
                <a:latin typeface="Arial"/>
                <a:cs typeface="Arial"/>
              </a:rPr>
              <a:t> </a:t>
            </a:r>
            <a:r>
              <a:rPr sz="1400" i="1" dirty="0">
                <a:solidFill>
                  <a:srgbClr val="FFFFFF"/>
                </a:solidFill>
                <a:latin typeface="Arial"/>
                <a:cs typeface="Arial"/>
              </a:rPr>
              <a:t>basala</a:t>
            </a:r>
            <a:r>
              <a:rPr sz="1400" i="1" spc="-20" dirty="0">
                <a:solidFill>
                  <a:srgbClr val="FFFFFF"/>
                </a:solidFill>
                <a:latin typeface="Arial"/>
                <a:cs typeface="Arial"/>
              </a:rPr>
              <a:t> </a:t>
            </a:r>
            <a:r>
              <a:rPr sz="1400" i="1" spc="-10" dirty="0">
                <a:solidFill>
                  <a:srgbClr val="FFFFFF"/>
                </a:solidFill>
                <a:latin typeface="Arial"/>
                <a:cs typeface="Arial"/>
              </a:rPr>
              <a:t>behov.</a:t>
            </a:r>
            <a:r>
              <a:rPr sz="1400" i="1" spc="-20" dirty="0">
                <a:solidFill>
                  <a:srgbClr val="FFFFFF"/>
                </a:solidFill>
                <a:latin typeface="Arial"/>
                <a:cs typeface="Arial"/>
              </a:rPr>
              <a:t> </a:t>
            </a:r>
            <a:r>
              <a:rPr sz="1400" i="1" dirty="0">
                <a:solidFill>
                  <a:srgbClr val="FFFFFF"/>
                </a:solidFill>
                <a:latin typeface="Arial"/>
                <a:cs typeface="Arial"/>
              </a:rPr>
              <a:t>Större</a:t>
            </a:r>
            <a:r>
              <a:rPr sz="1400" i="1" spc="-15" dirty="0">
                <a:solidFill>
                  <a:srgbClr val="FFFFFF"/>
                </a:solidFill>
                <a:latin typeface="Arial"/>
                <a:cs typeface="Arial"/>
              </a:rPr>
              <a:t> </a:t>
            </a:r>
            <a:r>
              <a:rPr sz="1400" i="1" dirty="0">
                <a:solidFill>
                  <a:srgbClr val="FFFFFF"/>
                </a:solidFill>
                <a:latin typeface="Arial"/>
                <a:cs typeface="Arial"/>
              </a:rPr>
              <a:t>hus</a:t>
            </a:r>
            <a:r>
              <a:rPr sz="1400" i="1" spc="-10" dirty="0">
                <a:solidFill>
                  <a:srgbClr val="FFFFFF"/>
                </a:solidFill>
                <a:latin typeface="Arial"/>
                <a:cs typeface="Arial"/>
              </a:rPr>
              <a:t> </a:t>
            </a:r>
            <a:r>
              <a:rPr sz="1400" i="1" spc="-25" dirty="0">
                <a:solidFill>
                  <a:srgbClr val="FFFFFF"/>
                </a:solidFill>
                <a:latin typeface="Arial"/>
                <a:cs typeface="Arial"/>
              </a:rPr>
              <a:t>och </a:t>
            </a:r>
            <a:r>
              <a:rPr sz="1400" i="1" dirty="0">
                <a:solidFill>
                  <a:srgbClr val="FFFFFF"/>
                </a:solidFill>
                <a:latin typeface="Arial"/>
                <a:cs typeface="Arial"/>
              </a:rPr>
              <a:t>snabbare</a:t>
            </a:r>
            <a:r>
              <a:rPr sz="1400" i="1" spc="-20" dirty="0">
                <a:solidFill>
                  <a:srgbClr val="FFFFFF"/>
                </a:solidFill>
                <a:latin typeface="Arial"/>
                <a:cs typeface="Arial"/>
              </a:rPr>
              <a:t> </a:t>
            </a:r>
            <a:r>
              <a:rPr sz="1400" i="1" dirty="0">
                <a:solidFill>
                  <a:srgbClr val="FFFFFF"/>
                </a:solidFill>
                <a:latin typeface="Arial"/>
                <a:cs typeface="Arial"/>
              </a:rPr>
              <a:t>bil</a:t>
            </a:r>
            <a:r>
              <a:rPr sz="1400" i="1" spc="-20" dirty="0">
                <a:solidFill>
                  <a:srgbClr val="FFFFFF"/>
                </a:solidFill>
                <a:latin typeface="Arial"/>
                <a:cs typeface="Arial"/>
              </a:rPr>
              <a:t> </a:t>
            </a:r>
            <a:r>
              <a:rPr sz="1400" i="1" dirty="0">
                <a:solidFill>
                  <a:srgbClr val="FFFFFF"/>
                </a:solidFill>
                <a:latin typeface="Arial"/>
                <a:cs typeface="Arial"/>
              </a:rPr>
              <a:t>gör</a:t>
            </a:r>
            <a:r>
              <a:rPr sz="1400" i="1" spc="-20" dirty="0">
                <a:solidFill>
                  <a:srgbClr val="FFFFFF"/>
                </a:solidFill>
                <a:latin typeface="Arial"/>
                <a:cs typeface="Arial"/>
              </a:rPr>
              <a:t> </a:t>
            </a:r>
            <a:r>
              <a:rPr sz="1400" i="1" dirty="0">
                <a:solidFill>
                  <a:srgbClr val="FFFFFF"/>
                </a:solidFill>
                <a:latin typeface="Arial"/>
                <a:cs typeface="Arial"/>
              </a:rPr>
              <a:t>inte</a:t>
            </a:r>
            <a:r>
              <a:rPr sz="1400" i="1" spc="-10" dirty="0">
                <a:solidFill>
                  <a:srgbClr val="FFFFFF"/>
                </a:solidFill>
                <a:latin typeface="Arial"/>
                <a:cs typeface="Arial"/>
              </a:rPr>
              <a:t> </a:t>
            </a:r>
            <a:r>
              <a:rPr sz="1400" i="1" dirty="0">
                <a:solidFill>
                  <a:srgbClr val="FFFFFF"/>
                </a:solidFill>
                <a:latin typeface="Arial"/>
                <a:cs typeface="Arial"/>
              </a:rPr>
              <a:t>folk</a:t>
            </a:r>
            <a:r>
              <a:rPr sz="1400" i="1" spc="-5" dirty="0">
                <a:solidFill>
                  <a:srgbClr val="FFFFFF"/>
                </a:solidFill>
                <a:latin typeface="Arial"/>
                <a:cs typeface="Arial"/>
              </a:rPr>
              <a:t> </a:t>
            </a:r>
            <a:r>
              <a:rPr sz="1400" i="1" dirty="0">
                <a:solidFill>
                  <a:srgbClr val="FFFFFF"/>
                </a:solidFill>
                <a:latin typeface="Arial"/>
                <a:cs typeface="Arial"/>
              </a:rPr>
              <a:t>lyckligare</a:t>
            </a:r>
            <a:r>
              <a:rPr sz="1400" i="1" spc="-45" dirty="0">
                <a:solidFill>
                  <a:srgbClr val="FFFFFF"/>
                </a:solidFill>
                <a:latin typeface="Arial"/>
                <a:cs typeface="Arial"/>
              </a:rPr>
              <a:t> </a:t>
            </a:r>
            <a:r>
              <a:rPr sz="1400" i="1" dirty="0">
                <a:solidFill>
                  <a:srgbClr val="FFFFFF"/>
                </a:solidFill>
                <a:latin typeface="Arial"/>
                <a:cs typeface="Arial"/>
              </a:rPr>
              <a:t>på</a:t>
            </a:r>
            <a:r>
              <a:rPr sz="1400" i="1" spc="-5" dirty="0">
                <a:solidFill>
                  <a:srgbClr val="FFFFFF"/>
                </a:solidFill>
                <a:latin typeface="Arial"/>
                <a:cs typeface="Arial"/>
              </a:rPr>
              <a:t> </a:t>
            </a:r>
            <a:r>
              <a:rPr sz="1400" i="1" spc="-10" dirty="0">
                <a:solidFill>
                  <a:srgbClr val="FFFFFF"/>
                </a:solidFill>
                <a:latin typeface="Arial"/>
                <a:cs typeface="Arial"/>
              </a:rPr>
              <a:t>sikt.</a:t>
            </a:r>
            <a:endParaRPr sz="1400" dirty="0">
              <a:latin typeface="Arial"/>
              <a:cs typeface="Arial"/>
            </a:endParaRPr>
          </a:p>
          <a:p>
            <a:pPr>
              <a:lnSpc>
                <a:spcPct val="100000"/>
              </a:lnSpc>
              <a:spcBef>
                <a:spcPts val="40"/>
              </a:spcBef>
            </a:pPr>
            <a:endParaRPr sz="2000" dirty="0">
              <a:latin typeface="Arial"/>
              <a:cs typeface="Arial"/>
            </a:endParaRPr>
          </a:p>
          <a:p>
            <a:pPr marL="12700">
              <a:lnSpc>
                <a:spcPct val="100000"/>
              </a:lnSpc>
            </a:pPr>
            <a:r>
              <a:rPr sz="1400" b="1" dirty="0">
                <a:solidFill>
                  <a:srgbClr val="FFFFFF"/>
                </a:solidFill>
                <a:latin typeface="Arial"/>
                <a:cs typeface="Arial"/>
              </a:rPr>
              <a:t>Varför</a:t>
            </a:r>
            <a:r>
              <a:rPr sz="1400" b="1" spc="-50" dirty="0">
                <a:solidFill>
                  <a:srgbClr val="FFFFFF"/>
                </a:solidFill>
                <a:latin typeface="Arial"/>
                <a:cs typeface="Arial"/>
              </a:rPr>
              <a:t> </a:t>
            </a:r>
            <a:r>
              <a:rPr sz="1400" b="1" dirty="0">
                <a:solidFill>
                  <a:srgbClr val="FFFFFF"/>
                </a:solidFill>
                <a:latin typeface="Arial"/>
                <a:cs typeface="Arial"/>
              </a:rPr>
              <a:t>blir</a:t>
            </a:r>
            <a:r>
              <a:rPr sz="1400" b="1" spc="-30" dirty="0">
                <a:solidFill>
                  <a:srgbClr val="FFFFFF"/>
                </a:solidFill>
                <a:latin typeface="Arial"/>
                <a:cs typeface="Arial"/>
              </a:rPr>
              <a:t> </a:t>
            </a:r>
            <a:r>
              <a:rPr sz="1400" b="1" dirty="0">
                <a:solidFill>
                  <a:srgbClr val="FFFFFF"/>
                </a:solidFill>
                <a:latin typeface="Arial"/>
                <a:cs typeface="Arial"/>
              </a:rPr>
              <a:t>människor</a:t>
            </a:r>
            <a:r>
              <a:rPr sz="1400" b="1" spc="-50" dirty="0">
                <a:solidFill>
                  <a:srgbClr val="FFFFFF"/>
                </a:solidFill>
                <a:latin typeface="Arial"/>
                <a:cs typeface="Arial"/>
              </a:rPr>
              <a:t> </a:t>
            </a:r>
            <a:r>
              <a:rPr sz="1400" b="1" dirty="0">
                <a:solidFill>
                  <a:srgbClr val="FFFFFF"/>
                </a:solidFill>
                <a:latin typeface="Arial"/>
                <a:cs typeface="Arial"/>
              </a:rPr>
              <a:t>lyckligare</a:t>
            </a:r>
            <a:r>
              <a:rPr sz="1400" b="1" spc="-5" dirty="0">
                <a:solidFill>
                  <a:srgbClr val="FFFFFF"/>
                </a:solidFill>
                <a:latin typeface="Arial"/>
                <a:cs typeface="Arial"/>
              </a:rPr>
              <a:t> </a:t>
            </a:r>
            <a:r>
              <a:rPr sz="1400" b="1" dirty="0">
                <a:solidFill>
                  <a:srgbClr val="FFFFFF"/>
                </a:solidFill>
                <a:latin typeface="Arial"/>
                <a:cs typeface="Arial"/>
              </a:rPr>
              <a:t>av</a:t>
            </a:r>
            <a:r>
              <a:rPr sz="1400" b="1" spc="-35" dirty="0">
                <a:solidFill>
                  <a:srgbClr val="FFFFFF"/>
                </a:solidFill>
                <a:latin typeface="Arial"/>
                <a:cs typeface="Arial"/>
              </a:rPr>
              <a:t> </a:t>
            </a:r>
            <a:r>
              <a:rPr sz="1400" b="1" spc="-10" dirty="0">
                <a:solidFill>
                  <a:srgbClr val="FFFFFF"/>
                </a:solidFill>
                <a:latin typeface="Arial"/>
                <a:cs typeface="Arial"/>
              </a:rPr>
              <a:t>upplevelser?</a:t>
            </a:r>
            <a:endParaRPr sz="1400" dirty="0">
              <a:latin typeface="Arial"/>
              <a:cs typeface="Arial"/>
            </a:endParaRPr>
          </a:p>
          <a:p>
            <a:pPr marL="421005" indent="-408305">
              <a:lnSpc>
                <a:spcPct val="100000"/>
              </a:lnSpc>
              <a:spcBef>
                <a:spcPts val="405"/>
              </a:spcBef>
              <a:buChar char="•"/>
              <a:tabLst>
                <a:tab pos="421005" algn="l"/>
              </a:tabLst>
            </a:pPr>
            <a:r>
              <a:rPr sz="1400" spc="-20" dirty="0">
                <a:solidFill>
                  <a:srgbClr val="FFFFFF"/>
                </a:solidFill>
                <a:latin typeface="Arial"/>
                <a:cs typeface="Arial"/>
              </a:rPr>
              <a:t>Vi-</a:t>
            </a:r>
            <a:r>
              <a:rPr sz="1400" dirty="0">
                <a:solidFill>
                  <a:srgbClr val="FFFFFF"/>
                </a:solidFill>
                <a:latin typeface="Arial"/>
                <a:cs typeface="Arial"/>
              </a:rPr>
              <a:t>känslan</a:t>
            </a:r>
            <a:r>
              <a:rPr sz="1400" spc="-10" dirty="0">
                <a:solidFill>
                  <a:srgbClr val="FFFFFF"/>
                </a:solidFill>
                <a:latin typeface="Arial"/>
                <a:cs typeface="Arial"/>
              </a:rPr>
              <a:t> </a:t>
            </a:r>
            <a:r>
              <a:rPr sz="1400" dirty="0">
                <a:solidFill>
                  <a:srgbClr val="FFFFFF"/>
                </a:solidFill>
                <a:latin typeface="Arial"/>
                <a:cs typeface="Arial"/>
              </a:rPr>
              <a:t>–</a:t>
            </a:r>
            <a:r>
              <a:rPr sz="1400" spc="-10" dirty="0">
                <a:solidFill>
                  <a:srgbClr val="FFFFFF"/>
                </a:solidFill>
                <a:latin typeface="Arial"/>
                <a:cs typeface="Arial"/>
              </a:rPr>
              <a:t> </a:t>
            </a:r>
            <a:r>
              <a:rPr sz="1400" dirty="0">
                <a:solidFill>
                  <a:srgbClr val="FFFFFF"/>
                </a:solidFill>
                <a:latin typeface="Arial"/>
                <a:cs typeface="Arial"/>
              </a:rPr>
              <a:t>att</a:t>
            </a:r>
            <a:r>
              <a:rPr sz="1400" spc="5" dirty="0">
                <a:solidFill>
                  <a:srgbClr val="FFFFFF"/>
                </a:solidFill>
                <a:latin typeface="Arial"/>
                <a:cs typeface="Arial"/>
              </a:rPr>
              <a:t> </a:t>
            </a:r>
            <a:r>
              <a:rPr sz="1400" dirty="0">
                <a:solidFill>
                  <a:srgbClr val="FFFFFF"/>
                </a:solidFill>
                <a:latin typeface="Arial"/>
                <a:cs typeface="Arial"/>
              </a:rPr>
              <a:t>göra</a:t>
            </a:r>
            <a:r>
              <a:rPr sz="1400" spc="-5" dirty="0">
                <a:solidFill>
                  <a:srgbClr val="FFFFFF"/>
                </a:solidFill>
                <a:latin typeface="Arial"/>
                <a:cs typeface="Arial"/>
              </a:rPr>
              <a:t> </a:t>
            </a:r>
            <a:r>
              <a:rPr sz="1400" dirty="0">
                <a:solidFill>
                  <a:srgbClr val="FFFFFF"/>
                </a:solidFill>
                <a:latin typeface="Arial"/>
                <a:cs typeface="Arial"/>
              </a:rPr>
              <a:t>något</a:t>
            </a:r>
            <a:r>
              <a:rPr sz="1400" spc="10" dirty="0">
                <a:solidFill>
                  <a:srgbClr val="FFFFFF"/>
                </a:solidFill>
                <a:latin typeface="Arial"/>
                <a:cs typeface="Arial"/>
              </a:rPr>
              <a:t> </a:t>
            </a:r>
            <a:r>
              <a:rPr sz="1400" spc="-10" dirty="0">
                <a:solidFill>
                  <a:srgbClr val="FFFFFF"/>
                </a:solidFill>
                <a:latin typeface="Arial"/>
                <a:cs typeface="Arial"/>
              </a:rPr>
              <a:t>tillsammans.</a:t>
            </a:r>
            <a:endParaRPr sz="1400" dirty="0">
              <a:latin typeface="Arial"/>
              <a:cs typeface="Arial"/>
            </a:endParaRPr>
          </a:p>
          <a:p>
            <a:pPr marL="421005" indent="-408305">
              <a:lnSpc>
                <a:spcPct val="100000"/>
              </a:lnSpc>
              <a:spcBef>
                <a:spcPts val="409"/>
              </a:spcBef>
              <a:buChar char="•"/>
              <a:tabLst>
                <a:tab pos="421005" algn="l"/>
              </a:tabLst>
            </a:pPr>
            <a:r>
              <a:rPr sz="1400" dirty="0">
                <a:solidFill>
                  <a:srgbClr val="FFFFFF"/>
                </a:solidFill>
                <a:latin typeface="Arial"/>
                <a:cs typeface="Arial"/>
              </a:rPr>
              <a:t>Människor</a:t>
            </a:r>
            <a:r>
              <a:rPr sz="1400" spc="-15" dirty="0">
                <a:solidFill>
                  <a:srgbClr val="FFFFFF"/>
                </a:solidFill>
                <a:latin typeface="Arial"/>
                <a:cs typeface="Arial"/>
              </a:rPr>
              <a:t> </a:t>
            </a:r>
            <a:r>
              <a:rPr sz="1400" dirty="0">
                <a:solidFill>
                  <a:srgbClr val="FFFFFF"/>
                </a:solidFill>
                <a:latin typeface="Arial"/>
                <a:cs typeface="Arial"/>
              </a:rPr>
              <a:t>tänker</a:t>
            </a:r>
            <a:r>
              <a:rPr sz="1400" spc="-15" dirty="0">
                <a:solidFill>
                  <a:srgbClr val="FFFFFF"/>
                </a:solidFill>
                <a:latin typeface="Arial"/>
                <a:cs typeface="Arial"/>
              </a:rPr>
              <a:t> </a:t>
            </a:r>
            <a:r>
              <a:rPr sz="1400" dirty="0">
                <a:solidFill>
                  <a:srgbClr val="FFFFFF"/>
                </a:solidFill>
                <a:latin typeface="Arial"/>
                <a:cs typeface="Arial"/>
              </a:rPr>
              <a:t>oftare tillbaka</a:t>
            </a:r>
            <a:r>
              <a:rPr sz="1400" spc="-15" dirty="0">
                <a:solidFill>
                  <a:srgbClr val="FFFFFF"/>
                </a:solidFill>
                <a:latin typeface="Arial"/>
                <a:cs typeface="Arial"/>
              </a:rPr>
              <a:t> </a:t>
            </a:r>
            <a:r>
              <a:rPr sz="1400" dirty="0">
                <a:solidFill>
                  <a:srgbClr val="FFFFFF"/>
                </a:solidFill>
                <a:latin typeface="Arial"/>
                <a:cs typeface="Arial"/>
              </a:rPr>
              <a:t>på</a:t>
            </a:r>
            <a:r>
              <a:rPr sz="1400" spc="-20" dirty="0">
                <a:solidFill>
                  <a:srgbClr val="FFFFFF"/>
                </a:solidFill>
                <a:latin typeface="Arial"/>
                <a:cs typeface="Arial"/>
              </a:rPr>
              <a:t> </a:t>
            </a:r>
            <a:r>
              <a:rPr sz="1400" dirty="0">
                <a:solidFill>
                  <a:srgbClr val="FFFFFF"/>
                </a:solidFill>
                <a:latin typeface="Arial"/>
                <a:cs typeface="Arial"/>
              </a:rPr>
              <a:t>upplevelser</a:t>
            </a:r>
            <a:r>
              <a:rPr sz="1400" spc="-25" dirty="0">
                <a:solidFill>
                  <a:srgbClr val="FFFFFF"/>
                </a:solidFill>
                <a:latin typeface="Arial"/>
                <a:cs typeface="Arial"/>
              </a:rPr>
              <a:t> </a:t>
            </a:r>
            <a:r>
              <a:rPr sz="1400" dirty="0">
                <a:solidFill>
                  <a:srgbClr val="FFFFFF"/>
                </a:solidFill>
                <a:latin typeface="Arial"/>
                <a:cs typeface="Arial"/>
              </a:rPr>
              <a:t>än</a:t>
            </a:r>
            <a:r>
              <a:rPr sz="1400" spc="-5" dirty="0">
                <a:solidFill>
                  <a:srgbClr val="FFFFFF"/>
                </a:solidFill>
                <a:latin typeface="Arial"/>
                <a:cs typeface="Arial"/>
              </a:rPr>
              <a:t> </a:t>
            </a:r>
            <a:r>
              <a:rPr sz="1400" spc="-10" dirty="0">
                <a:solidFill>
                  <a:srgbClr val="FFFFFF"/>
                </a:solidFill>
                <a:latin typeface="Arial"/>
                <a:cs typeface="Arial"/>
              </a:rPr>
              <a:t>saker.</a:t>
            </a:r>
            <a:endParaRPr sz="1400" dirty="0">
              <a:latin typeface="Arial"/>
              <a:cs typeface="Arial"/>
            </a:endParaRPr>
          </a:p>
          <a:p>
            <a:pPr marL="421005" marR="57150" indent="-408940" algn="just">
              <a:lnSpc>
                <a:spcPct val="100000"/>
              </a:lnSpc>
              <a:spcBef>
                <a:spcPts val="409"/>
              </a:spcBef>
              <a:buChar char="•"/>
              <a:tabLst>
                <a:tab pos="421005" algn="l"/>
              </a:tabLst>
            </a:pPr>
            <a:r>
              <a:rPr sz="1400" dirty="0">
                <a:solidFill>
                  <a:srgbClr val="FFFFFF"/>
                </a:solidFill>
                <a:latin typeface="Arial"/>
                <a:cs typeface="Arial"/>
              </a:rPr>
              <a:t>Upplevelser</a:t>
            </a:r>
            <a:r>
              <a:rPr sz="1400" spc="-40" dirty="0">
                <a:solidFill>
                  <a:srgbClr val="FFFFFF"/>
                </a:solidFill>
                <a:latin typeface="Arial"/>
                <a:cs typeface="Arial"/>
              </a:rPr>
              <a:t> </a:t>
            </a:r>
            <a:r>
              <a:rPr sz="1400" dirty="0">
                <a:solidFill>
                  <a:srgbClr val="FFFFFF"/>
                </a:solidFill>
                <a:latin typeface="Arial"/>
                <a:cs typeface="Arial"/>
              </a:rPr>
              <a:t>är</a:t>
            </a:r>
            <a:r>
              <a:rPr sz="1400" spc="-20" dirty="0">
                <a:solidFill>
                  <a:srgbClr val="FFFFFF"/>
                </a:solidFill>
                <a:latin typeface="Arial"/>
                <a:cs typeface="Arial"/>
              </a:rPr>
              <a:t> </a:t>
            </a:r>
            <a:r>
              <a:rPr sz="1400" dirty="0">
                <a:solidFill>
                  <a:srgbClr val="FFFFFF"/>
                </a:solidFill>
                <a:latin typeface="Arial"/>
                <a:cs typeface="Arial"/>
              </a:rPr>
              <a:t>mer</a:t>
            </a:r>
            <a:r>
              <a:rPr sz="1400" spc="-15" dirty="0">
                <a:solidFill>
                  <a:srgbClr val="FFFFFF"/>
                </a:solidFill>
                <a:latin typeface="Arial"/>
                <a:cs typeface="Arial"/>
              </a:rPr>
              <a:t> </a:t>
            </a:r>
            <a:r>
              <a:rPr sz="1400" dirty="0">
                <a:solidFill>
                  <a:srgbClr val="FFFFFF"/>
                </a:solidFill>
                <a:latin typeface="Arial"/>
                <a:cs typeface="Arial"/>
              </a:rPr>
              <a:t>öppna</a:t>
            </a:r>
            <a:r>
              <a:rPr sz="1400" spc="-5" dirty="0">
                <a:solidFill>
                  <a:srgbClr val="FFFFFF"/>
                </a:solidFill>
                <a:latin typeface="Arial"/>
                <a:cs typeface="Arial"/>
              </a:rPr>
              <a:t> </a:t>
            </a:r>
            <a:r>
              <a:rPr sz="1400" dirty="0">
                <a:solidFill>
                  <a:srgbClr val="FFFFFF"/>
                </a:solidFill>
                <a:latin typeface="Arial"/>
                <a:cs typeface="Arial"/>
              </a:rPr>
              <a:t>för</a:t>
            </a:r>
            <a:r>
              <a:rPr sz="1400" spc="-10" dirty="0">
                <a:solidFill>
                  <a:srgbClr val="FFFFFF"/>
                </a:solidFill>
                <a:latin typeface="Arial"/>
                <a:cs typeface="Arial"/>
              </a:rPr>
              <a:t> </a:t>
            </a:r>
            <a:r>
              <a:rPr sz="1400" dirty="0">
                <a:solidFill>
                  <a:srgbClr val="FFFFFF"/>
                </a:solidFill>
                <a:latin typeface="Arial"/>
                <a:cs typeface="Arial"/>
              </a:rPr>
              <a:t>positiva</a:t>
            </a:r>
            <a:r>
              <a:rPr sz="1400" spc="-15" dirty="0">
                <a:solidFill>
                  <a:srgbClr val="FFFFFF"/>
                </a:solidFill>
                <a:latin typeface="Arial"/>
                <a:cs typeface="Arial"/>
              </a:rPr>
              <a:t> </a:t>
            </a:r>
            <a:r>
              <a:rPr sz="1400" spc="-10" dirty="0">
                <a:solidFill>
                  <a:srgbClr val="FFFFFF"/>
                </a:solidFill>
                <a:latin typeface="Arial"/>
                <a:cs typeface="Arial"/>
              </a:rPr>
              <a:t>omtolkningar.</a:t>
            </a:r>
            <a:r>
              <a:rPr sz="1400" spc="-5" dirty="0">
                <a:solidFill>
                  <a:srgbClr val="FFFFFF"/>
                </a:solidFill>
                <a:latin typeface="Arial"/>
                <a:cs typeface="Arial"/>
              </a:rPr>
              <a:t> </a:t>
            </a:r>
            <a:r>
              <a:rPr sz="1400" dirty="0">
                <a:solidFill>
                  <a:srgbClr val="FFFFFF"/>
                </a:solidFill>
                <a:latin typeface="Arial"/>
                <a:cs typeface="Arial"/>
              </a:rPr>
              <a:t>I</a:t>
            </a:r>
            <a:r>
              <a:rPr sz="1400" spc="-10" dirty="0">
                <a:solidFill>
                  <a:srgbClr val="FFFFFF"/>
                </a:solidFill>
                <a:latin typeface="Arial"/>
                <a:cs typeface="Arial"/>
              </a:rPr>
              <a:t> </a:t>
            </a:r>
            <a:r>
              <a:rPr sz="1400" dirty="0">
                <a:solidFill>
                  <a:srgbClr val="FFFFFF"/>
                </a:solidFill>
                <a:latin typeface="Arial"/>
                <a:cs typeface="Arial"/>
              </a:rPr>
              <a:t>takt med</a:t>
            </a:r>
            <a:r>
              <a:rPr sz="1400" spc="-20" dirty="0">
                <a:solidFill>
                  <a:srgbClr val="FFFFFF"/>
                </a:solidFill>
                <a:latin typeface="Arial"/>
                <a:cs typeface="Arial"/>
              </a:rPr>
              <a:t> </a:t>
            </a:r>
            <a:r>
              <a:rPr sz="1400" dirty="0">
                <a:solidFill>
                  <a:srgbClr val="FFFFFF"/>
                </a:solidFill>
                <a:latin typeface="Arial"/>
                <a:cs typeface="Arial"/>
              </a:rPr>
              <a:t>att tiden</a:t>
            </a:r>
            <a:r>
              <a:rPr sz="1400" spc="-5" dirty="0">
                <a:solidFill>
                  <a:srgbClr val="FFFFFF"/>
                </a:solidFill>
                <a:latin typeface="Arial"/>
                <a:cs typeface="Arial"/>
              </a:rPr>
              <a:t> </a:t>
            </a:r>
            <a:r>
              <a:rPr sz="1400" dirty="0">
                <a:solidFill>
                  <a:srgbClr val="FFFFFF"/>
                </a:solidFill>
                <a:latin typeface="Arial"/>
                <a:cs typeface="Arial"/>
              </a:rPr>
              <a:t>går</a:t>
            </a:r>
            <a:r>
              <a:rPr sz="1400" spc="-10" dirty="0">
                <a:solidFill>
                  <a:srgbClr val="FFFFFF"/>
                </a:solidFill>
                <a:latin typeface="Arial"/>
                <a:cs typeface="Arial"/>
              </a:rPr>
              <a:t> </a:t>
            </a:r>
            <a:r>
              <a:rPr sz="1400" dirty="0">
                <a:solidFill>
                  <a:srgbClr val="FFFFFF"/>
                </a:solidFill>
                <a:latin typeface="Arial"/>
                <a:cs typeface="Arial"/>
              </a:rPr>
              <a:t>ökar</a:t>
            </a:r>
            <a:r>
              <a:rPr sz="1400" spc="-10" dirty="0">
                <a:solidFill>
                  <a:srgbClr val="FFFFFF"/>
                </a:solidFill>
                <a:latin typeface="Arial"/>
                <a:cs typeface="Arial"/>
              </a:rPr>
              <a:t> </a:t>
            </a:r>
            <a:r>
              <a:rPr sz="1400" dirty="0">
                <a:solidFill>
                  <a:srgbClr val="FFFFFF"/>
                </a:solidFill>
                <a:latin typeface="Arial"/>
                <a:cs typeface="Arial"/>
              </a:rPr>
              <a:t>nöjdheten</a:t>
            </a:r>
            <a:r>
              <a:rPr sz="1400" spc="-5" dirty="0">
                <a:solidFill>
                  <a:srgbClr val="FFFFFF"/>
                </a:solidFill>
                <a:latin typeface="Arial"/>
                <a:cs typeface="Arial"/>
              </a:rPr>
              <a:t> </a:t>
            </a:r>
            <a:r>
              <a:rPr sz="1400" spc="-25" dirty="0">
                <a:solidFill>
                  <a:srgbClr val="FFFFFF"/>
                </a:solidFill>
                <a:latin typeface="Arial"/>
                <a:cs typeface="Arial"/>
              </a:rPr>
              <a:t>av </a:t>
            </a:r>
            <a:r>
              <a:rPr sz="1400" dirty="0">
                <a:solidFill>
                  <a:srgbClr val="FFFFFF"/>
                </a:solidFill>
                <a:latin typeface="Arial"/>
                <a:cs typeface="Arial"/>
              </a:rPr>
              <a:t>en</a:t>
            </a:r>
            <a:r>
              <a:rPr sz="1400" spc="-10" dirty="0">
                <a:solidFill>
                  <a:srgbClr val="FFFFFF"/>
                </a:solidFill>
                <a:latin typeface="Arial"/>
                <a:cs typeface="Arial"/>
              </a:rPr>
              <a:t> </a:t>
            </a:r>
            <a:r>
              <a:rPr sz="1400" dirty="0">
                <a:solidFill>
                  <a:srgbClr val="FFFFFF"/>
                </a:solidFill>
                <a:latin typeface="Arial"/>
                <a:cs typeface="Arial"/>
              </a:rPr>
              <a:t>upplevelse.</a:t>
            </a:r>
            <a:r>
              <a:rPr sz="1400" spc="-20" dirty="0">
                <a:solidFill>
                  <a:srgbClr val="FFFFFF"/>
                </a:solidFill>
                <a:latin typeface="Arial"/>
                <a:cs typeface="Arial"/>
              </a:rPr>
              <a:t> </a:t>
            </a:r>
            <a:r>
              <a:rPr sz="1400" dirty="0">
                <a:solidFill>
                  <a:srgbClr val="FFFFFF"/>
                </a:solidFill>
                <a:latin typeface="Arial"/>
                <a:cs typeface="Arial"/>
              </a:rPr>
              <a:t>Små</a:t>
            </a:r>
            <a:r>
              <a:rPr sz="1400" spc="-10" dirty="0">
                <a:solidFill>
                  <a:srgbClr val="FFFFFF"/>
                </a:solidFill>
                <a:latin typeface="Arial"/>
                <a:cs typeface="Arial"/>
              </a:rPr>
              <a:t> </a:t>
            </a:r>
            <a:r>
              <a:rPr sz="1400" dirty="0">
                <a:solidFill>
                  <a:srgbClr val="FFFFFF"/>
                </a:solidFill>
                <a:latin typeface="Arial"/>
                <a:cs typeface="Arial"/>
              </a:rPr>
              <a:t>negativa</a:t>
            </a:r>
            <a:r>
              <a:rPr sz="1400" spc="-5" dirty="0">
                <a:solidFill>
                  <a:srgbClr val="FFFFFF"/>
                </a:solidFill>
                <a:latin typeface="Arial"/>
                <a:cs typeface="Arial"/>
              </a:rPr>
              <a:t> </a:t>
            </a:r>
            <a:r>
              <a:rPr sz="1400" dirty="0">
                <a:solidFill>
                  <a:srgbClr val="FFFFFF"/>
                </a:solidFill>
                <a:latin typeface="Arial"/>
                <a:cs typeface="Arial"/>
              </a:rPr>
              <a:t>delar</a:t>
            </a:r>
            <a:r>
              <a:rPr sz="1400" spc="-20" dirty="0">
                <a:solidFill>
                  <a:srgbClr val="FFFFFF"/>
                </a:solidFill>
                <a:latin typeface="Arial"/>
                <a:cs typeface="Arial"/>
              </a:rPr>
              <a:t> </a:t>
            </a:r>
            <a:r>
              <a:rPr sz="1400" dirty="0">
                <a:solidFill>
                  <a:srgbClr val="FFFFFF"/>
                </a:solidFill>
                <a:latin typeface="Arial"/>
                <a:cs typeface="Arial"/>
              </a:rPr>
              <a:t>av</a:t>
            </a:r>
            <a:r>
              <a:rPr sz="1400" spc="-20" dirty="0">
                <a:solidFill>
                  <a:srgbClr val="FFFFFF"/>
                </a:solidFill>
                <a:latin typeface="Arial"/>
                <a:cs typeface="Arial"/>
              </a:rPr>
              <a:t> </a:t>
            </a:r>
            <a:r>
              <a:rPr sz="1400" dirty="0">
                <a:solidFill>
                  <a:srgbClr val="FFFFFF"/>
                </a:solidFill>
                <a:latin typeface="Arial"/>
                <a:cs typeface="Arial"/>
              </a:rPr>
              <a:t>upplevelsen</a:t>
            </a:r>
            <a:r>
              <a:rPr sz="1400" spc="-10" dirty="0">
                <a:solidFill>
                  <a:srgbClr val="FFFFFF"/>
                </a:solidFill>
                <a:latin typeface="Arial"/>
                <a:cs typeface="Arial"/>
              </a:rPr>
              <a:t> </a:t>
            </a:r>
            <a:r>
              <a:rPr sz="1400" dirty="0">
                <a:solidFill>
                  <a:srgbClr val="FFFFFF"/>
                </a:solidFill>
                <a:latin typeface="Arial"/>
                <a:cs typeface="Arial"/>
              </a:rPr>
              <a:t>suddas</a:t>
            </a:r>
            <a:r>
              <a:rPr sz="1400" spc="-15" dirty="0">
                <a:solidFill>
                  <a:srgbClr val="FFFFFF"/>
                </a:solidFill>
                <a:latin typeface="Arial"/>
                <a:cs typeface="Arial"/>
              </a:rPr>
              <a:t> </a:t>
            </a:r>
            <a:r>
              <a:rPr sz="1400" dirty="0">
                <a:solidFill>
                  <a:srgbClr val="FFFFFF"/>
                </a:solidFill>
                <a:latin typeface="Arial"/>
                <a:cs typeface="Arial"/>
              </a:rPr>
              <a:t>ut</a:t>
            </a:r>
            <a:r>
              <a:rPr sz="1400" spc="5" dirty="0">
                <a:solidFill>
                  <a:srgbClr val="FFFFFF"/>
                </a:solidFill>
                <a:latin typeface="Arial"/>
                <a:cs typeface="Arial"/>
              </a:rPr>
              <a:t> </a:t>
            </a:r>
            <a:r>
              <a:rPr sz="1400" dirty="0">
                <a:solidFill>
                  <a:srgbClr val="FFFFFF"/>
                </a:solidFill>
                <a:latin typeface="Arial"/>
                <a:cs typeface="Arial"/>
              </a:rPr>
              <a:t>vilket</a:t>
            </a:r>
            <a:r>
              <a:rPr sz="1400" spc="-35" dirty="0">
                <a:solidFill>
                  <a:srgbClr val="FFFFFF"/>
                </a:solidFill>
                <a:latin typeface="Arial"/>
                <a:cs typeface="Arial"/>
              </a:rPr>
              <a:t> </a:t>
            </a:r>
            <a:r>
              <a:rPr sz="1400" dirty="0">
                <a:solidFill>
                  <a:srgbClr val="FFFFFF"/>
                </a:solidFill>
                <a:latin typeface="Arial"/>
                <a:cs typeface="Arial"/>
              </a:rPr>
              <a:t>gör</a:t>
            </a:r>
            <a:r>
              <a:rPr sz="1400" spc="-15" dirty="0">
                <a:solidFill>
                  <a:srgbClr val="FFFFFF"/>
                </a:solidFill>
                <a:latin typeface="Arial"/>
                <a:cs typeface="Arial"/>
              </a:rPr>
              <a:t> </a:t>
            </a:r>
            <a:r>
              <a:rPr sz="1400" dirty="0">
                <a:solidFill>
                  <a:srgbClr val="FFFFFF"/>
                </a:solidFill>
                <a:latin typeface="Arial"/>
                <a:cs typeface="Arial"/>
              </a:rPr>
              <a:t>att många</a:t>
            </a:r>
            <a:r>
              <a:rPr sz="1400" spc="-10" dirty="0">
                <a:solidFill>
                  <a:srgbClr val="FFFFFF"/>
                </a:solidFill>
                <a:latin typeface="Arial"/>
                <a:cs typeface="Arial"/>
              </a:rPr>
              <a:t> upplevelser </a:t>
            </a:r>
            <a:r>
              <a:rPr sz="1400" dirty="0">
                <a:solidFill>
                  <a:srgbClr val="FFFFFF"/>
                </a:solidFill>
                <a:latin typeface="Arial"/>
                <a:cs typeface="Arial"/>
              </a:rPr>
              <a:t>blir</a:t>
            </a:r>
            <a:r>
              <a:rPr sz="1400" spc="-30" dirty="0">
                <a:solidFill>
                  <a:srgbClr val="FFFFFF"/>
                </a:solidFill>
                <a:latin typeface="Arial"/>
                <a:cs typeface="Arial"/>
              </a:rPr>
              <a:t> </a:t>
            </a:r>
            <a:r>
              <a:rPr sz="1400" dirty="0">
                <a:solidFill>
                  <a:srgbClr val="FFFFFF"/>
                </a:solidFill>
                <a:latin typeface="Arial"/>
                <a:cs typeface="Arial"/>
              </a:rPr>
              <a:t>bättre med</a:t>
            </a:r>
            <a:r>
              <a:rPr sz="1400" spc="-10" dirty="0">
                <a:solidFill>
                  <a:srgbClr val="FFFFFF"/>
                </a:solidFill>
                <a:latin typeface="Arial"/>
                <a:cs typeface="Arial"/>
              </a:rPr>
              <a:t> tiden.</a:t>
            </a:r>
            <a:endParaRPr sz="1400" dirty="0">
              <a:latin typeface="Arial"/>
              <a:cs typeface="Arial"/>
            </a:endParaRPr>
          </a:p>
          <a:p>
            <a:pPr marL="420370" indent="-407670" algn="just">
              <a:lnSpc>
                <a:spcPct val="100000"/>
              </a:lnSpc>
              <a:spcBef>
                <a:spcPts val="409"/>
              </a:spcBef>
              <a:buChar char="•"/>
              <a:tabLst>
                <a:tab pos="420370" algn="l"/>
              </a:tabLst>
            </a:pPr>
            <a:r>
              <a:rPr sz="1400" dirty="0">
                <a:solidFill>
                  <a:srgbClr val="FFFFFF"/>
                </a:solidFill>
                <a:latin typeface="Arial"/>
                <a:cs typeface="Arial"/>
              </a:rPr>
              <a:t>Människor</a:t>
            </a:r>
            <a:r>
              <a:rPr sz="1400" spc="-35" dirty="0">
                <a:solidFill>
                  <a:srgbClr val="FFFFFF"/>
                </a:solidFill>
                <a:latin typeface="Arial"/>
                <a:cs typeface="Arial"/>
              </a:rPr>
              <a:t> </a:t>
            </a:r>
            <a:r>
              <a:rPr sz="1400" dirty="0">
                <a:solidFill>
                  <a:srgbClr val="FFFFFF"/>
                </a:solidFill>
                <a:latin typeface="Arial"/>
                <a:cs typeface="Arial"/>
              </a:rPr>
              <a:t>vänjer</a:t>
            </a:r>
            <a:r>
              <a:rPr sz="1400" spc="-20" dirty="0">
                <a:solidFill>
                  <a:srgbClr val="FFFFFF"/>
                </a:solidFill>
                <a:latin typeface="Arial"/>
                <a:cs typeface="Arial"/>
              </a:rPr>
              <a:t> </a:t>
            </a:r>
            <a:r>
              <a:rPr sz="1400" dirty="0">
                <a:solidFill>
                  <a:srgbClr val="FFFFFF"/>
                </a:solidFill>
                <a:latin typeface="Arial"/>
                <a:cs typeface="Arial"/>
              </a:rPr>
              <a:t>sig</a:t>
            </a:r>
            <a:r>
              <a:rPr sz="1400" spc="-10" dirty="0">
                <a:solidFill>
                  <a:srgbClr val="FFFFFF"/>
                </a:solidFill>
                <a:latin typeface="Arial"/>
                <a:cs typeface="Arial"/>
              </a:rPr>
              <a:t> </a:t>
            </a:r>
            <a:r>
              <a:rPr sz="1400" dirty="0">
                <a:solidFill>
                  <a:srgbClr val="FFFFFF"/>
                </a:solidFill>
                <a:latin typeface="Arial"/>
                <a:cs typeface="Arial"/>
              </a:rPr>
              <a:t>vid</a:t>
            </a:r>
            <a:r>
              <a:rPr sz="1400" spc="-30" dirty="0">
                <a:solidFill>
                  <a:srgbClr val="FFFFFF"/>
                </a:solidFill>
                <a:latin typeface="Arial"/>
                <a:cs typeface="Arial"/>
              </a:rPr>
              <a:t> </a:t>
            </a:r>
            <a:r>
              <a:rPr sz="1400" dirty="0">
                <a:solidFill>
                  <a:srgbClr val="FFFFFF"/>
                </a:solidFill>
                <a:latin typeface="Arial"/>
                <a:cs typeface="Arial"/>
              </a:rPr>
              <a:t>materiella</a:t>
            </a:r>
            <a:r>
              <a:rPr sz="1400" spc="-15" dirty="0">
                <a:solidFill>
                  <a:srgbClr val="FFFFFF"/>
                </a:solidFill>
                <a:latin typeface="Arial"/>
                <a:cs typeface="Arial"/>
              </a:rPr>
              <a:t> </a:t>
            </a:r>
            <a:r>
              <a:rPr sz="1400" dirty="0">
                <a:solidFill>
                  <a:srgbClr val="FFFFFF"/>
                </a:solidFill>
                <a:latin typeface="Arial"/>
                <a:cs typeface="Arial"/>
              </a:rPr>
              <a:t>saker</a:t>
            </a:r>
            <a:r>
              <a:rPr sz="1400" spc="-25" dirty="0">
                <a:solidFill>
                  <a:srgbClr val="FFFFFF"/>
                </a:solidFill>
                <a:latin typeface="Arial"/>
                <a:cs typeface="Arial"/>
              </a:rPr>
              <a:t> </a:t>
            </a:r>
            <a:r>
              <a:rPr sz="1400" dirty="0">
                <a:solidFill>
                  <a:srgbClr val="FFFFFF"/>
                </a:solidFill>
                <a:latin typeface="Arial"/>
                <a:cs typeface="Arial"/>
              </a:rPr>
              <a:t>och</a:t>
            </a:r>
            <a:r>
              <a:rPr sz="1400" spc="-10" dirty="0">
                <a:solidFill>
                  <a:srgbClr val="FFFFFF"/>
                </a:solidFill>
                <a:latin typeface="Arial"/>
                <a:cs typeface="Arial"/>
              </a:rPr>
              <a:t> </a:t>
            </a:r>
            <a:r>
              <a:rPr sz="1400" dirty="0">
                <a:solidFill>
                  <a:srgbClr val="FFFFFF"/>
                </a:solidFill>
                <a:latin typeface="Arial"/>
                <a:cs typeface="Arial"/>
              </a:rPr>
              <a:t>man</a:t>
            </a:r>
            <a:r>
              <a:rPr sz="1400" spc="-20" dirty="0">
                <a:solidFill>
                  <a:srgbClr val="FFFFFF"/>
                </a:solidFill>
                <a:latin typeface="Arial"/>
                <a:cs typeface="Arial"/>
              </a:rPr>
              <a:t> </a:t>
            </a:r>
            <a:r>
              <a:rPr sz="1400" dirty="0">
                <a:solidFill>
                  <a:srgbClr val="FFFFFF"/>
                </a:solidFill>
                <a:latin typeface="Arial"/>
                <a:cs typeface="Arial"/>
              </a:rPr>
              <a:t>måste</a:t>
            </a:r>
            <a:r>
              <a:rPr sz="1400" spc="5" dirty="0">
                <a:solidFill>
                  <a:srgbClr val="FFFFFF"/>
                </a:solidFill>
                <a:latin typeface="Arial"/>
                <a:cs typeface="Arial"/>
              </a:rPr>
              <a:t> </a:t>
            </a:r>
            <a:r>
              <a:rPr sz="1400" dirty="0">
                <a:solidFill>
                  <a:srgbClr val="FFFFFF"/>
                </a:solidFill>
                <a:latin typeface="Arial"/>
                <a:cs typeface="Arial"/>
              </a:rPr>
              <a:t>få</a:t>
            </a:r>
            <a:r>
              <a:rPr sz="1400" spc="-15" dirty="0">
                <a:solidFill>
                  <a:srgbClr val="FFFFFF"/>
                </a:solidFill>
                <a:latin typeface="Arial"/>
                <a:cs typeface="Arial"/>
              </a:rPr>
              <a:t> </a:t>
            </a:r>
            <a:r>
              <a:rPr sz="1400" dirty="0">
                <a:solidFill>
                  <a:srgbClr val="FFFFFF"/>
                </a:solidFill>
                <a:latin typeface="Arial"/>
                <a:cs typeface="Arial"/>
              </a:rPr>
              <a:t>fler</a:t>
            </a:r>
            <a:r>
              <a:rPr sz="1400" spc="-20" dirty="0">
                <a:solidFill>
                  <a:srgbClr val="FFFFFF"/>
                </a:solidFill>
                <a:latin typeface="Arial"/>
                <a:cs typeface="Arial"/>
              </a:rPr>
              <a:t> </a:t>
            </a:r>
            <a:r>
              <a:rPr sz="1400" dirty="0">
                <a:solidFill>
                  <a:srgbClr val="FFFFFF"/>
                </a:solidFill>
                <a:latin typeface="Arial"/>
                <a:cs typeface="Arial"/>
              </a:rPr>
              <a:t>eller</a:t>
            </a:r>
            <a:r>
              <a:rPr sz="1400" spc="-20" dirty="0">
                <a:solidFill>
                  <a:srgbClr val="FFFFFF"/>
                </a:solidFill>
                <a:latin typeface="Arial"/>
                <a:cs typeface="Arial"/>
              </a:rPr>
              <a:t> </a:t>
            </a:r>
            <a:r>
              <a:rPr sz="1400" dirty="0">
                <a:solidFill>
                  <a:srgbClr val="FFFFFF"/>
                </a:solidFill>
                <a:latin typeface="Arial"/>
                <a:cs typeface="Arial"/>
              </a:rPr>
              <a:t>bättre saker</a:t>
            </a:r>
            <a:r>
              <a:rPr sz="1400" spc="-25" dirty="0">
                <a:solidFill>
                  <a:srgbClr val="FFFFFF"/>
                </a:solidFill>
                <a:latin typeface="Arial"/>
                <a:cs typeface="Arial"/>
              </a:rPr>
              <a:t> </a:t>
            </a:r>
            <a:r>
              <a:rPr sz="1400" dirty="0">
                <a:solidFill>
                  <a:srgbClr val="FFFFFF"/>
                </a:solidFill>
                <a:latin typeface="Arial"/>
                <a:cs typeface="Arial"/>
              </a:rPr>
              <a:t>för</a:t>
            </a:r>
            <a:r>
              <a:rPr sz="1400" spc="-10" dirty="0">
                <a:solidFill>
                  <a:srgbClr val="FFFFFF"/>
                </a:solidFill>
                <a:latin typeface="Arial"/>
                <a:cs typeface="Arial"/>
              </a:rPr>
              <a:t> </a:t>
            </a:r>
            <a:r>
              <a:rPr sz="1400" dirty="0">
                <a:solidFill>
                  <a:srgbClr val="FFFFFF"/>
                </a:solidFill>
                <a:latin typeface="Arial"/>
                <a:cs typeface="Arial"/>
              </a:rPr>
              <a:t>att bli</a:t>
            </a:r>
            <a:r>
              <a:rPr sz="1400" spc="-10" dirty="0">
                <a:solidFill>
                  <a:srgbClr val="FFFFFF"/>
                </a:solidFill>
                <a:latin typeface="Arial"/>
                <a:cs typeface="Arial"/>
              </a:rPr>
              <a:t> </a:t>
            </a:r>
            <a:r>
              <a:rPr sz="1400" spc="-20" dirty="0">
                <a:solidFill>
                  <a:srgbClr val="FFFFFF"/>
                </a:solidFill>
                <a:latin typeface="Arial"/>
                <a:cs typeface="Arial"/>
              </a:rPr>
              <a:t>lika</a:t>
            </a:r>
            <a:endParaRPr sz="1400" dirty="0">
              <a:latin typeface="Arial"/>
              <a:cs typeface="Arial"/>
            </a:endParaRPr>
          </a:p>
          <a:p>
            <a:pPr marL="421005" algn="just">
              <a:lnSpc>
                <a:spcPct val="100000"/>
              </a:lnSpc>
            </a:pPr>
            <a:r>
              <a:rPr sz="1400" dirty="0">
                <a:solidFill>
                  <a:srgbClr val="FFFFFF"/>
                </a:solidFill>
                <a:latin typeface="Arial"/>
                <a:cs typeface="Arial"/>
              </a:rPr>
              <a:t>nöjd,</a:t>
            </a:r>
            <a:r>
              <a:rPr sz="1400" spc="-10" dirty="0">
                <a:solidFill>
                  <a:srgbClr val="FFFFFF"/>
                </a:solidFill>
                <a:latin typeface="Arial"/>
                <a:cs typeface="Arial"/>
              </a:rPr>
              <a:t> </a:t>
            </a:r>
            <a:r>
              <a:rPr sz="1400" dirty="0">
                <a:solidFill>
                  <a:srgbClr val="FFFFFF"/>
                </a:solidFill>
                <a:latin typeface="Arial"/>
                <a:cs typeface="Arial"/>
              </a:rPr>
              <a:t>medan</a:t>
            </a:r>
            <a:r>
              <a:rPr sz="1400" spc="-15" dirty="0">
                <a:solidFill>
                  <a:srgbClr val="FFFFFF"/>
                </a:solidFill>
                <a:latin typeface="Arial"/>
                <a:cs typeface="Arial"/>
              </a:rPr>
              <a:t> </a:t>
            </a:r>
            <a:r>
              <a:rPr sz="1400" dirty="0">
                <a:solidFill>
                  <a:srgbClr val="FFFFFF"/>
                </a:solidFill>
                <a:latin typeface="Arial"/>
                <a:cs typeface="Arial"/>
              </a:rPr>
              <a:t>upplevelser</a:t>
            </a:r>
            <a:r>
              <a:rPr sz="1400" spc="-15" dirty="0">
                <a:solidFill>
                  <a:srgbClr val="FFFFFF"/>
                </a:solidFill>
                <a:latin typeface="Arial"/>
                <a:cs typeface="Arial"/>
              </a:rPr>
              <a:t> </a:t>
            </a:r>
            <a:r>
              <a:rPr sz="1400" dirty="0">
                <a:solidFill>
                  <a:srgbClr val="FFFFFF"/>
                </a:solidFill>
                <a:latin typeface="Arial"/>
                <a:cs typeface="Arial"/>
              </a:rPr>
              <a:t>endast</a:t>
            </a:r>
            <a:r>
              <a:rPr sz="1400" spc="-10" dirty="0">
                <a:solidFill>
                  <a:srgbClr val="FFFFFF"/>
                </a:solidFill>
                <a:latin typeface="Arial"/>
                <a:cs typeface="Arial"/>
              </a:rPr>
              <a:t> </a:t>
            </a:r>
            <a:r>
              <a:rPr sz="1400" dirty="0">
                <a:solidFill>
                  <a:srgbClr val="FFFFFF"/>
                </a:solidFill>
                <a:latin typeface="Arial"/>
                <a:cs typeface="Arial"/>
              </a:rPr>
              <a:t>finns</a:t>
            </a:r>
            <a:r>
              <a:rPr sz="1400" spc="-10" dirty="0">
                <a:solidFill>
                  <a:srgbClr val="FFFFFF"/>
                </a:solidFill>
                <a:latin typeface="Arial"/>
                <a:cs typeface="Arial"/>
              </a:rPr>
              <a:t> </a:t>
            </a:r>
            <a:r>
              <a:rPr sz="1400" dirty="0">
                <a:solidFill>
                  <a:srgbClr val="FFFFFF"/>
                </a:solidFill>
                <a:latin typeface="Arial"/>
                <a:cs typeface="Arial"/>
              </a:rPr>
              <a:t>i</a:t>
            </a:r>
            <a:r>
              <a:rPr sz="1400" spc="-10" dirty="0">
                <a:solidFill>
                  <a:srgbClr val="FFFFFF"/>
                </a:solidFill>
                <a:latin typeface="Arial"/>
                <a:cs typeface="Arial"/>
              </a:rPr>
              <a:t> minnet.</a:t>
            </a:r>
            <a:endParaRPr sz="1400" dirty="0">
              <a:latin typeface="Arial"/>
              <a:cs typeface="Arial"/>
            </a:endParaRPr>
          </a:p>
          <a:p>
            <a:pPr marL="421005" marR="220979" indent="-408940">
              <a:lnSpc>
                <a:spcPct val="100000"/>
              </a:lnSpc>
              <a:spcBef>
                <a:spcPts val="409"/>
              </a:spcBef>
              <a:buChar char="•"/>
              <a:tabLst>
                <a:tab pos="421005" algn="l"/>
              </a:tabLst>
            </a:pPr>
            <a:r>
              <a:rPr sz="1400" dirty="0">
                <a:solidFill>
                  <a:srgbClr val="FFFFFF"/>
                </a:solidFill>
                <a:latin typeface="Arial"/>
                <a:cs typeface="Arial"/>
              </a:rPr>
              <a:t>Upplevelser</a:t>
            </a:r>
            <a:r>
              <a:rPr sz="1400" spc="-50" dirty="0">
                <a:solidFill>
                  <a:srgbClr val="FFFFFF"/>
                </a:solidFill>
                <a:latin typeface="Arial"/>
                <a:cs typeface="Arial"/>
              </a:rPr>
              <a:t> </a:t>
            </a:r>
            <a:r>
              <a:rPr sz="1400" dirty="0">
                <a:solidFill>
                  <a:srgbClr val="FFFFFF"/>
                </a:solidFill>
                <a:latin typeface="Arial"/>
                <a:cs typeface="Arial"/>
              </a:rPr>
              <a:t>kan</a:t>
            </a:r>
            <a:r>
              <a:rPr sz="1400" spc="-15" dirty="0">
                <a:solidFill>
                  <a:srgbClr val="FFFFFF"/>
                </a:solidFill>
                <a:latin typeface="Arial"/>
                <a:cs typeface="Arial"/>
              </a:rPr>
              <a:t> </a:t>
            </a:r>
            <a:r>
              <a:rPr sz="1400" dirty="0">
                <a:solidFill>
                  <a:srgbClr val="FFFFFF"/>
                </a:solidFill>
                <a:latin typeface="Arial"/>
                <a:cs typeface="Arial"/>
              </a:rPr>
              <a:t>inte</a:t>
            </a:r>
            <a:r>
              <a:rPr sz="1400" spc="-15" dirty="0">
                <a:solidFill>
                  <a:srgbClr val="FFFFFF"/>
                </a:solidFill>
                <a:latin typeface="Arial"/>
                <a:cs typeface="Arial"/>
              </a:rPr>
              <a:t> </a:t>
            </a:r>
            <a:r>
              <a:rPr sz="1400" dirty="0">
                <a:solidFill>
                  <a:srgbClr val="FFFFFF"/>
                </a:solidFill>
                <a:latin typeface="Arial"/>
                <a:cs typeface="Arial"/>
              </a:rPr>
              <a:t>utsättas</a:t>
            </a:r>
            <a:r>
              <a:rPr sz="1400" spc="15" dirty="0">
                <a:solidFill>
                  <a:srgbClr val="FFFFFF"/>
                </a:solidFill>
                <a:latin typeface="Arial"/>
                <a:cs typeface="Arial"/>
              </a:rPr>
              <a:t> </a:t>
            </a:r>
            <a:r>
              <a:rPr sz="1400" dirty="0">
                <a:solidFill>
                  <a:srgbClr val="FFFFFF"/>
                </a:solidFill>
                <a:latin typeface="Arial"/>
                <a:cs typeface="Arial"/>
              </a:rPr>
              <a:t>för</a:t>
            </a:r>
            <a:r>
              <a:rPr sz="1400" spc="-15" dirty="0">
                <a:solidFill>
                  <a:srgbClr val="FFFFFF"/>
                </a:solidFill>
                <a:latin typeface="Arial"/>
                <a:cs typeface="Arial"/>
              </a:rPr>
              <a:t> </a:t>
            </a:r>
            <a:r>
              <a:rPr sz="1400" dirty="0">
                <a:solidFill>
                  <a:srgbClr val="FFFFFF"/>
                </a:solidFill>
                <a:latin typeface="Arial"/>
                <a:cs typeface="Arial"/>
              </a:rPr>
              <a:t>konkurrerande</a:t>
            </a:r>
            <a:r>
              <a:rPr sz="1400" spc="-20" dirty="0">
                <a:solidFill>
                  <a:srgbClr val="FFFFFF"/>
                </a:solidFill>
                <a:latin typeface="Arial"/>
                <a:cs typeface="Arial"/>
              </a:rPr>
              <a:t> </a:t>
            </a:r>
            <a:r>
              <a:rPr sz="1400" dirty="0">
                <a:solidFill>
                  <a:srgbClr val="FFFFFF"/>
                </a:solidFill>
                <a:latin typeface="Arial"/>
                <a:cs typeface="Arial"/>
              </a:rPr>
              <a:t>jämförelser</a:t>
            </a:r>
            <a:r>
              <a:rPr sz="1400" spc="-20" dirty="0">
                <a:solidFill>
                  <a:srgbClr val="FFFFFF"/>
                </a:solidFill>
                <a:latin typeface="Arial"/>
                <a:cs typeface="Arial"/>
              </a:rPr>
              <a:t> </a:t>
            </a:r>
            <a:r>
              <a:rPr sz="1400" dirty="0">
                <a:solidFill>
                  <a:srgbClr val="FFFFFF"/>
                </a:solidFill>
                <a:latin typeface="Arial"/>
                <a:cs typeface="Arial"/>
              </a:rPr>
              <a:t>lika</a:t>
            </a:r>
            <a:r>
              <a:rPr sz="1400" spc="-35" dirty="0">
                <a:solidFill>
                  <a:srgbClr val="FFFFFF"/>
                </a:solidFill>
                <a:latin typeface="Arial"/>
                <a:cs typeface="Arial"/>
              </a:rPr>
              <a:t> </a:t>
            </a:r>
            <a:r>
              <a:rPr sz="1400" dirty="0">
                <a:solidFill>
                  <a:srgbClr val="FFFFFF"/>
                </a:solidFill>
                <a:latin typeface="Arial"/>
                <a:cs typeface="Arial"/>
              </a:rPr>
              <a:t>lätt.</a:t>
            </a:r>
            <a:r>
              <a:rPr sz="1400" spc="-15" dirty="0">
                <a:solidFill>
                  <a:srgbClr val="FFFFFF"/>
                </a:solidFill>
                <a:latin typeface="Arial"/>
                <a:cs typeface="Arial"/>
              </a:rPr>
              <a:t> </a:t>
            </a:r>
            <a:r>
              <a:rPr sz="1400" dirty="0">
                <a:solidFill>
                  <a:srgbClr val="FFFFFF"/>
                </a:solidFill>
                <a:latin typeface="Arial"/>
                <a:cs typeface="Arial"/>
              </a:rPr>
              <a:t>Man</a:t>
            </a:r>
            <a:r>
              <a:rPr sz="1400" spc="-15" dirty="0">
                <a:solidFill>
                  <a:srgbClr val="FFFFFF"/>
                </a:solidFill>
                <a:latin typeface="Arial"/>
                <a:cs typeface="Arial"/>
              </a:rPr>
              <a:t> </a:t>
            </a:r>
            <a:r>
              <a:rPr sz="1400" dirty="0">
                <a:solidFill>
                  <a:srgbClr val="FFFFFF"/>
                </a:solidFill>
                <a:latin typeface="Arial"/>
                <a:cs typeface="Arial"/>
              </a:rPr>
              <a:t>kan</a:t>
            </a:r>
            <a:r>
              <a:rPr sz="1400" spc="-10" dirty="0">
                <a:solidFill>
                  <a:srgbClr val="FFFFFF"/>
                </a:solidFill>
                <a:latin typeface="Arial"/>
                <a:cs typeface="Arial"/>
              </a:rPr>
              <a:t> </a:t>
            </a:r>
            <a:r>
              <a:rPr sz="1400" dirty="0">
                <a:solidFill>
                  <a:srgbClr val="FFFFFF"/>
                </a:solidFill>
                <a:latin typeface="Arial"/>
                <a:cs typeface="Arial"/>
              </a:rPr>
              <a:t>enkelt</a:t>
            </a:r>
            <a:r>
              <a:rPr sz="1400" spc="-15" dirty="0">
                <a:solidFill>
                  <a:srgbClr val="FFFFFF"/>
                </a:solidFill>
                <a:latin typeface="Arial"/>
                <a:cs typeface="Arial"/>
              </a:rPr>
              <a:t> </a:t>
            </a:r>
            <a:r>
              <a:rPr sz="1400" spc="-10" dirty="0">
                <a:solidFill>
                  <a:srgbClr val="FFFFFF"/>
                </a:solidFill>
                <a:latin typeface="Arial"/>
                <a:cs typeface="Arial"/>
              </a:rPr>
              <a:t>jämföra </a:t>
            </a:r>
            <a:r>
              <a:rPr sz="1400" dirty="0">
                <a:solidFill>
                  <a:srgbClr val="FFFFFF"/>
                </a:solidFill>
                <a:latin typeface="Arial"/>
                <a:cs typeface="Arial"/>
              </a:rPr>
              <a:t>en</a:t>
            </a:r>
            <a:r>
              <a:rPr sz="1400" spc="-5" dirty="0">
                <a:solidFill>
                  <a:srgbClr val="FFFFFF"/>
                </a:solidFill>
                <a:latin typeface="Arial"/>
                <a:cs typeface="Arial"/>
              </a:rPr>
              <a:t> </a:t>
            </a:r>
            <a:r>
              <a:rPr sz="1400" dirty="0">
                <a:solidFill>
                  <a:srgbClr val="FFFFFF"/>
                </a:solidFill>
                <a:latin typeface="Arial"/>
                <a:cs typeface="Arial"/>
              </a:rPr>
              <a:t>sak</a:t>
            </a:r>
            <a:r>
              <a:rPr sz="1400" spc="-15" dirty="0">
                <a:solidFill>
                  <a:srgbClr val="FFFFFF"/>
                </a:solidFill>
                <a:latin typeface="Arial"/>
                <a:cs typeface="Arial"/>
              </a:rPr>
              <a:t> </a:t>
            </a:r>
            <a:r>
              <a:rPr sz="1400" dirty="0">
                <a:solidFill>
                  <a:srgbClr val="FFFFFF"/>
                </a:solidFill>
                <a:latin typeface="Arial"/>
                <a:cs typeface="Arial"/>
              </a:rPr>
              <a:t>med</a:t>
            </a:r>
            <a:r>
              <a:rPr sz="1400" spc="-10" dirty="0">
                <a:solidFill>
                  <a:srgbClr val="FFFFFF"/>
                </a:solidFill>
                <a:latin typeface="Arial"/>
                <a:cs typeface="Arial"/>
              </a:rPr>
              <a:t> </a:t>
            </a:r>
            <a:r>
              <a:rPr sz="1400" dirty="0">
                <a:solidFill>
                  <a:srgbClr val="FFFFFF"/>
                </a:solidFill>
                <a:latin typeface="Arial"/>
                <a:cs typeface="Arial"/>
              </a:rPr>
              <a:t>en</a:t>
            </a:r>
            <a:r>
              <a:rPr sz="1400" spc="-5" dirty="0">
                <a:solidFill>
                  <a:srgbClr val="FFFFFF"/>
                </a:solidFill>
                <a:latin typeface="Arial"/>
                <a:cs typeface="Arial"/>
              </a:rPr>
              <a:t> </a:t>
            </a:r>
            <a:r>
              <a:rPr sz="1400" dirty="0">
                <a:solidFill>
                  <a:srgbClr val="FFFFFF"/>
                </a:solidFill>
                <a:latin typeface="Arial"/>
                <a:cs typeface="Arial"/>
              </a:rPr>
              <a:t>annan</a:t>
            </a:r>
            <a:r>
              <a:rPr sz="1400" spc="-5" dirty="0">
                <a:solidFill>
                  <a:srgbClr val="FFFFFF"/>
                </a:solidFill>
                <a:latin typeface="Arial"/>
                <a:cs typeface="Arial"/>
              </a:rPr>
              <a:t> </a:t>
            </a:r>
            <a:r>
              <a:rPr sz="1400" dirty="0">
                <a:solidFill>
                  <a:srgbClr val="FFFFFF"/>
                </a:solidFill>
                <a:latin typeface="Arial"/>
                <a:cs typeface="Arial"/>
              </a:rPr>
              <a:t>sak,</a:t>
            </a:r>
            <a:r>
              <a:rPr sz="1400" spc="-5" dirty="0">
                <a:solidFill>
                  <a:srgbClr val="FFFFFF"/>
                </a:solidFill>
                <a:latin typeface="Arial"/>
                <a:cs typeface="Arial"/>
              </a:rPr>
              <a:t> </a:t>
            </a:r>
            <a:r>
              <a:rPr sz="1400" dirty="0">
                <a:solidFill>
                  <a:srgbClr val="FFFFFF"/>
                </a:solidFill>
                <a:latin typeface="Arial"/>
                <a:cs typeface="Arial"/>
              </a:rPr>
              <a:t>medan</a:t>
            </a:r>
            <a:r>
              <a:rPr sz="1400" spc="-10" dirty="0">
                <a:solidFill>
                  <a:srgbClr val="FFFFFF"/>
                </a:solidFill>
                <a:latin typeface="Arial"/>
                <a:cs typeface="Arial"/>
              </a:rPr>
              <a:t> </a:t>
            </a:r>
            <a:r>
              <a:rPr sz="1400" dirty="0">
                <a:solidFill>
                  <a:srgbClr val="FFFFFF"/>
                </a:solidFill>
                <a:latin typeface="Arial"/>
                <a:cs typeface="Arial"/>
              </a:rPr>
              <a:t>det är</a:t>
            </a:r>
            <a:r>
              <a:rPr sz="1400" spc="-20" dirty="0">
                <a:solidFill>
                  <a:srgbClr val="FFFFFF"/>
                </a:solidFill>
                <a:latin typeface="Arial"/>
                <a:cs typeface="Arial"/>
              </a:rPr>
              <a:t> </a:t>
            </a:r>
            <a:r>
              <a:rPr sz="1400" dirty="0">
                <a:solidFill>
                  <a:srgbClr val="FFFFFF"/>
                </a:solidFill>
                <a:latin typeface="Arial"/>
                <a:cs typeface="Arial"/>
              </a:rPr>
              <a:t>svårare</a:t>
            </a:r>
            <a:r>
              <a:rPr sz="1400" spc="-5" dirty="0">
                <a:solidFill>
                  <a:srgbClr val="FFFFFF"/>
                </a:solidFill>
                <a:latin typeface="Arial"/>
                <a:cs typeface="Arial"/>
              </a:rPr>
              <a:t> </a:t>
            </a:r>
            <a:r>
              <a:rPr sz="1400" dirty="0">
                <a:solidFill>
                  <a:srgbClr val="FFFFFF"/>
                </a:solidFill>
                <a:latin typeface="Arial"/>
                <a:cs typeface="Arial"/>
              </a:rPr>
              <a:t>att</a:t>
            </a:r>
            <a:r>
              <a:rPr sz="1400" spc="5" dirty="0">
                <a:solidFill>
                  <a:srgbClr val="FFFFFF"/>
                </a:solidFill>
                <a:latin typeface="Arial"/>
                <a:cs typeface="Arial"/>
              </a:rPr>
              <a:t> </a:t>
            </a:r>
            <a:r>
              <a:rPr sz="1400" dirty="0">
                <a:solidFill>
                  <a:srgbClr val="FFFFFF"/>
                </a:solidFill>
                <a:latin typeface="Arial"/>
                <a:cs typeface="Arial"/>
              </a:rPr>
              <a:t>jämföra</a:t>
            </a:r>
            <a:r>
              <a:rPr sz="1400" spc="-20" dirty="0">
                <a:solidFill>
                  <a:srgbClr val="FFFFFF"/>
                </a:solidFill>
                <a:latin typeface="Arial"/>
                <a:cs typeface="Arial"/>
              </a:rPr>
              <a:t> </a:t>
            </a:r>
            <a:r>
              <a:rPr sz="1400" dirty="0">
                <a:solidFill>
                  <a:srgbClr val="FFFFFF"/>
                </a:solidFill>
                <a:latin typeface="Arial"/>
                <a:cs typeface="Arial"/>
              </a:rPr>
              <a:t>ett evenemang</a:t>
            </a:r>
            <a:r>
              <a:rPr sz="1400" spc="5" dirty="0">
                <a:solidFill>
                  <a:srgbClr val="FFFFFF"/>
                </a:solidFill>
                <a:latin typeface="Arial"/>
                <a:cs typeface="Arial"/>
              </a:rPr>
              <a:t> </a:t>
            </a:r>
            <a:r>
              <a:rPr sz="1400" dirty="0">
                <a:solidFill>
                  <a:srgbClr val="FFFFFF"/>
                </a:solidFill>
                <a:latin typeface="Arial"/>
                <a:cs typeface="Arial"/>
              </a:rPr>
              <a:t>mot</a:t>
            </a:r>
            <a:r>
              <a:rPr sz="1400" spc="-15" dirty="0">
                <a:solidFill>
                  <a:srgbClr val="FFFFFF"/>
                </a:solidFill>
                <a:latin typeface="Arial"/>
                <a:cs typeface="Arial"/>
              </a:rPr>
              <a:t> </a:t>
            </a:r>
            <a:r>
              <a:rPr sz="1400" dirty="0">
                <a:solidFill>
                  <a:srgbClr val="FFFFFF"/>
                </a:solidFill>
                <a:latin typeface="Arial"/>
                <a:cs typeface="Arial"/>
              </a:rPr>
              <a:t>ett</a:t>
            </a:r>
            <a:r>
              <a:rPr sz="1400" spc="-5" dirty="0">
                <a:solidFill>
                  <a:srgbClr val="FFFFFF"/>
                </a:solidFill>
                <a:latin typeface="Arial"/>
                <a:cs typeface="Arial"/>
              </a:rPr>
              <a:t> </a:t>
            </a:r>
            <a:r>
              <a:rPr sz="1400" spc="-10" dirty="0">
                <a:solidFill>
                  <a:srgbClr val="FFFFFF"/>
                </a:solidFill>
                <a:latin typeface="Arial"/>
                <a:cs typeface="Arial"/>
              </a:rPr>
              <a:t>annat </a:t>
            </a:r>
            <a:r>
              <a:rPr sz="1400" dirty="0">
                <a:solidFill>
                  <a:srgbClr val="FFFFFF"/>
                </a:solidFill>
                <a:latin typeface="Arial"/>
                <a:cs typeface="Arial"/>
              </a:rPr>
              <a:t>evenemang.</a:t>
            </a:r>
            <a:r>
              <a:rPr sz="1400" spc="-10" dirty="0">
                <a:solidFill>
                  <a:srgbClr val="FFFFFF"/>
                </a:solidFill>
                <a:latin typeface="Arial"/>
                <a:cs typeface="Arial"/>
              </a:rPr>
              <a:t> </a:t>
            </a:r>
            <a:r>
              <a:rPr sz="1400" dirty="0">
                <a:solidFill>
                  <a:srgbClr val="FFFFFF"/>
                </a:solidFill>
                <a:latin typeface="Arial"/>
                <a:cs typeface="Arial"/>
              </a:rPr>
              <a:t>Det</a:t>
            </a:r>
            <a:r>
              <a:rPr sz="1400" spc="-15" dirty="0">
                <a:solidFill>
                  <a:srgbClr val="FFFFFF"/>
                </a:solidFill>
                <a:latin typeface="Arial"/>
                <a:cs typeface="Arial"/>
              </a:rPr>
              <a:t> </a:t>
            </a:r>
            <a:r>
              <a:rPr sz="1400" dirty="0">
                <a:solidFill>
                  <a:srgbClr val="FFFFFF"/>
                </a:solidFill>
                <a:latin typeface="Arial"/>
                <a:cs typeface="Arial"/>
              </a:rPr>
              <a:t>gör</a:t>
            </a:r>
            <a:r>
              <a:rPr sz="1400" spc="-5" dirty="0">
                <a:solidFill>
                  <a:srgbClr val="FFFFFF"/>
                </a:solidFill>
                <a:latin typeface="Arial"/>
                <a:cs typeface="Arial"/>
              </a:rPr>
              <a:t> </a:t>
            </a:r>
            <a:r>
              <a:rPr sz="1400" dirty="0">
                <a:solidFill>
                  <a:srgbClr val="FFFFFF"/>
                </a:solidFill>
                <a:latin typeface="Arial"/>
                <a:cs typeface="Arial"/>
              </a:rPr>
              <a:t>att upplevelser</a:t>
            </a:r>
            <a:r>
              <a:rPr sz="1400" spc="-15" dirty="0">
                <a:solidFill>
                  <a:srgbClr val="FFFFFF"/>
                </a:solidFill>
                <a:latin typeface="Arial"/>
                <a:cs typeface="Arial"/>
              </a:rPr>
              <a:t> </a:t>
            </a:r>
            <a:r>
              <a:rPr sz="1400" dirty="0">
                <a:solidFill>
                  <a:srgbClr val="FFFFFF"/>
                </a:solidFill>
                <a:latin typeface="Arial"/>
                <a:cs typeface="Arial"/>
              </a:rPr>
              <a:t>i</a:t>
            </a:r>
            <a:r>
              <a:rPr sz="1400" spc="-20" dirty="0">
                <a:solidFill>
                  <a:srgbClr val="FFFFFF"/>
                </a:solidFill>
                <a:latin typeface="Arial"/>
                <a:cs typeface="Arial"/>
              </a:rPr>
              <a:t> </a:t>
            </a:r>
            <a:r>
              <a:rPr sz="1400" dirty="0">
                <a:solidFill>
                  <a:srgbClr val="FFFFFF"/>
                </a:solidFill>
                <a:latin typeface="Arial"/>
                <a:cs typeface="Arial"/>
              </a:rPr>
              <a:t>många</a:t>
            </a:r>
            <a:r>
              <a:rPr sz="1400" spc="-5" dirty="0">
                <a:solidFill>
                  <a:srgbClr val="FFFFFF"/>
                </a:solidFill>
                <a:latin typeface="Arial"/>
                <a:cs typeface="Arial"/>
              </a:rPr>
              <a:t> </a:t>
            </a:r>
            <a:r>
              <a:rPr sz="1400" dirty="0">
                <a:solidFill>
                  <a:srgbClr val="FFFFFF"/>
                </a:solidFill>
                <a:latin typeface="Arial"/>
                <a:cs typeface="Arial"/>
              </a:rPr>
              <a:t>fall</a:t>
            </a:r>
            <a:r>
              <a:rPr sz="1400" spc="-15" dirty="0">
                <a:solidFill>
                  <a:srgbClr val="FFFFFF"/>
                </a:solidFill>
                <a:latin typeface="Arial"/>
                <a:cs typeface="Arial"/>
              </a:rPr>
              <a:t> </a:t>
            </a:r>
            <a:r>
              <a:rPr sz="1400" dirty="0">
                <a:solidFill>
                  <a:srgbClr val="FFFFFF"/>
                </a:solidFill>
                <a:latin typeface="Arial"/>
                <a:cs typeface="Arial"/>
              </a:rPr>
              <a:t>är</a:t>
            </a:r>
            <a:r>
              <a:rPr sz="1400" spc="-5" dirty="0">
                <a:solidFill>
                  <a:srgbClr val="FFFFFF"/>
                </a:solidFill>
                <a:latin typeface="Arial"/>
                <a:cs typeface="Arial"/>
              </a:rPr>
              <a:t> </a:t>
            </a:r>
            <a:r>
              <a:rPr sz="1400" dirty="0">
                <a:solidFill>
                  <a:srgbClr val="FFFFFF"/>
                </a:solidFill>
                <a:latin typeface="Arial"/>
                <a:cs typeface="Arial"/>
              </a:rPr>
              <a:t>mer</a:t>
            </a:r>
            <a:r>
              <a:rPr sz="1400" spc="-15" dirty="0">
                <a:solidFill>
                  <a:srgbClr val="FFFFFF"/>
                </a:solidFill>
                <a:latin typeface="Arial"/>
                <a:cs typeface="Arial"/>
              </a:rPr>
              <a:t> </a:t>
            </a:r>
            <a:r>
              <a:rPr sz="1400" dirty="0">
                <a:solidFill>
                  <a:srgbClr val="FFFFFF"/>
                </a:solidFill>
                <a:latin typeface="Arial"/>
                <a:cs typeface="Arial"/>
              </a:rPr>
              <a:t>intressanta</a:t>
            </a:r>
            <a:r>
              <a:rPr sz="1400" spc="10" dirty="0">
                <a:solidFill>
                  <a:srgbClr val="FFFFFF"/>
                </a:solidFill>
                <a:latin typeface="Arial"/>
                <a:cs typeface="Arial"/>
              </a:rPr>
              <a:t> </a:t>
            </a:r>
            <a:r>
              <a:rPr sz="1400" dirty="0">
                <a:solidFill>
                  <a:srgbClr val="FFFFFF"/>
                </a:solidFill>
                <a:latin typeface="Arial"/>
                <a:cs typeface="Arial"/>
              </a:rPr>
              <a:t>att prata om</a:t>
            </a:r>
            <a:r>
              <a:rPr sz="1400" spc="-5" dirty="0">
                <a:solidFill>
                  <a:srgbClr val="FFFFFF"/>
                </a:solidFill>
                <a:latin typeface="Arial"/>
                <a:cs typeface="Arial"/>
              </a:rPr>
              <a:t> </a:t>
            </a:r>
            <a:r>
              <a:rPr sz="1400" dirty="0">
                <a:solidFill>
                  <a:srgbClr val="FFFFFF"/>
                </a:solidFill>
                <a:latin typeface="Arial"/>
                <a:cs typeface="Arial"/>
              </a:rPr>
              <a:t>än</a:t>
            </a:r>
            <a:r>
              <a:rPr sz="1400" spc="-5" dirty="0">
                <a:solidFill>
                  <a:srgbClr val="FFFFFF"/>
                </a:solidFill>
                <a:latin typeface="Arial"/>
                <a:cs typeface="Arial"/>
              </a:rPr>
              <a:t> </a:t>
            </a:r>
            <a:r>
              <a:rPr sz="1400" spc="-10" dirty="0">
                <a:solidFill>
                  <a:srgbClr val="FFFFFF"/>
                </a:solidFill>
                <a:latin typeface="Arial"/>
                <a:cs typeface="Arial"/>
              </a:rPr>
              <a:t>saker.</a:t>
            </a:r>
            <a:endParaRPr sz="1400" dirty="0">
              <a:latin typeface="Arial"/>
              <a:cs typeface="Arial"/>
            </a:endParaRPr>
          </a:p>
        </p:txBody>
      </p:sp>
      <p:sp>
        <p:nvSpPr>
          <p:cNvPr id="4" name="object 4"/>
          <p:cNvSpPr txBox="1"/>
          <p:nvPr/>
        </p:nvSpPr>
        <p:spPr>
          <a:xfrm>
            <a:off x="10151744" y="898652"/>
            <a:ext cx="1656080"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Upplevelsens</a:t>
            </a:r>
            <a:r>
              <a:rPr sz="1200" spc="-30" dirty="0">
                <a:solidFill>
                  <a:srgbClr val="FFFFFF"/>
                </a:solidFill>
                <a:latin typeface="Arial"/>
                <a:cs typeface="Arial"/>
              </a:rPr>
              <a:t> </a:t>
            </a:r>
            <a:r>
              <a:rPr sz="1200" spc="-10" dirty="0">
                <a:solidFill>
                  <a:srgbClr val="FFFFFF"/>
                </a:solidFill>
                <a:latin typeface="Arial"/>
                <a:cs typeface="Arial"/>
              </a:rPr>
              <a:t>drivkrafter</a:t>
            </a:r>
            <a:endParaRPr sz="1200">
              <a:latin typeface="Arial"/>
              <a:cs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612901" y="3197605"/>
            <a:ext cx="2014220" cy="821055"/>
            <a:chOff x="612901" y="3197605"/>
            <a:chExt cx="2014220" cy="821055"/>
          </a:xfrm>
        </p:grpSpPr>
        <p:sp>
          <p:nvSpPr>
            <p:cNvPr id="3" name="object 3"/>
            <p:cNvSpPr/>
            <p:nvPr/>
          </p:nvSpPr>
          <p:spPr>
            <a:xfrm>
              <a:off x="625601" y="3210305"/>
              <a:ext cx="1988820" cy="795655"/>
            </a:xfrm>
            <a:custGeom>
              <a:avLst/>
              <a:gdLst/>
              <a:ahLst/>
              <a:cxnLst/>
              <a:rect l="l" t="t" r="r" b="b"/>
              <a:pathLst>
                <a:path w="1988820" h="795654">
                  <a:moveTo>
                    <a:pt x="1591056" y="0"/>
                  </a:moveTo>
                  <a:lnTo>
                    <a:pt x="0" y="0"/>
                  </a:lnTo>
                  <a:lnTo>
                    <a:pt x="397764" y="397764"/>
                  </a:lnTo>
                  <a:lnTo>
                    <a:pt x="0" y="795528"/>
                  </a:lnTo>
                  <a:lnTo>
                    <a:pt x="1591056" y="795528"/>
                  </a:lnTo>
                  <a:lnTo>
                    <a:pt x="1988820" y="397764"/>
                  </a:lnTo>
                  <a:lnTo>
                    <a:pt x="1591056" y="0"/>
                  </a:lnTo>
                  <a:close/>
                </a:path>
              </a:pathLst>
            </a:custGeom>
            <a:solidFill>
              <a:srgbClr val="005F70"/>
            </a:solidFill>
          </p:spPr>
          <p:txBody>
            <a:bodyPr wrap="square" lIns="0" tIns="0" rIns="0" bIns="0" rtlCol="0"/>
            <a:lstStyle/>
            <a:p>
              <a:endParaRPr/>
            </a:p>
          </p:txBody>
        </p:sp>
        <p:sp>
          <p:nvSpPr>
            <p:cNvPr id="4" name="object 4"/>
            <p:cNvSpPr/>
            <p:nvPr/>
          </p:nvSpPr>
          <p:spPr>
            <a:xfrm>
              <a:off x="625601" y="3210305"/>
              <a:ext cx="1988820" cy="795655"/>
            </a:xfrm>
            <a:custGeom>
              <a:avLst/>
              <a:gdLst/>
              <a:ahLst/>
              <a:cxnLst/>
              <a:rect l="l" t="t" r="r" b="b"/>
              <a:pathLst>
                <a:path w="1988820" h="795654">
                  <a:moveTo>
                    <a:pt x="0" y="0"/>
                  </a:moveTo>
                  <a:lnTo>
                    <a:pt x="1591056" y="0"/>
                  </a:lnTo>
                  <a:lnTo>
                    <a:pt x="1988820" y="397764"/>
                  </a:lnTo>
                  <a:lnTo>
                    <a:pt x="1591056" y="795528"/>
                  </a:lnTo>
                  <a:lnTo>
                    <a:pt x="0" y="795528"/>
                  </a:lnTo>
                  <a:lnTo>
                    <a:pt x="397764" y="397764"/>
                  </a:lnTo>
                  <a:lnTo>
                    <a:pt x="0" y="0"/>
                  </a:lnTo>
                  <a:close/>
                </a:path>
              </a:pathLst>
            </a:custGeom>
            <a:ln w="25400">
              <a:solidFill>
                <a:srgbClr val="FFFFFF"/>
              </a:solidFill>
            </a:ln>
          </p:spPr>
          <p:txBody>
            <a:bodyPr wrap="square" lIns="0" tIns="0" rIns="0" bIns="0" rtlCol="0"/>
            <a:lstStyle/>
            <a:p>
              <a:endParaRPr/>
            </a:p>
          </p:txBody>
        </p:sp>
      </p:grpSp>
      <p:sp>
        <p:nvSpPr>
          <p:cNvPr id="5" name="object 5"/>
          <p:cNvSpPr txBox="1"/>
          <p:nvPr/>
        </p:nvSpPr>
        <p:spPr>
          <a:xfrm>
            <a:off x="1272286" y="3481578"/>
            <a:ext cx="729615" cy="223520"/>
          </a:xfrm>
          <a:prstGeom prst="rect">
            <a:avLst/>
          </a:prstGeom>
        </p:spPr>
        <p:txBody>
          <a:bodyPr vert="horz" wrap="square" lIns="0" tIns="12065" rIns="0" bIns="0" rtlCol="0">
            <a:spAutoFit/>
          </a:bodyPr>
          <a:lstStyle/>
          <a:p>
            <a:pPr marL="12700">
              <a:lnSpc>
                <a:spcPct val="100000"/>
              </a:lnSpc>
              <a:spcBef>
                <a:spcPts val="95"/>
              </a:spcBef>
            </a:pPr>
            <a:r>
              <a:rPr sz="1300" spc="-10" dirty="0">
                <a:solidFill>
                  <a:srgbClr val="FFFFFF"/>
                </a:solidFill>
                <a:latin typeface="Arial"/>
                <a:cs typeface="Arial"/>
              </a:rPr>
              <a:t>Bakgrund</a:t>
            </a:r>
            <a:endParaRPr sz="1300">
              <a:latin typeface="Arial"/>
              <a:cs typeface="Arial"/>
            </a:endParaRPr>
          </a:p>
        </p:txBody>
      </p:sp>
      <p:grpSp>
        <p:nvGrpSpPr>
          <p:cNvPr id="6" name="object 6"/>
          <p:cNvGrpSpPr/>
          <p:nvPr/>
        </p:nvGrpSpPr>
        <p:grpSpPr>
          <a:xfrm>
            <a:off x="2403601" y="3197605"/>
            <a:ext cx="2014220" cy="821055"/>
            <a:chOff x="2403601" y="3197605"/>
            <a:chExt cx="2014220" cy="821055"/>
          </a:xfrm>
        </p:grpSpPr>
        <p:sp>
          <p:nvSpPr>
            <p:cNvPr id="7" name="object 7"/>
            <p:cNvSpPr/>
            <p:nvPr/>
          </p:nvSpPr>
          <p:spPr>
            <a:xfrm>
              <a:off x="2416301" y="3210305"/>
              <a:ext cx="1988820" cy="795655"/>
            </a:xfrm>
            <a:custGeom>
              <a:avLst/>
              <a:gdLst/>
              <a:ahLst/>
              <a:cxnLst/>
              <a:rect l="l" t="t" r="r" b="b"/>
              <a:pathLst>
                <a:path w="1988820" h="795654">
                  <a:moveTo>
                    <a:pt x="1591056" y="0"/>
                  </a:moveTo>
                  <a:lnTo>
                    <a:pt x="0" y="0"/>
                  </a:lnTo>
                  <a:lnTo>
                    <a:pt x="397764" y="397764"/>
                  </a:lnTo>
                  <a:lnTo>
                    <a:pt x="0" y="795528"/>
                  </a:lnTo>
                  <a:lnTo>
                    <a:pt x="1591056" y="795528"/>
                  </a:lnTo>
                  <a:lnTo>
                    <a:pt x="1988820" y="397764"/>
                  </a:lnTo>
                  <a:lnTo>
                    <a:pt x="1591056" y="0"/>
                  </a:lnTo>
                  <a:close/>
                </a:path>
              </a:pathLst>
            </a:custGeom>
            <a:solidFill>
              <a:srgbClr val="005F70"/>
            </a:solidFill>
          </p:spPr>
          <p:txBody>
            <a:bodyPr wrap="square" lIns="0" tIns="0" rIns="0" bIns="0" rtlCol="0"/>
            <a:lstStyle/>
            <a:p>
              <a:endParaRPr/>
            </a:p>
          </p:txBody>
        </p:sp>
        <p:sp>
          <p:nvSpPr>
            <p:cNvPr id="8" name="object 8"/>
            <p:cNvSpPr/>
            <p:nvPr/>
          </p:nvSpPr>
          <p:spPr>
            <a:xfrm>
              <a:off x="2416301" y="3210305"/>
              <a:ext cx="1988820" cy="795655"/>
            </a:xfrm>
            <a:custGeom>
              <a:avLst/>
              <a:gdLst/>
              <a:ahLst/>
              <a:cxnLst/>
              <a:rect l="l" t="t" r="r" b="b"/>
              <a:pathLst>
                <a:path w="1988820" h="795654">
                  <a:moveTo>
                    <a:pt x="0" y="0"/>
                  </a:moveTo>
                  <a:lnTo>
                    <a:pt x="1591056" y="0"/>
                  </a:lnTo>
                  <a:lnTo>
                    <a:pt x="1988820" y="397764"/>
                  </a:lnTo>
                  <a:lnTo>
                    <a:pt x="1591056" y="795528"/>
                  </a:lnTo>
                  <a:lnTo>
                    <a:pt x="0" y="795528"/>
                  </a:lnTo>
                  <a:lnTo>
                    <a:pt x="397764" y="397764"/>
                  </a:lnTo>
                  <a:lnTo>
                    <a:pt x="0" y="0"/>
                  </a:lnTo>
                  <a:close/>
                </a:path>
              </a:pathLst>
            </a:custGeom>
            <a:ln w="25400">
              <a:solidFill>
                <a:srgbClr val="FFFFFF"/>
              </a:solidFill>
            </a:ln>
          </p:spPr>
          <p:txBody>
            <a:bodyPr wrap="square" lIns="0" tIns="0" rIns="0" bIns="0" rtlCol="0"/>
            <a:lstStyle/>
            <a:p>
              <a:endParaRPr/>
            </a:p>
          </p:txBody>
        </p:sp>
      </p:grpSp>
      <p:sp>
        <p:nvSpPr>
          <p:cNvPr id="9" name="object 9"/>
          <p:cNvSpPr txBox="1"/>
          <p:nvPr/>
        </p:nvSpPr>
        <p:spPr>
          <a:xfrm>
            <a:off x="2921254" y="3395853"/>
            <a:ext cx="1012190" cy="393700"/>
          </a:xfrm>
          <a:prstGeom prst="rect">
            <a:avLst/>
          </a:prstGeom>
        </p:spPr>
        <p:txBody>
          <a:bodyPr vert="horz" wrap="square" lIns="0" tIns="40640" rIns="0" bIns="0" rtlCol="0">
            <a:spAutoFit/>
          </a:bodyPr>
          <a:lstStyle/>
          <a:p>
            <a:pPr marL="140335" marR="5080" indent="-128270">
              <a:lnSpc>
                <a:spcPts val="1340"/>
              </a:lnSpc>
              <a:spcBef>
                <a:spcPts val="320"/>
              </a:spcBef>
            </a:pPr>
            <a:r>
              <a:rPr sz="1300" spc="-10" dirty="0">
                <a:solidFill>
                  <a:srgbClr val="FFFFFF"/>
                </a:solidFill>
                <a:latin typeface="Arial"/>
                <a:cs typeface="Arial"/>
              </a:rPr>
              <a:t>Upplevelsens drivkrafter</a:t>
            </a:r>
            <a:endParaRPr sz="1300">
              <a:latin typeface="Arial"/>
              <a:cs typeface="Arial"/>
            </a:endParaRPr>
          </a:p>
        </p:txBody>
      </p:sp>
      <p:grpSp>
        <p:nvGrpSpPr>
          <p:cNvPr id="10" name="object 10"/>
          <p:cNvGrpSpPr/>
          <p:nvPr/>
        </p:nvGrpSpPr>
        <p:grpSpPr>
          <a:xfrm>
            <a:off x="4194302" y="3197605"/>
            <a:ext cx="2014220" cy="821055"/>
            <a:chOff x="4194302" y="3197605"/>
            <a:chExt cx="2014220" cy="821055"/>
          </a:xfrm>
          <a:solidFill>
            <a:schemeClr val="accent2"/>
          </a:solidFill>
        </p:grpSpPr>
        <p:sp>
          <p:nvSpPr>
            <p:cNvPr id="11" name="object 11"/>
            <p:cNvSpPr/>
            <p:nvPr/>
          </p:nvSpPr>
          <p:spPr>
            <a:xfrm>
              <a:off x="4207002" y="3210305"/>
              <a:ext cx="1988820" cy="795655"/>
            </a:xfrm>
            <a:custGeom>
              <a:avLst/>
              <a:gdLst/>
              <a:ahLst/>
              <a:cxnLst/>
              <a:rect l="l" t="t" r="r" b="b"/>
              <a:pathLst>
                <a:path w="1988820" h="795654">
                  <a:moveTo>
                    <a:pt x="1591056" y="0"/>
                  </a:moveTo>
                  <a:lnTo>
                    <a:pt x="0" y="0"/>
                  </a:lnTo>
                  <a:lnTo>
                    <a:pt x="397763" y="397764"/>
                  </a:lnTo>
                  <a:lnTo>
                    <a:pt x="0" y="795528"/>
                  </a:lnTo>
                  <a:lnTo>
                    <a:pt x="1591056" y="795528"/>
                  </a:lnTo>
                  <a:lnTo>
                    <a:pt x="1988820" y="397764"/>
                  </a:lnTo>
                  <a:lnTo>
                    <a:pt x="1591056" y="0"/>
                  </a:lnTo>
                  <a:close/>
                </a:path>
              </a:pathLst>
            </a:custGeom>
            <a:grpFill/>
          </p:spPr>
          <p:txBody>
            <a:bodyPr wrap="square" lIns="0" tIns="0" rIns="0" bIns="0" rtlCol="0"/>
            <a:lstStyle/>
            <a:p>
              <a:endParaRPr/>
            </a:p>
          </p:txBody>
        </p:sp>
        <p:sp>
          <p:nvSpPr>
            <p:cNvPr id="12" name="object 12"/>
            <p:cNvSpPr/>
            <p:nvPr/>
          </p:nvSpPr>
          <p:spPr>
            <a:xfrm>
              <a:off x="4207002" y="3210305"/>
              <a:ext cx="1988820" cy="795655"/>
            </a:xfrm>
            <a:custGeom>
              <a:avLst/>
              <a:gdLst/>
              <a:ahLst/>
              <a:cxnLst/>
              <a:rect l="l" t="t" r="r" b="b"/>
              <a:pathLst>
                <a:path w="1988820" h="795654">
                  <a:moveTo>
                    <a:pt x="0" y="0"/>
                  </a:moveTo>
                  <a:lnTo>
                    <a:pt x="1591056" y="0"/>
                  </a:lnTo>
                  <a:lnTo>
                    <a:pt x="1988820" y="397764"/>
                  </a:lnTo>
                  <a:lnTo>
                    <a:pt x="1591056" y="795528"/>
                  </a:lnTo>
                  <a:lnTo>
                    <a:pt x="0" y="795528"/>
                  </a:lnTo>
                  <a:lnTo>
                    <a:pt x="397763" y="397764"/>
                  </a:lnTo>
                  <a:lnTo>
                    <a:pt x="0" y="0"/>
                  </a:lnTo>
                  <a:close/>
                </a:path>
              </a:pathLst>
            </a:custGeom>
            <a:grpFill/>
            <a:ln w="25400">
              <a:solidFill>
                <a:srgbClr val="FFFFFF"/>
              </a:solidFill>
            </a:ln>
          </p:spPr>
          <p:txBody>
            <a:bodyPr wrap="square" lIns="0" tIns="0" rIns="0" bIns="0" rtlCol="0"/>
            <a:lstStyle/>
            <a:p>
              <a:endParaRPr/>
            </a:p>
          </p:txBody>
        </p:sp>
      </p:grpSp>
      <p:sp>
        <p:nvSpPr>
          <p:cNvPr id="13" name="object 13"/>
          <p:cNvSpPr txBox="1"/>
          <p:nvPr/>
        </p:nvSpPr>
        <p:spPr>
          <a:xfrm>
            <a:off x="4710810" y="3481578"/>
            <a:ext cx="1014730" cy="223520"/>
          </a:xfrm>
          <a:prstGeom prst="rect">
            <a:avLst/>
          </a:prstGeom>
        </p:spPr>
        <p:txBody>
          <a:bodyPr vert="horz" wrap="square" lIns="0" tIns="12065" rIns="0" bIns="0" rtlCol="0">
            <a:spAutoFit/>
          </a:bodyPr>
          <a:lstStyle/>
          <a:p>
            <a:pPr marL="12700">
              <a:lnSpc>
                <a:spcPct val="100000"/>
              </a:lnSpc>
              <a:spcBef>
                <a:spcPts val="95"/>
              </a:spcBef>
            </a:pPr>
            <a:r>
              <a:rPr sz="1300" dirty="0">
                <a:solidFill>
                  <a:srgbClr val="FFFFFF"/>
                </a:solidFill>
                <a:latin typeface="Arial"/>
                <a:cs typeface="Arial"/>
              </a:rPr>
              <a:t>Vår</a:t>
            </a:r>
            <a:r>
              <a:rPr sz="1300" spc="-20" dirty="0">
                <a:solidFill>
                  <a:srgbClr val="FFFFFF"/>
                </a:solidFill>
                <a:latin typeface="Arial"/>
                <a:cs typeface="Arial"/>
              </a:rPr>
              <a:t> </a:t>
            </a:r>
            <a:r>
              <a:rPr sz="1300" spc="-10" dirty="0">
                <a:solidFill>
                  <a:srgbClr val="FFFFFF"/>
                </a:solidFill>
                <a:latin typeface="Arial"/>
                <a:cs typeface="Arial"/>
              </a:rPr>
              <a:t>målgrupp</a:t>
            </a:r>
            <a:endParaRPr sz="1300">
              <a:latin typeface="Arial"/>
              <a:cs typeface="Arial"/>
            </a:endParaRPr>
          </a:p>
        </p:txBody>
      </p:sp>
      <p:grpSp>
        <p:nvGrpSpPr>
          <p:cNvPr id="14" name="object 14"/>
          <p:cNvGrpSpPr/>
          <p:nvPr/>
        </p:nvGrpSpPr>
        <p:grpSpPr>
          <a:xfrm>
            <a:off x="5985002" y="3197605"/>
            <a:ext cx="2014220" cy="821055"/>
            <a:chOff x="5985002" y="3197605"/>
            <a:chExt cx="2014220" cy="821055"/>
          </a:xfrm>
        </p:grpSpPr>
        <p:sp>
          <p:nvSpPr>
            <p:cNvPr id="15" name="object 15"/>
            <p:cNvSpPr/>
            <p:nvPr/>
          </p:nvSpPr>
          <p:spPr>
            <a:xfrm>
              <a:off x="5997702" y="3210305"/>
              <a:ext cx="1988820" cy="795655"/>
            </a:xfrm>
            <a:custGeom>
              <a:avLst/>
              <a:gdLst/>
              <a:ahLst/>
              <a:cxnLst/>
              <a:rect l="l" t="t" r="r" b="b"/>
              <a:pathLst>
                <a:path w="1988820" h="795654">
                  <a:moveTo>
                    <a:pt x="1591055" y="0"/>
                  </a:moveTo>
                  <a:lnTo>
                    <a:pt x="0" y="0"/>
                  </a:lnTo>
                  <a:lnTo>
                    <a:pt x="397763" y="397764"/>
                  </a:lnTo>
                  <a:lnTo>
                    <a:pt x="0" y="795528"/>
                  </a:lnTo>
                  <a:lnTo>
                    <a:pt x="1591055" y="795528"/>
                  </a:lnTo>
                  <a:lnTo>
                    <a:pt x="1988820" y="397764"/>
                  </a:lnTo>
                  <a:lnTo>
                    <a:pt x="1591055" y="0"/>
                  </a:lnTo>
                  <a:close/>
                </a:path>
              </a:pathLst>
            </a:custGeom>
            <a:solidFill>
              <a:srgbClr val="005F70"/>
            </a:solidFill>
          </p:spPr>
          <p:txBody>
            <a:bodyPr wrap="square" lIns="0" tIns="0" rIns="0" bIns="0" rtlCol="0"/>
            <a:lstStyle/>
            <a:p>
              <a:endParaRPr/>
            </a:p>
          </p:txBody>
        </p:sp>
        <p:sp>
          <p:nvSpPr>
            <p:cNvPr id="16" name="object 16"/>
            <p:cNvSpPr/>
            <p:nvPr/>
          </p:nvSpPr>
          <p:spPr>
            <a:xfrm>
              <a:off x="5997702" y="3210305"/>
              <a:ext cx="1988820" cy="795655"/>
            </a:xfrm>
            <a:custGeom>
              <a:avLst/>
              <a:gdLst/>
              <a:ahLst/>
              <a:cxnLst/>
              <a:rect l="l" t="t" r="r" b="b"/>
              <a:pathLst>
                <a:path w="1988820" h="795654">
                  <a:moveTo>
                    <a:pt x="0" y="0"/>
                  </a:moveTo>
                  <a:lnTo>
                    <a:pt x="1591055" y="0"/>
                  </a:lnTo>
                  <a:lnTo>
                    <a:pt x="1988820" y="397764"/>
                  </a:lnTo>
                  <a:lnTo>
                    <a:pt x="1591055" y="795528"/>
                  </a:lnTo>
                  <a:lnTo>
                    <a:pt x="0" y="795528"/>
                  </a:lnTo>
                  <a:lnTo>
                    <a:pt x="397763" y="397764"/>
                  </a:lnTo>
                  <a:lnTo>
                    <a:pt x="0" y="0"/>
                  </a:lnTo>
                  <a:close/>
                </a:path>
              </a:pathLst>
            </a:custGeom>
            <a:ln w="25400">
              <a:solidFill>
                <a:srgbClr val="FFFFFF"/>
              </a:solidFill>
            </a:ln>
          </p:spPr>
          <p:txBody>
            <a:bodyPr wrap="square" lIns="0" tIns="0" rIns="0" bIns="0" rtlCol="0"/>
            <a:lstStyle/>
            <a:p>
              <a:endParaRPr/>
            </a:p>
          </p:txBody>
        </p:sp>
      </p:grpSp>
      <p:sp>
        <p:nvSpPr>
          <p:cNvPr id="17" name="object 17"/>
          <p:cNvSpPr txBox="1"/>
          <p:nvPr/>
        </p:nvSpPr>
        <p:spPr>
          <a:xfrm>
            <a:off x="6475857" y="3395853"/>
            <a:ext cx="1068070" cy="393700"/>
          </a:xfrm>
          <a:prstGeom prst="rect">
            <a:avLst/>
          </a:prstGeom>
        </p:spPr>
        <p:txBody>
          <a:bodyPr vert="horz" wrap="square" lIns="0" tIns="40640" rIns="0" bIns="0" rtlCol="0">
            <a:spAutoFit/>
          </a:bodyPr>
          <a:lstStyle/>
          <a:p>
            <a:pPr marL="12700" marR="5080" indent="109220">
              <a:lnSpc>
                <a:spcPts val="1340"/>
              </a:lnSpc>
              <a:spcBef>
                <a:spcPts val="320"/>
              </a:spcBef>
            </a:pPr>
            <a:r>
              <a:rPr sz="1300" spc="-10" dirty="0">
                <a:solidFill>
                  <a:srgbClr val="FFFFFF"/>
                </a:solidFill>
                <a:latin typeface="Arial"/>
                <a:cs typeface="Arial"/>
              </a:rPr>
              <a:t>Strategiska fokusområden</a:t>
            </a:r>
            <a:endParaRPr sz="1300">
              <a:latin typeface="Arial"/>
              <a:cs typeface="Arial"/>
            </a:endParaRPr>
          </a:p>
        </p:txBody>
      </p:sp>
      <p:grpSp>
        <p:nvGrpSpPr>
          <p:cNvPr id="18" name="object 18"/>
          <p:cNvGrpSpPr/>
          <p:nvPr/>
        </p:nvGrpSpPr>
        <p:grpSpPr>
          <a:xfrm>
            <a:off x="7775702" y="3197605"/>
            <a:ext cx="2014220" cy="821055"/>
            <a:chOff x="7775702" y="3197605"/>
            <a:chExt cx="2014220" cy="821055"/>
          </a:xfrm>
        </p:grpSpPr>
        <p:sp>
          <p:nvSpPr>
            <p:cNvPr id="19" name="object 19"/>
            <p:cNvSpPr/>
            <p:nvPr/>
          </p:nvSpPr>
          <p:spPr>
            <a:xfrm>
              <a:off x="7788402" y="3210305"/>
              <a:ext cx="1988820" cy="795655"/>
            </a:xfrm>
            <a:custGeom>
              <a:avLst/>
              <a:gdLst/>
              <a:ahLst/>
              <a:cxnLst/>
              <a:rect l="l" t="t" r="r" b="b"/>
              <a:pathLst>
                <a:path w="1988820" h="795654">
                  <a:moveTo>
                    <a:pt x="1591055" y="0"/>
                  </a:moveTo>
                  <a:lnTo>
                    <a:pt x="0" y="0"/>
                  </a:lnTo>
                  <a:lnTo>
                    <a:pt x="397764" y="397764"/>
                  </a:lnTo>
                  <a:lnTo>
                    <a:pt x="0" y="795528"/>
                  </a:lnTo>
                  <a:lnTo>
                    <a:pt x="1591055" y="795528"/>
                  </a:lnTo>
                  <a:lnTo>
                    <a:pt x="1988820" y="397764"/>
                  </a:lnTo>
                  <a:lnTo>
                    <a:pt x="1591055" y="0"/>
                  </a:lnTo>
                  <a:close/>
                </a:path>
              </a:pathLst>
            </a:custGeom>
            <a:solidFill>
              <a:srgbClr val="005F70"/>
            </a:solidFill>
          </p:spPr>
          <p:txBody>
            <a:bodyPr wrap="square" lIns="0" tIns="0" rIns="0" bIns="0" rtlCol="0"/>
            <a:lstStyle/>
            <a:p>
              <a:endParaRPr/>
            </a:p>
          </p:txBody>
        </p:sp>
        <p:sp>
          <p:nvSpPr>
            <p:cNvPr id="20" name="object 20"/>
            <p:cNvSpPr/>
            <p:nvPr/>
          </p:nvSpPr>
          <p:spPr>
            <a:xfrm>
              <a:off x="7788402" y="3210305"/>
              <a:ext cx="1988820" cy="795655"/>
            </a:xfrm>
            <a:custGeom>
              <a:avLst/>
              <a:gdLst/>
              <a:ahLst/>
              <a:cxnLst/>
              <a:rect l="l" t="t" r="r" b="b"/>
              <a:pathLst>
                <a:path w="1988820" h="795654">
                  <a:moveTo>
                    <a:pt x="0" y="0"/>
                  </a:moveTo>
                  <a:lnTo>
                    <a:pt x="1591055" y="0"/>
                  </a:lnTo>
                  <a:lnTo>
                    <a:pt x="1988820" y="397764"/>
                  </a:lnTo>
                  <a:lnTo>
                    <a:pt x="1591055" y="795528"/>
                  </a:lnTo>
                  <a:lnTo>
                    <a:pt x="0" y="795528"/>
                  </a:lnTo>
                  <a:lnTo>
                    <a:pt x="397764" y="397764"/>
                  </a:lnTo>
                  <a:lnTo>
                    <a:pt x="0" y="0"/>
                  </a:lnTo>
                  <a:close/>
                </a:path>
              </a:pathLst>
            </a:custGeom>
            <a:ln w="25400">
              <a:solidFill>
                <a:srgbClr val="FFFFFF"/>
              </a:solidFill>
            </a:ln>
          </p:spPr>
          <p:txBody>
            <a:bodyPr wrap="square" lIns="0" tIns="0" rIns="0" bIns="0" rtlCol="0"/>
            <a:lstStyle/>
            <a:p>
              <a:endParaRPr/>
            </a:p>
          </p:txBody>
        </p:sp>
      </p:grpSp>
      <p:sp>
        <p:nvSpPr>
          <p:cNvPr id="21" name="object 21"/>
          <p:cNvSpPr txBox="1"/>
          <p:nvPr/>
        </p:nvSpPr>
        <p:spPr>
          <a:xfrm>
            <a:off x="8353425" y="3395853"/>
            <a:ext cx="893444" cy="393700"/>
          </a:xfrm>
          <a:prstGeom prst="rect">
            <a:avLst/>
          </a:prstGeom>
        </p:spPr>
        <p:txBody>
          <a:bodyPr vert="horz" wrap="square" lIns="0" tIns="40640" rIns="0" bIns="0" rtlCol="0">
            <a:spAutoFit/>
          </a:bodyPr>
          <a:lstStyle/>
          <a:p>
            <a:pPr marL="67310" marR="5080" indent="-55244">
              <a:lnSpc>
                <a:spcPts val="1340"/>
              </a:lnSpc>
              <a:spcBef>
                <a:spcPts val="320"/>
              </a:spcBef>
            </a:pPr>
            <a:r>
              <a:rPr sz="1300" spc="-10" dirty="0">
                <a:solidFill>
                  <a:srgbClr val="FFFFFF"/>
                </a:solidFill>
                <a:latin typeface="Arial"/>
                <a:cs typeface="Arial"/>
              </a:rPr>
              <a:t>Upplevelse- processen</a:t>
            </a:r>
            <a:endParaRPr sz="1300">
              <a:latin typeface="Arial"/>
              <a:cs typeface="Arial"/>
            </a:endParaRPr>
          </a:p>
        </p:txBody>
      </p:sp>
      <p:grpSp>
        <p:nvGrpSpPr>
          <p:cNvPr id="22" name="object 22"/>
          <p:cNvGrpSpPr/>
          <p:nvPr/>
        </p:nvGrpSpPr>
        <p:grpSpPr>
          <a:xfrm>
            <a:off x="9566402" y="3197605"/>
            <a:ext cx="2014220" cy="821055"/>
            <a:chOff x="9566402" y="3197605"/>
            <a:chExt cx="2014220" cy="821055"/>
          </a:xfrm>
        </p:grpSpPr>
        <p:sp>
          <p:nvSpPr>
            <p:cNvPr id="23" name="object 23"/>
            <p:cNvSpPr/>
            <p:nvPr/>
          </p:nvSpPr>
          <p:spPr>
            <a:xfrm>
              <a:off x="9579102" y="3210305"/>
              <a:ext cx="1988820" cy="795655"/>
            </a:xfrm>
            <a:custGeom>
              <a:avLst/>
              <a:gdLst/>
              <a:ahLst/>
              <a:cxnLst/>
              <a:rect l="l" t="t" r="r" b="b"/>
              <a:pathLst>
                <a:path w="1988820" h="795654">
                  <a:moveTo>
                    <a:pt x="1591055" y="0"/>
                  </a:moveTo>
                  <a:lnTo>
                    <a:pt x="0" y="0"/>
                  </a:lnTo>
                  <a:lnTo>
                    <a:pt x="397764" y="397764"/>
                  </a:lnTo>
                  <a:lnTo>
                    <a:pt x="0" y="795528"/>
                  </a:lnTo>
                  <a:lnTo>
                    <a:pt x="1591055" y="795528"/>
                  </a:lnTo>
                  <a:lnTo>
                    <a:pt x="1988820" y="397764"/>
                  </a:lnTo>
                  <a:lnTo>
                    <a:pt x="1591055" y="0"/>
                  </a:lnTo>
                  <a:close/>
                </a:path>
              </a:pathLst>
            </a:custGeom>
            <a:solidFill>
              <a:srgbClr val="005F70"/>
            </a:solidFill>
          </p:spPr>
          <p:txBody>
            <a:bodyPr wrap="square" lIns="0" tIns="0" rIns="0" bIns="0" rtlCol="0"/>
            <a:lstStyle/>
            <a:p>
              <a:endParaRPr/>
            </a:p>
          </p:txBody>
        </p:sp>
        <p:sp>
          <p:nvSpPr>
            <p:cNvPr id="24" name="object 24"/>
            <p:cNvSpPr/>
            <p:nvPr/>
          </p:nvSpPr>
          <p:spPr>
            <a:xfrm>
              <a:off x="9579102" y="3210305"/>
              <a:ext cx="1988820" cy="795655"/>
            </a:xfrm>
            <a:custGeom>
              <a:avLst/>
              <a:gdLst/>
              <a:ahLst/>
              <a:cxnLst/>
              <a:rect l="l" t="t" r="r" b="b"/>
              <a:pathLst>
                <a:path w="1988820" h="795654">
                  <a:moveTo>
                    <a:pt x="0" y="0"/>
                  </a:moveTo>
                  <a:lnTo>
                    <a:pt x="1591055" y="0"/>
                  </a:lnTo>
                  <a:lnTo>
                    <a:pt x="1988820" y="397764"/>
                  </a:lnTo>
                  <a:lnTo>
                    <a:pt x="1591055" y="795528"/>
                  </a:lnTo>
                  <a:lnTo>
                    <a:pt x="0" y="795528"/>
                  </a:lnTo>
                  <a:lnTo>
                    <a:pt x="397764" y="397764"/>
                  </a:lnTo>
                  <a:lnTo>
                    <a:pt x="0" y="0"/>
                  </a:lnTo>
                  <a:close/>
                </a:path>
              </a:pathLst>
            </a:custGeom>
            <a:ln w="25400">
              <a:solidFill>
                <a:srgbClr val="FFFFFF"/>
              </a:solidFill>
            </a:ln>
          </p:spPr>
          <p:txBody>
            <a:bodyPr wrap="square" lIns="0" tIns="0" rIns="0" bIns="0" rtlCol="0"/>
            <a:lstStyle/>
            <a:p>
              <a:endParaRPr/>
            </a:p>
          </p:txBody>
        </p:sp>
      </p:grpSp>
      <p:sp>
        <p:nvSpPr>
          <p:cNvPr id="25" name="object 25"/>
          <p:cNvSpPr txBox="1"/>
          <p:nvPr/>
        </p:nvSpPr>
        <p:spPr>
          <a:xfrm>
            <a:off x="10341102" y="3481578"/>
            <a:ext cx="499745" cy="223520"/>
          </a:xfrm>
          <a:prstGeom prst="rect">
            <a:avLst/>
          </a:prstGeom>
        </p:spPr>
        <p:txBody>
          <a:bodyPr vert="horz" wrap="square" lIns="0" tIns="12065" rIns="0" bIns="0" rtlCol="0">
            <a:spAutoFit/>
          </a:bodyPr>
          <a:lstStyle/>
          <a:p>
            <a:pPr marL="12700">
              <a:lnSpc>
                <a:spcPct val="100000"/>
              </a:lnSpc>
              <a:spcBef>
                <a:spcPts val="95"/>
              </a:spcBef>
            </a:pPr>
            <a:r>
              <a:rPr sz="1300" spc="-10" dirty="0">
                <a:solidFill>
                  <a:srgbClr val="FFFFFF"/>
                </a:solidFill>
                <a:latin typeface="Arial"/>
                <a:cs typeface="Arial"/>
              </a:rPr>
              <a:t>Nivåer</a:t>
            </a:r>
            <a:endParaRPr sz="1300">
              <a:latin typeface="Arial"/>
              <a:cs typeface="Arial"/>
            </a:endParaRPr>
          </a:p>
        </p:txBody>
      </p:sp>
      <p:sp>
        <p:nvSpPr>
          <p:cNvPr id="26" name="object 26"/>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fld id="{81D60167-4931-47E6-BA6A-407CBD079E47}" type="slidenum">
              <a:rPr spc="-25" dirty="0"/>
              <a:t>13</a:t>
            </a:fld>
            <a:endParaRPr spc="-25"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Platshållare för diagram 8"/>
          <p:cNvGraphicFramePr>
            <a:graphicFrameLocks noGrp="1"/>
          </p:cNvGraphicFramePr>
          <p:nvPr>
            <p:ph type="chart" sz="quarter" idx="11"/>
            <p:extLst>
              <p:ext uri="{D42A27DB-BD31-4B8C-83A1-F6EECF244321}">
                <p14:modId xmlns:p14="http://schemas.microsoft.com/office/powerpoint/2010/main" val="3454305841"/>
              </p:ext>
            </p:extLst>
          </p:nvPr>
        </p:nvGraphicFramePr>
        <p:xfrm>
          <a:off x="-96688" y="1430165"/>
          <a:ext cx="12097344" cy="5239196"/>
        </p:xfrm>
        <a:graphic>
          <a:graphicData uri="http://schemas.openxmlformats.org/drawingml/2006/chart">
            <c:chart xmlns:c="http://schemas.openxmlformats.org/drawingml/2006/chart" xmlns:r="http://schemas.openxmlformats.org/officeDocument/2006/relationships" r:id="rId2"/>
          </a:graphicData>
        </a:graphic>
      </p:graphicFrame>
      <p:sp>
        <p:nvSpPr>
          <p:cNvPr id="5" name="Platshållare för text 4"/>
          <p:cNvSpPr>
            <a:spLocks noGrp="1"/>
          </p:cNvSpPr>
          <p:nvPr>
            <p:ph type="body" sz="quarter" idx="13"/>
          </p:nvPr>
        </p:nvSpPr>
        <p:spPr>
          <a:xfrm>
            <a:off x="59801" y="1295740"/>
            <a:ext cx="2219775" cy="320599"/>
          </a:xfrm>
        </p:spPr>
        <p:txBody>
          <a:bodyPr/>
          <a:lstStyle/>
          <a:p>
            <a:r>
              <a:rPr lang="sv-SE" dirty="0"/>
              <a:t>Bas: Svenska folket</a:t>
            </a:r>
          </a:p>
        </p:txBody>
      </p:sp>
      <p:sp>
        <p:nvSpPr>
          <p:cNvPr id="12" name="Text Box 32">
            <a:extLst>
              <a:ext uri="{FF2B5EF4-FFF2-40B4-BE49-F238E27FC236}">
                <a16:creationId xmlns:a16="http://schemas.microsoft.com/office/drawing/2014/main" id="{7B2B3B6A-FF91-42A0-A25E-C7A4B979F711}"/>
              </a:ext>
            </a:extLst>
          </p:cNvPr>
          <p:cNvSpPr txBox="1">
            <a:spLocks noChangeArrowheads="1"/>
          </p:cNvSpPr>
          <p:nvPr/>
        </p:nvSpPr>
        <p:spPr bwMode="auto">
          <a:xfrm>
            <a:off x="7608168" y="151616"/>
            <a:ext cx="4320480" cy="2485296"/>
          </a:xfrm>
          <a:prstGeom prst="rect">
            <a:avLst/>
          </a:prstGeom>
          <a:solidFill>
            <a:schemeClr val="bg2">
              <a:lumMod val="40000"/>
              <a:lumOff val="60000"/>
            </a:schemeClr>
          </a:solidFill>
          <a:ln w="3175">
            <a:solidFill>
              <a:srgbClr val="000000"/>
            </a:solidFill>
            <a:miter lim="800000"/>
            <a:headEnd/>
            <a:tailEnd/>
          </a:ln>
        </p:spPr>
        <p:txBody>
          <a:bodyPr wrap="square">
            <a:spAutoFit/>
          </a:bodyPr>
          <a:lstStyle/>
          <a:p>
            <a:pPr marL="0" marR="0" lvl="0" indent="0" algn="l" defTabSz="914400" rtl="0" eaLnBrk="0" fontAlgn="auto" latinLnBrk="0" hangingPunct="0">
              <a:lnSpc>
                <a:spcPct val="100000"/>
              </a:lnSpc>
              <a:spcBef>
                <a:spcPct val="50000"/>
              </a:spcBef>
              <a:spcAft>
                <a:spcPts val="0"/>
              </a:spcAft>
              <a:buClrTx/>
              <a:buSzTx/>
              <a:buFontTx/>
              <a:buNone/>
              <a:tabLst/>
              <a:defRPr/>
            </a:pPr>
            <a:r>
              <a:rPr kumimoji="0" lang="sv-SE" sz="1050" b="1" i="0" u="none" strike="noStrike" kern="0" cap="none" spc="0" normalizeH="0" baseline="0" noProof="0" dirty="0">
                <a:ln>
                  <a:noFill/>
                </a:ln>
                <a:solidFill>
                  <a:srgbClr val="002855"/>
                </a:solidFill>
                <a:effectLst/>
                <a:uLnTx/>
                <a:uFillTx/>
                <a:latin typeface="Tahoma"/>
                <a:ea typeface="Verdana" pitchFamily="34" charset="0"/>
                <a:cs typeface="Verdana" pitchFamily="34" charset="0"/>
                <a:sym typeface="Arial"/>
              </a:rPr>
              <a:t>2022</a:t>
            </a:r>
          </a:p>
          <a:p>
            <a:pPr marL="0" marR="0" lvl="0" indent="0" algn="l" defTabSz="914400" rtl="0" eaLnBrk="0" fontAlgn="auto" latinLnBrk="0" hangingPunct="0">
              <a:lnSpc>
                <a:spcPct val="100000"/>
              </a:lnSpc>
              <a:spcBef>
                <a:spcPct val="50000"/>
              </a:spcBef>
              <a:spcAft>
                <a:spcPts val="0"/>
              </a:spcAft>
              <a:buClrTx/>
              <a:buSzTx/>
              <a:buFontTx/>
              <a:buNone/>
              <a:tabLst/>
              <a:defRPr/>
            </a:pPr>
            <a:r>
              <a:rPr kumimoji="0" lang="sv-SE" sz="1000" b="1" i="0" u="none" strike="noStrike" kern="0" cap="none" spc="0" normalizeH="0" baseline="0" noProof="0" dirty="0">
                <a:ln>
                  <a:noFill/>
                </a:ln>
                <a:solidFill>
                  <a:srgbClr val="002855"/>
                </a:solidFill>
                <a:effectLst/>
                <a:uLnTx/>
                <a:uFillTx/>
                <a:latin typeface="Tahoma"/>
                <a:ea typeface="Verdana" pitchFamily="34" charset="0"/>
                <a:cs typeface="Verdana" pitchFamily="34" charset="0"/>
                <a:sym typeface="Arial"/>
              </a:rPr>
              <a:t>Elitserien</a:t>
            </a:r>
            <a:r>
              <a:rPr kumimoji="0" lang="sv-SE" sz="1000" b="0" i="0" u="none" strike="noStrike" kern="0" cap="none" spc="0" normalizeH="0" baseline="0" noProof="0" dirty="0">
                <a:ln>
                  <a:noFill/>
                </a:ln>
                <a:solidFill>
                  <a:srgbClr val="002855"/>
                </a:solidFill>
                <a:effectLst/>
                <a:uLnTx/>
                <a:uFillTx/>
                <a:latin typeface="Tahoma"/>
                <a:ea typeface="Verdana" pitchFamily="34" charset="0"/>
                <a:cs typeface="Verdana" pitchFamily="34" charset="0"/>
                <a:sym typeface="Arial"/>
              </a:rPr>
              <a:t>: Andel som anger 4:or och 5:or på femgradig intresse-skala.</a:t>
            </a:r>
          </a:p>
          <a:p>
            <a:pPr marL="0" marR="0" lvl="0" indent="0" algn="l" defTabSz="914400" rtl="0" eaLnBrk="0" fontAlgn="auto" latinLnBrk="0" hangingPunct="0">
              <a:lnSpc>
                <a:spcPct val="100000"/>
              </a:lnSpc>
              <a:spcBef>
                <a:spcPct val="50000"/>
              </a:spcBef>
              <a:spcAft>
                <a:spcPts val="0"/>
              </a:spcAft>
              <a:buClrTx/>
              <a:buSzTx/>
              <a:buFontTx/>
              <a:buNone/>
              <a:tabLst/>
              <a:defRPr/>
            </a:pPr>
            <a:r>
              <a:rPr kumimoji="0" lang="sv-SE" sz="1000" b="0" i="0" u="none" strike="noStrike" kern="0" cap="none" spc="0" normalizeH="0" baseline="0" noProof="0" dirty="0">
                <a:ln>
                  <a:noFill/>
                </a:ln>
                <a:solidFill>
                  <a:srgbClr val="002855"/>
                </a:solidFill>
                <a:effectLst/>
                <a:uLnTx/>
                <a:uFillTx/>
                <a:latin typeface="Tahoma"/>
                <a:ea typeface="Verdana" pitchFamily="34" charset="0"/>
                <a:cs typeface="Verdana" pitchFamily="34" charset="0"/>
                <a:sym typeface="Arial"/>
              </a:rPr>
              <a:t>Elitserien Herr: plats 7 bland ligor</a:t>
            </a:r>
          </a:p>
          <a:p>
            <a:pPr marL="0" marR="0" lvl="0" indent="0" algn="l" defTabSz="914400" rtl="0" eaLnBrk="0" fontAlgn="auto" latinLnBrk="0" hangingPunct="0">
              <a:lnSpc>
                <a:spcPct val="100000"/>
              </a:lnSpc>
              <a:spcBef>
                <a:spcPct val="50000"/>
              </a:spcBef>
              <a:spcAft>
                <a:spcPts val="0"/>
              </a:spcAft>
              <a:buClrTx/>
              <a:buSzTx/>
              <a:buFontTx/>
              <a:buNone/>
              <a:tabLst/>
              <a:defRPr/>
            </a:pPr>
            <a:r>
              <a:rPr kumimoji="0" lang="sv-SE" sz="1000" b="0" i="0" u="none" strike="noStrike" kern="0" cap="none" spc="0" normalizeH="0" baseline="0" noProof="0" dirty="0">
                <a:ln>
                  <a:noFill/>
                </a:ln>
                <a:solidFill>
                  <a:srgbClr val="002855"/>
                </a:solidFill>
                <a:effectLst/>
                <a:uLnTx/>
                <a:uFillTx/>
                <a:latin typeface="Tahoma"/>
                <a:ea typeface="Verdana" pitchFamily="34" charset="0"/>
                <a:cs typeface="Verdana" pitchFamily="34" charset="0"/>
                <a:sym typeface="Arial"/>
              </a:rPr>
              <a:t>Elitserien Dam: plats 15 bland ligor</a:t>
            </a:r>
          </a:p>
          <a:p>
            <a:pPr marL="0" marR="0" lvl="0" indent="0" algn="l" defTabSz="914400" rtl="0" eaLnBrk="0" fontAlgn="auto" latinLnBrk="0" hangingPunct="0">
              <a:lnSpc>
                <a:spcPct val="100000"/>
              </a:lnSpc>
              <a:spcBef>
                <a:spcPct val="50000"/>
              </a:spcBef>
              <a:spcAft>
                <a:spcPts val="0"/>
              </a:spcAft>
              <a:buClrTx/>
              <a:buSzTx/>
              <a:buFontTx/>
              <a:buNone/>
              <a:tabLst/>
              <a:defRPr/>
            </a:pPr>
            <a:r>
              <a:rPr kumimoji="0" lang="sv-SE" sz="1000" b="1" i="0" u="none" strike="noStrike" kern="0" cap="none" spc="0" normalizeH="0" baseline="0" noProof="0" dirty="0">
                <a:ln>
                  <a:noFill/>
                </a:ln>
                <a:solidFill>
                  <a:srgbClr val="002855"/>
                </a:solidFill>
                <a:effectLst/>
                <a:uLnTx/>
                <a:uFillTx/>
                <a:latin typeface="Tahoma"/>
                <a:ea typeface="Verdana" pitchFamily="34" charset="0"/>
                <a:cs typeface="Verdana" pitchFamily="34" charset="0"/>
                <a:sym typeface="Arial"/>
              </a:rPr>
              <a:t>Bandy</a:t>
            </a:r>
            <a:r>
              <a:rPr kumimoji="0" lang="sv-SE" sz="1000" b="0" i="0" u="none" strike="noStrike" kern="0" cap="none" spc="0" normalizeH="0" baseline="0" noProof="0" dirty="0">
                <a:ln>
                  <a:noFill/>
                </a:ln>
                <a:solidFill>
                  <a:srgbClr val="002855"/>
                </a:solidFill>
                <a:effectLst/>
                <a:uLnTx/>
                <a:uFillTx/>
                <a:latin typeface="Tahoma"/>
                <a:ea typeface="Verdana" pitchFamily="34" charset="0"/>
                <a:cs typeface="Verdana" pitchFamily="34" charset="0"/>
                <a:sym typeface="Arial"/>
              </a:rPr>
              <a:t>: Andel svenskar som säger sig ha ett intresse att följa bandy.</a:t>
            </a:r>
          </a:p>
          <a:p>
            <a:pPr marL="0" marR="0" lvl="0" indent="0" algn="l" defTabSz="914400" rtl="0" eaLnBrk="0" fontAlgn="auto" latinLnBrk="0" hangingPunct="0">
              <a:lnSpc>
                <a:spcPct val="100000"/>
              </a:lnSpc>
              <a:spcBef>
                <a:spcPct val="50000"/>
              </a:spcBef>
              <a:spcAft>
                <a:spcPts val="0"/>
              </a:spcAft>
              <a:buClrTx/>
              <a:buSzTx/>
              <a:buFontTx/>
              <a:buNone/>
              <a:tabLst/>
              <a:defRPr/>
            </a:pPr>
            <a:r>
              <a:rPr kumimoji="0" lang="sv-SE" sz="1000" b="0" i="0" u="none" strike="noStrike" kern="0" cap="none" spc="0" normalizeH="0" baseline="0" noProof="0" dirty="0">
                <a:ln>
                  <a:noFill/>
                </a:ln>
                <a:solidFill>
                  <a:srgbClr val="002855"/>
                </a:solidFill>
                <a:effectLst/>
                <a:uLnTx/>
                <a:uFillTx/>
                <a:latin typeface="Tahoma"/>
                <a:ea typeface="Verdana" pitchFamily="34" charset="0"/>
                <a:cs typeface="Verdana" pitchFamily="34" charset="0"/>
                <a:sym typeface="Arial"/>
              </a:rPr>
              <a:t>OBS! Olika frågor så siffrorna går inte att jämföra men däremot så går det att titta på utvecklingen. </a:t>
            </a:r>
          </a:p>
          <a:p>
            <a:pPr marL="0" marR="0" lvl="0" indent="0" algn="l" defTabSz="914400" rtl="0" eaLnBrk="0" fontAlgn="auto" latinLnBrk="0" hangingPunct="0">
              <a:lnSpc>
                <a:spcPct val="100000"/>
              </a:lnSpc>
              <a:spcBef>
                <a:spcPct val="50000"/>
              </a:spcBef>
              <a:spcAft>
                <a:spcPts val="0"/>
              </a:spcAft>
              <a:buClrTx/>
              <a:buSzTx/>
              <a:buFontTx/>
              <a:buNone/>
              <a:tabLst>
                <a:tab pos="712788" algn="l"/>
              </a:tabLst>
              <a:defRPr/>
            </a:pPr>
            <a:r>
              <a:rPr kumimoji="0" lang="sv-SE" sz="1000" b="0" i="0" u="none" strike="noStrike" kern="0" cap="none" spc="0" normalizeH="0" baseline="0" noProof="0" dirty="0">
                <a:ln>
                  <a:noFill/>
                </a:ln>
                <a:solidFill>
                  <a:srgbClr val="002855"/>
                </a:solidFill>
                <a:effectLst/>
                <a:uLnTx/>
                <a:uFillTx/>
                <a:latin typeface="Tahoma"/>
                <a:ea typeface="Verdana" pitchFamily="34" charset="0"/>
                <a:cs typeface="Verdana" pitchFamily="34" charset="0"/>
                <a:sym typeface="Arial"/>
              </a:rPr>
              <a:t>	</a:t>
            </a:r>
          </a:p>
          <a:p>
            <a:pPr marL="0" marR="0" lvl="0" indent="0" algn="l" defTabSz="914400" rtl="0" eaLnBrk="0" fontAlgn="auto" latinLnBrk="0" hangingPunct="0">
              <a:lnSpc>
                <a:spcPct val="100000"/>
              </a:lnSpc>
              <a:spcBef>
                <a:spcPct val="50000"/>
              </a:spcBef>
              <a:spcAft>
                <a:spcPts val="0"/>
              </a:spcAft>
              <a:buClrTx/>
              <a:buSzTx/>
              <a:buFontTx/>
              <a:buNone/>
              <a:tabLst>
                <a:tab pos="712788" algn="l"/>
              </a:tabLst>
              <a:defRPr/>
            </a:pPr>
            <a:r>
              <a:rPr kumimoji="0" lang="sv-SE" sz="1000" b="1" i="0" u="none" strike="noStrike" kern="0" cap="none" spc="0" normalizeH="0" baseline="0" noProof="0" dirty="0">
                <a:ln>
                  <a:noFill/>
                </a:ln>
                <a:solidFill>
                  <a:srgbClr val="002855"/>
                </a:solidFill>
                <a:effectLst/>
                <a:uLnTx/>
                <a:uFillTx/>
                <a:latin typeface="Tahoma"/>
                <a:ea typeface="Verdana" pitchFamily="34" charset="0"/>
                <a:cs typeface="Verdana" pitchFamily="34" charset="0"/>
                <a:sym typeface="Arial"/>
              </a:rPr>
              <a:t>Utveckling 2013-2022</a:t>
            </a:r>
          </a:p>
          <a:p>
            <a:pPr marL="0" marR="0" lvl="0" indent="0" algn="l" defTabSz="914400" rtl="0" eaLnBrk="0" fontAlgn="auto" latinLnBrk="0" hangingPunct="0">
              <a:lnSpc>
                <a:spcPct val="100000"/>
              </a:lnSpc>
              <a:spcBef>
                <a:spcPct val="50000"/>
              </a:spcBef>
              <a:spcAft>
                <a:spcPts val="0"/>
              </a:spcAft>
              <a:buClrTx/>
              <a:buSzTx/>
              <a:buFontTx/>
              <a:buNone/>
              <a:tabLst>
                <a:tab pos="989013" algn="l"/>
              </a:tabLst>
              <a:defRPr/>
            </a:pPr>
            <a:r>
              <a:rPr kumimoji="0" lang="sv-SE" sz="1000" b="0" i="0" u="none" strike="noStrike" kern="0" cap="none" spc="0" normalizeH="0" baseline="0" noProof="0" dirty="0">
                <a:ln>
                  <a:noFill/>
                </a:ln>
                <a:solidFill>
                  <a:srgbClr val="002855"/>
                </a:solidFill>
                <a:effectLst/>
                <a:uLnTx/>
                <a:uFillTx/>
                <a:latin typeface="Tahoma"/>
                <a:ea typeface="Verdana" pitchFamily="34" charset="0"/>
                <a:cs typeface="Verdana" pitchFamily="34" charset="0"/>
                <a:sym typeface="Arial"/>
              </a:rPr>
              <a:t>Elitserien herr	+75%</a:t>
            </a:r>
          </a:p>
          <a:p>
            <a:pPr marL="0" marR="0" lvl="0" indent="0" algn="l" defTabSz="914400" rtl="0" eaLnBrk="0" fontAlgn="auto" latinLnBrk="0" hangingPunct="0">
              <a:lnSpc>
                <a:spcPct val="100000"/>
              </a:lnSpc>
              <a:spcBef>
                <a:spcPct val="50000"/>
              </a:spcBef>
              <a:spcAft>
                <a:spcPts val="0"/>
              </a:spcAft>
              <a:buClrTx/>
              <a:buSzTx/>
              <a:buFontTx/>
              <a:buNone/>
              <a:tabLst>
                <a:tab pos="989013" algn="l"/>
              </a:tabLst>
              <a:defRPr/>
            </a:pPr>
            <a:r>
              <a:rPr kumimoji="0" lang="sv-SE" sz="1000" b="0" i="0" u="none" strike="noStrike" kern="0" cap="none" spc="0" normalizeH="0" baseline="0" noProof="0" dirty="0">
                <a:ln>
                  <a:noFill/>
                </a:ln>
                <a:solidFill>
                  <a:srgbClr val="002855"/>
                </a:solidFill>
                <a:effectLst/>
                <a:uLnTx/>
                <a:uFillTx/>
                <a:latin typeface="Tahoma"/>
                <a:ea typeface="Verdana" pitchFamily="34" charset="0"/>
                <a:cs typeface="Verdana" pitchFamily="34" charset="0"/>
                <a:sym typeface="Arial"/>
              </a:rPr>
              <a:t>Bandy	 -11% (bandyns siffra är från 2021)</a:t>
            </a:r>
          </a:p>
        </p:txBody>
      </p:sp>
      <p:sp>
        <p:nvSpPr>
          <p:cNvPr id="10" name="Rubrik 1">
            <a:extLst>
              <a:ext uri="{FF2B5EF4-FFF2-40B4-BE49-F238E27FC236}">
                <a16:creationId xmlns:a16="http://schemas.microsoft.com/office/drawing/2014/main" id="{B0DC66DF-5C64-45BE-B742-7E95481A1D3F}"/>
              </a:ext>
            </a:extLst>
          </p:cNvPr>
          <p:cNvSpPr txBox="1">
            <a:spLocks/>
          </p:cNvSpPr>
          <p:nvPr/>
        </p:nvSpPr>
        <p:spPr>
          <a:xfrm>
            <a:off x="263352" y="6277476"/>
            <a:ext cx="7344816" cy="404664"/>
          </a:xfrm>
          <a:prstGeom prst="rect">
            <a:avLst/>
          </a:prstGeom>
          <a:ln w="12700">
            <a:miter lim="400000"/>
          </a:ln>
          <a:extLst>
            <a:ext uri="{C572A759-6A51-4108-AA02-DFA0A04FC94B}">
              <ma14:wrappingTextBoxFlag xmlns="" xmlns:ma14="http://schemas.microsoft.com/office/mac/drawingml/2011/main" val="1"/>
            </a:ext>
          </a:extLst>
        </p:spPr>
        <p:txBody>
          <a:bodyPr lIns="45719" rIns="45719" anchor="ctr"/>
          <a:lstStyle>
            <a:lvl1pPr marL="0" marR="0" indent="0" algn="l" defTabSz="914423" rtl="0" latinLnBrk="0">
              <a:lnSpc>
                <a:spcPct val="100000"/>
              </a:lnSpc>
              <a:spcBef>
                <a:spcPts val="0"/>
              </a:spcBef>
              <a:spcAft>
                <a:spcPts val="0"/>
              </a:spcAft>
              <a:buClrTx/>
              <a:buSzTx/>
              <a:buFontTx/>
              <a:buNone/>
              <a:tabLst/>
              <a:defRPr sz="1000" b="0" i="0" u="none" strike="noStrike" cap="none" spc="0" baseline="0">
                <a:ln>
                  <a:noFill/>
                </a:ln>
                <a:solidFill>
                  <a:srgbClr val="002F63"/>
                </a:solidFill>
                <a:uFillTx/>
                <a:latin typeface="+mn-lt"/>
                <a:ea typeface="Baskerville"/>
                <a:cs typeface="Baskerville"/>
                <a:sym typeface="Baskerville"/>
              </a:defRPr>
            </a:lvl1pPr>
            <a:lvl2pPr marL="0" marR="0" indent="0" algn="ctr" defTabSz="914423" rtl="0" latinLnBrk="0">
              <a:lnSpc>
                <a:spcPct val="100000"/>
              </a:lnSpc>
              <a:spcBef>
                <a:spcPts val="0"/>
              </a:spcBef>
              <a:spcAft>
                <a:spcPts val="0"/>
              </a:spcAft>
              <a:buClrTx/>
              <a:buSzTx/>
              <a:buFontTx/>
              <a:buNone/>
              <a:tabLst/>
              <a:defRPr sz="3600" b="0" i="0" u="none" strike="noStrike" cap="none" spc="0" baseline="0">
                <a:ln>
                  <a:noFill/>
                </a:ln>
                <a:solidFill>
                  <a:srgbClr val="002F63"/>
                </a:solidFill>
                <a:uFillTx/>
                <a:latin typeface="Baskerville"/>
                <a:ea typeface="Baskerville"/>
                <a:cs typeface="Baskerville"/>
                <a:sym typeface="Baskerville"/>
              </a:defRPr>
            </a:lvl2pPr>
            <a:lvl3pPr marL="0" marR="0" indent="0" algn="ctr" defTabSz="914423" rtl="0" latinLnBrk="0">
              <a:lnSpc>
                <a:spcPct val="100000"/>
              </a:lnSpc>
              <a:spcBef>
                <a:spcPts val="0"/>
              </a:spcBef>
              <a:spcAft>
                <a:spcPts val="0"/>
              </a:spcAft>
              <a:buClrTx/>
              <a:buSzTx/>
              <a:buFontTx/>
              <a:buNone/>
              <a:tabLst/>
              <a:defRPr sz="3600" b="0" i="0" u="none" strike="noStrike" cap="none" spc="0" baseline="0">
                <a:ln>
                  <a:noFill/>
                </a:ln>
                <a:solidFill>
                  <a:srgbClr val="002F63"/>
                </a:solidFill>
                <a:uFillTx/>
                <a:latin typeface="Baskerville"/>
                <a:ea typeface="Baskerville"/>
                <a:cs typeface="Baskerville"/>
                <a:sym typeface="Baskerville"/>
              </a:defRPr>
            </a:lvl3pPr>
            <a:lvl4pPr marL="0" marR="0" indent="0" algn="ctr" defTabSz="914423" rtl="0" latinLnBrk="0">
              <a:lnSpc>
                <a:spcPct val="100000"/>
              </a:lnSpc>
              <a:spcBef>
                <a:spcPts val="0"/>
              </a:spcBef>
              <a:spcAft>
                <a:spcPts val="0"/>
              </a:spcAft>
              <a:buClrTx/>
              <a:buSzTx/>
              <a:buFontTx/>
              <a:buNone/>
              <a:tabLst/>
              <a:defRPr sz="3600" b="0" i="0" u="none" strike="noStrike" cap="none" spc="0" baseline="0">
                <a:ln>
                  <a:noFill/>
                </a:ln>
                <a:solidFill>
                  <a:srgbClr val="002F63"/>
                </a:solidFill>
                <a:uFillTx/>
                <a:latin typeface="Baskerville"/>
                <a:ea typeface="Baskerville"/>
                <a:cs typeface="Baskerville"/>
                <a:sym typeface="Baskerville"/>
              </a:defRPr>
            </a:lvl4pPr>
            <a:lvl5pPr marL="0" marR="0" indent="0" algn="ctr" defTabSz="914423" rtl="0" latinLnBrk="0">
              <a:lnSpc>
                <a:spcPct val="100000"/>
              </a:lnSpc>
              <a:spcBef>
                <a:spcPts val="0"/>
              </a:spcBef>
              <a:spcAft>
                <a:spcPts val="0"/>
              </a:spcAft>
              <a:buClrTx/>
              <a:buSzTx/>
              <a:buFontTx/>
              <a:buNone/>
              <a:tabLst/>
              <a:defRPr sz="3600" b="0" i="0" u="none" strike="noStrike" cap="none" spc="0" baseline="0">
                <a:ln>
                  <a:noFill/>
                </a:ln>
                <a:solidFill>
                  <a:srgbClr val="002F63"/>
                </a:solidFill>
                <a:uFillTx/>
                <a:latin typeface="Baskerville"/>
                <a:ea typeface="Baskerville"/>
                <a:cs typeface="Baskerville"/>
                <a:sym typeface="Baskerville"/>
              </a:defRPr>
            </a:lvl5pPr>
            <a:lvl6pPr marL="0" marR="0" indent="457212" algn="ctr" defTabSz="914423" rtl="0" latinLnBrk="0">
              <a:lnSpc>
                <a:spcPct val="100000"/>
              </a:lnSpc>
              <a:spcBef>
                <a:spcPts val="0"/>
              </a:spcBef>
              <a:spcAft>
                <a:spcPts val="0"/>
              </a:spcAft>
              <a:buClrTx/>
              <a:buSzTx/>
              <a:buFontTx/>
              <a:buNone/>
              <a:tabLst/>
              <a:defRPr sz="3600" b="0" i="0" u="none" strike="noStrike" cap="none" spc="0" baseline="0">
                <a:ln>
                  <a:noFill/>
                </a:ln>
                <a:solidFill>
                  <a:srgbClr val="002F63"/>
                </a:solidFill>
                <a:uFillTx/>
                <a:latin typeface="Baskerville"/>
                <a:ea typeface="Baskerville"/>
                <a:cs typeface="Baskerville"/>
                <a:sym typeface="Baskerville"/>
              </a:defRPr>
            </a:lvl6pPr>
            <a:lvl7pPr marL="0" marR="0" indent="914423" algn="ctr" defTabSz="914423" rtl="0" latinLnBrk="0">
              <a:lnSpc>
                <a:spcPct val="100000"/>
              </a:lnSpc>
              <a:spcBef>
                <a:spcPts val="0"/>
              </a:spcBef>
              <a:spcAft>
                <a:spcPts val="0"/>
              </a:spcAft>
              <a:buClrTx/>
              <a:buSzTx/>
              <a:buFontTx/>
              <a:buNone/>
              <a:tabLst/>
              <a:defRPr sz="3600" b="0" i="0" u="none" strike="noStrike" cap="none" spc="0" baseline="0">
                <a:ln>
                  <a:noFill/>
                </a:ln>
                <a:solidFill>
                  <a:srgbClr val="002F63"/>
                </a:solidFill>
                <a:uFillTx/>
                <a:latin typeface="Baskerville"/>
                <a:ea typeface="Baskerville"/>
                <a:cs typeface="Baskerville"/>
                <a:sym typeface="Baskerville"/>
              </a:defRPr>
            </a:lvl7pPr>
            <a:lvl8pPr marL="0" marR="0" indent="1371634" algn="ctr" defTabSz="914423" rtl="0" latinLnBrk="0">
              <a:lnSpc>
                <a:spcPct val="100000"/>
              </a:lnSpc>
              <a:spcBef>
                <a:spcPts val="0"/>
              </a:spcBef>
              <a:spcAft>
                <a:spcPts val="0"/>
              </a:spcAft>
              <a:buClrTx/>
              <a:buSzTx/>
              <a:buFontTx/>
              <a:buNone/>
              <a:tabLst/>
              <a:defRPr sz="3600" b="0" i="0" u="none" strike="noStrike" cap="none" spc="0" baseline="0">
                <a:ln>
                  <a:noFill/>
                </a:ln>
                <a:solidFill>
                  <a:srgbClr val="002F63"/>
                </a:solidFill>
                <a:uFillTx/>
                <a:latin typeface="Baskerville"/>
                <a:ea typeface="Baskerville"/>
                <a:cs typeface="Baskerville"/>
                <a:sym typeface="Baskerville"/>
              </a:defRPr>
            </a:lvl8pPr>
            <a:lvl9pPr marL="0" marR="0" indent="1828846" algn="ctr" defTabSz="914423" rtl="0" latinLnBrk="0">
              <a:lnSpc>
                <a:spcPct val="100000"/>
              </a:lnSpc>
              <a:spcBef>
                <a:spcPts val="0"/>
              </a:spcBef>
              <a:spcAft>
                <a:spcPts val="0"/>
              </a:spcAft>
              <a:buClrTx/>
              <a:buSzTx/>
              <a:buFontTx/>
              <a:buNone/>
              <a:tabLst/>
              <a:defRPr sz="3600" b="0" i="0" u="none" strike="noStrike" cap="none" spc="0" baseline="0">
                <a:ln>
                  <a:noFill/>
                </a:ln>
                <a:solidFill>
                  <a:srgbClr val="002F63"/>
                </a:solidFill>
                <a:uFillTx/>
                <a:latin typeface="Baskerville"/>
                <a:ea typeface="Baskerville"/>
                <a:cs typeface="Baskerville"/>
                <a:sym typeface="Baskerville"/>
              </a:defRPr>
            </a:lvl9pPr>
          </a:lstStyle>
          <a:p>
            <a:pPr marL="0" marR="0" lvl="0" indent="0" algn="l" defTabSz="914423" rtl="0" eaLnBrk="1" fontAlgn="auto" latinLnBrk="0" hangingPunct="1">
              <a:lnSpc>
                <a:spcPct val="100000"/>
              </a:lnSpc>
              <a:spcBef>
                <a:spcPts val="0"/>
              </a:spcBef>
              <a:spcAft>
                <a:spcPts val="0"/>
              </a:spcAft>
              <a:buClrTx/>
              <a:buSzTx/>
              <a:buFontTx/>
              <a:buNone/>
              <a:tabLst/>
              <a:defRPr/>
            </a:pPr>
            <a:r>
              <a:rPr kumimoji="0" lang="sv-SE" sz="1050" b="0" i="0" u="none" strike="noStrike" kern="0" cap="none" spc="0" normalizeH="0" baseline="0" noProof="0" dirty="0">
                <a:ln>
                  <a:noFill/>
                </a:ln>
                <a:solidFill>
                  <a:srgbClr val="002855"/>
                </a:solidFill>
                <a:effectLst/>
                <a:uLnTx/>
                <a:uFillTx/>
                <a:latin typeface="Tahoma"/>
                <a:sym typeface="Baskerville"/>
              </a:rPr>
              <a:t>Källa: Upplevelseinstitutet, aug 2021-juli 2022, 6 000 intervjuer i svenska folket, +15 år.</a:t>
            </a:r>
          </a:p>
        </p:txBody>
      </p:sp>
      <p:sp>
        <p:nvSpPr>
          <p:cNvPr id="11" name="Rubrik 1">
            <a:extLst>
              <a:ext uri="{FF2B5EF4-FFF2-40B4-BE49-F238E27FC236}">
                <a16:creationId xmlns:a16="http://schemas.microsoft.com/office/drawing/2014/main" id="{77A35A63-A909-4F91-8AC8-D7F21AD90F54}"/>
              </a:ext>
            </a:extLst>
          </p:cNvPr>
          <p:cNvSpPr>
            <a:spLocks noGrp="1"/>
          </p:cNvSpPr>
          <p:nvPr>
            <p:ph type="title"/>
          </p:nvPr>
        </p:nvSpPr>
        <p:spPr>
          <a:xfrm>
            <a:off x="119315" y="476672"/>
            <a:ext cx="5270008" cy="667842"/>
          </a:xfrm>
        </p:spPr>
        <p:txBody>
          <a:bodyPr/>
          <a:lstStyle/>
          <a:p>
            <a:r>
              <a:rPr lang="sv-SE" sz="1400" b="1" dirty="0">
                <a:solidFill>
                  <a:schemeClr val="tx1"/>
                </a:solidFill>
              </a:rPr>
              <a:t>75 procents ökning av intresset för Elitserien sedan 2013! </a:t>
            </a:r>
          </a:p>
        </p:txBody>
      </p:sp>
    </p:spTree>
    <p:extLst>
      <p:ext uri="{BB962C8B-B14F-4D97-AF65-F5344CB8AC3E}">
        <p14:creationId xmlns:p14="http://schemas.microsoft.com/office/powerpoint/2010/main" val="717942425"/>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80136" y="1338529"/>
            <a:ext cx="2510790" cy="514350"/>
          </a:xfrm>
          <a:prstGeom prst="rect">
            <a:avLst/>
          </a:prstGeom>
        </p:spPr>
        <p:txBody>
          <a:bodyPr vert="horz" wrap="square" lIns="0" tIns="13335" rIns="0" bIns="0" rtlCol="0">
            <a:spAutoFit/>
          </a:bodyPr>
          <a:lstStyle/>
          <a:p>
            <a:pPr marL="12700">
              <a:lnSpc>
                <a:spcPct val="100000"/>
              </a:lnSpc>
              <a:spcBef>
                <a:spcPts val="105"/>
              </a:spcBef>
            </a:pPr>
            <a:r>
              <a:rPr sz="3200" b="1" spc="-10" dirty="0">
                <a:latin typeface="Arial"/>
                <a:cs typeface="Arial"/>
              </a:rPr>
              <a:t>Kvantifiering</a:t>
            </a:r>
            <a:endParaRPr sz="3200">
              <a:latin typeface="Arial"/>
              <a:cs typeface="Arial"/>
            </a:endParaRPr>
          </a:p>
        </p:txBody>
      </p:sp>
      <p:pic>
        <p:nvPicPr>
          <p:cNvPr id="3" name="object 3"/>
          <p:cNvPicPr/>
          <p:nvPr/>
        </p:nvPicPr>
        <p:blipFill>
          <a:blip r:embed="rId2" cstate="print"/>
          <a:stretch>
            <a:fillRect/>
          </a:stretch>
        </p:blipFill>
        <p:spPr>
          <a:xfrm>
            <a:off x="2081783" y="1798320"/>
            <a:ext cx="8238553" cy="4158995"/>
          </a:xfrm>
          <a:prstGeom prst="rect">
            <a:avLst/>
          </a:prstGeom>
        </p:spPr>
      </p:pic>
      <p:sp>
        <p:nvSpPr>
          <p:cNvPr id="4" name="object 4"/>
          <p:cNvSpPr txBox="1"/>
          <p:nvPr/>
        </p:nvSpPr>
        <p:spPr>
          <a:xfrm>
            <a:off x="2736850" y="3673855"/>
            <a:ext cx="1006475" cy="193675"/>
          </a:xfrm>
          <a:prstGeom prst="rect">
            <a:avLst/>
          </a:prstGeom>
        </p:spPr>
        <p:txBody>
          <a:bodyPr vert="horz" wrap="square" lIns="0" tIns="12700" rIns="0" bIns="0" rtlCol="0">
            <a:spAutoFit/>
          </a:bodyPr>
          <a:lstStyle/>
          <a:p>
            <a:pPr marL="12700">
              <a:lnSpc>
                <a:spcPct val="100000"/>
              </a:lnSpc>
              <a:spcBef>
                <a:spcPts val="100"/>
              </a:spcBef>
            </a:pPr>
            <a:r>
              <a:rPr sz="1100" b="1" dirty="0">
                <a:solidFill>
                  <a:srgbClr val="005F70"/>
                </a:solidFill>
                <a:latin typeface="Arial"/>
                <a:cs typeface="Arial"/>
              </a:rPr>
              <a:t>Svenska</a:t>
            </a:r>
            <a:r>
              <a:rPr sz="1100" b="1" spc="-20" dirty="0">
                <a:solidFill>
                  <a:srgbClr val="005F70"/>
                </a:solidFill>
                <a:latin typeface="Arial"/>
                <a:cs typeface="Arial"/>
              </a:rPr>
              <a:t> </a:t>
            </a:r>
            <a:r>
              <a:rPr sz="1100" b="1" spc="-10" dirty="0">
                <a:solidFill>
                  <a:srgbClr val="005F70"/>
                </a:solidFill>
                <a:latin typeface="Arial"/>
                <a:cs typeface="Arial"/>
              </a:rPr>
              <a:t>folket</a:t>
            </a:r>
            <a:endParaRPr sz="1100">
              <a:latin typeface="Arial"/>
              <a:cs typeface="Arial"/>
            </a:endParaRPr>
          </a:p>
        </p:txBody>
      </p:sp>
      <p:sp>
        <p:nvSpPr>
          <p:cNvPr id="9" name="object 9"/>
          <p:cNvSpPr txBox="1">
            <a:spLocks noGrp="1"/>
          </p:cNvSpPr>
          <p:nvPr>
            <p:ph type="sldNum" sz="quarter" idx="7"/>
          </p:nvPr>
        </p:nvSpPr>
        <p:spPr>
          <a:xfrm>
            <a:off x="11383009" y="6545487"/>
            <a:ext cx="259715" cy="196215"/>
          </a:xfrm>
          <a:prstGeom prst="rect">
            <a:avLst/>
          </a:prstGeom>
        </p:spPr>
        <p:txBody>
          <a:bodyPr vert="horz" wrap="square" lIns="0" tIns="0" rIns="0" bIns="0" rtlCol="0">
            <a:spAutoFit/>
          </a:bodyPr>
          <a:lstStyle>
            <a:defPPr>
              <a:defRPr kern="0"/>
            </a:defPPr>
            <a:lvl1pPr>
              <a:defRPr sz="1200" b="0" i="0">
                <a:solidFill>
                  <a:schemeClr val="bg1"/>
                </a:solidFill>
                <a:latin typeface="Arial"/>
                <a:cs typeface="Arial"/>
              </a:defRPr>
            </a:lvl1pPr>
          </a:lstStyle>
          <a:p>
            <a:pPr marL="38100">
              <a:lnSpc>
                <a:spcPts val="1425"/>
              </a:lnSpc>
            </a:pPr>
            <a:fld id="{81D60167-4931-47E6-BA6A-407CBD079E47}" type="slidenum">
              <a:rPr lang="sv-SE" spc="-25" smtClean="0"/>
              <a:pPr marL="38100">
                <a:lnSpc>
                  <a:spcPts val="1425"/>
                </a:lnSpc>
              </a:pPr>
              <a:t>15</a:t>
            </a:fld>
            <a:endParaRPr spc="-25" dirty="0"/>
          </a:p>
        </p:txBody>
      </p:sp>
      <p:sp>
        <p:nvSpPr>
          <p:cNvPr id="5" name="object 5"/>
          <p:cNvSpPr txBox="1"/>
          <p:nvPr/>
        </p:nvSpPr>
        <p:spPr>
          <a:xfrm>
            <a:off x="4800600" y="3565328"/>
            <a:ext cx="1768984" cy="526426"/>
          </a:xfrm>
          <a:prstGeom prst="rect">
            <a:avLst/>
          </a:prstGeom>
        </p:spPr>
        <p:txBody>
          <a:bodyPr vert="horz" wrap="square" lIns="0" tIns="97155" rIns="0" bIns="0" rtlCol="0">
            <a:spAutoFit/>
          </a:bodyPr>
          <a:lstStyle/>
          <a:p>
            <a:pPr marL="12700">
              <a:lnSpc>
                <a:spcPct val="100000"/>
              </a:lnSpc>
              <a:spcBef>
                <a:spcPts val="765"/>
              </a:spcBef>
            </a:pPr>
            <a:r>
              <a:rPr sz="1100" b="1" spc="-10" dirty="0">
                <a:solidFill>
                  <a:srgbClr val="005F70"/>
                </a:solidFill>
                <a:latin typeface="Arial"/>
                <a:cs typeface="Arial"/>
              </a:rPr>
              <a:t>Intresserade</a:t>
            </a:r>
            <a:r>
              <a:rPr sz="1100" b="1" spc="40" dirty="0">
                <a:solidFill>
                  <a:srgbClr val="005F70"/>
                </a:solidFill>
                <a:latin typeface="Arial"/>
                <a:cs typeface="Arial"/>
              </a:rPr>
              <a:t> </a:t>
            </a:r>
            <a:r>
              <a:rPr sz="1100" b="1" spc="-10" dirty="0">
                <a:solidFill>
                  <a:srgbClr val="005F70"/>
                </a:solidFill>
                <a:latin typeface="Arial"/>
                <a:cs typeface="Arial"/>
              </a:rPr>
              <a:t>Elitserien</a:t>
            </a:r>
            <a:endParaRPr sz="1100" dirty="0">
              <a:latin typeface="Arial"/>
              <a:cs typeface="Arial"/>
            </a:endParaRPr>
          </a:p>
          <a:p>
            <a:pPr marL="12700">
              <a:lnSpc>
                <a:spcPct val="100000"/>
              </a:lnSpc>
              <a:spcBef>
                <a:spcPts val="660"/>
              </a:spcBef>
            </a:pPr>
            <a:r>
              <a:rPr sz="1100" b="1" i="1" dirty="0">
                <a:solidFill>
                  <a:srgbClr val="005F70"/>
                </a:solidFill>
                <a:latin typeface="Arial"/>
                <a:cs typeface="Arial"/>
              </a:rPr>
              <a:t>1</a:t>
            </a:r>
            <a:r>
              <a:rPr sz="1100" b="1" i="1" spc="-15" dirty="0">
                <a:solidFill>
                  <a:srgbClr val="005F70"/>
                </a:solidFill>
                <a:latin typeface="Arial"/>
                <a:cs typeface="Arial"/>
              </a:rPr>
              <a:t> </a:t>
            </a:r>
            <a:r>
              <a:rPr lang="sv-SE" sz="1100" b="1" i="1" dirty="0">
                <a:solidFill>
                  <a:srgbClr val="005F70"/>
                </a:solidFill>
                <a:latin typeface="Arial"/>
                <a:cs typeface="Arial"/>
              </a:rPr>
              <a:t>8</a:t>
            </a:r>
            <a:r>
              <a:rPr sz="1100" b="1" i="1" dirty="0">
                <a:solidFill>
                  <a:srgbClr val="005F70"/>
                </a:solidFill>
                <a:latin typeface="Arial"/>
                <a:cs typeface="Arial"/>
              </a:rPr>
              <a:t>00</a:t>
            </a:r>
            <a:r>
              <a:rPr sz="1100" b="1" i="1" spc="-15" dirty="0">
                <a:solidFill>
                  <a:srgbClr val="005F70"/>
                </a:solidFill>
                <a:latin typeface="Arial"/>
                <a:cs typeface="Arial"/>
              </a:rPr>
              <a:t> </a:t>
            </a:r>
            <a:r>
              <a:rPr sz="1100" b="1" i="1" dirty="0">
                <a:solidFill>
                  <a:srgbClr val="005F70"/>
                </a:solidFill>
                <a:latin typeface="Arial"/>
                <a:cs typeface="Arial"/>
              </a:rPr>
              <a:t>000</a:t>
            </a:r>
            <a:r>
              <a:rPr sz="1100" b="1" i="1" spc="-10" dirty="0">
                <a:solidFill>
                  <a:srgbClr val="005F70"/>
                </a:solidFill>
                <a:latin typeface="Arial"/>
                <a:cs typeface="Arial"/>
              </a:rPr>
              <a:t> svenskar</a:t>
            </a:r>
            <a:endParaRPr sz="1100" dirty="0">
              <a:latin typeface="Arial"/>
              <a:cs typeface="Arial"/>
            </a:endParaRPr>
          </a:p>
        </p:txBody>
      </p:sp>
      <p:sp>
        <p:nvSpPr>
          <p:cNvPr id="6" name="object 6"/>
          <p:cNvSpPr txBox="1"/>
          <p:nvPr/>
        </p:nvSpPr>
        <p:spPr>
          <a:xfrm>
            <a:off x="8821039" y="3643121"/>
            <a:ext cx="1004569" cy="361315"/>
          </a:xfrm>
          <a:prstGeom prst="rect">
            <a:avLst/>
          </a:prstGeom>
        </p:spPr>
        <p:txBody>
          <a:bodyPr vert="horz" wrap="square" lIns="0" tIns="12700" rIns="0" bIns="0" rtlCol="0">
            <a:spAutoFit/>
          </a:bodyPr>
          <a:lstStyle/>
          <a:p>
            <a:pPr marL="91440" marR="5080" indent="-79375">
              <a:lnSpc>
                <a:spcPct val="100000"/>
              </a:lnSpc>
              <a:spcBef>
                <a:spcPts val="100"/>
              </a:spcBef>
            </a:pPr>
            <a:r>
              <a:rPr sz="1100" b="1" spc="-10" dirty="0">
                <a:solidFill>
                  <a:srgbClr val="005F70"/>
                </a:solidFill>
                <a:latin typeface="Arial"/>
                <a:cs typeface="Arial"/>
              </a:rPr>
              <a:t>Högengagerad bandypublik</a:t>
            </a:r>
            <a:endParaRPr sz="1100">
              <a:latin typeface="Arial"/>
              <a:cs typeface="Arial"/>
            </a:endParaRPr>
          </a:p>
        </p:txBody>
      </p:sp>
      <p:sp>
        <p:nvSpPr>
          <p:cNvPr id="7" name="object 7"/>
          <p:cNvSpPr txBox="1"/>
          <p:nvPr/>
        </p:nvSpPr>
        <p:spPr>
          <a:xfrm>
            <a:off x="7118984" y="3553434"/>
            <a:ext cx="1025525" cy="528320"/>
          </a:xfrm>
          <a:prstGeom prst="rect">
            <a:avLst/>
          </a:prstGeom>
        </p:spPr>
        <p:txBody>
          <a:bodyPr vert="horz" wrap="square" lIns="0" tIns="96520" rIns="0" bIns="0" rtlCol="0">
            <a:spAutoFit/>
          </a:bodyPr>
          <a:lstStyle/>
          <a:p>
            <a:pPr marL="12700">
              <a:lnSpc>
                <a:spcPct val="100000"/>
              </a:lnSpc>
              <a:spcBef>
                <a:spcPts val="760"/>
              </a:spcBef>
            </a:pPr>
            <a:r>
              <a:rPr sz="1100" b="1" spc="-10" dirty="0">
                <a:solidFill>
                  <a:srgbClr val="005F70"/>
                </a:solidFill>
                <a:latin typeface="Arial"/>
                <a:cs typeface="Arial"/>
              </a:rPr>
              <a:t>Bandypubliken</a:t>
            </a:r>
            <a:endParaRPr sz="1100" dirty="0">
              <a:latin typeface="Arial"/>
              <a:cs typeface="Arial"/>
            </a:endParaRPr>
          </a:p>
          <a:p>
            <a:pPr marL="12700">
              <a:lnSpc>
                <a:spcPct val="100000"/>
              </a:lnSpc>
              <a:spcBef>
                <a:spcPts val="660"/>
              </a:spcBef>
            </a:pPr>
            <a:r>
              <a:rPr lang="sv-SE" sz="1100" b="1" i="1" dirty="0">
                <a:solidFill>
                  <a:srgbClr val="005F70"/>
                </a:solidFill>
                <a:latin typeface="Arial"/>
                <a:cs typeface="Arial"/>
              </a:rPr>
              <a:t>Ca </a:t>
            </a:r>
            <a:r>
              <a:rPr sz="1100" b="1" i="1" dirty="0">
                <a:solidFill>
                  <a:srgbClr val="005F70"/>
                </a:solidFill>
                <a:latin typeface="Arial"/>
                <a:cs typeface="Arial"/>
              </a:rPr>
              <a:t>70</a:t>
            </a:r>
            <a:r>
              <a:rPr sz="1100" b="1" i="1" spc="-10" dirty="0">
                <a:solidFill>
                  <a:srgbClr val="005F70"/>
                </a:solidFill>
                <a:latin typeface="Arial"/>
                <a:cs typeface="Arial"/>
              </a:rPr>
              <a:t> </a:t>
            </a:r>
            <a:r>
              <a:rPr sz="1100" b="1" i="1" spc="-25" dirty="0">
                <a:solidFill>
                  <a:srgbClr val="005F70"/>
                </a:solidFill>
                <a:latin typeface="Arial"/>
                <a:cs typeface="Arial"/>
              </a:rPr>
              <a:t>000</a:t>
            </a:r>
            <a:endParaRPr sz="1100" dirty="0">
              <a:latin typeface="Arial"/>
              <a:cs typeface="Arial"/>
            </a:endParaRPr>
          </a:p>
        </p:txBody>
      </p:sp>
      <p:sp>
        <p:nvSpPr>
          <p:cNvPr id="8" name="object 8"/>
          <p:cNvSpPr txBox="1"/>
          <p:nvPr/>
        </p:nvSpPr>
        <p:spPr>
          <a:xfrm>
            <a:off x="11146917" y="898652"/>
            <a:ext cx="660400"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Målgrupp</a:t>
            </a:r>
            <a:endParaRPr sz="1200">
              <a:latin typeface="Arial"/>
              <a:cs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81239" y="1228956"/>
            <a:ext cx="6414135" cy="452120"/>
          </a:xfrm>
          <a:prstGeom prst="rect">
            <a:avLst/>
          </a:prstGeom>
        </p:spPr>
        <p:txBody>
          <a:bodyPr vert="horz" wrap="square" lIns="0" tIns="12065" rIns="0" bIns="0" rtlCol="0">
            <a:spAutoFit/>
          </a:bodyPr>
          <a:lstStyle/>
          <a:p>
            <a:pPr marL="12700">
              <a:lnSpc>
                <a:spcPct val="100000"/>
              </a:lnSpc>
              <a:spcBef>
                <a:spcPts val="95"/>
              </a:spcBef>
            </a:pPr>
            <a:r>
              <a:rPr dirty="0"/>
              <a:t>Barn</a:t>
            </a:r>
            <a:r>
              <a:rPr spc="-60" dirty="0"/>
              <a:t> </a:t>
            </a:r>
            <a:r>
              <a:rPr dirty="0"/>
              <a:t>på</a:t>
            </a:r>
            <a:r>
              <a:rPr spc="-50" dirty="0"/>
              <a:t> </a:t>
            </a:r>
            <a:r>
              <a:rPr dirty="0"/>
              <a:t>våra</a:t>
            </a:r>
            <a:r>
              <a:rPr spc="-65" dirty="0"/>
              <a:t> </a:t>
            </a:r>
            <a:r>
              <a:rPr dirty="0"/>
              <a:t>matcher</a:t>
            </a:r>
            <a:r>
              <a:rPr spc="-45" dirty="0"/>
              <a:t> </a:t>
            </a:r>
            <a:r>
              <a:rPr dirty="0"/>
              <a:t>bygger</a:t>
            </a:r>
            <a:r>
              <a:rPr spc="-60" dirty="0"/>
              <a:t> </a:t>
            </a:r>
            <a:r>
              <a:rPr dirty="0"/>
              <a:t>vår</a:t>
            </a:r>
            <a:r>
              <a:rPr spc="-65" dirty="0"/>
              <a:t> </a:t>
            </a:r>
            <a:r>
              <a:rPr spc="-10" dirty="0"/>
              <a:t>framtid</a:t>
            </a:r>
          </a:p>
        </p:txBody>
      </p:sp>
      <p:grpSp>
        <p:nvGrpSpPr>
          <p:cNvPr id="3" name="object 3"/>
          <p:cNvGrpSpPr/>
          <p:nvPr/>
        </p:nvGrpSpPr>
        <p:grpSpPr>
          <a:xfrm>
            <a:off x="2674239" y="2486786"/>
            <a:ext cx="6737350" cy="3518535"/>
            <a:chOff x="2674239" y="2486786"/>
            <a:chExt cx="6737350" cy="3518535"/>
          </a:xfrm>
        </p:grpSpPr>
        <p:pic>
          <p:nvPicPr>
            <p:cNvPr id="4" name="object 4"/>
            <p:cNvPicPr/>
            <p:nvPr/>
          </p:nvPicPr>
          <p:blipFill>
            <a:blip r:embed="rId2" cstate="print"/>
            <a:stretch>
              <a:fillRect/>
            </a:stretch>
          </p:blipFill>
          <p:spPr>
            <a:xfrm>
              <a:off x="2721864" y="2584703"/>
              <a:ext cx="2311908" cy="3317748"/>
            </a:xfrm>
            <a:prstGeom prst="rect">
              <a:avLst/>
            </a:prstGeom>
          </p:spPr>
        </p:pic>
        <p:pic>
          <p:nvPicPr>
            <p:cNvPr id="5" name="object 5"/>
            <p:cNvPicPr/>
            <p:nvPr/>
          </p:nvPicPr>
          <p:blipFill>
            <a:blip r:embed="rId3" cstate="print"/>
            <a:stretch>
              <a:fillRect/>
            </a:stretch>
          </p:blipFill>
          <p:spPr>
            <a:xfrm>
              <a:off x="2721864" y="2601467"/>
              <a:ext cx="2276093" cy="3242310"/>
            </a:xfrm>
            <a:prstGeom prst="rect">
              <a:avLst/>
            </a:prstGeom>
          </p:spPr>
        </p:pic>
        <p:sp>
          <p:nvSpPr>
            <p:cNvPr id="6" name="object 6"/>
            <p:cNvSpPr/>
            <p:nvPr/>
          </p:nvSpPr>
          <p:spPr>
            <a:xfrm>
              <a:off x="2676144" y="2488691"/>
              <a:ext cx="6733540" cy="3514725"/>
            </a:xfrm>
            <a:custGeom>
              <a:avLst/>
              <a:gdLst/>
              <a:ahLst/>
              <a:cxnLst/>
              <a:rect l="l" t="t" r="r" b="b"/>
              <a:pathLst>
                <a:path w="6733540" h="3514725">
                  <a:moveTo>
                    <a:pt x="45719" y="3468624"/>
                  </a:moveTo>
                  <a:lnTo>
                    <a:pt x="6733032" y="3468624"/>
                  </a:lnTo>
                </a:path>
                <a:path w="6733540" h="3514725">
                  <a:moveTo>
                    <a:pt x="45719" y="3468624"/>
                  </a:moveTo>
                  <a:lnTo>
                    <a:pt x="45719" y="3514344"/>
                  </a:lnTo>
                </a:path>
                <a:path w="6733540" h="3514725">
                  <a:moveTo>
                    <a:pt x="1383792" y="3468624"/>
                  </a:moveTo>
                  <a:lnTo>
                    <a:pt x="1383792" y="3514344"/>
                  </a:lnTo>
                </a:path>
                <a:path w="6733540" h="3514725">
                  <a:moveTo>
                    <a:pt x="2720340" y="3468624"/>
                  </a:moveTo>
                  <a:lnTo>
                    <a:pt x="2720340" y="3514344"/>
                  </a:lnTo>
                </a:path>
                <a:path w="6733540" h="3514725">
                  <a:moveTo>
                    <a:pt x="4058411" y="3468624"/>
                  </a:moveTo>
                  <a:lnTo>
                    <a:pt x="4058411" y="3514344"/>
                  </a:lnTo>
                </a:path>
                <a:path w="6733540" h="3514725">
                  <a:moveTo>
                    <a:pt x="5394959" y="3468624"/>
                  </a:moveTo>
                  <a:lnTo>
                    <a:pt x="5394959" y="3514344"/>
                  </a:lnTo>
                </a:path>
                <a:path w="6733540" h="3514725">
                  <a:moveTo>
                    <a:pt x="6733032" y="3468624"/>
                  </a:moveTo>
                  <a:lnTo>
                    <a:pt x="6733032" y="3514344"/>
                  </a:lnTo>
                </a:path>
                <a:path w="6733540" h="3514725">
                  <a:moveTo>
                    <a:pt x="45719" y="3468624"/>
                  </a:moveTo>
                  <a:lnTo>
                    <a:pt x="45719" y="0"/>
                  </a:lnTo>
                </a:path>
                <a:path w="6733540" h="3514725">
                  <a:moveTo>
                    <a:pt x="0" y="3468624"/>
                  </a:moveTo>
                  <a:lnTo>
                    <a:pt x="45719" y="3468624"/>
                  </a:lnTo>
                </a:path>
                <a:path w="6733540" h="3514725">
                  <a:moveTo>
                    <a:pt x="0" y="2775204"/>
                  </a:moveTo>
                  <a:lnTo>
                    <a:pt x="45719" y="2775204"/>
                  </a:lnTo>
                </a:path>
                <a:path w="6733540" h="3514725">
                  <a:moveTo>
                    <a:pt x="0" y="2081784"/>
                  </a:moveTo>
                  <a:lnTo>
                    <a:pt x="45719" y="2081784"/>
                  </a:lnTo>
                </a:path>
                <a:path w="6733540" h="3514725">
                  <a:moveTo>
                    <a:pt x="0" y="1388364"/>
                  </a:moveTo>
                  <a:lnTo>
                    <a:pt x="45719" y="1388364"/>
                  </a:lnTo>
                </a:path>
                <a:path w="6733540" h="3514725">
                  <a:moveTo>
                    <a:pt x="0" y="693420"/>
                  </a:moveTo>
                  <a:lnTo>
                    <a:pt x="45719" y="693420"/>
                  </a:lnTo>
                </a:path>
                <a:path w="6733540" h="3514725">
                  <a:moveTo>
                    <a:pt x="0" y="0"/>
                  </a:moveTo>
                  <a:lnTo>
                    <a:pt x="45719" y="0"/>
                  </a:lnTo>
                </a:path>
              </a:pathLst>
            </a:custGeom>
            <a:ln w="3193">
              <a:solidFill>
                <a:srgbClr val="000000"/>
              </a:solidFill>
            </a:ln>
          </p:spPr>
          <p:txBody>
            <a:bodyPr wrap="square" lIns="0" tIns="0" rIns="0" bIns="0" rtlCol="0"/>
            <a:lstStyle/>
            <a:p>
              <a:endParaRPr/>
            </a:p>
          </p:txBody>
        </p:sp>
      </p:grpSp>
      <p:sp>
        <p:nvSpPr>
          <p:cNvPr id="7" name="object 7"/>
          <p:cNvSpPr txBox="1"/>
          <p:nvPr/>
        </p:nvSpPr>
        <p:spPr>
          <a:xfrm>
            <a:off x="3655567" y="5502655"/>
            <a:ext cx="332740" cy="208279"/>
          </a:xfrm>
          <a:prstGeom prst="rect">
            <a:avLst/>
          </a:prstGeom>
        </p:spPr>
        <p:txBody>
          <a:bodyPr vert="horz" wrap="square" lIns="0" tIns="12700" rIns="0" bIns="0" rtlCol="0">
            <a:spAutoFit/>
          </a:bodyPr>
          <a:lstStyle/>
          <a:p>
            <a:pPr marL="12700">
              <a:lnSpc>
                <a:spcPct val="100000"/>
              </a:lnSpc>
              <a:spcBef>
                <a:spcPts val="100"/>
              </a:spcBef>
            </a:pPr>
            <a:r>
              <a:rPr sz="1200" spc="-25" dirty="0">
                <a:solidFill>
                  <a:srgbClr val="FFFFFF"/>
                </a:solidFill>
                <a:latin typeface="Arial"/>
                <a:cs typeface="Arial"/>
              </a:rPr>
              <a:t>13%</a:t>
            </a:r>
            <a:endParaRPr sz="1200">
              <a:latin typeface="Arial"/>
              <a:cs typeface="Arial"/>
            </a:endParaRPr>
          </a:p>
        </p:txBody>
      </p:sp>
      <p:sp>
        <p:nvSpPr>
          <p:cNvPr id="8" name="object 8"/>
          <p:cNvSpPr txBox="1"/>
          <p:nvPr/>
        </p:nvSpPr>
        <p:spPr>
          <a:xfrm>
            <a:off x="4056634" y="4808601"/>
            <a:ext cx="332740" cy="208279"/>
          </a:xfrm>
          <a:prstGeom prst="rect">
            <a:avLst/>
          </a:prstGeom>
        </p:spPr>
        <p:txBody>
          <a:bodyPr vert="horz" wrap="square" lIns="0" tIns="12700" rIns="0" bIns="0" rtlCol="0">
            <a:spAutoFit/>
          </a:bodyPr>
          <a:lstStyle/>
          <a:p>
            <a:pPr marL="12700">
              <a:lnSpc>
                <a:spcPct val="100000"/>
              </a:lnSpc>
              <a:spcBef>
                <a:spcPts val="100"/>
              </a:spcBef>
            </a:pPr>
            <a:r>
              <a:rPr sz="1200" spc="-25" dirty="0">
                <a:solidFill>
                  <a:srgbClr val="FFFFFF"/>
                </a:solidFill>
                <a:latin typeface="Arial"/>
                <a:cs typeface="Arial"/>
              </a:rPr>
              <a:t>19%</a:t>
            </a:r>
            <a:endParaRPr sz="1200">
              <a:latin typeface="Arial"/>
              <a:cs typeface="Arial"/>
            </a:endParaRPr>
          </a:p>
        </p:txBody>
      </p:sp>
      <p:sp>
        <p:nvSpPr>
          <p:cNvPr id="9" name="object 9"/>
          <p:cNvSpPr txBox="1"/>
          <p:nvPr/>
        </p:nvSpPr>
        <p:spPr>
          <a:xfrm>
            <a:off x="4056634" y="4114927"/>
            <a:ext cx="332740" cy="208279"/>
          </a:xfrm>
          <a:prstGeom prst="rect">
            <a:avLst/>
          </a:prstGeom>
        </p:spPr>
        <p:txBody>
          <a:bodyPr vert="horz" wrap="square" lIns="0" tIns="12700" rIns="0" bIns="0" rtlCol="0">
            <a:spAutoFit/>
          </a:bodyPr>
          <a:lstStyle/>
          <a:p>
            <a:pPr marL="12700">
              <a:lnSpc>
                <a:spcPct val="100000"/>
              </a:lnSpc>
              <a:spcBef>
                <a:spcPts val="100"/>
              </a:spcBef>
            </a:pPr>
            <a:r>
              <a:rPr sz="1200" spc="-25" dirty="0">
                <a:solidFill>
                  <a:srgbClr val="FFFFFF"/>
                </a:solidFill>
                <a:latin typeface="Arial"/>
                <a:cs typeface="Arial"/>
              </a:rPr>
              <a:t>19%</a:t>
            </a:r>
            <a:endParaRPr sz="1200">
              <a:latin typeface="Arial"/>
              <a:cs typeface="Arial"/>
            </a:endParaRPr>
          </a:p>
        </p:txBody>
      </p:sp>
      <p:sp>
        <p:nvSpPr>
          <p:cNvPr id="10" name="object 10"/>
          <p:cNvSpPr txBox="1"/>
          <p:nvPr/>
        </p:nvSpPr>
        <p:spPr>
          <a:xfrm>
            <a:off x="3722370" y="3421126"/>
            <a:ext cx="332740" cy="208279"/>
          </a:xfrm>
          <a:prstGeom prst="rect">
            <a:avLst/>
          </a:prstGeom>
        </p:spPr>
        <p:txBody>
          <a:bodyPr vert="horz" wrap="square" lIns="0" tIns="12700" rIns="0" bIns="0" rtlCol="0">
            <a:spAutoFit/>
          </a:bodyPr>
          <a:lstStyle/>
          <a:p>
            <a:pPr marL="12700">
              <a:lnSpc>
                <a:spcPct val="100000"/>
              </a:lnSpc>
              <a:spcBef>
                <a:spcPts val="100"/>
              </a:spcBef>
            </a:pPr>
            <a:r>
              <a:rPr sz="1200" spc="-25" dirty="0">
                <a:solidFill>
                  <a:srgbClr val="FFFFFF"/>
                </a:solidFill>
                <a:latin typeface="Arial"/>
                <a:cs typeface="Arial"/>
              </a:rPr>
              <a:t>14%</a:t>
            </a:r>
            <a:endParaRPr sz="1200">
              <a:latin typeface="Arial"/>
              <a:cs typeface="Arial"/>
            </a:endParaRPr>
          </a:p>
        </p:txBody>
      </p:sp>
      <p:sp>
        <p:nvSpPr>
          <p:cNvPr id="11" name="object 11"/>
          <p:cNvSpPr txBox="1"/>
          <p:nvPr/>
        </p:nvSpPr>
        <p:spPr>
          <a:xfrm>
            <a:off x="5059807" y="2727197"/>
            <a:ext cx="332740" cy="208279"/>
          </a:xfrm>
          <a:prstGeom prst="rect">
            <a:avLst/>
          </a:prstGeom>
        </p:spPr>
        <p:txBody>
          <a:bodyPr vert="horz" wrap="square" lIns="0" tIns="12700" rIns="0" bIns="0" rtlCol="0">
            <a:spAutoFit/>
          </a:bodyPr>
          <a:lstStyle/>
          <a:p>
            <a:pPr marL="12700">
              <a:lnSpc>
                <a:spcPct val="100000"/>
              </a:lnSpc>
              <a:spcBef>
                <a:spcPts val="100"/>
              </a:spcBef>
            </a:pPr>
            <a:r>
              <a:rPr sz="1200" spc="-25" dirty="0">
                <a:solidFill>
                  <a:srgbClr val="FFFFFF"/>
                </a:solidFill>
                <a:latin typeface="Arial"/>
                <a:cs typeface="Arial"/>
              </a:rPr>
              <a:t>34%</a:t>
            </a:r>
            <a:endParaRPr sz="1200">
              <a:latin typeface="Arial"/>
              <a:cs typeface="Arial"/>
            </a:endParaRPr>
          </a:p>
        </p:txBody>
      </p:sp>
      <p:sp>
        <p:nvSpPr>
          <p:cNvPr id="12" name="object 12"/>
          <p:cNvSpPr txBox="1"/>
          <p:nvPr/>
        </p:nvSpPr>
        <p:spPr>
          <a:xfrm>
            <a:off x="2600070" y="6024473"/>
            <a:ext cx="247015" cy="208279"/>
          </a:xfrm>
          <a:prstGeom prst="rect">
            <a:avLst/>
          </a:prstGeom>
        </p:spPr>
        <p:txBody>
          <a:bodyPr vert="horz" wrap="square" lIns="0" tIns="12700" rIns="0" bIns="0" rtlCol="0">
            <a:spAutoFit/>
          </a:bodyPr>
          <a:lstStyle/>
          <a:p>
            <a:pPr marL="12700">
              <a:lnSpc>
                <a:spcPct val="100000"/>
              </a:lnSpc>
              <a:spcBef>
                <a:spcPts val="100"/>
              </a:spcBef>
            </a:pPr>
            <a:r>
              <a:rPr sz="1200" spc="-25" dirty="0">
                <a:solidFill>
                  <a:srgbClr val="FFFFFF"/>
                </a:solidFill>
                <a:latin typeface="Arial"/>
                <a:cs typeface="Arial"/>
              </a:rPr>
              <a:t>0%</a:t>
            </a:r>
            <a:endParaRPr sz="1200">
              <a:latin typeface="Arial"/>
              <a:cs typeface="Arial"/>
            </a:endParaRPr>
          </a:p>
        </p:txBody>
      </p:sp>
      <p:sp>
        <p:nvSpPr>
          <p:cNvPr id="13" name="object 13"/>
          <p:cNvSpPr txBox="1"/>
          <p:nvPr/>
        </p:nvSpPr>
        <p:spPr>
          <a:xfrm>
            <a:off x="3895090" y="6024473"/>
            <a:ext cx="330200" cy="208279"/>
          </a:xfrm>
          <a:prstGeom prst="rect">
            <a:avLst/>
          </a:prstGeom>
        </p:spPr>
        <p:txBody>
          <a:bodyPr vert="horz" wrap="square" lIns="0" tIns="12700" rIns="0" bIns="0" rtlCol="0">
            <a:spAutoFit/>
          </a:bodyPr>
          <a:lstStyle/>
          <a:p>
            <a:pPr marL="12700">
              <a:lnSpc>
                <a:spcPct val="100000"/>
              </a:lnSpc>
              <a:spcBef>
                <a:spcPts val="100"/>
              </a:spcBef>
            </a:pPr>
            <a:r>
              <a:rPr sz="1200" spc="-25" dirty="0">
                <a:solidFill>
                  <a:srgbClr val="FFFFFF"/>
                </a:solidFill>
                <a:latin typeface="Arial"/>
                <a:cs typeface="Arial"/>
              </a:rPr>
              <a:t>20%</a:t>
            </a:r>
            <a:endParaRPr sz="1200">
              <a:latin typeface="Arial"/>
              <a:cs typeface="Arial"/>
            </a:endParaRPr>
          </a:p>
        </p:txBody>
      </p:sp>
      <p:sp>
        <p:nvSpPr>
          <p:cNvPr id="14" name="object 14"/>
          <p:cNvSpPr txBox="1"/>
          <p:nvPr/>
        </p:nvSpPr>
        <p:spPr>
          <a:xfrm>
            <a:off x="5232272" y="6024473"/>
            <a:ext cx="330200" cy="208279"/>
          </a:xfrm>
          <a:prstGeom prst="rect">
            <a:avLst/>
          </a:prstGeom>
        </p:spPr>
        <p:txBody>
          <a:bodyPr vert="horz" wrap="square" lIns="0" tIns="12700" rIns="0" bIns="0" rtlCol="0">
            <a:spAutoFit/>
          </a:bodyPr>
          <a:lstStyle/>
          <a:p>
            <a:pPr marL="12700">
              <a:lnSpc>
                <a:spcPct val="100000"/>
              </a:lnSpc>
              <a:spcBef>
                <a:spcPts val="100"/>
              </a:spcBef>
            </a:pPr>
            <a:r>
              <a:rPr sz="1200" spc="-25" dirty="0">
                <a:solidFill>
                  <a:srgbClr val="FFFFFF"/>
                </a:solidFill>
                <a:latin typeface="Arial"/>
                <a:cs typeface="Arial"/>
              </a:rPr>
              <a:t>40%</a:t>
            </a:r>
            <a:endParaRPr sz="1200">
              <a:latin typeface="Arial"/>
              <a:cs typeface="Arial"/>
            </a:endParaRPr>
          </a:p>
        </p:txBody>
      </p:sp>
      <p:sp>
        <p:nvSpPr>
          <p:cNvPr id="15" name="object 15"/>
          <p:cNvSpPr txBox="1"/>
          <p:nvPr/>
        </p:nvSpPr>
        <p:spPr>
          <a:xfrm>
            <a:off x="6569709" y="6024473"/>
            <a:ext cx="330200" cy="208279"/>
          </a:xfrm>
          <a:prstGeom prst="rect">
            <a:avLst/>
          </a:prstGeom>
        </p:spPr>
        <p:txBody>
          <a:bodyPr vert="horz" wrap="square" lIns="0" tIns="12700" rIns="0" bIns="0" rtlCol="0">
            <a:spAutoFit/>
          </a:bodyPr>
          <a:lstStyle/>
          <a:p>
            <a:pPr marL="12700">
              <a:lnSpc>
                <a:spcPct val="100000"/>
              </a:lnSpc>
              <a:spcBef>
                <a:spcPts val="100"/>
              </a:spcBef>
            </a:pPr>
            <a:r>
              <a:rPr sz="1200" spc="-25" dirty="0">
                <a:solidFill>
                  <a:srgbClr val="FFFFFF"/>
                </a:solidFill>
                <a:latin typeface="Arial"/>
                <a:cs typeface="Arial"/>
              </a:rPr>
              <a:t>60%</a:t>
            </a:r>
            <a:endParaRPr sz="1200">
              <a:latin typeface="Arial"/>
              <a:cs typeface="Arial"/>
            </a:endParaRPr>
          </a:p>
        </p:txBody>
      </p:sp>
      <p:sp>
        <p:nvSpPr>
          <p:cNvPr id="16" name="object 16"/>
          <p:cNvSpPr txBox="1"/>
          <p:nvPr/>
        </p:nvSpPr>
        <p:spPr>
          <a:xfrm>
            <a:off x="7907273" y="6024473"/>
            <a:ext cx="330200" cy="208279"/>
          </a:xfrm>
          <a:prstGeom prst="rect">
            <a:avLst/>
          </a:prstGeom>
        </p:spPr>
        <p:txBody>
          <a:bodyPr vert="horz" wrap="square" lIns="0" tIns="12700" rIns="0" bIns="0" rtlCol="0">
            <a:spAutoFit/>
          </a:bodyPr>
          <a:lstStyle/>
          <a:p>
            <a:pPr marL="12700">
              <a:lnSpc>
                <a:spcPct val="100000"/>
              </a:lnSpc>
              <a:spcBef>
                <a:spcPts val="100"/>
              </a:spcBef>
            </a:pPr>
            <a:r>
              <a:rPr sz="1200" spc="-25" dirty="0">
                <a:solidFill>
                  <a:srgbClr val="FFFFFF"/>
                </a:solidFill>
                <a:latin typeface="Arial"/>
                <a:cs typeface="Arial"/>
              </a:rPr>
              <a:t>80%</a:t>
            </a:r>
            <a:endParaRPr sz="1200">
              <a:latin typeface="Arial"/>
              <a:cs typeface="Arial"/>
            </a:endParaRPr>
          </a:p>
        </p:txBody>
      </p:sp>
      <p:sp>
        <p:nvSpPr>
          <p:cNvPr id="17" name="object 17"/>
          <p:cNvSpPr txBox="1"/>
          <p:nvPr/>
        </p:nvSpPr>
        <p:spPr>
          <a:xfrm>
            <a:off x="9202039" y="6024473"/>
            <a:ext cx="415290" cy="208279"/>
          </a:xfrm>
          <a:prstGeom prst="rect">
            <a:avLst/>
          </a:prstGeom>
        </p:spPr>
        <p:txBody>
          <a:bodyPr vert="horz" wrap="square" lIns="0" tIns="12700" rIns="0" bIns="0" rtlCol="0">
            <a:spAutoFit/>
          </a:bodyPr>
          <a:lstStyle/>
          <a:p>
            <a:pPr marL="12700">
              <a:lnSpc>
                <a:spcPct val="100000"/>
              </a:lnSpc>
              <a:spcBef>
                <a:spcPts val="100"/>
              </a:spcBef>
            </a:pPr>
            <a:r>
              <a:rPr sz="1200" spc="-20" dirty="0">
                <a:solidFill>
                  <a:srgbClr val="FFFFFF"/>
                </a:solidFill>
                <a:latin typeface="Arial"/>
                <a:cs typeface="Arial"/>
              </a:rPr>
              <a:t>100%</a:t>
            </a:r>
            <a:endParaRPr sz="1200">
              <a:latin typeface="Arial"/>
              <a:cs typeface="Arial"/>
            </a:endParaRPr>
          </a:p>
        </p:txBody>
      </p:sp>
      <p:sp>
        <p:nvSpPr>
          <p:cNvPr id="18" name="object 18"/>
          <p:cNvSpPr txBox="1"/>
          <p:nvPr/>
        </p:nvSpPr>
        <p:spPr>
          <a:xfrm>
            <a:off x="1519555" y="5495950"/>
            <a:ext cx="1087120" cy="208279"/>
          </a:xfrm>
          <a:prstGeom prst="rect">
            <a:avLst/>
          </a:prstGeom>
        </p:spPr>
        <p:txBody>
          <a:bodyPr vert="horz" wrap="square" lIns="0" tIns="12700" rIns="0" bIns="0" rtlCol="0">
            <a:spAutoFit/>
          </a:bodyPr>
          <a:lstStyle/>
          <a:p>
            <a:pPr marL="12700">
              <a:lnSpc>
                <a:spcPct val="100000"/>
              </a:lnSpc>
              <a:spcBef>
                <a:spcPts val="100"/>
              </a:spcBef>
            </a:pPr>
            <a:r>
              <a:rPr sz="1200" dirty="0">
                <a:solidFill>
                  <a:srgbClr val="FFFFFF"/>
                </a:solidFill>
                <a:latin typeface="Arial"/>
                <a:cs typeface="Arial"/>
              </a:rPr>
              <a:t>36</a:t>
            </a:r>
            <a:r>
              <a:rPr sz="1200" spc="-15" dirty="0">
                <a:solidFill>
                  <a:srgbClr val="FFFFFF"/>
                </a:solidFill>
                <a:latin typeface="Arial"/>
                <a:cs typeface="Arial"/>
              </a:rPr>
              <a:t> </a:t>
            </a:r>
            <a:r>
              <a:rPr sz="1200" dirty="0">
                <a:solidFill>
                  <a:srgbClr val="FFFFFF"/>
                </a:solidFill>
                <a:latin typeface="Arial"/>
                <a:cs typeface="Arial"/>
              </a:rPr>
              <a:t>år</a:t>
            </a:r>
            <a:r>
              <a:rPr sz="1200" spc="-5" dirty="0">
                <a:solidFill>
                  <a:srgbClr val="FFFFFF"/>
                </a:solidFill>
                <a:latin typeface="Arial"/>
                <a:cs typeface="Arial"/>
              </a:rPr>
              <a:t> </a:t>
            </a:r>
            <a:r>
              <a:rPr sz="1200" dirty="0">
                <a:solidFill>
                  <a:srgbClr val="FFFFFF"/>
                </a:solidFill>
                <a:latin typeface="Arial"/>
                <a:cs typeface="Arial"/>
              </a:rPr>
              <a:t>och </a:t>
            </a:r>
            <a:r>
              <a:rPr sz="1200" spc="-20" dirty="0">
                <a:solidFill>
                  <a:srgbClr val="FFFFFF"/>
                </a:solidFill>
                <a:latin typeface="Arial"/>
                <a:cs typeface="Arial"/>
              </a:rPr>
              <a:t>uppåt</a:t>
            </a:r>
            <a:endParaRPr sz="1200">
              <a:latin typeface="Arial"/>
              <a:cs typeface="Arial"/>
            </a:endParaRPr>
          </a:p>
        </p:txBody>
      </p:sp>
      <p:sp>
        <p:nvSpPr>
          <p:cNvPr id="19" name="object 19"/>
          <p:cNvSpPr txBox="1"/>
          <p:nvPr/>
        </p:nvSpPr>
        <p:spPr>
          <a:xfrm>
            <a:off x="2011426" y="4802251"/>
            <a:ext cx="592455"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21-</a:t>
            </a:r>
            <a:r>
              <a:rPr sz="1200" dirty="0">
                <a:solidFill>
                  <a:srgbClr val="FFFFFF"/>
                </a:solidFill>
                <a:latin typeface="Arial"/>
                <a:cs typeface="Arial"/>
              </a:rPr>
              <a:t>35</a:t>
            </a:r>
            <a:r>
              <a:rPr sz="1200" spc="-20" dirty="0">
                <a:solidFill>
                  <a:srgbClr val="FFFFFF"/>
                </a:solidFill>
                <a:latin typeface="Arial"/>
                <a:cs typeface="Arial"/>
              </a:rPr>
              <a:t> </a:t>
            </a:r>
            <a:r>
              <a:rPr sz="1200" spc="-25" dirty="0">
                <a:solidFill>
                  <a:srgbClr val="FFFFFF"/>
                </a:solidFill>
                <a:latin typeface="Arial"/>
                <a:cs typeface="Arial"/>
              </a:rPr>
              <a:t>år</a:t>
            </a:r>
            <a:endParaRPr sz="1200">
              <a:latin typeface="Arial"/>
              <a:cs typeface="Arial"/>
            </a:endParaRPr>
          </a:p>
        </p:txBody>
      </p:sp>
      <p:sp>
        <p:nvSpPr>
          <p:cNvPr id="20" name="object 20"/>
          <p:cNvSpPr txBox="1"/>
          <p:nvPr/>
        </p:nvSpPr>
        <p:spPr>
          <a:xfrm>
            <a:off x="2011426" y="4107891"/>
            <a:ext cx="593090" cy="208915"/>
          </a:xfrm>
          <a:prstGeom prst="rect">
            <a:avLst/>
          </a:prstGeom>
        </p:spPr>
        <p:txBody>
          <a:bodyPr vert="horz" wrap="square" lIns="0" tIns="12700" rIns="0" bIns="0" rtlCol="0">
            <a:spAutoFit/>
          </a:bodyPr>
          <a:lstStyle/>
          <a:p>
            <a:pPr marL="12700">
              <a:lnSpc>
                <a:spcPct val="100000"/>
              </a:lnSpc>
              <a:spcBef>
                <a:spcPts val="100"/>
              </a:spcBef>
            </a:pPr>
            <a:r>
              <a:rPr sz="1200" dirty="0">
                <a:solidFill>
                  <a:srgbClr val="FFFFFF"/>
                </a:solidFill>
                <a:latin typeface="Arial"/>
                <a:cs typeface="Arial"/>
              </a:rPr>
              <a:t>13-20</a:t>
            </a:r>
            <a:r>
              <a:rPr sz="1200" spc="-10" dirty="0">
                <a:solidFill>
                  <a:srgbClr val="FFFFFF"/>
                </a:solidFill>
                <a:latin typeface="Arial"/>
                <a:cs typeface="Arial"/>
              </a:rPr>
              <a:t> </a:t>
            </a:r>
            <a:r>
              <a:rPr sz="1200" spc="-25" dirty="0">
                <a:solidFill>
                  <a:srgbClr val="FFFFFF"/>
                </a:solidFill>
                <a:latin typeface="Arial"/>
                <a:cs typeface="Arial"/>
              </a:rPr>
              <a:t>år</a:t>
            </a:r>
            <a:endParaRPr sz="1200">
              <a:latin typeface="Arial"/>
              <a:cs typeface="Arial"/>
            </a:endParaRPr>
          </a:p>
        </p:txBody>
      </p:sp>
      <p:sp>
        <p:nvSpPr>
          <p:cNvPr id="21" name="object 21"/>
          <p:cNvSpPr txBox="1"/>
          <p:nvPr/>
        </p:nvSpPr>
        <p:spPr>
          <a:xfrm>
            <a:off x="2011426" y="3414521"/>
            <a:ext cx="592455"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10-</a:t>
            </a:r>
            <a:r>
              <a:rPr sz="1200" dirty="0">
                <a:solidFill>
                  <a:srgbClr val="FFFFFF"/>
                </a:solidFill>
                <a:latin typeface="Arial"/>
                <a:cs typeface="Arial"/>
              </a:rPr>
              <a:t>12</a:t>
            </a:r>
            <a:r>
              <a:rPr sz="1200" spc="-20" dirty="0">
                <a:solidFill>
                  <a:srgbClr val="FFFFFF"/>
                </a:solidFill>
                <a:latin typeface="Arial"/>
                <a:cs typeface="Arial"/>
              </a:rPr>
              <a:t> </a:t>
            </a:r>
            <a:r>
              <a:rPr sz="1200" spc="-25" dirty="0">
                <a:solidFill>
                  <a:srgbClr val="FFFFFF"/>
                </a:solidFill>
                <a:latin typeface="Arial"/>
                <a:cs typeface="Arial"/>
              </a:rPr>
              <a:t>år</a:t>
            </a:r>
            <a:endParaRPr sz="1200">
              <a:latin typeface="Arial"/>
              <a:cs typeface="Arial"/>
            </a:endParaRPr>
          </a:p>
        </p:txBody>
      </p:sp>
      <p:sp>
        <p:nvSpPr>
          <p:cNvPr id="22" name="object 22"/>
          <p:cNvSpPr txBox="1"/>
          <p:nvPr/>
        </p:nvSpPr>
        <p:spPr>
          <a:xfrm>
            <a:off x="1257096" y="2720721"/>
            <a:ext cx="1346200" cy="208279"/>
          </a:xfrm>
          <a:prstGeom prst="rect">
            <a:avLst/>
          </a:prstGeom>
        </p:spPr>
        <p:txBody>
          <a:bodyPr vert="horz" wrap="square" lIns="0" tIns="12700" rIns="0" bIns="0" rtlCol="0">
            <a:spAutoFit/>
          </a:bodyPr>
          <a:lstStyle/>
          <a:p>
            <a:pPr marL="12700">
              <a:lnSpc>
                <a:spcPct val="100000"/>
              </a:lnSpc>
              <a:spcBef>
                <a:spcPts val="100"/>
              </a:spcBef>
            </a:pPr>
            <a:r>
              <a:rPr sz="1200" dirty="0">
                <a:solidFill>
                  <a:srgbClr val="FFFFFF"/>
                </a:solidFill>
                <a:latin typeface="Arial"/>
                <a:cs typeface="Arial"/>
              </a:rPr>
              <a:t>Jag</a:t>
            </a:r>
            <a:r>
              <a:rPr sz="1200" spc="-20" dirty="0">
                <a:solidFill>
                  <a:srgbClr val="FFFFFF"/>
                </a:solidFill>
                <a:latin typeface="Arial"/>
                <a:cs typeface="Arial"/>
              </a:rPr>
              <a:t> </a:t>
            </a:r>
            <a:r>
              <a:rPr sz="1200" dirty="0">
                <a:solidFill>
                  <a:srgbClr val="FFFFFF"/>
                </a:solidFill>
                <a:latin typeface="Arial"/>
                <a:cs typeface="Arial"/>
              </a:rPr>
              <a:t>var</a:t>
            </a:r>
            <a:r>
              <a:rPr sz="1200" spc="-10" dirty="0">
                <a:solidFill>
                  <a:srgbClr val="FFFFFF"/>
                </a:solidFill>
                <a:latin typeface="Arial"/>
                <a:cs typeface="Arial"/>
              </a:rPr>
              <a:t> </a:t>
            </a:r>
            <a:r>
              <a:rPr sz="1200" dirty="0">
                <a:solidFill>
                  <a:srgbClr val="FFFFFF"/>
                </a:solidFill>
                <a:latin typeface="Arial"/>
                <a:cs typeface="Arial"/>
              </a:rPr>
              <a:t>under</a:t>
            </a:r>
            <a:r>
              <a:rPr sz="1200" spc="-15" dirty="0">
                <a:solidFill>
                  <a:srgbClr val="FFFFFF"/>
                </a:solidFill>
                <a:latin typeface="Arial"/>
                <a:cs typeface="Arial"/>
              </a:rPr>
              <a:t> </a:t>
            </a:r>
            <a:r>
              <a:rPr sz="1200" dirty="0">
                <a:solidFill>
                  <a:srgbClr val="FFFFFF"/>
                </a:solidFill>
                <a:latin typeface="Arial"/>
                <a:cs typeface="Arial"/>
              </a:rPr>
              <a:t>10</a:t>
            </a:r>
            <a:r>
              <a:rPr sz="1200" spc="-20" dirty="0">
                <a:solidFill>
                  <a:srgbClr val="FFFFFF"/>
                </a:solidFill>
                <a:latin typeface="Arial"/>
                <a:cs typeface="Arial"/>
              </a:rPr>
              <a:t> </a:t>
            </a:r>
            <a:r>
              <a:rPr sz="1200" spc="-25" dirty="0">
                <a:solidFill>
                  <a:srgbClr val="FFFFFF"/>
                </a:solidFill>
                <a:latin typeface="Arial"/>
                <a:cs typeface="Arial"/>
              </a:rPr>
              <a:t>år</a:t>
            </a:r>
            <a:endParaRPr sz="1200">
              <a:latin typeface="Arial"/>
              <a:cs typeface="Arial"/>
            </a:endParaRPr>
          </a:p>
        </p:txBody>
      </p:sp>
      <p:grpSp>
        <p:nvGrpSpPr>
          <p:cNvPr id="23" name="object 23"/>
          <p:cNvGrpSpPr/>
          <p:nvPr/>
        </p:nvGrpSpPr>
        <p:grpSpPr>
          <a:xfrm>
            <a:off x="6803135" y="3049523"/>
            <a:ext cx="4439920" cy="2040889"/>
            <a:chOff x="6803135" y="3049523"/>
            <a:chExt cx="4439920" cy="2040889"/>
          </a:xfrm>
        </p:grpSpPr>
        <p:pic>
          <p:nvPicPr>
            <p:cNvPr id="24" name="object 24"/>
            <p:cNvPicPr/>
            <p:nvPr/>
          </p:nvPicPr>
          <p:blipFill>
            <a:blip r:embed="rId4" cstate="print"/>
            <a:stretch>
              <a:fillRect/>
            </a:stretch>
          </p:blipFill>
          <p:spPr>
            <a:xfrm>
              <a:off x="6803135" y="3049523"/>
              <a:ext cx="4439412" cy="2040636"/>
            </a:xfrm>
            <a:prstGeom prst="rect">
              <a:avLst/>
            </a:prstGeom>
          </p:spPr>
        </p:pic>
        <p:pic>
          <p:nvPicPr>
            <p:cNvPr id="25" name="object 25"/>
            <p:cNvPicPr/>
            <p:nvPr/>
          </p:nvPicPr>
          <p:blipFill>
            <a:blip r:embed="rId5" cstate="print"/>
            <a:stretch>
              <a:fillRect/>
            </a:stretch>
          </p:blipFill>
          <p:spPr>
            <a:xfrm>
              <a:off x="6803135" y="3230879"/>
              <a:ext cx="4255008" cy="1702308"/>
            </a:xfrm>
            <a:prstGeom prst="rect">
              <a:avLst/>
            </a:prstGeom>
          </p:spPr>
        </p:pic>
        <p:sp>
          <p:nvSpPr>
            <p:cNvPr id="26" name="object 26"/>
            <p:cNvSpPr/>
            <p:nvPr/>
          </p:nvSpPr>
          <p:spPr>
            <a:xfrm>
              <a:off x="6856475" y="3064763"/>
              <a:ext cx="4337685" cy="1938655"/>
            </a:xfrm>
            <a:custGeom>
              <a:avLst/>
              <a:gdLst/>
              <a:ahLst/>
              <a:cxnLst/>
              <a:rect l="l" t="t" r="r" b="b"/>
              <a:pathLst>
                <a:path w="4337684" h="1938654">
                  <a:moveTo>
                    <a:pt x="4337304" y="0"/>
                  </a:moveTo>
                  <a:lnTo>
                    <a:pt x="0" y="0"/>
                  </a:lnTo>
                  <a:lnTo>
                    <a:pt x="0" y="1938527"/>
                  </a:lnTo>
                  <a:lnTo>
                    <a:pt x="4337304" y="1938527"/>
                  </a:lnTo>
                  <a:lnTo>
                    <a:pt x="4337304" y="0"/>
                  </a:lnTo>
                  <a:close/>
                </a:path>
              </a:pathLst>
            </a:custGeom>
            <a:solidFill>
              <a:srgbClr val="9BC6CF"/>
            </a:solidFill>
          </p:spPr>
          <p:txBody>
            <a:bodyPr wrap="square" lIns="0" tIns="0" rIns="0" bIns="0" rtlCol="0"/>
            <a:lstStyle/>
            <a:p>
              <a:endParaRPr/>
            </a:p>
          </p:txBody>
        </p:sp>
      </p:grpSp>
      <p:sp>
        <p:nvSpPr>
          <p:cNvPr id="27" name="object 27"/>
          <p:cNvSpPr txBox="1"/>
          <p:nvPr/>
        </p:nvSpPr>
        <p:spPr>
          <a:xfrm>
            <a:off x="6948169" y="3458667"/>
            <a:ext cx="1334135" cy="940435"/>
          </a:xfrm>
          <a:prstGeom prst="rect">
            <a:avLst/>
          </a:prstGeom>
        </p:spPr>
        <p:txBody>
          <a:bodyPr vert="horz" wrap="square" lIns="0" tIns="12700" rIns="0" bIns="0" rtlCol="0">
            <a:spAutoFit/>
          </a:bodyPr>
          <a:lstStyle/>
          <a:p>
            <a:pPr>
              <a:lnSpc>
                <a:spcPct val="100000"/>
              </a:lnSpc>
              <a:spcBef>
                <a:spcPts val="100"/>
              </a:spcBef>
            </a:pPr>
            <a:r>
              <a:rPr sz="1200" dirty="0">
                <a:latin typeface="Arial"/>
                <a:cs typeface="Arial"/>
              </a:rPr>
              <a:t>Jag</a:t>
            </a:r>
            <a:r>
              <a:rPr sz="1200" spc="-25" dirty="0">
                <a:latin typeface="Arial"/>
                <a:cs typeface="Arial"/>
              </a:rPr>
              <a:t> </a:t>
            </a:r>
            <a:r>
              <a:rPr sz="1200" dirty="0">
                <a:latin typeface="Arial"/>
                <a:cs typeface="Arial"/>
              </a:rPr>
              <a:t>var</a:t>
            </a:r>
            <a:r>
              <a:rPr sz="1200" spc="-5" dirty="0">
                <a:latin typeface="Arial"/>
                <a:cs typeface="Arial"/>
              </a:rPr>
              <a:t> </a:t>
            </a:r>
            <a:r>
              <a:rPr sz="1200" dirty="0">
                <a:latin typeface="Arial"/>
                <a:cs typeface="Arial"/>
              </a:rPr>
              <a:t>under</a:t>
            </a:r>
            <a:r>
              <a:rPr sz="1200" spc="-40" dirty="0">
                <a:latin typeface="Arial"/>
                <a:cs typeface="Arial"/>
              </a:rPr>
              <a:t> </a:t>
            </a:r>
            <a:r>
              <a:rPr sz="1200" dirty="0">
                <a:latin typeface="Arial"/>
                <a:cs typeface="Arial"/>
              </a:rPr>
              <a:t>10</a:t>
            </a:r>
            <a:r>
              <a:rPr sz="1200" spc="-10" dirty="0">
                <a:latin typeface="Arial"/>
                <a:cs typeface="Arial"/>
              </a:rPr>
              <a:t> </a:t>
            </a:r>
            <a:r>
              <a:rPr sz="1200" spc="-25" dirty="0">
                <a:latin typeface="Arial"/>
                <a:cs typeface="Arial"/>
              </a:rPr>
              <a:t>år</a:t>
            </a:r>
            <a:endParaRPr sz="1200">
              <a:latin typeface="Arial"/>
              <a:cs typeface="Arial"/>
            </a:endParaRPr>
          </a:p>
          <a:p>
            <a:pPr>
              <a:lnSpc>
                <a:spcPct val="100000"/>
              </a:lnSpc>
              <a:spcBef>
                <a:spcPts val="5"/>
              </a:spcBef>
            </a:pPr>
            <a:r>
              <a:rPr sz="1200" spc="-10" dirty="0">
                <a:latin typeface="Arial"/>
                <a:cs typeface="Arial"/>
              </a:rPr>
              <a:t>10-</a:t>
            </a:r>
            <a:r>
              <a:rPr sz="1200" dirty="0">
                <a:latin typeface="Arial"/>
                <a:cs typeface="Arial"/>
              </a:rPr>
              <a:t>12</a:t>
            </a:r>
            <a:r>
              <a:rPr sz="1200" spc="-30" dirty="0">
                <a:latin typeface="Arial"/>
                <a:cs typeface="Arial"/>
              </a:rPr>
              <a:t> </a:t>
            </a:r>
            <a:r>
              <a:rPr sz="1200" spc="-25" dirty="0">
                <a:latin typeface="Arial"/>
                <a:cs typeface="Arial"/>
              </a:rPr>
              <a:t>år</a:t>
            </a:r>
            <a:endParaRPr sz="1200">
              <a:latin typeface="Arial"/>
              <a:cs typeface="Arial"/>
            </a:endParaRPr>
          </a:p>
          <a:p>
            <a:pPr>
              <a:lnSpc>
                <a:spcPct val="100000"/>
              </a:lnSpc>
            </a:pPr>
            <a:r>
              <a:rPr sz="1200" spc="-10" dirty="0">
                <a:latin typeface="Arial"/>
                <a:cs typeface="Arial"/>
              </a:rPr>
              <a:t>13-</a:t>
            </a:r>
            <a:r>
              <a:rPr sz="1200" dirty="0">
                <a:latin typeface="Arial"/>
                <a:cs typeface="Arial"/>
              </a:rPr>
              <a:t>20</a:t>
            </a:r>
            <a:r>
              <a:rPr sz="1200" spc="-30" dirty="0">
                <a:latin typeface="Arial"/>
                <a:cs typeface="Arial"/>
              </a:rPr>
              <a:t> </a:t>
            </a:r>
            <a:r>
              <a:rPr sz="1200" spc="-25" dirty="0">
                <a:latin typeface="Arial"/>
                <a:cs typeface="Arial"/>
              </a:rPr>
              <a:t>år</a:t>
            </a:r>
            <a:endParaRPr sz="1200">
              <a:latin typeface="Arial"/>
              <a:cs typeface="Arial"/>
            </a:endParaRPr>
          </a:p>
          <a:p>
            <a:pPr>
              <a:lnSpc>
                <a:spcPct val="100000"/>
              </a:lnSpc>
            </a:pPr>
            <a:r>
              <a:rPr sz="1200" spc="-10" dirty="0">
                <a:latin typeface="Arial"/>
                <a:cs typeface="Arial"/>
              </a:rPr>
              <a:t>21-</a:t>
            </a:r>
            <a:r>
              <a:rPr sz="1200" dirty="0">
                <a:latin typeface="Arial"/>
                <a:cs typeface="Arial"/>
              </a:rPr>
              <a:t>35</a:t>
            </a:r>
            <a:r>
              <a:rPr sz="1200" spc="-30" dirty="0">
                <a:latin typeface="Arial"/>
                <a:cs typeface="Arial"/>
              </a:rPr>
              <a:t> </a:t>
            </a:r>
            <a:r>
              <a:rPr sz="1200" spc="-25" dirty="0">
                <a:latin typeface="Arial"/>
                <a:cs typeface="Arial"/>
              </a:rPr>
              <a:t>år</a:t>
            </a:r>
            <a:endParaRPr sz="1200">
              <a:latin typeface="Arial"/>
              <a:cs typeface="Arial"/>
            </a:endParaRPr>
          </a:p>
          <a:p>
            <a:pPr>
              <a:lnSpc>
                <a:spcPct val="100000"/>
              </a:lnSpc>
            </a:pPr>
            <a:r>
              <a:rPr sz="1200" dirty="0">
                <a:latin typeface="Arial"/>
                <a:cs typeface="Arial"/>
              </a:rPr>
              <a:t>36</a:t>
            </a:r>
            <a:r>
              <a:rPr sz="1200" spc="-10" dirty="0">
                <a:latin typeface="Arial"/>
                <a:cs typeface="Arial"/>
              </a:rPr>
              <a:t> </a:t>
            </a:r>
            <a:r>
              <a:rPr sz="1200" dirty="0">
                <a:latin typeface="Arial"/>
                <a:cs typeface="Arial"/>
              </a:rPr>
              <a:t>år</a:t>
            </a:r>
            <a:r>
              <a:rPr sz="1200" spc="-15" dirty="0">
                <a:latin typeface="Arial"/>
                <a:cs typeface="Arial"/>
              </a:rPr>
              <a:t> </a:t>
            </a:r>
            <a:r>
              <a:rPr sz="1200" dirty="0">
                <a:latin typeface="Arial"/>
                <a:cs typeface="Arial"/>
              </a:rPr>
              <a:t>och</a:t>
            </a:r>
            <a:r>
              <a:rPr sz="1200" spc="-5" dirty="0">
                <a:latin typeface="Arial"/>
                <a:cs typeface="Arial"/>
              </a:rPr>
              <a:t> </a:t>
            </a:r>
            <a:r>
              <a:rPr sz="1200" spc="-20" dirty="0">
                <a:latin typeface="Arial"/>
                <a:cs typeface="Arial"/>
              </a:rPr>
              <a:t>uppåt</a:t>
            </a:r>
            <a:endParaRPr sz="1200">
              <a:latin typeface="Arial"/>
              <a:cs typeface="Arial"/>
            </a:endParaRPr>
          </a:p>
        </p:txBody>
      </p:sp>
      <p:sp>
        <p:nvSpPr>
          <p:cNvPr id="28" name="object 28"/>
          <p:cNvSpPr txBox="1"/>
          <p:nvPr/>
        </p:nvSpPr>
        <p:spPr>
          <a:xfrm>
            <a:off x="8777351" y="3276091"/>
            <a:ext cx="2153285" cy="1123315"/>
          </a:xfrm>
          <a:prstGeom prst="rect">
            <a:avLst/>
          </a:prstGeom>
        </p:spPr>
        <p:txBody>
          <a:bodyPr vert="horz" wrap="square" lIns="0" tIns="12700" rIns="0" bIns="0" rtlCol="0">
            <a:spAutoFit/>
          </a:bodyPr>
          <a:lstStyle/>
          <a:p>
            <a:pPr>
              <a:lnSpc>
                <a:spcPct val="100000"/>
              </a:lnSpc>
              <a:spcBef>
                <a:spcPts val="100"/>
              </a:spcBef>
            </a:pPr>
            <a:r>
              <a:rPr sz="1200" dirty="0">
                <a:latin typeface="Arial"/>
                <a:cs typeface="Arial"/>
              </a:rPr>
              <a:t>Besöksfrekvens</a:t>
            </a:r>
            <a:r>
              <a:rPr sz="1200" spc="-50" dirty="0">
                <a:latin typeface="Arial"/>
                <a:cs typeface="Arial"/>
              </a:rPr>
              <a:t> </a:t>
            </a:r>
            <a:r>
              <a:rPr sz="1200" dirty="0">
                <a:latin typeface="Arial"/>
                <a:cs typeface="Arial"/>
              </a:rPr>
              <a:t>(antal</a:t>
            </a:r>
            <a:r>
              <a:rPr sz="1200" spc="-40" dirty="0">
                <a:latin typeface="Arial"/>
                <a:cs typeface="Arial"/>
              </a:rPr>
              <a:t> </a:t>
            </a:r>
            <a:r>
              <a:rPr sz="1200" spc="-10" dirty="0">
                <a:latin typeface="Arial"/>
                <a:cs typeface="Arial"/>
              </a:rPr>
              <a:t>matcher)</a:t>
            </a:r>
            <a:endParaRPr sz="1200">
              <a:latin typeface="Arial"/>
              <a:cs typeface="Arial"/>
            </a:endParaRPr>
          </a:p>
          <a:p>
            <a:pPr>
              <a:lnSpc>
                <a:spcPct val="100000"/>
              </a:lnSpc>
            </a:pPr>
            <a:r>
              <a:rPr sz="1200" b="1" spc="-25" dirty="0">
                <a:latin typeface="Arial"/>
                <a:cs typeface="Arial"/>
              </a:rPr>
              <a:t>9,6</a:t>
            </a:r>
            <a:endParaRPr sz="1200">
              <a:latin typeface="Arial"/>
              <a:cs typeface="Arial"/>
            </a:endParaRPr>
          </a:p>
          <a:p>
            <a:pPr>
              <a:lnSpc>
                <a:spcPct val="100000"/>
              </a:lnSpc>
            </a:pPr>
            <a:r>
              <a:rPr sz="1200" spc="-25" dirty="0">
                <a:latin typeface="Arial"/>
                <a:cs typeface="Arial"/>
              </a:rPr>
              <a:t>9,1</a:t>
            </a:r>
            <a:endParaRPr sz="1200">
              <a:latin typeface="Arial"/>
              <a:cs typeface="Arial"/>
            </a:endParaRPr>
          </a:p>
          <a:p>
            <a:pPr>
              <a:lnSpc>
                <a:spcPct val="100000"/>
              </a:lnSpc>
            </a:pPr>
            <a:r>
              <a:rPr sz="1200" spc="-25" dirty="0">
                <a:latin typeface="Arial"/>
                <a:cs typeface="Arial"/>
              </a:rPr>
              <a:t>9,1</a:t>
            </a:r>
            <a:endParaRPr sz="1200">
              <a:latin typeface="Arial"/>
              <a:cs typeface="Arial"/>
            </a:endParaRPr>
          </a:p>
          <a:p>
            <a:pPr>
              <a:lnSpc>
                <a:spcPct val="100000"/>
              </a:lnSpc>
            </a:pPr>
            <a:r>
              <a:rPr sz="1200" spc="-25" dirty="0">
                <a:latin typeface="Arial"/>
                <a:cs typeface="Arial"/>
              </a:rPr>
              <a:t>8,8</a:t>
            </a:r>
            <a:endParaRPr sz="1200">
              <a:latin typeface="Arial"/>
              <a:cs typeface="Arial"/>
            </a:endParaRPr>
          </a:p>
          <a:p>
            <a:pPr>
              <a:lnSpc>
                <a:spcPct val="100000"/>
              </a:lnSpc>
            </a:pPr>
            <a:r>
              <a:rPr sz="1200" spc="-25" dirty="0">
                <a:latin typeface="Arial"/>
                <a:cs typeface="Arial"/>
              </a:rPr>
              <a:t>8,0</a:t>
            </a:r>
            <a:endParaRPr sz="1200">
              <a:latin typeface="Arial"/>
              <a:cs typeface="Arial"/>
            </a:endParaRPr>
          </a:p>
        </p:txBody>
      </p:sp>
      <p:sp>
        <p:nvSpPr>
          <p:cNvPr id="29" name="object 29"/>
          <p:cNvSpPr txBox="1"/>
          <p:nvPr/>
        </p:nvSpPr>
        <p:spPr>
          <a:xfrm>
            <a:off x="6948169" y="4556505"/>
            <a:ext cx="3637279" cy="208279"/>
          </a:xfrm>
          <a:prstGeom prst="rect">
            <a:avLst/>
          </a:prstGeom>
        </p:spPr>
        <p:txBody>
          <a:bodyPr vert="horz" wrap="square" lIns="0" tIns="12700" rIns="0" bIns="0" rtlCol="0">
            <a:spAutoFit/>
          </a:bodyPr>
          <a:lstStyle/>
          <a:p>
            <a:pPr>
              <a:lnSpc>
                <a:spcPct val="100000"/>
              </a:lnSpc>
              <a:spcBef>
                <a:spcPts val="100"/>
              </a:spcBef>
            </a:pPr>
            <a:r>
              <a:rPr sz="1200" b="1" dirty="0">
                <a:latin typeface="Arial"/>
                <a:cs typeface="Arial"/>
              </a:rPr>
              <a:t>Tidig</a:t>
            </a:r>
            <a:r>
              <a:rPr sz="1200" b="1" spc="10" dirty="0">
                <a:latin typeface="Arial"/>
                <a:cs typeface="Arial"/>
              </a:rPr>
              <a:t> </a:t>
            </a:r>
            <a:r>
              <a:rPr sz="1200" b="1" dirty="0">
                <a:latin typeface="Arial"/>
                <a:cs typeface="Arial"/>
              </a:rPr>
              <a:t>introduktion</a:t>
            </a:r>
            <a:r>
              <a:rPr sz="1200" b="1" spc="25" dirty="0">
                <a:latin typeface="Arial"/>
                <a:cs typeface="Arial"/>
              </a:rPr>
              <a:t> </a:t>
            </a:r>
            <a:r>
              <a:rPr sz="1200" b="1" dirty="0">
                <a:latin typeface="Arial"/>
                <a:cs typeface="Arial"/>
              </a:rPr>
              <a:t>innebär högre</a:t>
            </a:r>
            <a:r>
              <a:rPr sz="1200" b="1" spc="5" dirty="0">
                <a:latin typeface="Arial"/>
                <a:cs typeface="Arial"/>
              </a:rPr>
              <a:t> </a:t>
            </a:r>
            <a:r>
              <a:rPr sz="1200" b="1" spc="-10" dirty="0">
                <a:latin typeface="Arial"/>
                <a:cs typeface="Arial"/>
              </a:rPr>
              <a:t>besökspotential!</a:t>
            </a:r>
            <a:endParaRPr sz="1200">
              <a:latin typeface="Arial"/>
              <a:cs typeface="Arial"/>
            </a:endParaRPr>
          </a:p>
        </p:txBody>
      </p:sp>
      <p:sp>
        <p:nvSpPr>
          <p:cNvPr id="30" name="object 30"/>
          <p:cNvSpPr/>
          <p:nvPr/>
        </p:nvSpPr>
        <p:spPr>
          <a:xfrm>
            <a:off x="9096756" y="3566159"/>
            <a:ext cx="76200" cy="792480"/>
          </a:xfrm>
          <a:custGeom>
            <a:avLst/>
            <a:gdLst/>
            <a:ahLst/>
            <a:cxnLst/>
            <a:rect l="l" t="t" r="r" b="b"/>
            <a:pathLst>
              <a:path w="76200" h="792479">
                <a:moveTo>
                  <a:pt x="31750" y="715771"/>
                </a:moveTo>
                <a:lnTo>
                  <a:pt x="0" y="715771"/>
                </a:lnTo>
                <a:lnTo>
                  <a:pt x="38100" y="791971"/>
                </a:lnTo>
                <a:lnTo>
                  <a:pt x="69850" y="728471"/>
                </a:lnTo>
                <a:lnTo>
                  <a:pt x="31750" y="728471"/>
                </a:lnTo>
                <a:lnTo>
                  <a:pt x="31750" y="715771"/>
                </a:lnTo>
                <a:close/>
              </a:path>
              <a:path w="76200" h="792479">
                <a:moveTo>
                  <a:pt x="44450" y="0"/>
                </a:moveTo>
                <a:lnTo>
                  <a:pt x="31750" y="0"/>
                </a:lnTo>
                <a:lnTo>
                  <a:pt x="31750" y="728471"/>
                </a:lnTo>
                <a:lnTo>
                  <a:pt x="44450" y="728471"/>
                </a:lnTo>
                <a:lnTo>
                  <a:pt x="44450" y="0"/>
                </a:lnTo>
                <a:close/>
              </a:path>
              <a:path w="76200" h="792479">
                <a:moveTo>
                  <a:pt x="76200" y="715771"/>
                </a:moveTo>
                <a:lnTo>
                  <a:pt x="44450" y="715771"/>
                </a:lnTo>
                <a:lnTo>
                  <a:pt x="44450" y="728471"/>
                </a:lnTo>
                <a:lnTo>
                  <a:pt x="69850" y="728471"/>
                </a:lnTo>
                <a:lnTo>
                  <a:pt x="76200" y="715771"/>
                </a:lnTo>
                <a:close/>
              </a:path>
            </a:pathLst>
          </a:custGeom>
          <a:solidFill>
            <a:srgbClr val="005F70"/>
          </a:solidFill>
        </p:spPr>
        <p:txBody>
          <a:bodyPr wrap="square" lIns="0" tIns="0" rIns="0" bIns="0" rtlCol="0"/>
          <a:lstStyle/>
          <a:p>
            <a:endParaRPr/>
          </a:p>
        </p:txBody>
      </p:sp>
      <p:sp>
        <p:nvSpPr>
          <p:cNvPr id="31" name="object 31"/>
          <p:cNvSpPr txBox="1"/>
          <p:nvPr/>
        </p:nvSpPr>
        <p:spPr>
          <a:xfrm>
            <a:off x="3136138" y="1782572"/>
            <a:ext cx="5919470" cy="453390"/>
          </a:xfrm>
          <a:prstGeom prst="rect">
            <a:avLst/>
          </a:prstGeom>
        </p:spPr>
        <p:txBody>
          <a:bodyPr vert="horz" wrap="square" lIns="0" tIns="13335" rIns="0" bIns="0" rtlCol="0">
            <a:spAutoFit/>
          </a:bodyPr>
          <a:lstStyle/>
          <a:p>
            <a:pPr algn="ctr">
              <a:lnSpc>
                <a:spcPct val="100000"/>
              </a:lnSpc>
              <a:spcBef>
                <a:spcPts val="105"/>
              </a:spcBef>
            </a:pPr>
            <a:r>
              <a:rPr sz="1400" dirty="0">
                <a:solidFill>
                  <a:srgbClr val="FFFFFF"/>
                </a:solidFill>
                <a:latin typeface="Arial"/>
                <a:cs typeface="Arial"/>
              </a:rPr>
              <a:t>Hur</a:t>
            </a:r>
            <a:r>
              <a:rPr sz="1400" spc="-25" dirty="0">
                <a:solidFill>
                  <a:srgbClr val="FFFFFF"/>
                </a:solidFill>
                <a:latin typeface="Arial"/>
                <a:cs typeface="Arial"/>
              </a:rPr>
              <a:t> </a:t>
            </a:r>
            <a:r>
              <a:rPr sz="1400" dirty="0">
                <a:solidFill>
                  <a:srgbClr val="FFFFFF"/>
                </a:solidFill>
                <a:latin typeface="Arial"/>
                <a:cs typeface="Arial"/>
              </a:rPr>
              <a:t>gammal</a:t>
            </a:r>
            <a:r>
              <a:rPr sz="1400" spc="-30" dirty="0">
                <a:solidFill>
                  <a:srgbClr val="FFFFFF"/>
                </a:solidFill>
                <a:latin typeface="Arial"/>
                <a:cs typeface="Arial"/>
              </a:rPr>
              <a:t> </a:t>
            </a:r>
            <a:r>
              <a:rPr sz="1400" dirty="0">
                <a:solidFill>
                  <a:srgbClr val="FFFFFF"/>
                </a:solidFill>
                <a:latin typeface="Arial"/>
                <a:cs typeface="Arial"/>
              </a:rPr>
              <a:t>var</a:t>
            </a:r>
            <a:r>
              <a:rPr sz="1400" spc="-20" dirty="0">
                <a:solidFill>
                  <a:srgbClr val="FFFFFF"/>
                </a:solidFill>
                <a:latin typeface="Arial"/>
                <a:cs typeface="Arial"/>
              </a:rPr>
              <a:t> </a:t>
            </a:r>
            <a:r>
              <a:rPr sz="1400" dirty="0">
                <a:solidFill>
                  <a:srgbClr val="FFFFFF"/>
                </a:solidFill>
                <a:latin typeface="Arial"/>
                <a:cs typeface="Arial"/>
              </a:rPr>
              <a:t>du</a:t>
            </a:r>
            <a:r>
              <a:rPr sz="1400" spc="-20" dirty="0">
                <a:solidFill>
                  <a:srgbClr val="FFFFFF"/>
                </a:solidFill>
                <a:latin typeface="Arial"/>
                <a:cs typeface="Arial"/>
              </a:rPr>
              <a:t> </a:t>
            </a:r>
            <a:r>
              <a:rPr sz="1400" dirty="0">
                <a:solidFill>
                  <a:srgbClr val="FFFFFF"/>
                </a:solidFill>
                <a:latin typeface="Arial"/>
                <a:cs typeface="Arial"/>
              </a:rPr>
              <a:t>när</a:t>
            </a:r>
            <a:r>
              <a:rPr sz="1400" spc="-30" dirty="0">
                <a:solidFill>
                  <a:srgbClr val="FFFFFF"/>
                </a:solidFill>
                <a:latin typeface="Arial"/>
                <a:cs typeface="Arial"/>
              </a:rPr>
              <a:t> </a:t>
            </a:r>
            <a:r>
              <a:rPr sz="1400" dirty="0">
                <a:solidFill>
                  <a:srgbClr val="FFFFFF"/>
                </a:solidFill>
                <a:latin typeface="Arial"/>
                <a:cs typeface="Arial"/>
              </a:rPr>
              <a:t>du</a:t>
            </a:r>
            <a:r>
              <a:rPr sz="1400" spc="-30" dirty="0">
                <a:solidFill>
                  <a:srgbClr val="FFFFFF"/>
                </a:solidFill>
                <a:latin typeface="Arial"/>
                <a:cs typeface="Arial"/>
              </a:rPr>
              <a:t> </a:t>
            </a:r>
            <a:r>
              <a:rPr sz="1400" dirty="0">
                <a:solidFill>
                  <a:srgbClr val="FFFFFF"/>
                </a:solidFill>
                <a:latin typeface="Arial"/>
                <a:cs typeface="Arial"/>
              </a:rPr>
              <a:t>första</a:t>
            </a:r>
            <a:r>
              <a:rPr sz="1400" spc="-55" dirty="0">
                <a:solidFill>
                  <a:srgbClr val="FFFFFF"/>
                </a:solidFill>
                <a:latin typeface="Arial"/>
                <a:cs typeface="Arial"/>
              </a:rPr>
              <a:t> </a:t>
            </a:r>
            <a:r>
              <a:rPr sz="1400" dirty="0">
                <a:solidFill>
                  <a:srgbClr val="FFFFFF"/>
                </a:solidFill>
                <a:latin typeface="Arial"/>
                <a:cs typeface="Arial"/>
              </a:rPr>
              <a:t>gången</a:t>
            </a:r>
            <a:r>
              <a:rPr sz="1400" spc="-45" dirty="0">
                <a:solidFill>
                  <a:srgbClr val="FFFFFF"/>
                </a:solidFill>
                <a:latin typeface="Arial"/>
                <a:cs typeface="Arial"/>
              </a:rPr>
              <a:t> </a:t>
            </a:r>
            <a:r>
              <a:rPr sz="1400" dirty="0">
                <a:solidFill>
                  <a:srgbClr val="FFFFFF"/>
                </a:solidFill>
                <a:latin typeface="Arial"/>
                <a:cs typeface="Arial"/>
              </a:rPr>
              <a:t>gick</a:t>
            </a:r>
            <a:r>
              <a:rPr sz="1400" spc="-25" dirty="0">
                <a:solidFill>
                  <a:srgbClr val="FFFFFF"/>
                </a:solidFill>
                <a:latin typeface="Arial"/>
                <a:cs typeface="Arial"/>
              </a:rPr>
              <a:t> </a:t>
            </a:r>
            <a:r>
              <a:rPr sz="1400" dirty="0">
                <a:solidFill>
                  <a:srgbClr val="FFFFFF"/>
                </a:solidFill>
                <a:latin typeface="Arial"/>
                <a:cs typeface="Arial"/>
              </a:rPr>
              <a:t>på</a:t>
            </a:r>
            <a:r>
              <a:rPr sz="1400" spc="-30" dirty="0">
                <a:solidFill>
                  <a:srgbClr val="FFFFFF"/>
                </a:solidFill>
                <a:latin typeface="Arial"/>
                <a:cs typeface="Arial"/>
              </a:rPr>
              <a:t> </a:t>
            </a:r>
            <a:r>
              <a:rPr sz="1400" dirty="0">
                <a:solidFill>
                  <a:srgbClr val="FFFFFF"/>
                </a:solidFill>
                <a:latin typeface="Arial"/>
                <a:cs typeface="Arial"/>
              </a:rPr>
              <a:t>hemmamatch</a:t>
            </a:r>
            <a:r>
              <a:rPr sz="1400" spc="-55" dirty="0">
                <a:solidFill>
                  <a:srgbClr val="FFFFFF"/>
                </a:solidFill>
                <a:latin typeface="Arial"/>
                <a:cs typeface="Arial"/>
              </a:rPr>
              <a:t> </a:t>
            </a:r>
            <a:r>
              <a:rPr sz="1400" dirty="0">
                <a:solidFill>
                  <a:srgbClr val="FFFFFF"/>
                </a:solidFill>
                <a:latin typeface="Arial"/>
                <a:cs typeface="Arial"/>
              </a:rPr>
              <a:t>i</a:t>
            </a:r>
            <a:r>
              <a:rPr sz="1400" spc="-15" dirty="0">
                <a:solidFill>
                  <a:srgbClr val="FFFFFF"/>
                </a:solidFill>
                <a:latin typeface="Arial"/>
                <a:cs typeface="Arial"/>
              </a:rPr>
              <a:t> </a:t>
            </a:r>
            <a:r>
              <a:rPr sz="1400" spc="-10" dirty="0">
                <a:solidFill>
                  <a:srgbClr val="FFFFFF"/>
                </a:solidFill>
                <a:latin typeface="Arial"/>
                <a:cs typeface="Arial"/>
              </a:rPr>
              <a:t>Elitserien?</a:t>
            </a:r>
            <a:endParaRPr sz="1400">
              <a:latin typeface="Arial"/>
              <a:cs typeface="Arial"/>
            </a:endParaRPr>
          </a:p>
          <a:p>
            <a:pPr marL="8255" algn="ctr">
              <a:lnSpc>
                <a:spcPct val="100000"/>
              </a:lnSpc>
            </a:pPr>
            <a:r>
              <a:rPr sz="1400" i="1" dirty="0">
                <a:solidFill>
                  <a:srgbClr val="FFFFFF"/>
                </a:solidFill>
                <a:latin typeface="Arial"/>
                <a:cs typeface="Arial"/>
              </a:rPr>
              <a:t>Uppskatta</a:t>
            </a:r>
            <a:r>
              <a:rPr sz="1400" i="1" spc="-65" dirty="0">
                <a:solidFill>
                  <a:srgbClr val="FFFFFF"/>
                </a:solidFill>
                <a:latin typeface="Arial"/>
                <a:cs typeface="Arial"/>
              </a:rPr>
              <a:t> </a:t>
            </a:r>
            <a:r>
              <a:rPr sz="1400" i="1" dirty="0">
                <a:solidFill>
                  <a:srgbClr val="FFFFFF"/>
                </a:solidFill>
                <a:latin typeface="Arial"/>
                <a:cs typeface="Arial"/>
              </a:rPr>
              <a:t>gärna</a:t>
            </a:r>
            <a:r>
              <a:rPr sz="1400" i="1" spc="-35" dirty="0">
                <a:solidFill>
                  <a:srgbClr val="FFFFFF"/>
                </a:solidFill>
                <a:latin typeface="Arial"/>
                <a:cs typeface="Arial"/>
              </a:rPr>
              <a:t> </a:t>
            </a:r>
            <a:r>
              <a:rPr sz="1400" i="1" dirty="0">
                <a:solidFill>
                  <a:srgbClr val="FFFFFF"/>
                </a:solidFill>
                <a:latin typeface="Arial"/>
                <a:cs typeface="Arial"/>
              </a:rPr>
              <a:t>om</a:t>
            </a:r>
            <a:r>
              <a:rPr sz="1400" i="1" spc="-15" dirty="0">
                <a:solidFill>
                  <a:srgbClr val="FFFFFF"/>
                </a:solidFill>
                <a:latin typeface="Arial"/>
                <a:cs typeface="Arial"/>
              </a:rPr>
              <a:t> </a:t>
            </a:r>
            <a:r>
              <a:rPr sz="1400" i="1" dirty="0">
                <a:solidFill>
                  <a:srgbClr val="FFFFFF"/>
                </a:solidFill>
                <a:latin typeface="Arial"/>
                <a:cs typeface="Arial"/>
              </a:rPr>
              <a:t>du</a:t>
            </a:r>
            <a:r>
              <a:rPr sz="1400" i="1" spc="-10" dirty="0">
                <a:solidFill>
                  <a:srgbClr val="FFFFFF"/>
                </a:solidFill>
                <a:latin typeface="Arial"/>
                <a:cs typeface="Arial"/>
              </a:rPr>
              <a:t> </a:t>
            </a:r>
            <a:r>
              <a:rPr sz="1400" i="1" dirty="0">
                <a:solidFill>
                  <a:srgbClr val="FFFFFF"/>
                </a:solidFill>
                <a:latin typeface="Arial"/>
                <a:cs typeface="Arial"/>
              </a:rPr>
              <a:t>inte</a:t>
            </a:r>
            <a:r>
              <a:rPr sz="1400" i="1" spc="-35" dirty="0">
                <a:solidFill>
                  <a:srgbClr val="FFFFFF"/>
                </a:solidFill>
                <a:latin typeface="Arial"/>
                <a:cs typeface="Arial"/>
              </a:rPr>
              <a:t> </a:t>
            </a:r>
            <a:r>
              <a:rPr sz="1400" i="1" dirty="0">
                <a:solidFill>
                  <a:srgbClr val="FFFFFF"/>
                </a:solidFill>
                <a:latin typeface="Arial"/>
                <a:cs typeface="Arial"/>
              </a:rPr>
              <a:t>riktigt</a:t>
            </a:r>
            <a:r>
              <a:rPr sz="1400" i="1" spc="-30" dirty="0">
                <a:solidFill>
                  <a:srgbClr val="FFFFFF"/>
                </a:solidFill>
                <a:latin typeface="Arial"/>
                <a:cs typeface="Arial"/>
              </a:rPr>
              <a:t> </a:t>
            </a:r>
            <a:r>
              <a:rPr sz="1400" i="1" dirty="0">
                <a:solidFill>
                  <a:srgbClr val="FFFFFF"/>
                </a:solidFill>
                <a:latin typeface="Arial"/>
                <a:cs typeface="Arial"/>
              </a:rPr>
              <a:t>kommer</a:t>
            </a:r>
            <a:r>
              <a:rPr sz="1400" i="1" spc="-35" dirty="0">
                <a:solidFill>
                  <a:srgbClr val="FFFFFF"/>
                </a:solidFill>
                <a:latin typeface="Arial"/>
                <a:cs typeface="Arial"/>
              </a:rPr>
              <a:t> </a:t>
            </a:r>
            <a:r>
              <a:rPr sz="1400" i="1" spc="-20" dirty="0">
                <a:solidFill>
                  <a:srgbClr val="FFFFFF"/>
                </a:solidFill>
                <a:latin typeface="Arial"/>
                <a:cs typeface="Arial"/>
              </a:rPr>
              <a:t>ihåg</a:t>
            </a:r>
            <a:endParaRPr sz="1400">
              <a:latin typeface="Arial"/>
              <a:cs typeface="Arial"/>
            </a:endParaRPr>
          </a:p>
        </p:txBody>
      </p:sp>
      <p:sp>
        <p:nvSpPr>
          <p:cNvPr id="33" name="object 33"/>
          <p:cNvSpPr txBox="1">
            <a:spLocks noGrp="1"/>
          </p:cNvSpPr>
          <p:nvPr>
            <p:ph type="sldNum" sz="quarter" idx="7"/>
          </p:nvPr>
        </p:nvSpPr>
        <p:spPr>
          <a:xfrm>
            <a:off x="11383009" y="6545487"/>
            <a:ext cx="259715" cy="196215"/>
          </a:xfrm>
          <a:prstGeom prst="rect">
            <a:avLst/>
          </a:prstGeom>
        </p:spPr>
        <p:txBody>
          <a:bodyPr vert="horz" wrap="square" lIns="0" tIns="0" rIns="0" bIns="0" rtlCol="0">
            <a:spAutoFit/>
          </a:bodyPr>
          <a:lstStyle>
            <a:defPPr>
              <a:defRPr kern="0"/>
            </a:defPPr>
            <a:lvl1pPr>
              <a:defRPr sz="1200" b="0" i="0">
                <a:solidFill>
                  <a:schemeClr val="bg1"/>
                </a:solidFill>
                <a:latin typeface="Arial"/>
                <a:cs typeface="Arial"/>
              </a:defRPr>
            </a:lvl1pPr>
          </a:lstStyle>
          <a:p>
            <a:pPr marL="38100">
              <a:lnSpc>
                <a:spcPts val="1425"/>
              </a:lnSpc>
            </a:pPr>
            <a:fld id="{81D60167-4931-47E6-BA6A-407CBD079E47}" type="slidenum">
              <a:rPr lang="sv-SE" spc="-25" smtClean="0"/>
              <a:pPr marL="38100">
                <a:lnSpc>
                  <a:spcPts val="1425"/>
                </a:lnSpc>
              </a:pPr>
              <a:t>16</a:t>
            </a:fld>
            <a:endParaRPr spc="-25" dirty="0"/>
          </a:p>
        </p:txBody>
      </p:sp>
      <p:sp>
        <p:nvSpPr>
          <p:cNvPr id="32" name="object 32"/>
          <p:cNvSpPr txBox="1"/>
          <p:nvPr/>
        </p:nvSpPr>
        <p:spPr>
          <a:xfrm>
            <a:off x="11146917" y="898652"/>
            <a:ext cx="660400"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Målgrupp</a:t>
            </a:r>
            <a:endParaRPr sz="1200">
              <a:latin typeface="Arial"/>
              <a:cs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362075" y="1279069"/>
            <a:ext cx="2697480" cy="452120"/>
          </a:xfrm>
          <a:prstGeom prst="rect">
            <a:avLst/>
          </a:prstGeom>
        </p:spPr>
        <p:txBody>
          <a:bodyPr vert="horz" wrap="square" lIns="0" tIns="12065" rIns="0" bIns="0" rtlCol="0">
            <a:spAutoFit/>
          </a:bodyPr>
          <a:lstStyle/>
          <a:p>
            <a:pPr marL="12700">
              <a:lnSpc>
                <a:spcPct val="100000"/>
              </a:lnSpc>
              <a:spcBef>
                <a:spcPts val="95"/>
              </a:spcBef>
            </a:pPr>
            <a:r>
              <a:rPr dirty="0"/>
              <a:t>Familjen</a:t>
            </a:r>
            <a:r>
              <a:rPr spc="-55" dirty="0"/>
              <a:t> </a:t>
            </a:r>
            <a:r>
              <a:rPr dirty="0"/>
              <a:t>är</a:t>
            </a:r>
            <a:r>
              <a:rPr spc="-80" dirty="0"/>
              <a:t> </a:t>
            </a:r>
            <a:r>
              <a:rPr spc="-10" dirty="0"/>
              <a:t>viktig</a:t>
            </a:r>
          </a:p>
        </p:txBody>
      </p:sp>
      <p:grpSp>
        <p:nvGrpSpPr>
          <p:cNvPr id="3" name="object 3"/>
          <p:cNvGrpSpPr/>
          <p:nvPr/>
        </p:nvGrpSpPr>
        <p:grpSpPr>
          <a:xfrm>
            <a:off x="3300984" y="2445947"/>
            <a:ext cx="6733540" cy="3392804"/>
            <a:chOff x="3300984" y="2445947"/>
            <a:chExt cx="6733540" cy="3392804"/>
          </a:xfrm>
        </p:grpSpPr>
        <p:pic>
          <p:nvPicPr>
            <p:cNvPr id="4" name="object 4"/>
            <p:cNvPicPr/>
            <p:nvPr/>
          </p:nvPicPr>
          <p:blipFill>
            <a:blip r:embed="rId2" cstate="print"/>
            <a:stretch>
              <a:fillRect/>
            </a:stretch>
          </p:blipFill>
          <p:spPr>
            <a:xfrm>
              <a:off x="3346704" y="2538983"/>
              <a:ext cx="3180588" cy="3201924"/>
            </a:xfrm>
            <a:prstGeom prst="rect">
              <a:avLst/>
            </a:prstGeom>
          </p:spPr>
        </p:pic>
        <p:pic>
          <p:nvPicPr>
            <p:cNvPr id="5" name="object 5"/>
            <p:cNvPicPr/>
            <p:nvPr/>
          </p:nvPicPr>
          <p:blipFill>
            <a:blip r:embed="rId3" cstate="print"/>
            <a:stretch>
              <a:fillRect/>
            </a:stretch>
          </p:blipFill>
          <p:spPr>
            <a:xfrm>
              <a:off x="3346704" y="2555747"/>
              <a:ext cx="3144774" cy="3126486"/>
            </a:xfrm>
            <a:prstGeom prst="rect">
              <a:avLst/>
            </a:prstGeom>
          </p:spPr>
        </p:pic>
        <p:sp>
          <p:nvSpPr>
            <p:cNvPr id="6" name="object 6"/>
            <p:cNvSpPr/>
            <p:nvPr/>
          </p:nvSpPr>
          <p:spPr>
            <a:xfrm>
              <a:off x="3300984" y="2447543"/>
              <a:ext cx="6731634" cy="3390900"/>
            </a:xfrm>
            <a:custGeom>
              <a:avLst/>
              <a:gdLst/>
              <a:ahLst/>
              <a:cxnLst/>
              <a:rect l="l" t="t" r="r" b="b"/>
              <a:pathLst>
                <a:path w="6731634" h="3390900">
                  <a:moveTo>
                    <a:pt x="45719" y="3343655"/>
                  </a:moveTo>
                  <a:lnTo>
                    <a:pt x="6731508" y="3343655"/>
                  </a:lnTo>
                </a:path>
                <a:path w="6731634" h="3390900">
                  <a:moveTo>
                    <a:pt x="45719" y="3343655"/>
                  </a:moveTo>
                  <a:lnTo>
                    <a:pt x="45719" y="3390900"/>
                  </a:lnTo>
                </a:path>
                <a:path w="6731634" h="3390900">
                  <a:moveTo>
                    <a:pt x="1383791" y="3343655"/>
                  </a:moveTo>
                  <a:lnTo>
                    <a:pt x="1383791" y="3390900"/>
                  </a:lnTo>
                </a:path>
                <a:path w="6731634" h="3390900">
                  <a:moveTo>
                    <a:pt x="2720340" y="3343655"/>
                  </a:moveTo>
                  <a:lnTo>
                    <a:pt x="2720340" y="3390900"/>
                  </a:lnTo>
                </a:path>
                <a:path w="6731634" h="3390900">
                  <a:moveTo>
                    <a:pt x="4058412" y="3343655"/>
                  </a:moveTo>
                  <a:lnTo>
                    <a:pt x="4058412" y="3390900"/>
                  </a:lnTo>
                </a:path>
                <a:path w="6731634" h="3390900">
                  <a:moveTo>
                    <a:pt x="5394960" y="3343655"/>
                  </a:moveTo>
                  <a:lnTo>
                    <a:pt x="5394960" y="3390900"/>
                  </a:lnTo>
                </a:path>
                <a:path w="6731634" h="3390900">
                  <a:moveTo>
                    <a:pt x="6731508" y="3343655"/>
                  </a:moveTo>
                  <a:lnTo>
                    <a:pt x="6731508" y="3390900"/>
                  </a:lnTo>
                </a:path>
                <a:path w="6731634" h="3390900">
                  <a:moveTo>
                    <a:pt x="45719" y="3343655"/>
                  </a:moveTo>
                  <a:lnTo>
                    <a:pt x="45719" y="0"/>
                  </a:lnTo>
                </a:path>
                <a:path w="6731634" h="3390900">
                  <a:moveTo>
                    <a:pt x="0" y="3343655"/>
                  </a:moveTo>
                  <a:lnTo>
                    <a:pt x="45719" y="3343655"/>
                  </a:lnTo>
                </a:path>
                <a:path w="6731634" h="3390900">
                  <a:moveTo>
                    <a:pt x="0" y="2676143"/>
                  </a:moveTo>
                  <a:lnTo>
                    <a:pt x="45719" y="2676143"/>
                  </a:lnTo>
                </a:path>
                <a:path w="6731634" h="3390900">
                  <a:moveTo>
                    <a:pt x="0" y="2007107"/>
                  </a:moveTo>
                  <a:lnTo>
                    <a:pt x="45719" y="2007107"/>
                  </a:lnTo>
                </a:path>
                <a:path w="6731634" h="3390900">
                  <a:moveTo>
                    <a:pt x="0" y="1338071"/>
                  </a:moveTo>
                  <a:lnTo>
                    <a:pt x="45719" y="1338071"/>
                  </a:lnTo>
                </a:path>
                <a:path w="6731634" h="3390900">
                  <a:moveTo>
                    <a:pt x="0" y="669035"/>
                  </a:moveTo>
                  <a:lnTo>
                    <a:pt x="45719" y="669035"/>
                  </a:lnTo>
                </a:path>
                <a:path w="6731634" h="3390900">
                  <a:moveTo>
                    <a:pt x="0" y="0"/>
                  </a:moveTo>
                  <a:lnTo>
                    <a:pt x="45719" y="0"/>
                  </a:lnTo>
                </a:path>
              </a:pathLst>
            </a:custGeom>
            <a:ln w="3193">
              <a:solidFill>
                <a:srgbClr val="000000"/>
              </a:solidFill>
            </a:ln>
          </p:spPr>
          <p:txBody>
            <a:bodyPr wrap="square" lIns="0" tIns="0" rIns="0" bIns="0" rtlCol="0"/>
            <a:lstStyle/>
            <a:p>
              <a:endParaRPr/>
            </a:p>
          </p:txBody>
        </p:sp>
      </p:grpSp>
      <p:sp>
        <p:nvSpPr>
          <p:cNvPr id="7" name="object 7"/>
          <p:cNvSpPr txBox="1"/>
          <p:nvPr/>
        </p:nvSpPr>
        <p:spPr>
          <a:xfrm>
            <a:off x="4882134" y="5349366"/>
            <a:ext cx="332740" cy="208279"/>
          </a:xfrm>
          <a:prstGeom prst="rect">
            <a:avLst/>
          </a:prstGeom>
        </p:spPr>
        <p:txBody>
          <a:bodyPr vert="horz" wrap="square" lIns="0" tIns="12700" rIns="0" bIns="0" rtlCol="0">
            <a:spAutoFit/>
          </a:bodyPr>
          <a:lstStyle/>
          <a:p>
            <a:pPr marL="12700">
              <a:lnSpc>
                <a:spcPct val="100000"/>
              </a:lnSpc>
              <a:spcBef>
                <a:spcPts val="100"/>
              </a:spcBef>
            </a:pPr>
            <a:r>
              <a:rPr sz="1200" spc="-25" dirty="0">
                <a:solidFill>
                  <a:srgbClr val="FFFFFF"/>
                </a:solidFill>
                <a:latin typeface="Arial"/>
                <a:cs typeface="Arial"/>
              </a:rPr>
              <a:t>22%</a:t>
            </a:r>
            <a:endParaRPr sz="1200">
              <a:latin typeface="Arial"/>
              <a:cs typeface="Arial"/>
            </a:endParaRPr>
          </a:p>
        </p:txBody>
      </p:sp>
      <p:sp>
        <p:nvSpPr>
          <p:cNvPr id="25" name="object 25"/>
          <p:cNvSpPr txBox="1">
            <a:spLocks noGrp="1"/>
          </p:cNvSpPr>
          <p:nvPr>
            <p:ph type="sldNum" sz="quarter" idx="7"/>
          </p:nvPr>
        </p:nvSpPr>
        <p:spPr>
          <a:xfrm>
            <a:off x="11383009" y="6545487"/>
            <a:ext cx="259715" cy="196215"/>
          </a:xfrm>
          <a:prstGeom prst="rect">
            <a:avLst/>
          </a:prstGeom>
        </p:spPr>
        <p:txBody>
          <a:bodyPr vert="horz" wrap="square" lIns="0" tIns="0" rIns="0" bIns="0" rtlCol="0">
            <a:spAutoFit/>
          </a:bodyPr>
          <a:lstStyle>
            <a:defPPr>
              <a:defRPr kern="0"/>
            </a:defPPr>
            <a:lvl1pPr>
              <a:defRPr sz="1200" b="0" i="0">
                <a:solidFill>
                  <a:schemeClr val="bg1"/>
                </a:solidFill>
                <a:latin typeface="Arial"/>
                <a:cs typeface="Arial"/>
              </a:defRPr>
            </a:lvl1pPr>
          </a:lstStyle>
          <a:p>
            <a:pPr marL="38100">
              <a:lnSpc>
                <a:spcPts val="1425"/>
              </a:lnSpc>
            </a:pPr>
            <a:fld id="{81D60167-4931-47E6-BA6A-407CBD079E47}" type="slidenum">
              <a:rPr lang="sv-SE" spc="-25" smtClean="0"/>
              <a:pPr marL="38100">
                <a:lnSpc>
                  <a:spcPts val="1425"/>
                </a:lnSpc>
              </a:pPr>
              <a:t>17</a:t>
            </a:fld>
            <a:endParaRPr spc="-25" dirty="0"/>
          </a:p>
        </p:txBody>
      </p:sp>
      <p:sp>
        <p:nvSpPr>
          <p:cNvPr id="8" name="object 8"/>
          <p:cNvSpPr txBox="1"/>
          <p:nvPr/>
        </p:nvSpPr>
        <p:spPr>
          <a:xfrm>
            <a:off x="3612007" y="4680330"/>
            <a:ext cx="247015" cy="208279"/>
          </a:xfrm>
          <a:prstGeom prst="rect">
            <a:avLst/>
          </a:prstGeom>
        </p:spPr>
        <p:txBody>
          <a:bodyPr vert="horz" wrap="square" lIns="0" tIns="12700" rIns="0" bIns="0" rtlCol="0">
            <a:spAutoFit/>
          </a:bodyPr>
          <a:lstStyle/>
          <a:p>
            <a:pPr marL="12700">
              <a:lnSpc>
                <a:spcPct val="100000"/>
              </a:lnSpc>
              <a:spcBef>
                <a:spcPts val="100"/>
              </a:spcBef>
            </a:pPr>
            <a:r>
              <a:rPr sz="1200" spc="-25" dirty="0">
                <a:solidFill>
                  <a:srgbClr val="FFFFFF"/>
                </a:solidFill>
                <a:latin typeface="Arial"/>
                <a:cs typeface="Arial"/>
              </a:rPr>
              <a:t>3%</a:t>
            </a:r>
            <a:endParaRPr sz="1200">
              <a:latin typeface="Arial"/>
              <a:cs typeface="Arial"/>
            </a:endParaRPr>
          </a:p>
        </p:txBody>
      </p:sp>
      <p:sp>
        <p:nvSpPr>
          <p:cNvPr id="9" name="object 9"/>
          <p:cNvSpPr txBox="1"/>
          <p:nvPr/>
        </p:nvSpPr>
        <p:spPr>
          <a:xfrm>
            <a:off x="3812540" y="4011295"/>
            <a:ext cx="247015" cy="208279"/>
          </a:xfrm>
          <a:prstGeom prst="rect">
            <a:avLst/>
          </a:prstGeom>
        </p:spPr>
        <p:txBody>
          <a:bodyPr vert="horz" wrap="square" lIns="0" tIns="12700" rIns="0" bIns="0" rtlCol="0">
            <a:spAutoFit/>
          </a:bodyPr>
          <a:lstStyle/>
          <a:p>
            <a:pPr marL="12700">
              <a:lnSpc>
                <a:spcPct val="100000"/>
              </a:lnSpc>
              <a:spcBef>
                <a:spcPts val="100"/>
              </a:spcBef>
            </a:pPr>
            <a:r>
              <a:rPr sz="1200" spc="-25" dirty="0">
                <a:solidFill>
                  <a:srgbClr val="FFFFFF"/>
                </a:solidFill>
                <a:latin typeface="Arial"/>
                <a:cs typeface="Arial"/>
              </a:rPr>
              <a:t>6%</a:t>
            </a:r>
            <a:endParaRPr sz="1200">
              <a:latin typeface="Arial"/>
              <a:cs typeface="Arial"/>
            </a:endParaRPr>
          </a:p>
        </p:txBody>
      </p:sp>
      <p:sp>
        <p:nvSpPr>
          <p:cNvPr id="10" name="object 10"/>
          <p:cNvSpPr txBox="1"/>
          <p:nvPr/>
        </p:nvSpPr>
        <p:spPr>
          <a:xfrm>
            <a:off x="4882134" y="3342259"/>
            <a:ext cx="332740" cy="208279"/>
          </a:xfrm>
          <a:prstGeom prst="rect">
            <a:avLst/>
          </a:prstGeom>
        </p:spPr>
        <p:txBody>
          <a:bodyPr vert="horz" wrap="square" lIns="0" tIns="12700" rIns="0" bIns="0" rtlCol="0">
            <a:spAutoFit/>
          </a:bodyPr>
          <a:lstStyle/>
          <a:p>
            <a:pPr marL="12700">
              <a:lnSpc>
                <a:spcPct val="100000"/>
              </a:lnSpc>
              <a:spcBef>
                <a:spcPts val="100"/>
              </a:spcBef>
            </a:pPr>
            <a:r>
              <a:rPr sz="1200" spc="-25" dirty="0">
                <a:solidFill>
                  <a:srgbClr val="FFFFFF"/>
                </a:solidFill>
                <a:latin typeface="Arial"/>
                <a:cs typeface="Arial"/>
              </a:rPr>
              <a:t>22%</a:t>
            </a:r>
            <a:endParaRPr sz="1200">
              <a:latin typeface="Arial"/>
              <a:cs typeface="Arial"/>
            </a:endParaRPr>
          </a:p>
        </p:txBody>
      </p:sp>
      <p:sp>
        <p:nvSpPr>
          <p:cNvPr id="11" name="object 11"/>
          <p:cNvSpPr txBox="1"/>
          <p:nvPr/>
        </p:nvSpPr>
        <p:spPr>
          <a:xfrm>
            <a:off x="6553961" y="2673222"/>
            <a:ext cx="332740" cy="208279"/>
          </a:xfrm>
          <a:prstGeom prst="rect">
            <a:avLst/>
          </a:prstGeom>
        </p:spPr>
        <p:txBody>
          <a:bodyPr vert="horz" wrap="square" lIns="0" tIns="12700" rIns="0" bIns="0" rtlCol="0">
            <a:spAutoFit/>
          </a:bodyPr>
          <a:lstStyle/>
          <a:p>
            <a:pPr marL="12700">
              <a:lnSpc>
                <a:spcPct val="100000"/>
              </a:lnSpc>
              <a:spcBef>
                <a:spcPts val="100"/>
              </a:spcBef>
            </a:pPr>
            <a:r>
              <a:rPr sz="1200" spc="-25" dirty="0">
                <a:solidFill>
                  <a:srgbClr val="FFFFFF"/>
                </a:solidFill>
                <a:latin typeface="Arial"/>
                <a:cs typeface="Arial"/>
              </a:rPr>
              <a:t>47%</a:t>
            </a:r>
            <a:endParaRPr sz="1200">
              <a:latin typeface="Arial"/>
              <a:cs typeface="Arial"/>
            </a:endParaRPr>
          </a:p>
        </p:txBody>
      </p:sp>
      <p:sp>
        <p:nvSpPr>
          <p:cNvPr id="12" name="object 12"/>
          <p:cNvSpPr txBox="1"/>
          <p:nvPr/>
        </p:nvSpPr>
        <p:spPr>
          <a:xfrm>
            <a:off x="3224910" y="5858967"/>
            <a:ext cx="247015" cy="208279"/>
          </a:xfrm>
          <a:prstGeom prst="rect">
            <a:avLst/>
          </a:prstGeom>
        </p:spPr>
        <p:txBody>
          <a:bodyPr vert="horz" wrap="square" lIns="0" tIns="12700" rIns="0" bIns="0" rtlCol="0">
            <a:spAutoFit/>
          </a:bodyPr>
          <a:lstStyle/>
          <a:p>
            <a:pPr marL="12700">
              <a:lnSpc>
                <a:spcPct val="100000"/>
              </a:lnSpc>
              <a:spcBef>
                <a:spcPts val="100"/>
              </a:spcBef>
            </a:pPr>
            <a:r>
              <a:rPr sz="1200" spc="-25" dirty="0">
                <a:solidFill>
                  <a:srgbClr val="FFFFFF"/>
                </a:solidFill>
                <a:latin typeface="Arial"/>
                <a:cs typeface="Arial"/>
              </a:rPr>
              <a:t>0%</a:t>
            </a:r>
            <a:endParaRPr sz="1200">
              <a:latin typeface="Arial"/>
              <a:cs typeface="Arial"/>
            </a:endParaRPr>
          </a:p>
        </p:txBody>
      </p:sp>
      <p:sp>
        <p:nvSpPr>
          <p:cNvPr id="13" name="object 13"/>
          <p:cNvSpPr txBox="1"/>
          <p:nvPr/>
        </p:nvSpPr>
        <p:spPr>
          <a:xfrm>
            <a:off x="4519929" y="5858967"/>
            <a:ext cx="330200" cy="208279"/>
          </a:xfrm>
          <a:prstGeom prst="rect">
            <a:avLst/>
          </a:prstGeom>
        </p:spPr>
        <p:txBody>
          <a:bodyPr vert="horz" wrap="square" lIns="0" tIns="12700" rIns="0" bIns="0" rtlCol="0">
            <a:spAutoFit/>
          </a:bodyPr>
          <a:lstStyle/>
          <a:p>
            <a:pPr marL="12700">
              <a:lnSpc>
                <a:spcPct val="100000"/>
              </a:lnSpc>
              <a:spcBef>
                <a:spcPts val="100"/>
              </a:spcBef>
            </a:pPr>
            <a:r>
              <a:rPr sz="1200" spc="-25" dirty="0">
                <a:solidFill>
                  <a:srgbClr val="FFFFFF"/>
                </a:solidFill>
                <a:latin typeface="Arial"/>
                <a:cs typeface="Arial"/>
              </a:rPr>
              <a:t>20%</a:t>
            </a:r>
            <a:endParaRPr sz="1200">
              <a:latin typeface="Arial"/>
              <a:cs typeface="Arial"/>
            </a:endParaRPr>
          </a:p>
        </p:txBody>
      </p:sp>
      <p:sp>
        <p:nvSpPr>
          <p:cNvPr id="14" name="object 14"/>
          <p:cNvSpPr txBox="1"/>
          <p:nvPr/>
        </p:nvSpPr>
        <p:spPr>
          <a:xfrm>
            <a:off x="5857113" y="5858967"/>
            <a:ext cx="330200" cy="208279"/>
          </a:xfrm>
          <a:prstGeom prst="rect">
            <a:avLst/>
          </a:prstGeom>
        </p:spPr>
        <p:txBody>
          <a:bodyPr vert="horz" wrap="square" lIns="0" tIns="12700" rIns="0" bIns="0" rtlCol="0">
            <a:spAutoFit/>
          </a:bodyPr>
          <a:lstStyle/>
          <a:p>
            <a:pPr marL="12700">
              <a:lnSpc>
                <a:spcPct val="100000"/>
              </a:lnSpc>
              <a:spcBef>
                <a:spcPts val="100"/>
              </a:spcBef>
            </a:pPr>
            <a:r>
              <a:rPr sz="1200" spc="-25" dirty="0">
                <a:solidFill>
                  <a:srgbClr val="FFFFFF"/>
                </a:solidFill>
                <a:latin typeface="Arial"/>
                <a:cs typeface="Arial"/>
              </a:rPr>
              <a:t>40%</a:t>
            </a:r>
            <a:endParaRPr sz="1200">
              <a:latin typeface="Arial"/>
              <a:cs typeface="Arial"/>
            </a:endParaRPr>
          </a:p>
        </p:txBody>
      </p:sp>
      <p:sp>
        <p:nvSpPr>
          <p:cNvPr id="15" name="object 15"/>
          <p:cNvSpPr txBox="1"/>
          <p:nvPr/>
        </p:nvSpPr>
        <p:spPr>
          <a:xfrm>
            <a:off x="7194550" y="5858967"/>
            <a:ext cx="330200" cy="208279"/>
          </a:xfrm>
          <a:prstGeom prst="rect">
            <a:avLst/>
          </a:prstGeom>
        </p:spPr>
        <p:txBody>
          <a:bodyPr vert="horz" wrap="square" lIns="0" tIns="12700" rIns="0" bIns="0" rtlCol="0">
            <a:spAutoFit/>
          </a:bodyPr>
          <a:lstStyle/>
          <a:p>
            <a:pPr marL="12700">
              <a:lnSpc>
                <a:spcPct val="100000"/>
              </a:lnSpc>
              <a:spcBef>
                <a:spcPts val="100"/>
              </a:spcBef>
            </a:pPr>
            <a:r>
              <a:rPr sz="1200" spc="-25" dirty="0">
                <a:solidFill>
                  <a:srgbClr val="FFFFFF"/>
                </a:solidFill>
                <a:latin typeface="Arial"/>
                <a:cs typeface="Arial"/>
              </a:rPr>
              <a:t>60%</a:t>
            </a:r>
            <a:endParaRPr sz="1200">
              <a:latin typeface="Arial"/>
              <a:cs typeface="Arial"/>
            </a:endParaRPr>
          </a:p>
        </p:txBody>
      </p:sp>
      <p:sp>
        <p:nvSpPr>
          <p:cNvPr id="16" name="object 16"/>
          <p:cNvSpPr txBox="1"/>
          <p:nvPr/>
        </p:nvSpPr>
        <p:spPr>
          <a:xfrm>
            <a:off x="8531732" y="5858967"/>
            <a:ext cx="330200" cy="208279"/>
          </a:xfrm>
          <a:prstGeom prst="rect">
            <a:avLst/>
          </a:prstGeom>
        </p:spPr>
        <p:txBody>
          <a:bodyPr vert="horz" wrap="square" lIns="0" tIns="12700" rIns="0" bIns="0" rtlCol="0">
            <a:spAutoFit/>
          </a:bodyPr>
          <a:lstStyle/>
          <a:p>
            <a:pPr marL="12700">
              <a:lnSpc>
                <a:spcPct val="100000"/>
              </a:lnSpc>
              <a:spcBef>
                <a:spcPts val="100"/>
              </a:spcBef>
            </a:pPr>
            <a:r>
              <a:rPr sz="1200" spc="-25" dirty="0">
                <a:solidFill>
                  <a:srgbClr val="FFFFFF"/>
                </a:solidFill>
                <a:latin typeface="Arial"/>
                <a:cs typeface="Arial"/>
              </a:rPr>
              <a:t>80%</a:t>
            </a:r>
            <a:endParaRPr sz="1200">
              <a:latin typeface="Arial"/>
              <a:cs typeface="Arial"/>
            </a:endParaRPr>
          </a:p>
        </p:txBody>
      </p:sp>
      <p:sp>
        <p:nvSpPr>
          <p:cNvPr id="17" name="object 17"/>
          <p:cNvSpPr txBox="1"/>
          <p:nvPr/>
        </p:nvSpPr>
        <p:spPr>
          <a:xfrm>
            <a:off x="9826879" y="5858967"/>
            <a:ext cx="415290" cy="208279"/>
          </a:xfrm>
          <a:prstGeom prst="rect">
            <a:avLst/>
          </a:prstGeom>
        </p:spPr>
        <p:txBody>
          <a:bodyPr vert="horz" wrap="square" lIns="0" tIns="12700" rIns="0" bIns="0" rtlCol="0">
            <a:spAutoFit/>
          </a:bodyPr>
          <a:lstStyle/>
          <a:p>
            <a:pPr marL="12700">
              <a:lnSpc>
                <a:spcPct val="100000"/>
              </a:lnSpc>
              <a:spcBef>
                <a:spcPts val="100"/>
              </a:spcBef>
            </a:pPr>
            <a:r>
              <a:rPr sz="1200" spc="-20" dirty="0">
                <a:solidFill>
                  <a:srgbClr val="FFFFFF"/>
                </a:solidFill>
                <a:latin typeface="Arial"/>
                <a:cs typeface="Arial"/>
              </a:rPr>
              <a:t>100%</a:t>
            </a:r>
            <a:endParaRPr sz="1200">
              <a:latin typeface="Arial"/>
              <a:cs typeface="Arial"/>
            </a:endParaRPr>
          </a:p>
        </p:txBody>
      </p:sp>
      <p:sp>
        <p:nvSpPr>
          <p:cNvPr id="18" name="object 18"/>
          <p:cNvSpPr txBox="1"/>
          <p:nvPr/>
        </p:nvSpPr>
        <p:spPr>
          <a:xfrm>
            <a:off x="2271776" y="5342635"/>
            <a:ext cx="956944" cy="208279"/>
          </a:xfrm>
          <a:prstGeom prst="rect">
            <a:avLst/>
          </a:prstGeom>
        </p:spPr>
        <p:txBody>
          <a:bodyPr vert="horz" wrap="square" lIns="0" tIns="12700" rIns="0" bIns="0" rtlCol="0">
            <a:spAutoFit/>
          </a:bodyPr>
          <a:lstStyle/>
          <a:p>
            <a:pPr marL="12700">
              <a:lnSpc>
                <a:spcPct val="100000"/>
              </a:lnSpc>
              <a:spcBef>
                <a:spcPts val="100"/>
              </a:spcBef>
            </a:pPr>
            <a:r>
              <a:rPr sz="1200" dirty="0">
                <a:solidFill>
                  <a:srgbClr val="FFFFFF"/>
                </a:solidFill>
                <a:latin typeface="Arial"/>
                <a:cs typeface="Arial"/>
              </a:rPr>
              <a:t>Ingen</a:t>
            </a:r>
            <a:r>
              <a:rPr sz="1200" spc="-30" dirty="0">
                <a:solidFill>
                  <a:srgbClr val="FFFFFF"/>
                </a:solidFill>
                <a:latin typeface="Arial"/>
                <a:cs typeface="Arial"/>
              </a:rPr>
              <a:t> </a:t>
            </a:r>
            <a:r>
              <a:rPr sz="1200" spc="-10" dirty="0">
                <a:solidFill>
                  <a:srgbClr val="FFFFFF"/>
                </a:solidFill>
                <a:latin typeface="Arial"/>
                <a:cs typeface="Arial"/>
              </a:rPr>
              <a:t>speciell</a:t>
            </a:r>
            <a:endParaRPr sz="1200">
              <a:latin typeface="Arial"/>
              <a:cs typeface="Arial"/>
            </a:endParaRPr>
          </a:p>
        </p:txBody>
      </p:sp>
      <p:sp>
        <p:nvSpPr>
          <p:cNvPr id="19" name="object 19"/>
          <p:cNvSpPr txBox="1"/>
          <p:nvPr/>
        </p:nvSpPr>
        <p:spPr>
          <a:xfrm>
            <a:off x="2297429" y="4673295"/>
            <a:ext cx="931544" cy="208915"/>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Arbetskamrat</a:t>
            </a:r>
            <a:endParaRPr sz="1200">
              <a:latin typeface="Arial"/>
              <a:cs typeface="Arial"/>
            </a:endParaRPr>
          </a:p>
        </p:txBody>
      </p:sp>
      <p:sp>
        <p:nvSpPr>
          <p:cNvPr id="20" name="object 20"/>
          <p:cNvSpPr txBox="1"/>
          <p:nvPr/>
        </p:nvSpPr>
        <p:spPr>
          <a:xfrm>
            <a:off x="1941702" y="3917060"/>
            <a:ext cx="1286510" cy="383540"/>
          </a:xfrm>
          <a:prstGeom prst="rect">
            <a:avLst/>
          </a:prstGeom>
        </p:spPr>
        <p:txBody>
          <a:bodyPr vert="horz" wrap="square" lIns="0" tIns="24765" rIns="0" bIns="0" rtlCol="0">
            <a:spAutoFit/>
          </a:bodyPr>
          <a:lstStyle/>
          <a:p>
            <a:pPr marL="12700" marR="5080" indent="62865">
              <a:lnSpc>
                <a:spcPts val="1380"/>
              </a:lnSpc>
              <a:spcBef>
                <a:spcPts val="195"/>
              </a:spcBef>
            </a:pPr>
            <a:r>
              <a:rPr sz="1200" dirty="0">
                <a:solidFill>
                  <a:srgbClr val="FFFFFF"/>
                </a:solidFill>
                <a:latin typeface="Arial"/>
                <a:cs typeface="Arial"/>
              </a:rPr>
              <a:t>Nära</a:t>
            </a:r>
            <a:r>
              <a:rPr sz="1200" spc="-25" dirty="0">
                <a:solidFill>
                  <a:srgbClr val="FFFFFF"/>
                </a:solidFill>
                <a:latin typeface="Arial"/>
                <a:cs typeface="Arial"/>
              </a:rPr>
              <a:t> </a:t>
            </a:r>
            <a:r>
              <a:rPr sz="1200" spc="-10" dirty="0">
                <a:solidFill>
                  <a:srgbClr val="FFFFFF"/>
                </a:solidFill>
                <a:latin typeface="Arial"/>
                <a:cs typeface="Arial"/>
              </a:rPr>
              <a:t>släkting</a:t>
            </a:r>
            <a:r>
              <a:rPr sz="1200" spc="-30" dirty="0">
                <a:solidFill>
                  <a:srgbClr val="FFFFFF"/>
                </a:solidFill>
                <a:latin typeface="Arial"/>
                <a:cs typeface="Arial"/>
              </a:rPr>
              <a:t> </a:t>
            </a:r>
            <a:r>
              <a:rPr sz="1200" spc="-25" dirty="0">
                <a:solidFill>
                  <a:srgbClr val="FFFFFF"/>
                </a:solidFill>
                <a:latin typeface="Arial"/>
                <a:cs typeface="Arial"/>
              </a:rPr>
              <a:t>ex. </a:t>
            </a:r>
            <a:r>
              <a:rPr sz="1200" dirty="0">
                <a:solidFill>
                  <a:srgbClr val="FFFFFF"/>
                </a:solidFill>
                <a:latin typeface="Arial"/>
                <a:cs typeface="Arial"/>
              </a:rPr>
              <a:t>morbror,</a:t>
            </a:r>
            <a:r>
              <a:rPr sz="1200" spc="-15" dirty="0">
                <a:solidFill>
                  <a:srgbClr val="FFFFFF"/>
                </a:solidFill>
                <a:latin typeface="Arial"/>
                <a:cs typeface="Arial"/>
              </a:rPr>
              <a:t> </a:t>
            </a:r>
            <a:r>
              <a:rPr sz="1200" dirty="0">
                <a:solidFill>
                  <a:srgbClr val="FFFFFF"/>
                </a:solidFill>
                <a:latin typeface="Arial"/>
                <a:cs typeface="Arial"/>
              </a:rPr>
              <a:t>farfar</a:t>
            </a:r>
            <a:r>
              <a:rPr sz="1200" spc="-10" dirty="0">
                <a:solidFill>
                  <a:srgbClr val="FFFFFF"/>
                </a:solidFill>
                <a:latin typeface="Arial"/>
                <a:cs typeface="Arial"/>
              </a:rPr>
              <a:t> </a:t>
            </a:r>
            <a:r>
              <a:rPr sz="1200" spc="-20" dirty="0">
                <a:solidFill>
                  <a:srgbClr val="FFFFFF"/>
                </a:solidFill>
                <a:latin typeface="Arial"/>
                <a:cs typeface="Arial"/>
              </a:rPr>
              <a:t>etc.</a:t>
            </a:r>
            <a:endParaRPr sz="1200">
              <a:latin typeface="Arial"/>
              <a:cs typeface="Arial"/>
            </a:endParaRPr>
          </a:p>
        </p:txBody>
      </p:sp>
      <p:sp>
        <p:nvSpPr>
          <p:cNvPr id="21" name="object 21"/>
          <p:cNvSpPr txBox="1"/>
          <p:nvPr/>
        </p:nvSpPr>
        <p:spPr>
          <a:xfrm>
            <a:off x="2407411" y="3335782"/>
            <a:ext cx="822325"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Vän/kompis</a:t>
            </a:r>
            <a:endParaRPr sz="1200">
              <a:latin typeface="Arial"/>
              <a:cs typeface="Arial"/>
            </a:endParaRPr>
          </a:p>
        </p:txBody>
      </p:sp>
      <p:sp>
        <p:nvSpPr>
          <p:cNvPr id="22" name="object 22"/>
          <p:cNvSpPr txBox="1"/>
          <p:nvPr/>
        </p:nvSpPr>
        <p:spPr>
          <a:xfrm>
            <a:off x="1678939" y="2666746"/>
            <a:ext cx="1549400" cy="208279"/>
          </a:xfrm>
          <a:prstGeom prst="rect">
            <a:avLst/>
          </a:prstGeom>
        </p:spPr>
        <p:txBody>
          <a:bodyPr vert="horz" wrap="square" lIns="0" tIns="12700" rIns="0" bIns="0" rtlCol="0">
            <a:spAutoFit/>
          </a:bodyPr>
          <a:lstStyle/>
          <a:p>
            <a:pPr marL="12700">
              <a:lnSpc>
                <a:spcPct val="100000"/>
              </a:lnSpc>
              <a:spcBef>
                <a:spcPts val="100"/>
              </a:spcBef>
            </a:pPr>
            <a:r>
              <a:rPr sz="1200" dirty="0">
                <a:solidFill>
                  <a:srgbClr val="FFFFFF"/>
                </a:solidFill>
                <a:latin typeface="Arial"/>
                <a:cs typeface="Arial"/>
              </a:rPr>
              <a:t>Den</a:t>
            </a:r>
            <a:r>
              <a:rPr sz="1200" spc="-60" dirty="0">
                <a:solidFill>
                  <a:srgbClr val="FFFFFF"/>
                </a:solidFill>
                <a:latin typeface="Arial"/>
                <a:cs typeface="Arial"/>
              </a:rPr>
              <a:t> </a:t>
            </a:r>
            <a:r>
              <a:rPr sz="1200" dirty="0">
                <a:solidFill>
                  <a:srgbClr val="FFFFFF"/>
                </a:solidFill>
                <a:latin typeface="Arial"/>
                <a:cs typeface="Arial"/>
              </a:rPr>
              <a:t>närmaste</a:t>
            </a:r>
            <a:r>
              <a:rPr sz="1200" spc="-55" dirty="0">
                <a:solidFill>
                  <a:srgbClr val="FFFFFF"/>
                </a:solidFill>
                <a:latin typeface="Arial"/>
                <a:cs typeface="Arial"/>
              </a:rPr>
              <a:t> </a:t>
            </a:r>
            <a:r>
              <a:rPr sz="1200" spc="-10" dirty="0">
                <a:solidFill>
                  <a:srgbClr val="FFFFFF"/>
                </a:solidFill>
                <a:latin typeface="Arial"/>
                <a:cs typeface="Arial"/>
              </a:rPr>
              <a:t>familjen</a:t>
            </a:r>
            <a:endParaRPr sz="1200">
              <a:latin typeface="Arial"/>
              <a:cs typeface="Arial"/>
            </a:endParaRPr>
          </a:p>
        </p:txBody>
      </p:sp>
      <p:sp>
        <p:nvSpPr>
          <p:cNvPr id="23" name="object 23"/>
          <p:cNvSpPr txBox="1"/>
          <p:nvPr/>
        </p:nvSpPr>
        <p:spPr>
          <a:xfrm>
            <a:off x="3339465" y="1717624"/>
            <a:ext cx="5288915" cy="240029"/>
          </a:xfrm>
          <a:prstGeom prst="rect">
            <a:avLst/>
          </a:prstGeom>
        </p:spPr>
        <p:txBody>
          <a:bodyPr vert="horz" wrap="square" lIns="0" tIns="13335" rIns="0" bIns="0" rtlCol="0">
            <a:spAutoFit/>
          </a:bodyPr>
          <a:lstStyle/>
          <a:p>
            <a:pPr marL="12700">
              <a:lnSpc>
                <a:spcPct val="100000"/>
              </a:lnSpc>
              <a:spcBef>
                <a:spcPts val="105"/>
              </a:spcBef>
            </a:pPr>
            <a:r>
              <a:rPr sz="1400" spc="-10" dirty="0">
                <a:solidFill>
                  <a:srgbClr val="FFFFFF"/>
                </a:solidFill>
                <a:latin typeface="Arial"/>
                <a:cs typeface="Arial"/>
              </a:rPr>
              <a:t>Vem</a:t>
            </a:r>
            <a:r>
              <a:rPr sz="1400" spc="-45" dirty="0">
                <a:solidFill>
                  <a:srgbClr val="FFFFFF"/>
                </a:solidFill>
                <a:latin typeface="Arial"/>
                <a:cs typeface="Arial"/>
              </a:rPr>
              <a:t> </a:t>
            </a:r>
            <a:r>
              <a:rPr sz="1400" dirty="0">
                <a:solidFill>
                  <a:srgbClr val="FFFFFF"/>
                </a:solidFill>
                <a:latin typeface="Arial"/>
                <a:cs typeface="Arial"/>
              </a:rPr>
              <a:t>introducerade</a:t>
            </a:r>
            <a:r>
              <a:rPr sz="1400" spc="-55" dirty="0">
                <a:solidFill>
                  <a:srgbClr val="FFFFFF"/>
                </a:solidFill>
                <a:latin typeface="Arial"/>
                <a:cs typeface="Arial"/>
              </a:rPr>
              <a:t> </a:t>
            </a:r>
            <a:r>
              <a:rPr sz="1400" dirty="0">
                <a:solidFill>
                  <a:srgbClr val="FFFFFF"/>
                </a:solidFill>
                <a:latin typeface="Arial"/>
                <a:cs typeface="Arial"/>
              </a:rPr>
              <a:t>dig</a:t>
            </a:r>
            <a:r>
              <a:rPr sz="1400" spc="-25" dirty="0">
                <a:solidFill>
                  <a:srgbClr val="FFFFFF"/>
                </a:solidFill>
                <a:latin typeface="Arial"/>
                <a:cs typeface="Arial"/>
              </a:rPr>
              <a:t> </a:t>
            </a:r>
            <a:r>
              <a:rPr sz="1400" dirty="0">
                <a:solidFill>
                  <a:srgbClr val="FFFFFF"/>
                </a:solidFill>
                <a:latin typeface="Arial"/>
                <a:cs typeface="Arial"/>
              </a:rPr>
              <a:t>till</a:t>
            </a:r>
            <a:r>
              <a:rPr sz="1400" spc="-35" dirty="0">
                <a:solidFill>
                  <a:srgbClr val="FFFFFF"/>
                </a:solidFill>
                <a:latin typeface="Arial"/>
                <a:cs typeface="Arial"/>
              </a:rPr>
              <a:t> </a:t>
            </a:r>
            <a:r>
              <a:rPr sz="1400" dirty="0">
                <a:solidFill>
                  <a:srgbClr val="FFFFFF"/>
                </a:solidFill>
                <a:latin typeface="Arial"/>
                <a:cs typeface="Arial"/>
              </a:rPr>
              <a:t>att</a:t>
            </a:r>
            <a:r>
              <a:rPr sz="1400" spc="-25" dirty="0">
                <a:solidFill>
                  <a:srgbClr val="FFFFFF"/>
                </a:solidFill>
                <a:latin typeface="Arial"/>
                <a:cs typeface="Arial"/>
              </a:rPr>
              <a:t> </a:t>
            </a:r>
            <a:r>
              <a:rPr sz="1400" dirty="0">
                <a:solidFill>
                  <a:srgbClr val="FFFFFF"/>
                </a:solidFill>
                <a:latin typeface="Arial"/>
                <a:cs typeface="Arial"/>
              </a:rPr>
              <a:t>gå</a:t>
            </a:r>
            <a:r>
              <a:rPr sz="1400" spc="-35" dirty="0">
                <a:solidFill>
                  <a:srgbClr val="FFFFFF"/>
                </a:solidFill>
                <a:latin typeface="Arial"/>
                <a:cs typeface="Arial"/>
              </a:rPr>
              <a:t> </a:t>
            </a:r>
            <a:r>
              <a:rPr sz="1400" dirty="0">
                <a:solidFill>
                  <a:srgbClr val="FFFFFF"/>
                </a:solidFill>
                <a:latin typeface="Arial"/>
                <a:cs typeface="Arial"/>
              </a:rPr>
              <a:t>på</a:t>
            </a:r>
            <a:r>
              <a:rPr sz="1400" spc="-25" dirty="0">
                <a:solidFill>
                  <a:srgbClr val="FFFFFF"/>
                </a:solidFill>
                <a:latin typeface="Arial"/>
                <a:cs typeface="Arial"/>
              </a:rPr>
              <a:t> </a:t>
            </a:r>
            <a:r>
              <a:rPr sz="1400" dirty="0">
                <a:solidFill>
                  <a:srgbClr val="FFFFFF"/>
                </a:solidFill>
                <a:latin typeface="Arial"/>
                <a:cs typeface="Arial"/>
              </a:rPr>
              <a:t>bandy</a:t>
            </a:r>
            <a:r>
              <a:rPr sz="1400" spc="-40" dirty="0">
                <a:solidFill>
                  <a:srgbClr val="FFFFFF"/>
                </a:solidFill>
                <a:latin typeface="Arial"/>
                <a:cs typeface="Arial"/>
              </a:rPr>
              <a:t> </a:t>
            </a:r>
            <a:r>
              <a:rPr sz="1400" dirty="0">
                <a:solidFill>
                  <a:srgbClr val="FFFFFF"/>
                </a:solidFill>
                <a:latin typeface="Arial"/>
                <a:cs typeface="Arial"/>
              </a:rPr>
              <a:t>och</a:t>
            </a:r>
            <a:r>
              <a:rPr sz="1400" spc="-35" dirty="0">
                <a:solidFill>
                  <a:srgbClr val="FFFFFF"/>
                </a:solidFill>
                <a:latin typeface="Arial"/>
                <a:cs typeface="Arial"/>
              </a:rPr>
              <a:t> </a:t>
            </a:r>
            <a:r>
              <a:rPr sz="1400" dirty="0">
                <a:solidFill>
                  <a:srgbClr val="FFFFFF"/>
                </a:solidFill>
                <a:latin typeface="Arial"/>
                <a:cs typeface="Arial"/>
              </a:rPr>
              <a:t>hålla</a:t>
            </a:r>
            <a:r>
              <a:rPr sz="1400" spc="-35" dirty="0">
                <a:solidFill>
                  <a:srgbClr val="FFFFFF"/>
                </a:solidFill>
                <a:latin typeface="Arial"/>
                <a:cs typeface="Arial"/>
              </a:rPr>
              <a:t> </a:t>
            </a:r>
            <a:r>
              <a:rPr sz="1400" dirty="0">
                <a:solidFill>
                  <a:srgbClr val="FFFFFF"/>
                </a:solidFill>
                <a:latin typeface="Arial"/>
                <a:cs typeface="Arial"/>
              </a:rPr>
              <a:t>just</a:t>
            </a:r>
            <a:r>
              <a:rPr sz="1400" spc="-35" dirty="0">
                <a:solidFill>
                  <a:srgbClr val="FFFFFF"/>
                </a:solidFill>
                <a:latin typeface="Arial"/>
                <a:cs typeface="Arial"/>
              </a:rPr>
              <a:t> </a:t>
            </a:r>
            <a:r>
              <a:rPr sz="1400" dirty="0">
                <a:solidFill>
                  <a:srgbClr val="FFFFFF"/>
                </a:solidFill>
                <a:latin typeface="Arial"/>
                <a:cs typeface="Arial"/>
              </a:rPr>
              <a:t>på</a:t>
            </a:r>
            <a:r>
              <a:rPr sz="1400" spc="-25" dirty="0">
                <a:solidFill>
                  <a:srgbClr val="FFFFFF"/>
                </a:solidFill>
                <a:latin typeface="Arial"/>
                <a:cs typeface="Arial"/>
              </a:rPr>
              <a:t> </a:t>
            </a:r>
            <a:r>
              <a:rPr sz="1400" dirty="0">
                <a:solidFill>
                  <a:srgbClr val="FFFFFF"/>
                </a:solidFill>
                <a:latin typeface="Arial"/>
                <a:cs typeface="Arial"/>
              </a:rPr>
              <a:t>ditt</a:t>
            </a:r>
            <a:r>
              <a:rPr sz="1400" spc="-35" dirty="0">
                <a:solidFill>
                  <a:srgbClr val="FFFFFF"/>
                </a:solidFill>
                <a:latin typeface="Arial"/>
                <a:cs typeface="Arial"/>
              </a:rPr>
              <a:t> </a:t>
            </a:r>
            <a:r>
              <a:rPr sz="1400" spc="-20" dirty="0">
                <a:solidFill>
                  <a:srgbClr val="FFFFFF"/>
                </a:solidFill>
                <a:latin typeface="Arial"/>
                <a:cs typeface="Arial"/>
              </a:rPr>
              <a:t>lag?</a:t>
            </a:r>
            <a:endParaRPr sz="1400">
              <a:latin typeface="Arial"/>
              <a:cs typeface="Arial"/>
            </a:endParaRPr>
          </a:p>
        </p:txBody>
      </p:sp>
      <p:sp>
        <p:nvSpPr>
          <p:cNvPr id="24" name="object 24"/>
          <p:cNvSpPr txBox="1"/>
          <p:nvPr/>
        </p:nvSpPr>
        <p:spPr>
          <a:xfrm>
            <a:off x="11146917" y="898652"/>
            <a:ext cx="660400"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Målgrupp</a:t>
            </a:r>
            <a:endParaRPr sz="1200">
              <a:latin typeface="Arial"/>
              <a:cs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35255" rIns="0" bIns="0" rtlCol="0">
            <a:spAutoFit/>
          </a:bodyPr>
          <a:lstStyle/>
          <a:p>
            <a:pPr marL="12700">
              <a:lnSpc>
                <a:spcPct val="100000"/>
              </a:lnSpc>
              <a:spcBef>
                <a:spcPts val="105"/>
              </a:spcBef>
            </a:pPr>
            <a:r>
              <a:rPr sz="3200" dirty="0"/>
              <a:t>Vår</a:t>
            </a:r>
            <a:r>
              <a:rPr sz="3200" spc="-15" dirty="0"/>
              <a:t> </a:t>
            </a:r>
            <a:r>
              <a:rPr sz="3200" spc="-10" dirty="0"/>
              <a:t>målgrupp</a:t>
            </a:r>
            <a:endParaRPr sz="3200"/>
          </a:p>
        </p:txBody>
      </p:sp>
      <p:sp>
        <p:nvSpPr>
          <p:cNvPr id="5" name="object 5"/>
          <p:cNvSpPr txBox="1">
            <a:spLocks noGrp="1"/>
          </p:cNvSpPr>
          <p:nvPr>
            <p:ph type="sldNum" sz="quarter" idx="7"/>
          </p:nvPr>
        </p:nvSpPr>
        <p:spPr>
          <a:xfrm>
            <a:off x="11383009" y="6545487"/>
            <a:ext cx="259715" cy="196215"/>
          </a:xfrm>
          <a:prstGeom prst="rect">
            <a:avLst/>
          </a:prstGeom>
        </p:spPr>
        <p:txBody>
          <a:bodyPr vert="horz" wrap="square" lIns="0" tIns="0" rIns="0" bIns="0" rtlCol="0">
            <a:spAutoFit/>
          </a:bodyPr>
          <a:lstStyle>
            <a:defPPr>
              <a:defRPr kern="0"/>
            </a:defPPr>
            <a:lvl1pPr>
              <a:defRPr sz="1200" b="0" i="0">
                <a:solidFill>
                  <a:schemeClr val="bg1"/>
                </a:solidFill>
                <a:latin typeface="Arial"/>
                <a:cs typeface="Arial"/>
              </a:defRPr>
            </a:lvl1pPr>
          </a:lstStyle>
          <a:p>
            <a:pPr marL="38100">
              <a:lnSpc>
                <a:spcPts val="1425"/>
              </a:lnSpc>
            </a:pPr>
            <a:fld id="{81D60167-4931-47E6-BA6A-407CBD079E47}" type="slidenum">
              <a:rPr lang="sv-SE" spc="-25" smtClean="0"/>
              <a:pPr marL="38100">
                <a:lnSpc>
                  <a:spcPts val="1425"/>
                </a:lnSpc>
              </a:pPr>
              <a:t>18</a:t>
            </a:fld>
            <a:endParaRPr spc="-25" dirty="0"/>
          </a:p>
        </p:txBody>
      </p:sp>
      <p:sp>
        <p:nvSpPr>
          <p:cNvPr id="3" name="object 3"/>
          <p:cNvSpPr txBox="1"/>
          <p:nvPr/>
        </p:nvSpPr>
        <p:spPr>
          <a:xfrm>
            <a:off x="827024" y="2247798"/>
            <a:ext cx="10454640" cy="708660"/>
          </a:xfrm>
          <a:prstGeom prst="rect">
            <a:avLst/>
          </a:prstGeom>
        </p:spPr>
        <p:txBody>
          <a:bodyPr vert="horz" wrap="square" lIns="0" tIns="110489" rIns="0" bIns="0" rtlCol="0">
            <a:spAutoFit/>
          </a:bodyPr>
          <a:lstStyle/>
          <a:p>
            <a:pPr marL="12700">
              <a:lnSpc>
                <a:spcPct val="100000"/>
              </a:lnSpc>
              <a:spcBef>
                <a:spcPts val="869"/>
              </a:spcBef>
            </a:pPr>
            <a:r>
              <a:rPr sz="1600" dirty="0">
                <a:solidFill>
                  <a:schemeClr val="bg1"/>
                </a:solidFill>
                <a:latin typeface="Arial"/>
                <a:cs typeface="Arial"/>
              </a:rPr>
              <a:t>Klubbarnas</a:t>
            </a:r>
            <a:r>
              <a:rPr sz="1600" spc="-65" dirty="0">
                <a:solidFill>
                  <a:schemeClr val="bg1"/>
                </a:solidFill>
                <a:latin typeface="Arial"/>
                <a:cs typeface="Arial"/>
              </a:rPr>
              <a:t> </a:t>
            </a:r>
            <a:r>
              <a:rPr sz="1600" dirty="0">
                <a:solidFill>
                  <a:schemeClr val="bg1"/>
                </a:solidFill>
                <a:latin typeface="Arial"/>
                <a:cs typeface="Arial"/>
              </a:rPr>
              <a:t>har</a:t>
            </a:r>
            <a:r>
              <a:rPr sz="1600" spc="-35" dirty="0">
                <a:solidFill>
                  <a:schemeClr val="bg1"/>
                </a:solidFill>
                <a:latin typeface="Arial"/>
                <a:cs typeface="Arial"/>
              </a:rPr>
              <a:t> </a:t>
            </a:r>
            <a:r>
              <a:rPr sz="1600" dirty="0">
                <a:solidFill>
                  <a:schemeClr val="bg1"/>
                </a:solidFill>
                <a:latin typeface="Arial"/>
                <a:cs typeface="Arial"/>
              </a:rPr>
              <a:t>tillsammans</a:t>
            </a:r>
            <a:r>
              <a:rPr sz="1600" spc="-70" dirty="0">
                <a:solidFill>
                  <a:schemeClr val="bg1"/>
                </a:solidFill>
                <a:latin typeface="Arial"/>
                <a:cs typeface="Arial"/>
              </a:rPr>
              <a:t> </a:t>
            </a:r>
            <a:r>
              <a:rPr sz="1600" dirty="0">
                <a:solidFill>
                  <a:schemeClr val="bg1"/>
                </a:solidFill>
                <a:latin typeface="Arial"/>
                <a:cs typeface="Arial"/>
              </a:rPr>
              <a:t>bestämt</a:t>
            </a:r>
            <a:r>
              <a:rPr sz="1600" spc="-30" dirty="0">
                <a:solidFill>
                  <a:schemeClr val="bg1"/>
                </a:solidFill>
                <a:latin typeface="Arial"/>
                <a:cs typeface="Arial"/>
              </a:rPr>
              <a:t> </a:t>
            </a:r>
            <a:r>
              <a:rPr sz="1600" dirty="0">
                <a:solidFill>
                  <a:schemeClr val="bg1"/>
                </a:solidFill>
                <a:latin typeface="Arial"/>
                <a:cs typeface="Arial"/>
              </a:rPr>
              <a:t>sig</a:t>
            </a:r>
            <a:r>
              <a:rPr sz="1600" spc="-65" dirty="0">
                <a:solidFill>
                  <a:schemeClr val="bg1"/>
                </a:solidFill>
                <a:latin typeface="Arial"/>
                <a:cs typeface="Arial"/>
              </a:rPr>
              <a:t> </a:t>
            </a:r>
            <a:r>
              <a:rPr sz="1600" dirty="0">
                <a:solidFill>
                  <a:schemeClr val="bg1"/>
                </a:solidFill>
                <a:latin typeface="Arial"/>
                <a:cs typeface="Arial"/>
              </a:rPr>
              <a:t>för</a:t>
            </a:r>
            <a:r>
              <a:rPr sz="1600" spc="-35" dirty="0">
                <a:solidFill>
                  <a:schemeClr val="bg1"/>
                </a:solidFill>
                <a:latin typeface="Arial"/>
                <a:cs typeface="Arial"/>
              </a:rPr>
              <a:t> </a:t>
            </a:r>
            <a:r>
              <a:rPr sz="1600" dirty="0">
                <a:solidFill>
                  <a:schemeClr val="bg1"/>
                </a:solidFill>
                <a:latin typeface="Arial"/>
                <a:cs typeface="Arial"/>
              </a:rPr>
              <a:t>att</a:t>
            </a:r>
            <a:r>
              <a:rPr sz="1600" spc="-45" dirty="0">
                <a:solidFill>
                  <a:schemeClr val="bg1"/>
                </a:solidFill>
                <a:latin typeface="Arial"/>
                <a:cs typeface="Arial"/>
              </a:rPr>
              <a:t> </a:t>
            </a:r>
            <a:r>
              <a:rPr sz="1600" dirty="0">
                <a:solidFill>
                  <a:schemeClr val="bg1"/>
                </a:solidFill>
                <a:latin typeface="Arial"/>
                <a:cs typeface="Arial"/>
              </a:rPr>
              <a:t>prioritera</a:t>
            </a:r>
            <a:r>
              <a:rPr sz="1600" spc="-35" dirty="0">
                <a:solidFill>
                  <a:schemeClr val="bg1"/>
                </a:solidFill>
                <a:latin typeface="Arial"/>
                <a:cs typeface="Arial"/>
              </a:rPr>
              <a:t> </a:t>
            </a:r>
            <a:r>
              <a:rPr sz="1600" dirty="0" err="1">
                <a:solidFill>
                  <a:schemeClr val="bg1"/>
                </a:solidFill>
                <a:latin typeface="Arial"/>
                <a:cs typeface="Arial"/>
              </a:rPr>
              <a:t>målgruppen</a:t>
            </a:r>
            <a:r>
              <a:rPr sz="1600" spc="-30" dirty="0">
                <a:solidFill>
                  <a:schemeClr val="bg1"/>
                </a:solidFill>
                <a:latin typeface="Arial"/>
                <a:cs typeface="Arial"/>
              </a:rPr>
              <a:t> </a:t>
            </a:r>
            <a:r>
              <a:rPr sz="1600" b="1" i="1" spc="-10" dirty="0" err="1">
                <a:solidFill>
                  <a:schemeClr val="bg1"/>
                </a:solidFill>
                <a:latin typeface="Arial"/>
                <a:cs typeface="Arial"/>
              </a:rPr>
              <a:t>upplevelsesökande</a:t>
            </a:r>
            <a:r>
              <a:rPr sz="1600" b="1" i="1" spc="-25" dirty="0">
                <a:solidFill>
                  <a:schemeClr val="bg1"/>
                </a:solidFill>
                <a:latin typeface="Arial"/>
                <a:cs typeface="Arial"/>
              </a:rPr>
              <a:t> </a:t>
            </a:r>
            <a:r>
              <a:rPr sz="1600" b="1" i="1" spc="-10" dirty="0">
                <a:solidFill>
                  <a:schemeClr val="bg1"/>
                </a:solidFill>
                <a:latin typeface="Arial"/>
                <a:cs typeface="Arial"/>
              </a:rPr>
              <a:t>familjer</a:t>
            </a:r>
            <a:r>
              <a:rPr sz="1600" b="1" spc="-10" dirty="0">
                <a:solidFill>
                  <a:schemeClr val="bg1"/>
                </a:solidFill>
                <a:latin typeface="Arial"/>
                <a:cs typeface="Arial"/>
              </a:rPr>
              <a:t>.</a:t>
            </a:r>
            <a:endParaRPr sz="1600" dirty="0">
              <a:solidFill>
                <a:schemeClr val="bg1"/>
              </a:solidFill>
              <a:latin typeface="Arial"/>
              <a:cs typeface="Arial"/>
            </a:endParaRPr>
          </a:p>
          <a:p>
            <a:pPr marL="12700">
              <a:lnSpc>
                <a:spcPct val="100000"/>
              </a:lnSpc>
              <a:spcBef>
                <a:spcPts val="770"/>
              </a:spcBef>
            </a:pPr>
            <a:r>
              <a:rPr sz="1600" dirty="0">
                <a:solidFill>
                  <a:schemeClr val="bg1"/>
                </a:solidFill>
                <a:latin typeface="Arial"/>
                <a:cs typeface="Arial"/>
              </a:rPr>
              <a:t>Denna</a:t>
            </a:r>
            <a:r>
              <a:rPr sz="1600" spc="-55" dirty="0">
                <a:solidFill>
                  <a:schemeClr val="bg1"/>
                </a:solidFill>
                <a:latin typeface="Arial"/>
                <a:cs typeface="Arial"/>
              </a:rPr>
              <a:t> </a:t>
            </a:r>
            <a:r>
              <a:rPr sz="1600" dirty="0">
                <a:solidFill>
                  <a:schemeClr val="bg1"/>
                </a:solidFill>
                <a:latin typeface="Arial"/>
                <a:cs typeface="Arial"/>
              </a:rPr>
              <a:t>målgrupp</a:t>
            </a:r>
            <a:r>
              <a:rPr sz="1600" spc="-45" dirty="0">
                <a:solidFill>
                  <a:schemeClr val="bg1"/>
                </a:solidFill>
                <a:latin typeface="Arial"/>
                <a:cs typeface="Arial"/>
              </a:rPr>
              <a:t> </a:t>
            </a:r>
            <a:r>
              <a:rPr sz="1600" dirty="0">
                <a:solidFill>
                  <a:schemeClr val="bg1"/>
                </a:solidFill>
                <a:latin typeface="Arial"/>
                <a:cs typeface="Arial"/>
              </a:rPr>
              <a:t>kommer</a:t>
            </a:r>
            <a:r>
              <a:rPr sz="1600" spc="-35" dirty="0">
                <a:solidFill>
                  <a:schemeClr val="bg1"/>
                </a:solidFill>
                <a:latin typeface="Arial"/>
                <a:cs typeface="Arial"/>
              </a:rPr>
              <a:t> </a:t>
            </a:r>
            <a:r>
              <a:rPr sz="1600" dirty="0">
                <a:solidFill>
                  <a:schemeClr val="bg1"/>
                </a:solidFill>
                <a:latin typeface="Arial"/>
                <a:cs typeface="Arial"/>
              </a:rPr>
              <a:t>alla</a:t>
            </a:r>
            <a:r>
              <a:rPr sz="1600" spc="-75" dirty="0">
                <a:solidFill>
                  <a:schemeClr val="bg1"/>
                </a:solidFill>
                <a:latin typeface="Arial"/>
                <a:cs typeface="Arial"/>
              </a:rPr>
              <a:t> </a:t>
            </a:r>
            <a:r>
              <a:rPr sz="1600" dirty="0">
                <a:solidFill>
                  <a:schemeClr val="bg1"/>
                </a:solidFill>
                <a:latin typeface="Arial"/>
                <a:cs typeface="Arial"/>
              </a:rPr>
              <a:t>klubbar</a:t>
            </a:r>
            <a:r>
              <a:rPr sz="1600" spc="-50" dirty="0">
                <a:solidFill>
                  <a:schemeClr val="bg1"/>
                </a:solidFill>
                <a:latin typeface="Arial"/>
                <a:cs typeface="Arial"/>
              </a:rPr>
              <a:t> </a:t>
            </a:r>
            <a:r>
              <a:rPr sz="1600" dirty="0">
                <a:solidFill>
                  <a:schemeClr val="bg1"/>
                </a:solidFill>
                <a:latin typeface="Arial"/>
                <a:cs typeface="Arial"/>
              </a:rPr>
              <a:t>att</a:t>
            </a:r>
            <a:r>
              <a:rPr sz="1600" spc="-35" dirty="0">
                <a:solidFill>
                  <a:schemeClr val="bg1"/>
                </a:solidFill>
                <a:latin typeface="Arial"/>
                <a:cs typeface="Arial"/>
              </a:rPr>
              <a:t> </a:t>
            </a:r>
            <a:r>
              <a:rPr sz="1600" dirty="0">
                <a:solidFill>
                  <a:schemeClr val="bg1"/>
                </a:solidFill>
                <a:latin typeface="Arial"/>
                <a:cs typeface="Arial"/>
              </a:rPr>
              <a:t>rikta</a:t>
            </a:r>
            <a:r>
              <a:rPr sz="1600" spc="-50" dirty="0">
                <a:solidFill>
                  <a:schemeClr val="bg1"/>
                </a:solidFill>
                <a:latin typeface="Arial"/>
                <a:cs typeface="Arial"/>
              </a:rPr>
              <a:t> </a:t>
            </a:r>
            <a:r>
              <a:rPr sz="1600" dirty="0">
                <a:solidFill>
                  <a:schemeClr val="bg1"/>
                </a:solidFill>
                <a:latin typeface="Arial"/>
                <a:cs typeface="Arial"/>
              </a:rPr>
              <a:t>sig</a:t>
            </a:r>
            <a:r>
              <a:rPr sz="1600" spc="-55" dirty="0">
                <a:solidFill>
                  <a:schemeClr val="bg1"/>
                </a:solidFill>
                <a:latin typeface="Arial"/>
                <a:cs typeface="Arial"/>
              </a:rPr>
              <a:t> </a:t>
            </a:r>
            <a:r>
              <a:rPr sz="1600" dirty="0">
                <a:solidFill>
                  <a:schemeClr val="bg1"/>
                </a:solidFill>
                <a:latin typeface="Arial"/>
                <a:cs typeface="Arial"/>
              </a:rPr>
              <a:t>mot.</a:t>
            </a:r>
            <a:r>
              <a:rPr sz="1600" spc="-110" dirty="0">
                <a:solidFill>
                  <a:schemeClr val="bg1"/>
                </a:solidFill>
                <a:latin typeface="Arial"/>
                <a:cs typeface="Arial"/>
              </a:rPr>
              <a:t> </a:t>
            </a:r>
            <a:r>
              <a:rPr sz="1600" dirty="0">
                <a:solidFill>
                  <a:schemeClr val="bg1"/>
                </a:solidFill>
                <a:latin typeface="Arial"/>
                <a:cs typeface="Arial"/>
              </a:rPr>
              <a:t>Antingen</a:t>
            </a:r>
            <a:r>
              <a:rPr sz="1600" spc="-55" dirty="0">
                <a:solidFill>
                  <a:schemeClr val="bg1"/>
                </a:solidFill>
                <a:latin typeface="Arial"/>
                <a:cs typeface="Arial"/>
              </a:rPr>
              <a:t> </a:t>
            </a:r>
            <a:r>
              <a:rPr sz="1600" dirty="0">
                <a:solidFill>
                  <a:schemeClr val="bg1"/>
                </a:solidFill>
                <a:latin typeface="Arial"/>
                <a:cs typeface="Arial"/>
              </a:rPr>
              <a:t>vid</a:t>
            </a:r>
            <a:r>
              <a:rPr sz="1600" spc="-60" dirty="0">
                <a:solidFill>
                  <a:schemeClr val="bg1"/>
                </a:solidFill>
                <a:latin typeface="Arial"/>
                <a:cs typeface="Arial"/>
              </a:rPr>
              <a:t> </a:t>
            </a:r>
            <a:r>
              <a:rPr sz="1600" dirty="0">
                <a:solidFill>
                  <a:schemeClr val="bg1"/>
                </a:solidFill>
                <a:latin typeface="Arial"/>
                <a:cs typeface="Arial"/>
              </a:rPr>
              <a:t>speciella</a:t>
            </a:r>
            <a:r>
              <a:rPr sz="1600" spc="-85" dirty="0">
                <a:solidFill>
                  <a:schemeClr val="bg1"/>
                </a:solidFill>
                <a:latin typeface="Arial"/>
                <a:cs typeface="Arial"/>
              </a:rPr>
              <a:t> </a:t>
            </a:r>
            <a:r>
              <a:rPr sz="1600" dirty="0">
                <a:solidFill>
                  <a:schemeClr val="bg1"/>
                </a:solidFill>
                <a:latin typeface="Arial"/>
                <a:cs typeface="Arial"/>
              </a:rPr>
              <a:t>matcher</a:t>
            </a:r>
            <a:r>
              <a:rPr sz="1600" spc="-40" dirty="0">
                <a:solidFill>
                  <a:schemeClr val="bg1"/>
                </a:solidFill>
                <a:latin typeface="Arial"/>
                <a:cs typeface="Arial"/>
              </a:rPr>
              <a:t> </a:t>
            </a:r>
            <a:r>
              <a:rPr sz="1600" dirty="0">
                <a:solidFill>
                  <a:schemeClr val="bg1"/>
                </a:solidFill>
                <a:latin typeface="Arial"/>
                <a:cs typeface="Arial"/>
              </a:rPr>
              <a:t>eller</a:t>
            </a:r>
            <a:r>
              <a:rPr sz="1600" spc="-50" dirty="0">
                <a:solidFill>
                  <a:schemeClr val="bg1"/>
                </a:solidFill>
                <a:latin typeface="Arial"/>
                <a:cs typeface="Arial"/>
              </a:rPr>
              <a:t> </a:t>
            </a:r>
            <a:r>
              <a:rPr sz="1600" dirty="0">
                <a:solidFill>
                  <a:schemeClr val="bg1"/>
                </a:solidFill>
                <a:latin typeface="Arial"/>
                <a:cs typeface="Arial"/>
              </a:rPr>
              <a:t>generellt</a:t>
            </a:r>
            <a:r>
              <a:rPr sz="1600" spc="-65" dirty="0">
                <a:solidFill>
                  <a:schemeClr val="bg1"/>
                </a:solidFill>
                <a:latin typeface="Arial"/>
                <a:cs typeface="Arial"/>
              </a:rPr>
              <a:t> </a:t>
            </a:r>
            <a:r>
              <a:rPr sz="1600" dirty="0">
                <a:solidFill>
                  <a:schemeClr val="bg1"/>
                </a:solidFill>
                <a:latin typeface="Arial"/>
                <a:cs typeface="Arial"/>
              </a:rPr>
              <a:t>under</a:t>
            </a:r>
            <a:r>
              <a:rPr sz="1600" spc="-30" dirty="0">
                <a:solidFill>
                  <a:schemeClr val="bg1"/>
                </a:solidFill>
                <a:latin typeface="Arial"/>
                <a:cs typeface="Arial"/>
              </a:rPr>
              <a:t> </a:t>
            </a:r>
            <a:r>
              <a:rPr sz="1600" dirty="0">
                <a:solidFill>
                  <a:schemeClr val="bg1"/>
                </a:solidFill>
                <a:latin typeface="Arial"/>
                <a:cs typeface="Arial"/>
              </a:rPr>
              <a:t>hela</a:t>
            </a:r>
            <a:r>
              <a:rPr sz="1600" spc="-65" dirty="0">
                <a:solidFill>
                  <a:schemeClr val="bg1"/>
                </a:solidFill>
                <a:latin typeface="Arial"/>
                <a:cs typeface="Arial"/>
              </a:rPr>
              <a:t> </a:t>
            </a:r>
            <a:r>
              <a:rPr sz="1600" spc="-10" dirty="0">
                <a:solidFill>
                  <a:schemeClr val="bg1"/>
                </a:solidFill>
                <a:latin typeface="Arial"/>
                <a:cs typeface="Arial"/>
              </a:rPr>
              <a:t>året.</a:t>
            </a:r>
            <a:endParaRPr sz="1600" dirty="0">
              <a:solidFill>
                <a:schemeClr val="bg1"/>
              </a:solidFill>
              <a:latin typeface="Arial"/>
              <a:cs typeface="Arial"/>
            </a:endParaRPr>
          </a:p>
        </p:txBody>
      </p:sp>
      <p:sp>
        <p:nvSpPr>
          <p:cNvPr id="4" name="object 4"/>
          <p:cNvSpPr txBox="1"/>
          <p:nvPr/>
        </p:nvSpPr>
        <p:spPr>
          <a:xfrm>
            <a:off x="11146917" y="898652"/>
            <a:ext cx="660400"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Målgrupp</a:t>
            </a:r>
            <a:endParaRPr sz="1200">
              <a:latin typeface="Arial"/>
              <a:cs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56640" y="1386077"/>
            <a:ext cx="6379845" cy="513715"/>
          </a:xfrm>
          <a:prstGeom prst="rect">
            <a:avLst/>
          </a:prstGeom>
        </p:spPr>
        <p:txBody>
          <a:bodyPr vert="horz" wrap="square" lIns="0" tIns="13335" rIns="0" bIns="0" rtlCol="0">
            <a:spAutoFit/>
          </a:bodyPr>
          <a:lstStyle/>
          <a:p>
            <a:pPr marL="12700">
              <a:lnSpc>
                <a:spcPct val="100000"/>
              </a:lnSpc>
              <a:spcBef>
                <a:spcPts val="105"/>
              </a:spcBef>
            </a:pPr>
            <a:r>
              <a:rPr sz="3200" spc="-20" dirty="0"/>
              <a:t>Vad</a:t>
            </a:r>
            <a:r>
              <a:rPr sz="3200" spc="-80" dirty="0"/>
              <a:t> </a:t>
            </a:r>
            <a:r>
              <a:rPr sz="3200" dirty="0"/>
              <a:t>driver</a:t>
            </a:r>
            <a:r>
              <a:rPr sz="3200" spc="-70" dirty="0"/>
              <a:t> </a:t>
            </a:r>
            <a:r>
              <a:rPr sz="3200" dirty="0"/>
              <a:t>publiken</a:t>
            </a:r>
            <a:r>
              <a:rPr sz="3200" spc="-80" dirty="0"/>
              <a:t> </a:t>
            </a:r>
            <a:r>
              <a:rPr sz="3200" dirty="0"/>
              <a:t>till</a:t>
            </a:r>
            <a:r>
              <a:rPr sz="3200" spc="-70" dirty="0"/>
              <a:t> </a:t>
            </a:r>
            <a:r>
              <a:rPr sz="3200" dirty="0"/>
              <a:t>våra</a:t>
            </a:r>
            <a:r>
              <a:rPr sz="3200" spc="-80" dirty="0"/>
              <a:t> </a:t>
            </a:r>
            <a:r>
              <a:rPr sz="3200" spc="-10" dirty="0"/>
              <a:t>arenor?</a:t>
            </a:r>
            <a:endParaRPr sz="3200"/>
          </a:p>
        </p:txBody>
      </p:sp>
      <p:sp>
        <p:nvSpPr>
          <p:cNvPr id="3" name="object 3"/>
          <p:cNvSpPr txBox="1"/>
          <p:nvPr/>
        </p:nvSpPr>
        <p:spPr>
          <a:xfrm>
            <a:off x="1033373" y="2251024"/>
            <a:ext cx="4088129" cy="2883546"/>
          </a:xfrm>
          <a:prstGeom prst="rect">
            <a:avLst/>
          </a:prstGeom>
        </p:spPr>
        <p:txBody>
          <a:bodyPr vert="horz" wrap="square" lIns="0" tIns="12065" rIns="0" bIns="0" rtlCol="0">
            <a:spAutoFit/>
          </a:bodyPr>
          <a:lstStyle/>
          <a:p>
            <a:pPr marL="12700" marR="194310" algn="l">
              <a:lnSpc>
                <a:spcPct val="120000"/>
              </a:lnSpc>
              <a:spcBef>
                <a:spcPts val="95"/>
              </a:spcBef>
            </a:pPr>
            <a:r>
              <a:rPr sz="1400" dirty="0">
                <a:solidFill>
                  <a:srgbClr val="FFFFFF"/>
                </a:solidFill>
                <a:latin typeface="Arial"/>
                <a:cs typeface="Arial"/>
              </a:rPr>
              <a:t>I</a:t>
            </a:r>
            <a:r>
              <a:rPr sz="1400" spc="-5" dirty="0">
                <a:solidFill>
                  <a:srgbClr val="FFFFFF"/>
                </a:solidFill>
                <a:latin typeface="Arial"/>
                <a:cs typeface="Arial"/>
              </a:rPr>
              <a:t> </a:t>
            </a:r>
            <a:r>
              <a:rPr sz="1400" spc="-10" dirty="0" err="1">
                <a:solidFill>
                  <a:srgbClr val="FFFFFF"/>
                </a:solidFill>
                <a:latin typeface="Arial"/>
                <a:cs typeface="Arial"/>
              </a:rPr>
              <a:t>undersökning</a:t>
            </a:r>
            <a:r>
              <a:rPr lang="sv-SE" sz="1400" spc="-10" dirty="0">
                <a:solidFill>
                  <a:srgbClr val="FFFFFF"/>
                </a:solidFill>
                <a:latin typeface="Arial"/>
                <a:cs typeface="Arial"/>
              </a:rPr>
              <a:t>ar </a:t>
            </a:r>
            <a:r>
              <a:rPr sz="1400" dirty="0">
                <a:solidFill>
                  <a:srgbClr val="FFFFFF"/>
                </a:solidFill>
                <a:latin typeface="Arial"/>
                <a:cs typeface="Arial"/>
              </a:rPr>
              <a:t>av</a:t>
            </a:r>
            <a:r>
              <a:rPr sz="1400" spc="-25" dirty="0">
                <a:solidFill>
                  <a:srgbClr val="FFFFFF"/>
                </a:solidFill>
                <a:latin typeface="Arial"/>
                <a:cs typeface="Arial"/>
              </a:rPr>
              <a:t> </a:t>
            </a:r>
            <a:r>
              <a:rPr sz="1400" dirty="0">
                <a:solidFill>
                  <a:srgbClr val="FFFFFF"/>
                </a:solidFill>
                <a:latin typeface="Arial"/>
                <a:cs typeface="Arial"/>
              </a:rPr>
              <a:t>vår</a:t>
            </a:r>
            <a:r>
              <a:rPr sz="1400" spc="-20" dirty="0">
                <a:solidFill>
                  <a:srgbClr val="FFFFFF"/>
                </a:solidFill>
                <a:latin typeface="Arial"/>
                <a:cs typeface="Arial"/>
              </a:rPr>
              <a:t> </a:t>
            </a:r>
            <a:r>
              <a:rPr sz="1400" spc="-10" dirty="0" err="1">
                <a:solidFill>
                  <a:srgbClr val="FFFFFF"/>
                </a:solidFill>
                <a:latin typeface="Arial"/>
                <a:cs typeface="Arial"/>
              </a:rPr>
              <a:t>arenapublik</a:t>
            </a:r>
            <a:r>
              <a:rPr sz="1400" spc="-30" dirty="0">
                <a:solidFill>
                  <a:srgbClr val="FFFFFF"/>
                </a:solidFill>
                <a:latin typeface="Arial"/>
                <a:cs typeface="Arial"/>
              </a:rPr>
              <a:t> </a:t>
            </a:r>
            <a:r>
              <a:rPr lang="sv-SE" sz="1400" spc="-30" dirty="0">
                <a:solidFill>
                  <a:srgbClr val="FFFFFF"/>
                </a:solidFill>
                <a:latin typeface="Arial"/>
                <a:cs typeface="Arial"/>
              </a:rPr>
              <a:t>har vi kommit </a:t>
            </a:r>
            <a:r>
              <a:rPr sz="1400" dirty="0" err="1">
                <a:solidFill>
                  <a:srgbClr val="FFFFFF"/>
                </a:solidFill>
                <a:latin typeface="Arial"/>
                <a:cs typeface="Arial"/>
              </a:rPr>
              <a:t>fram</a:t>
            </a:r>
            <a:r>
              <a:rPr sz="1400" spc="-5" dirty="0">
                <a:solidFill>
                  <a:srgbClr val="FFFFFF"/>
                </a:solidFill>
                <a:latin typeface="Arial"/>
                <a:cs typeface="Arial"/>
              </a:rPr>
              <a:t> </a:t>
            </a:r>
            <a:r>
              <a:rPr sz="1400" dirty="0">
                <a:solidFill>
                  <a:srgbClr val="FFFFFF"/>
                </a:solidFill>
                <a:latin typeface="Arial"/>
                <a:cs typeface="Arial"/>
              </a:rPr>
              <a:t>till</a:t>
            </a:r>
            <a:r>
              <a:rPr sz="1400" spc="-35" dirty="0">
                <a:solidFill>
                  <a:srgbClr val="FFFFFF"/>
                </a:solidFill>
                <a:latin typeface="Arial"/>
                <a:cs typeface="Arial"/>
              </a:rPr>
              <a:t> </a:t>
            </a:r>
            <a:r>
              <a:rPr sz="1400" spc="-25" dirty="0">
                <a:solidFill>
                  <a:srgbClr val="FFFFFF"/>
                </a:solidFill>
                <a:latin typeface="Arial"/>
                <a:cs typeface="Arial"/>
              </a:rPr>
              <a:t>att </a:t>
            </a:r>
            <a:r>
              <a:rPr sz="1400" dirty="0">
                <a:solidFill>
                  <a:srgbClr val="FFFFFF"/>
                </a:solidFill>
                <a:latin typeface="Arial"/>
                <a:cs typeface="Arial"/>
              </a:rPr>
              <a:t>den</a:t>
            </a:r>
            <a:r>
              <a:rPr sz="1400" spc="-40" dirty="0">
                <a:solidFill>
                  <a:srgbClr val="FFFFFF"/>
                </a:solidFill>
                <a:latin typeface="Arial"/>
                <a:cs typeface="Arial"/>
              </a:rPr>
              <a:t> </a:t>
            </a:r>
            <a:r>
              <a:rPr sz="1400" dirty="0">
                <a:solidFill>
                  <a:srgbClr val="FFFFFF"/>
                </a:solidFill>
                <a:latin typeface="Arial"/>
                <a:cs typeface="Arial"/>
              </a:rPr>
              <a:t>drivs</a:t>
            </a:r>
            <a:r>
              <a:rPr sz="1400" spc="-35" dirty="0">
                <a:solidFill>
                  <a:srgbClr val="FFFFFF"/>
                </a:solidFill>
                <a:latin typeface="Arial"/>
                <a:cs typeface="Arial"/>
              </a:rPr>
              <a:t> </a:t>
            </a:r>
            <a:r>
              <a:rPr sz="1400" dirty="0">
                <a:solidFill>
                  <a:srgbClr val="FFFFFF"/>
                </a:solidFill>
                <a:latin typeface="Arial"/>
                <a:cs typeface="Arial"/>
              </a:rPr>
              <a:t>av</a:t>
            </a:r>
            <a:r>
              <a:rPr sz="1400" spc="-35" dirty="0">
                <a:solidFill>
                  <a:srgbClr val="FFFFFF"/>
                </a:solidFill>
                <a:latin typeface="Arial"/>
                <a:cs typeface="Arial"/>
              </a:rPr>
              <a:t> </a:t>
            </a:r>
            <a:r>
              <a:rPr sz="1400" dirty="0">
                <a:solidFill>
                  <a:srgbClr val="FFFFFF"/>
                </a:solidFill>
                <a:latin typeface="Arial"/>
                <a:cs typeface="Arial"/>
              </a:rPr>
              <a:t>en</a:t>
            </a:r>
            <a:r>
              <a:rPr sz="1400" spc="-30" dirty="0">
                <a:solidFill>
                  <a:srgbClr val="FFFFFF"/>
                </a:solidFill>
                <a:latin typeface="Arial"/>
                <a:cs typeface="Arial"/>
              </a:rPr>
              <a:t> </a:t>
            </a:r>
            <a:r>
              <a:rPr sz="1400" dirty="0">
                <a:solidFill>
                  <a:srgbClr val="FFFFFF"/>
                </a:solidFill>
                <a:latin typeface="Arial"/>
                <a:cs typeface="Arial"/>
              </a:rPr>
              <a:t>rad</a:t>
            </a:r>
            <a:r>
              <a:rPr sz="1400" spc="-30" dirty="0">
                <a:solidFill>
                  <a:srgbClr val="FFFFFF"/>
                </a:solidFill>
                <a:latin typeface="Arial"/>
                <a:cs typeface="Arial"/>
              </a:rPr>
              <a:t> </a:t>
            </a:r>
            <a:r>
              <a:rPr sz="1400" dirty="0">
                <a:solidFill>
                  <a:srgbClr val="FFFFFF"/>
                </a:solidFill>
                <a:latin typeface="Arial"/>
                <a:cs typeface="Arial"/>
              </a:rPr>
              <a:t>olika</a:t>
            </a:r>
            <a:r>
              <a:rPr sz="1400" spc="-55" dirty="0">
                <a:solidFill>
                  <a:srgbClr val="FFFFFF"/>
                </a:solidFill>
                <a:latin typeface="Arial"/>
                <a:cs typeface="Arial"/>
              </a:rPr>
              <a:t> </a:t>
            </a:r>
            <a:r>
              <a:rPr sz="1400" dirty="0">
                <a:solidFill>
                  <a:srgbClr val="FFFFFF"/>
                </a:solidFill>
                <a:latin typeface="Arial"/>
                <a:cs typeface="Arial"/>
              </a:rPr>
              <a:t>faktorer</a:t>
            </a:r>
            <a:r>
              <a:rPr sz="1400" spc="-15" dirty="0">
                <a:solidFill>
                  <a:srgbClr val="FFFFFF"/>
                </a:solidFill>
                <a:latin typeface="Arial"/>
                <a:cs typeface="Arial"/>
              </a:rPr>
              <a:t> </a:t>
            </a:r>
            <a:r>
              <a:rPr sz="1400" spc="-25" dirty="0">
                <a:solidFill>
                  <a:srgbClr val="FFFFFF"/>
                </a:solidFill>
                <a:latin typeface="Arial"/>
                <a:cs typeface="Arial"/>
              </a:rPr>
              <a:t>som </a:t>
            </a:r>
            <a:r>
              <a:rPr sz="1400" dirty="0">
                <a:solidFill>
                  <a:srgbClr val="FFFFFF"/>
                </a:solidFill>
                <a:latin typeface="Arial"/>
                <a:cs typeface="Arial"/>
              </a:rPr>
              <a:t>presenteras</a:t>
            </a:r>
            <a:r>
              <a:rPr sz="1400" spc="-50" dirty="0">
                <a:solidFill>
                  <a:srgbClr val="FFFFFF"/>
                </a:solidFill>
                <a:latin typeface="Arial"/>
                <a:cs typeface="Arial"/>
              </a:rPr>
              <a:t> </a:t>
            </a:r>
            <a:r>
              <a:rPr sz="1400" dirty="0">
                <a:solidFill>
                  <a:srgbClr val="FFFFFF"/>
                </a:solidFill>
                <a:latin typeface="Arial"/>
                <a:cs typeface="Arial"/>
              </a:rPr>
              <a:t>under</a:t>
            </a:r>
            <a:r>
              <a:rPr sz="1400" spc="-60" dirty="0">
                <a:solidFill>
                  <a:srgbClr val="FFFFFF"/>
                </a:solidFill>
                <a:latin typeface="Arial"/>
                <a:cs typeface="Arial"/>
              </a:rPr>
              <a:t> </a:t>
            </a:r>
            <a:r>
              <a:rPr sz="1400" dirty="0">
                <a:solidFill>
                  <a:srgbClr val="FFFFFF"/>
                </a:solidFill>
                <a:latin typeface="Arial"/>
                <a:cs typeface="Arial"/>
              </a:rPr>
              <a:t>detta</a:t>
            </a:r>
            <a:r>
              <a:rPr sz="1400" spc="-60" dirty="0">
                <a:solidFill>
                  <a:srgbClr val="FFFFFF"/>
                </a:solidFill>
                <a:latin typeface="Arial"/>
                <a:cs typeface="Arial"/>
              </a:rPr>
              <a:t> </a:t>
            </a:r>
            <a:r>
              <a:rPr sz="1400" spc="-10" dirty="0">
                <a:solidFill>
                  <a:srgbClr val="FFFFFF"/>
                </a:solidFill>
                <a:latin typeface="Arial"/>
                <a:cs typeface="Arial"/>
              </a:rPr>
              <a:t>avsnitt.</a:t>
            </a:r>
            <a:endParaRPr sz="1400" dirty="0">
              <a:latin typeface="Arial"/>
              <a:cs typeface="Arial"/>
            </a:endParaRPr>
          </a:p>
          <a:p>
            <a:pPr marL="12700" marR="5080" algn="l">
              <a:lnSpc>
                <a:spcPct val="120000"/>
              </a:lnSpc>
              <a:spcBef>
                <a:spcPts val="390"/>
              </a:spcBef>
            </a:pPr>
            <a:r>
              <a:rPr sz="1400" spc="-10" dirty="0">
                <a:solidFill>
                  <a:srgbClr val="FFFFFF"/>
                </a:solidFill>
                <a:latin typeface="Arial"/>
                <a:cs typeface="Arial"/>
              </a:rPr>
              <a:t>Bandypubliken</a:t>
            </a:r>
            <a:r>
              <a:rPr sz="1400" spc="-45" dirty="0">
                <a:solidFill>
                  <a:srgbClr val="FFFFFF"/>
                </a:solidFill>
                <a:latin typeface="Arial"/>
                <a:cs typeface="Arial"/>
              </a:rPr>
              <a:t> </a:t>
            </a:r>
            <a:r>
              <a:rPr sz="1400" dirty="0">
                <a:solidFill>
                  <a:srgbClr val="FFFFFF"/>
                </a:solidFill>
                <a:latin typeface="Arial"/>
                <a:cs typeface="Arial"/>
              </a:rPr>
              <a:t>drivs</a:t>
            </a:r>
            <a:r>
              <a:rPr sz="1400" spc="-35" dirty="0">
                <a:solidFill>
                  <a:srgbClr val="FFFFFF"/>
                </a:solidFill>
                <a:latin typeface="Arial"/>
                <a:cs typeface="Arial"/>
              </a:rPr>
              <a:t> </a:t>
            </a:r>
            <a:r>
              <a:rPr sz="1400" dirty="0">
                <a:solidFill>
                  <a:srgbClr val="FFFFFF"/>
                </a:solidFill>
                <a:latin typeface="Arial"/>
                <a:cs typeface="Arial"/>
              </a:rPr>
              <a:t>i</a:t>
            </a:r>
            <a:r>
              <a:rPr sz="1400" spc="-30" dirty="0">
                <a:solidFill>
                  <a:srgbClr val="FFFFFF"/>
                </a:solidFill>
                <a:latin typeface="Arial"/>
                <a:cs typeface="Arial"/>
              </a:rPr>
              <a:t> </a:t>
            </a:r>
            <a:r>
              <a:rPr sz="1400" dirty="0">
                <a:solidFill>
                  <a:srgbClr val="FFFFFF"/>
                </a:solidFill>
                <a:latin typeface="Arial"/>
                <a:cs typeface="Arial"/>
              </a:rPr>
              <a:t>mycket</a:t>
            </a:r>
            <a:r>
              <a:rPr sz="1400" spc="-10" dirty="0">
                <a:solidFill>
                  <a:srgbClr val="FFFFFF"/>
                </a:solidFill>
                <a:latin typeface="Arial"/>
                <a:cs typeface="Arial"/>
              </a:rPr>
              <a:t> </a:t>
            </a:r>
            <a:r>
              <a:rPr sz="1400" spc="-25" dirty="0">
                <a:solidFill>
                  <a:srgbClr val="FFFFFF"/>
                </a:solidFill>
                <a:latin typeface="Arial"/>
                <a:cs typeface="Arial"/>
              </a:rPr>
              <a:t>hög </a:t>
            </a:r>
            <a:r>
              <a:rPr sz="1400" dirty="0">
                <a:solidFill>
                  <a:srgbClr val="FFFFFF"/>
                </a:solidFill>
                <a:latin typeface="Arial"/>
                <a:cs typeface="Arial"/>
              </a:rPr>
              <a:t>utsträckning</a:t>
            </a:r>
            <a:r>
              <a:rPr sz="1400" spc="-65" dirty="0">
                <a:solidFill>
                  <a:srgbClr val="FFFFFF"/>
                </a:solidFill>
                <a:latin typeface="Arial"/>
                <a:cs typeface="Arial"/>
              </a:rPr>
              <a:t> </a:t>
            </a:r>
            <a:r>
              <a:rPr sz="1400" dirty="0">
                <a:solidFill>
                  <a:srgbClr val="FFFFFF"/>
                </a:solidFill>
                <a:latin typeface="Arial"/>
                <a:cs typeface="Arial"/>
              </a:rPr>
              <a:t>av</a:t>
            </a:r>
            <a:r>
              <a:rPr sz="1400" spc="-50" dirty="0">
                <a:solidFill>
                  <a:srgbClr val="FFFFFF"/>
                </a:solidFill>
                <a:latin typeface="Arial"/>
                <a:cs typeface="Arial"/>
              </a:rPr>
              <a:t> </a:t>
            </a:r>
            <a:r>
              <a:rPr sz="1400" b="1" dirty="0">
                <a:solidFill>
                  <a:srgbClr val="FFFFFF"/>
                </a:solidFill>
                <a:latin typeface="Arial"/>
                <a:cs typeface="Arial"/>
              </a:rPr>
              <a:t>sociala</a:t>
            </a:r>
            <a:r>
              <a:rPr sz="1400" b="1" spc="-40" dirty="0">
                <a:solidFill>
                  <a:srgbClr val="FFFFFF"/>
                </a:solidFill>
                <a:latin typeface="Arial"/>
                <a:cs typeface="Arial"/>
              </a:rPr>
              <a:t> </a:t>
            </a:r>
            <a:r>
              <a:rPr sz="1400" dirty="0">
                <a:solidFill>
                  <a:srgbClr val="FFFFFF"/>
                </a:solidFill>
                <a:latin typeface="Arial"/>
                <a:cs typeface="Arial"/>
              </a:rPr>
              <a:t>faktorer</a:t>
            </a:r>
            <a:r>
              <a:rPr sz="1400" spc="-35" dirty="0">
                <a:solidFill>
                  <a:srgbClr val="FFFFFF"/>
                </a:solidFill>
                <a:latin typeface="Arial"/>
                <a:cs typeface="Arial"/>
              </a:rPr>
              <a:t> </a:t>
            </a:r>
            <a:r>
              <a:rPr sz="1400" dirty="0" err="1">
                <a:solidFill>
                  <a:srgbClr val="FFFFFF"/>
                </a:solidFill>
                <a:latin typeface="Arial"/>
                <a:cs typeface="Arial"/>
              </a:rPr>
              <a:t>vilket</a:t>
            </a:r>
            <a:r>
              <a:rPr sz="1400" spc="-80" dirty="0">
                <a:solidFill>
                  <a:srgbClr val="FFFFFF"/>
                </a:solidFill>
                <a:latin typeface="Arial"/>
                <a:cs typeface="Arial"/>
              </a:rPr>
              <a:t> </a:t>
            </a:r>
            <a:r>
              <a:rPr sz="1400" spc="-25" dirty="0" err="1">
                <a:solidFill>
                  <a:srgbClr val="FFFFFF"/>
                </a:solidFill>
                <a:latin typeface="Arial"/>
                <a:cs typeface="Arial"/>
              </a:rPr>
              <a:t>gör</a:t>
            </a:r>
            <a:r>
              <a:rPr lang="sv-SE" sz="1400" spc="500" dirty="0">
                <a:solidFill>
                  <a:srgbClr val="FFFFFF"/>
                </a:solidFill>
                <a:latin typeface="Arial"/>
                <a:cs typeface="Arial"/>
              </a:rPr>
              <a:t> </a:t>
            </a:r>
            <a:r>
              <a:rPr sz="1400" dirty="0">
                <a:solidFill>
                  <a:srgbClr val="FFFFFF"/>
                </a:solidFill>
                <a:latin typeface="Arial"/>
                <a:cs typeface="Arial"/>
              </a:rPr>
              <a:t>den</a:t>
            </a:r>
            <a:r>
              <a:rPr sz="1400" spc="-55" dirty="0">
                <a:solidFill>
                  <a:srgbClr val="FFFFFF"/>
                </a:solidFill>
                <a:latin typeface="Arial"/>
                <a:cs typeface="Arial"/>
              </a:rPr>
              <a:t> </a:t>
            </a:r>
            <a:r>
              <a:rPr lang="sv-SE" sz="1400" spc="-55" dirty="0">
                <a:solidFill>
                  <a:srgbClr val="FFFFFF"/>
                </a:solidFill>
                <a:latin typeface="Arial"/>
                <a:cs typeface="Arial"/>
              </a:rPr>
              <a:t>relativt </a:t>
            </a:r>
            <a:r>
              <a:rPr sz="1400" dirty="0" err="1">
                <a:solidFill>
                  <a:srgbClr val="FFFFFF"/>
                </a:solidFill>
                <a:latin typeface="Arial"/>
                <a:cs typeface="Arial"/>
              </a:rPr>
              <a:t>unik</a:t>
            </a:r>
            <a:r>
              <a:rPr sz="1400" dirty="0">
                <a:solidFill>
                  <a:srgbClr val="FFFFFF"/>
                </a:solidFill>
                <a:latin typeface="Arial"/>
                <a:cs typeface="Arial"/>
              </a:rPr>
              <a:t>.</a:t>
            </a:r>
            <a:r>
              <a:rPr sz="1400" spc="-55" dirty="0">
                <a:solidFill>
                  <a:srgbClr val="FFFFFF"/>
                </a:solidFill>
                <a:latin typeface="Arial"/>
                <a:cs typeface="Arial"/>
              </a:rPr>
              <a:t> </a:t>
            </a:r>
            <a:r>
              <a:rPr sz="1400" dirty="0">
                <a:solidFill>
                  <a:srgbClr val="FFFFFF"/>
                </a:solidFill>
                <a:latin typeface="Arial"/>
                <a:cs typeface="Arial"/>
              </a:rPr>
              <a:t>Detta</a:t>
            </a:r>
            <a:r>
              <a:rPr sz="1400" spc="-45" dirty="0">
                <a:solidFill>
                  <a:srgbClr val="FFFFFF"/>
                </a:solidFill>
                <a:latin typeface="Arial"/>
                <a:cs typeface="Arial"/>
              </a:rPr>
              <a:t> </a:t>
            </a:r>
            <a:r>
              <a:rPr sz="1400" dirty="0">
                <a:solidFill>
                  <a:srgbClr val="FFFFFF"/>
                </a:solidFill>
                <a:latin typeface="Arial"/>
                <a:cs typeface="Arial"/>
              </a:rPr>
              <a:t>följs</a:t>
            </a:r>
            <a:r>
              <a:rPr sz="1400" spc="-55" dirty="0">
                <a:solidFill>
                  <a:srgbClr val="FFFFFF"/>
                </a:solidFill>
                <a:latin typeface="Arial"/>
                <a:cs typeface="Arial"/>
              </a:rPr>
              <a:t> </a:t>
            </a:r>
            <a:r>
              <a:rPr sz="1400" dirty="0">
                <a:solidFill>
                  <a:srgbClr val="FFFFFF"/>
                </a:solidFill>
                <a:latin typeface="Arial"/>
                <a:cs typeface="Arial"/>
              </a:rPr>
              <a:t>av</a:t>
            </a:r>
            <a:r>
              <a:rPr sz="1400" spc="-40" dirty="0">
                <a:solidFill>
                  <a:srgbClr val="FFFFFF"/>
                </a:solidFill>
                <a:latin typeface="Arial"/>
                <a:cs typeface="Arial"/>
              </a:rPr>
              <a:t> </a:t>
            </a:r>
            <a:r>
              <a:rPr sz="1400" b="1" dirty="0">
                <a:solidFill>
                  <a:srgbClr val="FFFFFF"/>
                </a:solidFill>
                <a:latin typeface="Arial"/>
                <a:cs typeface="Arial"/>
              </a:rPr>
              <a:t>sportsliga</a:t>
            </a:r>
            <a:r>
              <a:rPr sz="1400" b="1" spc="-20" dirty="0">
                <a:solidFill>
                  <a:srgbClr val="FFFFFF"/>
                </a:solidFill>
                <a:latin typeface="Arial"/>
                <a:cs typeface="Arial"/>
              </a:rPr>
              <a:t> </a:t>
            </a:r>
            <a:r>
              <a:rPr sz="1400" spc="-10" dirty="0">
                <a:solidFill>
                  <a:srgbClr val="FFFFFF"/>
                </a:solidFill>
                <a:latin typeface="Arial"/>
                <a:cs typeface="Arial"/>
              </a:rPr>
              <a:t>faktorer </a:t>
            </a:r>
            <a:r>
              <a:rPr sz="1400" dirty="0">
                <a:solidFill>
                  <a:srgbClr val="FFFFFF"/>
                </a:solidFill>
                <a:latin typeface="Arial"/>
                <a:cs typeface="Arial"/>
              </a:rPr>
              <a:t>samt</a:t>
            </a:r>
            <a:r>
              <a:rPr sz="1400" spc="-60" dirty="0">
                <a:solidFill>
                  <a:srgbClr val="FFFFFF"/>
                </a:solidFill>
                <a:latin typeface="Arial"/>
                <a:cs typeface="Arial"/>
              </a:rPr>
              <a:t> </a:t>
            </a:r>
            <a:r>
              <a:rPr sz="1400" dirty="0">
                <a:solidFill>
                  <a:srgbClr val="FFFFFF"/>
                </a:solidFill>
                <a:latin typeface="Arial"/>
                <a:cs typeface="Arial"/>
              </a:rPr>
              <a:t>själva</a:t>
            </a:r>
            <a:r>
              <a:rPr sz="1400" spc="-85" dirty="0">
                <a:solidFill>
                  <a:srgbClr val="FFFFFF"/>
                </a:solidFill>
                <a:latin typeface="Arial"/>
                <a:cs typeface="Arial"/>
              </a:rPr>
              <a:t> </a:t>
            </a:r>
            <a:r>
              <a:rPr sz="1400" b="1" dirty="0">
                <a:solidFill>
                  <a:srgbClr val="FFFFFF"/>
                </a:solidFill>
                <a:latin typeface="Arial"/>
                <a:cs typeface="Arial"/>
              </a:rPr>
              <a:t>upplevelsen</a:t>
            </a:r>
            <a:r>
              <a:rPr sz="1400" dirty="0">
                <a:solidFill>
                  <a:srgbClr val="FFFFFF"/>
                </a:solidFill>
                <a:latin typeface="Arial"/>
                <a:cs typeface="Arial"/>
              </a:rPr>
              <a:t>.</a:t>
            </a:r>
            <a:r>
              <a:rPr sz="1400" spc="-10" dirty="0">
                <a:solidFill>
                  <a:srgbClr val="FFFFFF"/>
                </a:solidFill>
                <a:latin typeface="Arial"/>
                <a:cs typeface="Arial"/>
              </a:rPr>
              <a:t> </a:t>
            </a:r>
            <a:r>
              <a:rPr sz="1400" dirty="0">
                <a:solidFill>
                  <a:srgbClr val="FFFFFF"/>
                </a:solidFill>
                <a:latin typeface="Arial"/>
                <a:cs typeface="Arial"/>
              </a:rPr>
              <a:t>Denna</a:t>
            </a:r>
            <a:r>
              <a:rPr sz="1400" spc="-70" dirty="0">
                <a:solidFill>
                  <a:srgbClr val="FFFFFF"/>
                </a:solidFill>
                <a:latin typeface="Arial"/>
                <a:cs typeface="Arial"/>
              </a:rPr>
              <a:t> </a:t>
            </a:r>
            <a:r>
              <a:rPr sz="1400" dirty="0" err="1">
                <a:solidFill>
                  <a:srgbClr val="FFFFFF"/>
                </a:solidFill>
                <a:latin typeface="Arial"/>
                <a:cs typeface="Arial"/>
              </a:rPr>
              <a:t>insikt</a:t>
            </a:r>
            <a:r>
              <a:rPr sz="1400" spc="-80" dirty="0">
                <a:solidFill>
                  <a:srgbClr val="FFFFFF"/>
                </a:solidFill>
                <a:latin typeface="Arial"/>
                <a:cs typeface="Arial"/>
              </a:rPr>
              <a:t> </a:t>
            </a:r>
            <a:r>
              <a:rPr sz="1400" spc="-25" dirty="0" err="1">
                <a:solidFill>
                  <a:srgbClr val="FFFFFF"/>
                </a:solidFill>
                <a:latin typeface="Arial"/>
                <a:cs typeface="Arial"/>
              </a:rPr>
              <a:t>är</a:t>
            </a:r>
            <a:r>
              <a:rPr lang="sv-SE" sz="1400" spc="500" dirty="0">
                <a:solidFill>
                  <a:srgbClr val="FFFFFF"/>
                </a:solidFill>
                <a:latin typeface="Arial"/>
                <a:cs typeface="Arial"/>
              </a:rPr>
              <a:t> </a:t>
            </a:r>
            <a:r>
              <a:rPr sz="1400" dirty="0" err="1">
                <a:solidFill>
                  <a:srgbClr val="FFFFFF"/>
                </a:solidFill>
                <a:latin typeface="Arial"/>
                <a:cs typeface="Arial"/>
              </a:rPr>
              <a:t>helt</a:t>
            </a:r>
            <a:r>
              <a:rPr sz="1400" spc="-50" dirty="0">
                <a:solidFill>
                  <a:srgbClr val="FFFFFF"/>
                </a:solidFill>
                <a:latin typeface="Arial"/>
                <a:cs typeface="Arial"/>
              </a:rPr>
              <a:t> </a:t>
            </a:r>
            <a:r>
              <a:rPr sz="1400" dirty="0">
                <a:solidFill>
                  <a:srgbClr val="FFFFFF"/>
                </a:solidFill>
                <a:latin typeface="Arial"/>
                <a:cs typeface="Arial"/>
              </a:rPr>
              <a:t>avgörande</a:t>
            </a:r>
            <a:r>
              <a:rPr sz="1400" spc="-30" dirty="0">
                <a:solidFill>
                  <a:srgbClr val="FFFFFF"/>
                </a:solidFill>
                <a:latin typeface="Arial"/>
                <a:cs typeface="Arial"/>
              </a:rPr>
              <a:t> </a:t>
            </a:r>
            <a:r>
              <a:rPr sz="1400" dirty="0">
                <a:solidFill>
                  <a:srgbClr val="FFFFFF"/>
                </a:solidFill>
                <a:latin typeface="Arial"/>
                <a:cs typeface="Arial"/>
              </a:rPr>
              <a:t>när</a:t>
            </a:r>
            <a:r>
              <a:rPr sz="1400" spc="-40" dirty="0">
                <a:solidFill>
                  <a:srgbClr val="FFFFFF"/>
                </a:solidFill>
                <a:latin typeface="Arial"/>
                <a:cs typeface="Arial"/>
              </a:rPr>
              <a:t> </a:t>
            </a:r>
            <a:r>
              <a:rPr sz="1400" dirty="0">
                <a:solidFill>
                  <a:srgbClr val="FFFFFF"/>
                </a:solidFill>
                <a:latin typeface="Arial"/>
                <a:cs typeface="Arial"/>
              </a:rPr>
              <a:t>vi</a:t>
            </a:r>
            <a:r>
              <a:rPr sz="1400" spc="-50" dirty="0">
                <a:solidFill>
                  <a:srgbClr val="FFFFFF"/>
                </a:solidFill>
                <a:latin typeface="Arial"/>
                <a:cs typeface="Arial"/>
              </a:rPr>
              <a:t> </a:t>
            </a:r>
            <a:r>
              <a:rPr sz="1400" dirty="0">
                <a:solidFill>
                  <a:srgbClr val="FFFFFF"/>
                </a:solidFill>
                <a:latin typeface="Arial"/>
                <a:cs typeface="Arial"/>
              </a:rPr>
              <a:t>ska</a:t>
            </a:r>
            <a:r>
              <a:rPr sz="1400" spc="-45" dirty="0">
                <a:solidFill>
                  <a:srgbClr val="FFFFFF"/>
                </a:solidFill>
                <a:latin typeface="Arial"/>
                <a:cs typeface="Arial"/>
              </a:rPr>
              <a:t> </a:t>
            </a:r>
            <a:r>
              <a:rPr sz="1400" dirty="0">
                <a:solidFill>
                  <a:srgbClr val="FFFFFF"/>
                </a:solidFill>
                <a:latin typeface="Arial"/>
                <a:cs typeface="Arial"/>
              </a:rPr>
              <a:t>utveckla</a:t>
            </a:r>
            <a:r>
              <a:rPr sz="1400" spc="-55" dirty="0">
                <a:solidFill>
                  <a:srgbClr val="FFFFFF"/>
                </a:solidFill>
                <a:latin typeface="Arial"/>
                <a:cs typeface="Arial"/>
              </a:rPr>
              <a:t> </a:t>
            </a:r>
            <a:r>
              <a:rPr sz="1400" spc="-20" dirty="0">
                <a:solidFill>
                  <a:srgbClr val="FFFFFF"/>
                </a:solidFill>
                <a:latin typeface="Arial"/>
                <a:cs typeface="Arial"/>
              </a:rPr>
              <a:t>våra </a:t>
            </a:r>
            <a:r>
              <a:rPr sz="1400" spc="-10" dirty="0">
                <a:solidFill>
                  <a:srgbClr val="FFFFFF"/>
                </a:solidFill>
                <a:latin typeface="Arial"/>
                <a:cs typeface="Arial"/>
              </a:rPr>
              <a:t>evenemangsupplevelser</a:t>
            </a:r>
            <a:r>
              <a:rPr sz="1400" spc="-55" dirty="0">
                <a:solidFill>
                  <a:srgbClr val="FFFFFF"/>
                </a:solidFill>
                <a:latin typeface="Arial"/>
                <a:cs typeface="Arial"/>
              </a:rPr>
              <a:t> </a:t>
            </a:r>
            <a:r>
              <a:rPr sz="1400" dirty="0">
                <a:solidFill>
                  <a:srgbClr val="FFFFFF"/>
                </a:solidFill>
                <a:latin typeface="Arial"/>
                <a:cs typeface="Arial"/>
              </a:rPr>
              <a:t>och</a:t>
            </a:r>
            <a:r>
              <a:rPr sz="1400" spc="-30" dirty="0">
                <a:solidFill>
                  <a:srgbClr val="FFFFFF"/>
                </a:solidFill>
                <a:latin typeface="Arial"/>
                <a:cs typeface="Arial"/>
              </a:rPr>
              <a:t> </a:t>
            </a:r>
            <a:r>
              <a:rPr sz="1400" dirty="0">
                <a:solidFill>
                  <a:srgbClr val="FFFFFF"/>
                </a:solidFill>
                <a:latin typeface="Arial"/>
                <a:cs typeface="Arial"/>
              </a:rPr>
              <a:t>inte</a:t>
            </a:r>
            <a:r>
              <a:rPr sz="1400" spc="-25" dirty="0">
                <a:solidFill>
                  <a:srgbClr val="FFFFFF"/>
                </a:solidFill>
                <a:latin typeface="Arial"/>
                <a:cs typeface="Arial"/>
              </a:rPr>
              <a:t> </a:t>
            </a:r>
            <a:r>
              <a:rPr sz="1400" dirty="0">
                <a:solidFill>
                  <a:srgbClr val="FFFFFF"/>
                </a:solidFill>
                <a:latin typeface="Arial"/>
                <a:cs typeface="Arial"/>
              </a:rPr>
              <a:t>minst</a:t>
            </a:r>
            <a:r>
              <a:rPr sz="1400" spc="-15" dirty="0">
                <a:solidFill>
                  <a:srgbClr val="FFFFFF"/>
                </a:solidFill>
                <a:latin typeface="Arial"/>
                <a:cs typeface="Arial"/>
              </a:rPr>
              <a:t> </a:t>
            </a:r>
            <a:r>
              <a:rPr sz="1400" dirty="0">
                <a:solidFill>
                  <a:srgbClr val="FFFFFF"/>
                </a:solidFill>
                <a:latin typeface="Arial"/>
                <a:cs typeface="Arial"/>
              </a:rPr>
              <a:t>hur</a:t>
            </a:r>
            <a:r>
              <a:rPr sz="1400" spc="-20" dirty="0">
                <a:solidFill>
                  <a:srgbClr val="FFFFFF"/>
                </a:solidFill>
                <a:latin typeface="Arial"/>
                <a:cs typeface="Arial"/>
              </a:rPr>
              <a:t> </a:t>
            </a:r>
            <a:r>
              <a:rPr sz="1400" spc="-25" dirty="0">
                <a:solidFill>
                  <a:srgbClr val="FFFFFF"/>
                </a:solidFill>
                <a:latin typeface="Arial"/>
                <a:cs typeface="Arial"/>
              </a:rPr>
              <a:t>vi </a:t>
            </a:r>
            <a:r>
              <a:rPr sz="1400" dirty="0">
                <a:solidFill>
                  <a:srgbClr val="FFFFFF"/>
                </a:solidFill>
                <a:latin typeface="Arial"/>
                <a:cs typeface="Arial"/>
              </a:rPr>
              <a:t>ska</a:t>
            </a:r>
            <a:r>
              <a:rPr sz="1400" spc="-35" dirty="0">
                <a:solidFill>
                  <a:srgbClr val="FFFFFF"/>
                </a:solidFill>
                <a:latin typeface="Arial"/>
                <a:cs typeface="Arial"/>
              </a:rPr>
              <a:t> </a:t>
            </a:r>
            <a:r>
              <a:rPr sz="1400" spc="-10" dirty="0">
                <a:solidFill>
                  <a:srgbClr val="FFFFFF"/>
                </a:solidFill>
                <a:latin typeface="Arial"/>
                <a:cs typeface="Arial"/>
              </a:rPr>
              <a:t>marknadsföra </a:t>
            </a:r>
            <a:r>
              <a:rPr sz="1400" dirty="0">
                <a:solidFill>
                  <a:srgbClr val="FFFFFF"/>
                </a:solidFill>
                <a:latin typeface="Arial"/>
                <a:cs typeface="Arial"/>
              </a:rPr>
              <a:t>våra</a:t>
            </a:r>
            <a:r>
              <a:rPr sz="1400" spc="-20" dirty="0">
                <a:solidFill>
                  <a:srgbClr val="FFFFFF"/>
                </a:solidFill>
                <a:latin typeface="Arial"/>
                <a:cs typeface="Arial"/>
              </a:rPr>
              <a:t> </a:t>
            </a:r>
            <a:r>
              <a:rPr sz="1400" spc="-10" dirty="0">
                <a:solidFill>
                  <a:srgbClr val="FFFFFF"/>
                </a:solidFill>
                <a:latin typeface="Arial"/>
                <a:cs typeface="Arial"/>
              </a:rPr>
              <a:t>evenemang.</a:t>
            </a:r>
            <a:endParaRPr sz="1400" dirty="0">
              <a:latin typeface="Arial"/>
              <a:cs typeface="Arial"/>
            </a:endParaRPr>
          </a:p>
          <a:p>
            <a:pPr marL="12700" marR="33655" algn="l">
              <a:lnSpc>
                <a:spcPct val="120000"/>
              </a:lnSpc>
              <a:spcBef>
                <a:spcPts val="5"/>
              </a:spcBef>
            </a:pPr>
            <a:r>
              <a:rPr sz="1400" dirty="0">
                <a:solidFill>
                  <a:srgbClr val="FFFFFF"/>
                </a:solidFill>
                <a:latin typeface="Arial"/>
                <a:cs typeface="Arial"/>
              </a:rPr>
              <a:t>Exempel</a:t>
            </a:r>
            <a:r>
              <a:rPr sz="1400" spc="-30" dirty="0">
                <a:solidFill>
                  <a:srgbClr val="FFFFFF"/>
                </a:solidFill>
                <a:latin typeface="Arial"/>
                <a:cs typeface="Arial"/>
              </a:rPr>
              <a:t> </a:t>
            </a:r>
            <a:r>
              <a:rPr sz="1400" dirty="0">
                <a:solidFill>
                  <a:srgbClr val="FFFFFF"/>
                </a:solidFill>
                <a:latin typeface="Arial"/>
                <a:cs typeface="Arial"/>
              </a:rPr>
              <a:t>på</a:t>
            </a:r>
            <a:r>
              <a:rPr sz="1400" spc="-25" dirty="0">
                <a:solidFill>
                  <a:srgbClr val="FFFFFF"/>
                </a:solidFill>
                <a:latin typeface="Arial"/>
                <a:cs typeface="Arial"/>
              </a:rPr>
              <a:t> </a:t>
            </a:r>
            <a:r>
              <a:rPr sz="1400" dirty="0">
                <a:solidFill>
                  <a:srgbClr val="FFFFFF"/>
                </a:solidFill>
                <a:latin typeface="Arial"/>
                <a:cs typeface="Arial"/>
              </a:rPr>
              <a:t>vad</a:t>
            </a:r>
            <a:r>
              <a:rPr sz="1400" spc="-40" dirty="0">
                <a:solidFill>
                  <a:srgbClr val="FFFFFF"/>
                </a:solidFill>
                <a:latin typeface="Arial"/>
                <a:cs typeface="Arial"/>
              </a:rPr>
              <a:t> </a:t>
            </a:r>
            <a:r>
              <a:rPr sz="1400" dirty="0">
                <a:solidFill>
                  <a:srgbClr val="FFFFFF"/>
                </a:solidFill>
                <a:latin typeface="Arial"/>
                <a:cs typeface="Arial"/>
              </a:rPr>
              <a:t>som</a:t>
            </a:r>
            <a:r>
              <a:rPr sz="1400" spc="-40" dirty="0">
                <a:solidFill>
                  <a:srgbClr val="FFFFFF"/>
                </a:solidFill>
                <a:latin typeface="Arial"/>
                <a:cs typeface="Arial"/>
              </a:rPr>
              <a:t> </a:t>
            </a:r>
            <a:r>
              <a:rPr sz="1400" dirty="0">
                <a:solidFill>
                  <a:srgbClr val="FFFFFF"/>
                </a:solidFill>
                <a:latin typeface="Arial"/>
                <a:cs typeface="Arial"/>
              </a:rPr>
              <a:t>ingår</a:t>
            </a:r>
            <a:r>
              <a:rPr sz="1400" spc="-30" dirty="0">
                <a:solidFill>
                  <a:srgbClr val="FFFFFF"/>
                </a:solidFill>
                <a:latin typeface="Arial"/>
                <a:cs typeface="Arial"/>
              </a:rPr>
              <a:t> </a:t>
            </a:r>
            <a:r>
              <a:rPr sz="1400" dirty="0">
                <a:solidFill>
                  <a:srgbClr val="FFFFFF"/>
                </a:solidFill>
                <a:latin typeface="Arial"/>
                <a:cs typeface="Arial"/>
              </a:rPr>
              <a:t>i</a:t>
            </a:r>
            <a:r>
              <a:rPr sz="1400" spc="-45" dirty="0">
                <a:solidFill>
                  <a:srgbClr val="FFFFFF"/>
                </a:solidFill>
                <a:latin typeface="Arial"/>
                <a:cs typeface="Arial"/>
              </a:rPr>
              <a:t> </a:t>
            </a:r>
            <a:r>
              <a:rPr sz="1400" spc="-10" dirty="0">
                <a:solidFill>
                  <a:srgbClr val="FFFFFF"/>
                </a:solidFill>
                <a:latin typeface="Arial"/>
                <a:cs typeface="Arial"/>
              </a:rPr>
              <a:t>respektive </a:t>
            </a:r>
            <a:r>
              <a:rPr sz="1400" dirty="0">
                <a:solidFill>
                  <a:srgbClr val="FFFFFF"/>
                </a:solidFill>
                <a:latin typeface="Arial"/>
                <a:cs typeface="Arial"/>
              </a:rPr>
              <a:t>område</a:t>
            </a:r>
            <a:r>
              <a:rPr sz="1400" spc="-65" dirty="0">
                <a:solidFill>
                  <a:srgbClr val="FFFFFF"/>
                </a:solidFill>
                <a:latin typeface="Arial"/>
                <a:cs typeface="Arial"/>
              </a:rPr>
              <a:t> </a:t>
            </a:r>
            <a:r>
              <a:rPr sz="1400" dirty="0">
                <a:solidFill>
                  <a:srgbClr val="FFFFFF"/>
                </a:solidFill>
                <a:latin typeface="Arial"/>
                <a:cs typeface="Arial"/>
              </a:rPr>
              <a:t>presenteras</a:t>
            </a:r>
            <a:r>
              <a:rPr sz="1400" spc="-75" dirty="0">
                <a:solidFill>
                  <a:srgbClr val="FFFFFF"/>
                </a:solidFill>
                <a:latin typeface="Arial"/>
                <a:cs typeface="Arial"/>
              </a:rPr>
              <a:t> </a:t>
            </a:r>
            <a:r>
              <a:rPr sz="1400" dirty="0">
                <a:solidFill>
                  <a:srgbClr val="FFFFFF"/>
                </a:solidFill>
                <a:latin typeface="Arial"/>
                <a:cs typeface="Arial"/>
              </a:rPr>
              <a:t>på</a:t>
            </a:r>
            <a:r>
              <a:rPr sz="1400" spc="-70" dirty="0">
                <a:solidFill>
                  <a:srgbClr val="FFFFFF"/>
                </a:solidFill>
                <a:latin typeface="Arial"/>
                <a:cs typeface="Arial"/>
              </a:rPr>
              <a:t> </a:t>
            </a:r>
            <a:r>
              <a:rPr sz="1400" dirty="0">
                <a:solidFill>
                  <a:srgbClr val="FFFFFF"/>
                </a:solidFill>
                <a:latin typeface="Arial"/>
                <a:cs typeface="Arial"/>
              </a:rPr>
              <a:t>nästkommande</a:t>
            </a:r>
            <a:r>
              <a:rPr sz="1400" spc="-75" dirty="0">
                <a:solidFill>
                  <a:srgbClr val="FFFFFF"/>
                </a:solidFill>
                <a:latin typeface="Arial"/>
                <a:cs typeface="Arial"/>
              </a:rPr>
              <a:t> </a:t>
            </a:r>
            <a:r>
              <a:rPr sz="1400" spc="-10" dirty="0">
                <a:solidFill>
                  <a:srgbClr val="FFFFFF"/>
                </a:solidFill>
                <a:latin typeface="Arial"/>
                <a:cs typeface="Arial"/>
              </a:rPr>
              <a:t>sida.</a:t>
            </a:r>
            <a:endParaRPr sz="1400" dirty="0">
              <a:latin typeface="Arial"/>
              <a:cs typeface="Arial"/>
            </a:endParaRPr>
          </a:p>
        </p:txBody>
      </p:sp>
      <p:sp>
        <p:nvSpPr>
          <p:cNvPr id="4" name="object 4"/>
          <p:cNvSpPr/>
          <p:nvPr/>
        </p:nvSpPr>
        <p:spPr>
          <a:xfrm>
            <a:off x="6117336" y="4286122"/>
            <a:ext cx="1739900" cy="1490345"/>
          </a:xfrm>
          <a:custGeom>
            <a:avLst/>
            <a:gdLst/>
            <a:ahLst/>
            <a:cxnLst/>
            <a:rect l="l" t="t" r="r" b="b"/>
            <a:pathLst>
              <a:path w="1739900" h="1490345">
                <a:moveTo>
                  <a:pt x="1739900" y="238887"/>
                </a:moveTo>
                <a:lnTo>
                  <a:pt x="1192149" y="0"/>
                </a:lnTo>
                <a:lnTo>
                  <a:pt x="1302131" y="206629"/>
                </a:lnTo>
                <a:lnTo>
                  <a:pt x="1230922" y="244475"/>
                </a:lnTo>
                <a:lnTo>
                  <a:pt x="1189024" y="206413"/>
                </a:lnTo>
                <a:lnTo>
                  <a:pt x="1153858" y="178943"/>
                </a:lnTo>
                <a:lnTo>
                  <a:pt x="1117015" y="153644"/>
                </a:lnTo>
                <a:lnTo>
                  <a:pt x="1078598" y="130606"/>
                </a:lnTo>
                <a:lnTo>
                  <a:pt x="1038669" y="109918"/>
                </a:lnTo>
                <a:lnTo>
                  <a:pt x="997343" y="91668"/>
                </a:lnTo>
                <a:lnTo>
                  <a:pt x="954722" y="75971"/>
                </a:lnTo>
                <a:lnTo>
                  <a:pt x="910894" y="62915"/>
                </a:lnTo>
                <a:lnTo>
                  <a:pt x="865949" y="52590"/>
                </a:lnTo>
                <a:lnTo>
                  <a:pt x="820000" y="45097"/>
                </a:lnTo>
                <a:lnTo>
                  <a:pt x="773125" y="40538"/>
                </a:lnTo>
                <a:lnTo>
                  <a:pt x="725424" y="38989"/>
                </a:lnTo>
                <a:lnTo>
                  <a:pt x="677710" y="40538"/>
                </a:lnTo>
                <a:lnTo>
                  <a:pt x="630834" y="45097"/>
                </a:lnTo>
                <a:lnTo>
                  <a:pt x="584885" y="52590"/>
                </a:lnTo>
                <a:lnTo>
                  <a:pt x="539940" y="62915"/>
                </a:lnTo>
                <a:lnTo>
                  <a:pt x="496112" y="75971"/>
                </a:lnTo>
                <a:lnTo>
                  <a:pt x="453491" y="91668"/>
                </a:lnTo>
                <a:lnTo>
                  <a:pt x="412165" y="109918"/>
                </a:lnTo>
                <a:lnTo>
                  <a:pt x="372237" y="130606"/>
                </a:lnTo>
                <a:lnTo>
                  <a:pt x="333819" y="153644"/>
                </a:lnTo>
                <a:lnTo>
                  <a:pt x="296976" y="178943"/>
                </a:lnTo>
                <a:lnTo>
                  <a:pt x="261810" y="206413"/>
                </a:lnTo>
                <a:lnTo>
                  <a:pt x="228434" y="235940"/>
                </a:lnTo>
                <a:lnTo>
                  <a:pt x="196938" y="267436"/>
                </a:lnTo>
                <a:lnTo>
                  <a:pt x="167411" y="300812"/>
                </a:lnTo>
                <a:lnTo>
                  <a:pt x="139941" y="335978"/>
                </a:lnTo>
                <a:lnTo>
                  <a:pt x="114642" y="372821"/>
                </a:lnTo>
                <a:lnTo>
                  <a:pt x="91605" y="411238"/>
                </a:lnTo>
                <a:lnTo>
                  <a:pt x="70916" y="451167"/>
                </a:lnTo>
                <a:lnTo>
                  <a:pt x="52666" y="492493"/>
                </a:lnTo>
                <a:lnTo>
                  <a:pt x="36969" y="535114"/>
                </a:lnTo>
                <a:lnTo>
                  <a:pt x="23914" y="578942"/>
                </a:lnTo>
                <a:lnTo>
                  <a:pt x="13589" y="623887"/>
                </a:lnTo>
                <a:lnTo>
                  <a:pt x="6096" y="669836"/>
                </a:lnTo>
                <a:lnTo>
                  <a:pt x="1536" y="716711"/>
                </a:lnTo>
                <a:lnTo>
                  <a:pt x="0" y="764413"/>
                </a:lnTo>
                <a:lnTo>
                  <a:pt x="1536" y="812126"/>
                </a:lnTo>
                <a:lnTo>
                  <a:pt x="6096" y="859002"/>
                </a:lnTo>
                <a:lnTo>
                  <a:pt x="13589" y="904951"/>
                </a:lnTo>
                <a:lnTo>
                  <a:pt x="23914" y="949896"/>
                </a:lnTo>
                <a:lnTo>
                  <a:pt x="36969" y="993724"/>
                </a:lnTo>
                <a:lnTo>
                  <a:pt x="52666" y="1036345"/>
                </a:lnTo>
                <a:lnTo>
                  <a:pt x="70916" y="1077671"/>
                </a:lnTo>
                <a:lnTo>
                  <a:pt x="91605" y="1117600"/>
                </a:lnTo>
                <a:lnTo>
                  <a:pt x="114642" y="1156017"/>
                </a:lnTo>
                <a:lnTo>
                  <a:pt x="139941" y="1192860"/>
                </a:lnTo>
                <a:lnTo>
                  <a:pt x="167411" y="1228026"/>
                </a:lnTo>
                <a:lnTo>
                  <a:pt x="196938" y="1261402"/>
                </a:lnTo>
                <a:lnTo>
                  <a:pt x="228434" y="1292898"/>
                </a:lnTo>
                <a:lnTo>
                  <a:pt x="261810" y="1322425"/>
                </a:lnTo>
                <a:lnTo>
                  <a:pt x="296976" y="1349895"/>
                </a:lnTo>
                <a:lnTo>
                  <a:pt x="333819" y="1375194"/>
                </a:lnTo>
                <a:lnTo>
                  <a:pt x="372237" y="1398231"/>
                </a:lnTo>
                <a:lnTo>
                  <a:pt x="412165" y="1418920"/>
                </a:lnTo>
                <a:lnTo>
                  <a:pt x="453491" y="1437170"/>
                </a:lnTo>
                <a:lnTo>
                  <a:pt x="496112" y="1452867"/>
                </a:lnTo>
                <a:lnTo>
                  <a:pt x="539940" y="1465922"/>
                </a:lnTo>
                <a:lnTo>
                  <a:pt x="584885" y="1476248"/>
                </a:lnTo>
                <a:lnTo>
                  <a:pt x="630834" y="1483741"/>
                </a:lnTo>
                <a:lnTo>
                  <a:pt x="677710" y="1488300"/>
                </a:lnTo>
                <a:lnTo>
                  <a:pt x="725424" y="1489837"/>
                </a:lnTo>
                <a:lnTo>
                  <a:pt x="773125" y="1488300"/>
                </a:lnTo>
                <a:lnTo>
                  <a:pt x="820000" y="1483741"/>
                </a:lnTo>
                <a:lnTo>
                  <a:pt x="865949" y="1476248"/>
                </a:lnTo>
                <a:lnTo>
                  <a:pt x="910894" y="1465922"/>
                </a:lnTo>
                <a:lnTo>
                  <a:pt x="954722" y="1452867"/>
                </a:lnTo>
                <a:lnTo>
                  <a:pt x="997343" y="1437170"/>
                </a:lnTo>
                <a:lnTo>
                  <a:pt x="1038669" y="1418920"/>
                </a:lnTo>
                <a:lnTo>
                  <a:pt x="1078598" y="1398231"/>
                </a:lnTo>
                <a:lnTo>
                  <a:pt x="1117015" y="1375194"/>
                </a:lnTo>
                <a:lnTo>
                  <a:pt x="1153858" y="1349895"/>
                </a:lnTo>
                <a:lnTo>
                  <a:pt x="1189024" y="1322425"/>
                </a:lnTo>
                <a:lnTo>
                  <a:pt x="1222400" y="1292898"/>
                </a:lnTo>
                <a:lnTo>
                  <a:pt x="1253896" y="1261402"/>
                </a:lnTo>
                <a:lnTo>
                  <a:pt x="1283423" y="1228026"/>
                </a:lnTo>
                <a:lnTo>
                  <a:pt x="1310894" y="1192860"/>
                </a:lnTo>
                <a:lnTo>
                  <a:pt x="1336192" y="1156017"/>
                </a:lnTo>
                <a:lnTo>
                  <a:pt x="1359230" y="1117600"/>
                </a:lnTo>
                <a:lnTo>
                  <a:pt x="1379918" y="1077671"/>
                </a:lnTo>
                <a:lnTo>
                  <a:pt x="1398168" y="1036345"/>
                </a:lnTo>
                <a:lnTo>
                  <a:pt x="1413865" y="993724"/>
                </a:lnTo>
                <a:lnTo>
                  <a:pt x="1426921" y="949896"/>
                </a:lnTo>
                <a:lnTo>
                  <a:pt x="1437246" y="904951"/>
                </a:lnTo>
                <a:lnTo>
                  <a:pt x="1444739" y="859002"/>
                </a:lnTo>
                <a:lnTo>
                  <a:pt x="1449298" y="812126"/>
                </a:lnTo>
                <a:lnTo>
                  <a:pt x="1450848" y="764413"/>
                </a:lnTo>
                <a:lnTo>
                  <a:pt x="1449298" y="716711"/>
                </a:lnTo>
                <a:lnTo>
                  <a:pt x="1444739" y="669836"/>
                </a:lnTo>
                <a:lnTo>
                  <a:pt x="1443393" y="661593"/>
                </a:lnTo>
                <a:lnTo>
                  <a:pt x="1521841" y="619887"/>
                </a:lnTo>
                <a:lnTo>
                  <a:pt x="1631696" y="826516"/>
                </a:lnTo>
                <a:lnTo>
                  <a:pt x="1739900" y="238887"/>
                </a:lnTo>
                <a:close/>
              </a:path>
            </a:pathLst>
          </a:custGeom>
          <a:solidFill>
            <a:srgbClr val="9BC6CF"/>
          </a:solidFill>
        </p:spPr>
        <p:txBody>
          <a:bodyPr wrap="square" lIns="0" tIns="0" rIns="0" bIns="0" rtlCol="0"/>
          <a:lstStyle/>
          <a:p>
            <a:endParaRPr/>
          </a:p>
        </p:txBody>
      </p:sp>
      <p:sp>
        <p:nvSpPr>
          <p:cNvPr id="5" name="object 5"/>
          <p:cNvSpPr/>
          <p:nvPr/>
        </p:nvSpPr>
        <p:spPr>
          <a:xfrm>
            <a:off x="7816595" y="1856232"/>
            <a:ext cx="1450975" cy="1449705"/>
          </a:xfrm>
          <a:custGeom>
            <a:avLst/>
            <a:gdLst/>
            <a:ahLst/>
            <a:cxnLst/>
            <a:rect l="l" t="t" r="r" b="b"/>
            <a:pathLst>
              <a:path w="1450975" h="1449704">
                <a:moveTo>
                  <a:pt x="725424" y="0"/>
                </a:moveTo>
                <a:lnTo>
                  <a:pt x="677722" y="1541"/>
                </a:lnTo>
                <a:lnTo>
                  <a:pt x="630845" y="6102"/>
                </a:lnTo>
                <a:lnTo>
                  <a:pt x="584888" y="13587"/>
                </a:lnTo>
                <a:lnTo>
                  <a:pt x="539946" y="23901"/>
                </a:lnTo>
                <a:lnTo>
                  <a:pt x="496116" y="36947"/>
                </a:lnTo>
                <a:lnTo>
                  <a:pt x="453493" y="52631"/>
                </a:lnTo>
                <a:lnTo>
                  <a:pt x="412172" y="70857"/>
                </a:lnTo>
                <a:lnTo>
                  <a:pt x="372249" y="91529"/>
                </a:lnTo>
                <a:lnTo>
                  <a:pt x="333819" y="114552"/>
                </a:lnTo>
                <a:lnTo>
                  <a:pt x="296978" y="139830"/>
                </a:lnTo>
                <a:lnTo>
                  <a:pt x="261822" y="167267"/>
                </a:lnTo>
                <a:lnTo>
                  <a:pt x="228445" y="196769"/>
                </a:lnTo>
                <a:lnTo>
                  <a:pt x="196945" y="228239"/>
                </a:lnTo>
                <a:lnTo>
                  <a:pt x="167415" y="261583"/>
                </a:lnTo>
                <a:lnTo>
                  <a:pt x="139951" y="296704"/>
                </a:lnTo>
                <a:lnTo>
                  <a:pt x="114650" y="333507"/>
                </a:lnTo>
                <a:lnTo>
                  <a:pt x="91607" y="371897"/>
                </a:lnTo>
                <a:lnTo>
                  <a:pt x="70917" y="411777"/>
                </a:lnTo>
                <a:lnTo>
                  <a:pt x="52675" y="453053"/>
                </a:lnTo>
                <a:lnTo>
                  <a:pt x="36978" y="495629"/>
                </a:lnTo>
                <a:lnTo>
                  <a:pt x="23920" y="539409"/>
                </a:lnTo>
                <a:lnTo>
                  <a:pt x="13598" y="584298"/>
                </a:lnTo>
                <a:lnTo>
                  <a:pt x="6107" y="630200"/>
                </a:lnTo>
                <a:lnTo>
                  <a:pt x="1542" y="677020"/>
                </a:lnTo>
                <a:lnTo>
                  <a:pt x="0" y="724662"/>
                </a:lnTo>
                <a:lnTo>
                  <a:pt x="1542" y="772303"/>
                </a:lnTo>
                <a:lnTo>
                  <a:pt x="6107" y="819123"/>
                </a:lnTo>
                <a:lnTo>
                  <a:pt x="13598" y="865025"/>
                </a:lnTo>
                <a:lnTo>
                  <a:pt x="23920" y="909914"/>
                </a:lnTo>
                <a:lnTo>
                  <a:pt x="36978" y="953694"/>
                </a:lnTo>
                <a:lnTo>
                  <a:pt x="52675" y="996270"/>
                </a:lnTo>
                <a:lnTo>
                  <a:pt x="70917" y="1037546"/>
                </a:lnTo>
                <a:lnTo>
                  <a:pt x="91607" y="1077426"/>
                </a:lnTo>
                <a:lnTo>
                  <a:pt x="114650" y="1115816"/>
                </a:lnTo>
                <a:lnTo>
                  <a:pt x="139951" y="1152619"/>
                </a:lnTo>
                <a:lnTo>
                  <a:pt x="167415" y="1187740"/>
                </a:lnTo>
                <a:lnTo>
                  <a:pt x="196945" y="1221084"/>
                </a:lnTo>
                <a:lnTo>
                  <a:pt x="228445" y="1252554"/>
                </a:lnTo>
                <a:lnTo>
                  <a:pt x="261822" y="1282056"/>
                </a:lnTo>
                <a:lnTo>
                  <a:pt x="296978" y="1309493"/>
                </a:lnTo>
                <a:lnTo>
                  <a:pt x="333819" y="1334771"/>
                </a:lnTo>
                <a:lnTo>
                  <a:pt x="372249" y="1357794"/>
                </a:lnTo>
                <a:lnTo>
                  <a:pt x="412172" y="1378466"/>
                </a:lnTo>
                <a:lnTo>
                  <a:pt x="453493" y="1396692"/>
                </a:lnTo>
                <a:lnTo>
                  <a:pt x="496116" y="1412376"/>
                </a:lnTo>
                <a:lnTo>
                  <a:pt x="539946" y="1425422"/>
                </a:lnTo>
                <a:lnTo>
                  <a:pt x="584888" y="1435736"/>
                </a:lnTo>
                <a:lnTo>
                  <a:pt x="630845" y="1443221"/>
                </a:lnTo>
                <a:lnTo>
                  <a:pt x="677722" y="1447782"/>
                </a:lnTo>
                <a:lnTo>
                  <a:pt x="725424" y="1449323"/>
                </a:lnTo>
                <a:lnTo>
                  <a:pt x="773125" y="1447782"/>
                </a:lnTo>
                <a:lnTo>
                  <a:pt x="820002" y="1443221"/>
                </a:lnTo>
                <a:lnTo>
                  <a:pt x="865959" y="1435736"/>
                </a:lnTo>
                <a:lnTo>
                  <a:pt x="910901" y="1425422"/>
                </a:lnTo>
                <a:lnTo>
                  <a:pt x="954731" y="1412376"/>
                </a:lnTo>
                <a:lnTo>
                  <a:pt x="997354" y="1396692"/>
                </a:lnTo>
                <a:lnTo>
                  <a:pt x="1038675" y="1378466"/>
                </a:lnTo>
                <a:lnTo>
                  <a:pt x="1078598" y="1357794"/>
                </a:lnTo>
                <a:lnTo>
                  <a:pt x="1117028" y="1334771"/>
                </a:lnTo>
                <a:lnTo>
                  <a:pt x="1153869" y="1309493"/>
                </a:lnTo>
                <a:lnTo>
                  <a:pt x="1189025" y="1282056"/>
                </a:lnTo>
                <a:lnTo>
                  <a:pt x="1222402" y="1252554"/>
                </a:lnTo>
                <a:lnTo>
                  <a:pt x="1253902" y="1221084"/>
                </a:lnTo>
                <a:lnTo>
                  <a:pt x="1283432" y="1187740"/>
                </a:lnTo>
                <a:lnTo>
                  <a:pt x="1310896" y="1152619"/>
                </a:lnTo>
                <a:lnTo>
                  <a:pt x="1336197" y="1115816"/>
                </a:lnTo>
                <a:lnTo>
                  <a:pt x="1359240" y="1077426"/>
                </a:lnTo>
                <a:lnTo>
                  <a:pt x="1379930" y="1037546"/>
                </a:lnTo>
                <a:lnTo>
                  <a:pt x="1398172" y="996270"/>
                </a:lnTo>
                <a:lnTo>
                  <a:pt x="1413869" y="953694"/>
                </a:lnTo>
                <a:lnTo>
                  <a:pt x="1426927" y="909914"/>
                </a:lnTo>
                <a:lnTo>
                  <a:pt x="1437249" y="865025"/>
                </a:lnTo>
                <a:lnTo>
                  <a:pt x="1444740" y="819123"/>
                </a:lnTo>
                <a:lnTo>
                  <a:pt x="1449305" y="772303"/>
                </a:lnTo>
                <a:lnTo>
                  <a:pt x="1450848" y="724662"/>
                </a:lnTo>
                <a:lnTo>
                  <a:pt x="1449305" y="677020"/>
                </a:lnTo>
                <a:lnTo>
                  <a:pt x="1444740" y="630200"/>
                </a:lnTo>
                <a:lnTo>
                  <a:pt x="1437249" y="584298"/>
                </a:lnTo>
                <a:lnTo>
                  <a:pt x="1426927" y="539409"/>
                </a:lnTo>
                <a:lnTo>
                  <a:pt x="1413869" y="495629"/>
                </a:lnTo>
                <a:lnTo>
                  <a:pt x="1398172" y="453053"/>
                </a:lnTo>
                <a:lnTo>
                  <a:pt x="1379930" y="411777"/>
                </a:lnTo>
                <a:lnTo>
                  <a:pt x="1359240" y="371897"/>
                </a:lnTo>
                <a:lnTo>
                  <a:pt x="1336197" y="333507"/>
                </a:lnTo>
                <a:lnTo>
                  <a:pt x="1310896" y="296704"/>
                </a:lnTo>
                <a:lnTo>
                  <a:pt x="1283432" y="261583"/>
                </a:lnTo>
                <a:lnTo>
                  <a:pt x="1253902" y="228239"/>
                </a:lnTo>
                <a:lnTo>
                  <a:pt x="1222402" y="196769"/>
                </a:lnTo>
                <a:lnTo>
                  <a:pt x="1189025" y="167267"/>
                </a:lnTo>
                <a:lnTo>
                  <a:pt x="1153869" y="139830"/>
                </a:lnTo>
                <a:lnTo>
                  <a:pt x="1117028" y="114552"/>
                </a:lnTo>
                <a:lnTo>
                  <a:pt x="1078598" y="91529"/>
                </a:lnTo>
                <a:lnTo>
                  <a:pt x="1038675" y="70857"/>
                </a:lnTo>
                <a:lnTo>
                  <a:pt x="997354" y="52631"/>
                </a:lnTo>
                <a:lnTo>
                  <a:pt x="954731" y="36947"/>
                </a:lnTo>
                <a:lnTo>
                  <a:pt x="910901" y="23901"/>
                </a:lnTo>
                <a:lnTo>
                  <a:pt x="865959" y="13587"/>
                </a:lnTo>
                <a:lnTo>
                  <a:pt x="820002" y="6102"/>
                </a:lnTo>
                <a:lnTo>
                  <a:pt x="773125" y="1541"/>
                </a:lnTo>
                <a:lnTo>
                  <a:pt x="725424" y="0"/>
                </a:lnTo>
                <a:close/>
              </a:path>
            </a:pathLst>
          </a:custGeom>
          <a:solidFill>
            <a:srgbClr val="9BC6CF"/>
          </a:solidFill>
        </p:spPr>
        <p:txBody>
          <a:bodyPr wrap="square" lIns="0" tIns="0" rIns="0" bIns="0" rtlCol="0"/>
          <a:lstStyle/>
          <a:p>
            <a:endParaRPr/>
          </a:p>
        </p:txBody>
      </p:sp>
      <p:sp>
        <p:nvSpPr>
          <p:cNvPr id="6" name="object 6"/>
          <p:cNvSpPr/>
          <p:nvPr/>
        </p:nvSpPr>
        <p:spPr>
          <a:xfrm>
            <a:off x="9198102" y="4285488"/>
            <a:ext cx="1769110" cy="1490980"/>
          </a:xfrm>
          <a:custGeom>
            <a:avLst/>
            <a:gdLst/>
            <a:ahLst/>
            <a:cxnLst/>
            <a:rect l="l" t="t" r="r" b="b"/>
            <a:pathLst>
              <a:path w="1769109" h="1490979">
                <a:moveTo>
                  <a:pt x="1768602" y="765048"/>
                </a:moveTo>
                <a:lnTo>
                  <a:pt x="1767052" y="717346"/>
                </a:lnTo>
                <a:lnTo>
                  <a:pt x="1762493" y="670471"/>
                </a:lnTo>
                <a:lnTo>
                  <a:pt x="1755000" y="624522"/>
                </a:lnTo>
                <a:lnTo>
                  <a:pt x="1744675" y="579577"/>
                </a:lnTo>
                <a:lnTo>
                  <a:pt x="1731619" y="535749"/>
                </a:lnTo>
                <a:lnTo>
                  <a:pt x="1715922" y="493128"/>
                </a:lnTo>
                <a:lnTo>
                  <a:pt x="1697672" y="451802"/>
                </a:lnTo>
                <a:lnTo>
                  <a:pt x="1676984" y="411873"/>
                </a:lnTo>
                <a:lnTo>
                  <a:pt x="1653946" y="373456"/>
                </a:lnTo>
                <a:lnTo>
                  <a:pt x="1628648" y="336613"/>
                </a:lnTo>
                <a:lnTo>
                  <a:pt x="1601177" y="301447"/>
                </a:lnTo>
                <a:lnTo>
                  <a:pt x="1571650" y="268071"/>
                </a:lnTo>
                <a:lnTo>
                  <a:pt x="1540154" y="236575"/>
                </a:lnTo>
                <a:lnTo>
                  <a:pt x="1506778" y="207048"/>
                </a:lnTo>
                <a:lnTo>
                  <a:pt x="1471612" y="179578"/>
                </a:lnTo>
                <a:lnTo>
                  <a:pt x="1434769" y="154279"/>
                </a:lnTo>
                <a:lnTo>
                  <a:pt x="1396352" y="131241"/>
                </a:lnTo>
                <a:lnTo>
                  <a:pt x="1356423" y="110553"/>
                </a:lnTo>
                <a:lnTo>
                  <a:pt x="1315097" y="92303"/>
                </a:lnTo>
                <a:lnTo>
                  <a:pt x="1272476" y="76606"/>
                </a:lnTo>
                <a:lnTo>
                  <a:pt x="1228648" y="63550"/>
                </a:lnTo>
                <a:lnTo>
                  <a:pt x="1183703" y="53225"/>
                </a:lnTo>
                <a:lnTo>
                  <a:pt x="1137754" y="45732"/>
                </a:lnTo>
                <a:lnTo>
                  <a:pt x="1090879" y="41173"/>
                </a:lnTo>
                <a:lnTo>
                  <a:pt x="1043178" y="39624"/>
                </a:lnTo>
                <a:lnTo>
                  <a:pt x="995464" y="41173"/>
                </a:lnTo>
                <a:lnTo>
                  <a:pt x="948588" y="45732"/>
                </a:lnTo>
                <a:lnTo>
                  <a:pt x="902639" y="53225"/>
                </a:lnTo>
                <a:lnTo>
                  <a:pt x="857694" y="63550"/>
                </a:lnTo>
                <a:lnTo>
                  <a:pt x="813866" y="76606"/>
                </a:lnTo>
                <a:lnTo>
                  <a:pt x="771245" y="92303"/>
                </a:lnTo>
                <a:lnTo>
                  <a:pt x="729919" y="110553"/>
                </a:lnTo>
                <a:lnTo>
                  <a:pt x="689991" y="131241"/>
                </a:lnTo>
                <a:lnTo>
                  <a:pt x="651573" y="154279"/>
                </a:lnTo>
                <a:lnTo>
                  <a:pt x="614730" y="179578"/>
                </a:lnTo>
                <a:lnTo>
                  <a:pt x="579564" y="207048"/>
                </a:lnTo>
                <a:lnTo>
                  <a:pt x="546188" y="236575"/>
                </a:lnTo>
                <a:lnTo>
                  <a:pt x="527773" y="254990"/>
                </a:lnTo>
                <a:lnTo>
                  <a:pt x="436245" y="210693"/>
                </a:lnTo>
                <a:lnTo>
                  <a:pt x="538353" y="0"/>
                </a:lnTo>
                <a:lnTo>
                  <a:pt x="0" y="259334"/>
                </a:lnTo>
                <a:lnTo>
                  <a:pt x="130302" y="842518"/>
                </a:lnTo>
                <a:lnTo>
                  <a:pt x="232283" y="631952"/>
                </a:lnTo>
                <a:lnTo>
                  <a:pt x="323303" y="676008"/>
                </a:lnTo>
                <a:lnTo>
                  <a:pt x="319290" y="717346"/>
                </a:lnTo>
                <a:lnTo>
                  <a:pt x="317754" y="765048"/>
                </a:lnTo>
                <a:lnTo>
                  <a:pt x="319290" y="812761"/>
                </a:lnTo>
                <a:lnTo>
                  <a:pt x="323850" y="859637"/>
                </a:lnTo>
                <a:lnTo>
                  <a:pt x="331343" y="905586"/>
                </a:lnTo>
                <a:lnTo>
                  <a:pt x="341668" y="950531"/>
                </a:lnTo>
                <a:lnTo>
                  <a:pt x="354723" y="994359"/>
                </a:lnTo>
                <a:lnTo>
                  <a:pt x="370420" y="1036980"/>
                </a:lnTo>
                <a:lnTo>
                  <a:pt x="388670" y="1078306"/>
                </a:lnTo>
                <a:lnTo>
                  <a:pt x="409359" y="1118235"/>
                </a:lnTo>
                <a:lnTo>
                  <a:pt x="432396" y="1156652"/>
                </a:lnTo>
                <a:lnTo>
                  <a:pt x="457695" y="1193495"/>
                </a:lnTo>
                <a:lnTo>
                  <a:pt x="485165" y="1228661"/>
                </a:lnTo>
                <a:lnTo>
                  <a:pt x="514692" y="1262037"/>
                </a:lnTo>
                <a:lnTo>
                  <a:pt x="546188" y="1293533"/>
                </a:lnTo>
                <a:lnTo>
                  <a:pt x="579564" y="1323060"/>
                </a:lnTo>
                <a:lnTo>
                  <a:pt x="614730" y="1350530"/>
                </a:lnTo>
                <a:lnTo>
                  <a:pt x="651573" y="1375829"/>
                </a:lnTo>
                <a:lnTo>
                  <a:pt x="689991" y="1398866"/>
                </a:lnTo>
                <a:lnTo>
                  <a:pt x="729919" y="1419555"/>
                </a:lnTo>
                <a:lnTo>
                  <a:pt x="771245" y="1437805"/>
                </a:lnTo>
                <a:lnTo>
                  <a:pt x="813866" y="1453502"/>
                </a:lnTo>
                <a:lnTo>
                  <a:pt x="857694" y="1466557"/>
                </a:lnTo>
                <a:lnTo>
                  <a:pt x="902639" y="1476883"/>
                </a:lnTo>
                <a:lnTo>
                  <a:pt x="948588" y="1484376"/>
                </a:lnTo>
                <a:lnTo>
                  <a:pt x="995464" y="1488935"/>
                </a:lnTo>
                <a:lnTo>
                  <a:pt x="1043178" y="1490472"/>
                </a:lnTo>
                <a:lnTo>
                  <a:pt x="1090879" y="1488935"/>
                </a:lnTo>
                <a:lnTo>
                  <a:pt x="1137754" y="1484376"/>
                </a:lnTo>
                <a:lnTo>
                  <a:pt x="1183703" y="1476883"/>
                </a:lnTo>
                <a:lnTo>
                  <a:pt x="1228648" y="1466557"/>
                </a:lnTo>
                <a:lnTo>
                  <a:pt x="1272476" y="1453502"/>
                </a:lnTo>
                <a:lnTo>
                  <a:pt x="1315097" y="1437805"/>
                </a:lnTo>
                <a:lnTo>
                  <a:pt x="1356423" y="1419555"/>
                </a:lnTo>
                <a:lnTo>
                  <a:pt x="1396352" y="1398866"/>
                </a:lnTo>
                <a:lnTo>
                  <a:pt x="1434769" y="1375829"/>
                </a:lnTo>
                <a:lnTo>
                  <a:pt x="1471612" y="1350530"/>
                </a:lnTo>
                <a:lnTo>
                  <a:pt x="1506778" y="1323060"/>
                </a:lnTo>
                <a:lnTo>
                  <a:pt x="1540154" y="1293533"/>
                </a:lnTo>
                <a:lnTo>
                  <a:pt x="1571650" y="1262037"/>
                </a:lnTo>
                <a:lnTo>
                  <a:pt x="1601177" y="1228661"/>
                </a:lnTo>
                <a:lnTo>
                  <a:pt x="1628648" y="1193495"/>
                </a:lnTo>
                <a:lnTo>
                  <a:pt x="1653946" y="1156652"/>
                </a:lnTo>
                <a:lnTo>
                  <a:pt x="1676984" y="1118235"/>
                </a:lnTo>
                <a:lnTo>
                  <a:pt x="1697672" y="1078306"/>
                </a:lnTo>
                <a:lnTo>
                  <a:pt x="1715922" y="1036980"/>
                </a:lnTo>
                <a:lnTo>
                  <a:pt x="1731619" y="994359"/>
                </a:lnTo>
                <a:lnTo>
                  <a:pt x="1744675" y="950531"/>
                </a:lnTo>
                <a:lnTo>
                  <a:pt x="1755000" y="905586"/>
                </a:lnTo>
                <a:lnTo>
                  <a:pt x="1762493" y="859637"/>
                </a:lnTo>
                <a:lnTo>
                  <a:pt x="1767052" y="812761"/>
                </a:lnTo>
                <a:lnTo>
                  <a:pt x="1768602" y="765048"/>
                </a:lnTo>
                <a:close/>
              </a:path>
            </a:pathLst>
          </a:custGeom>
          <a:solidFill>
            <a:srgbClr val="9BC6CF"/>
          </a:solidFill>
        </p:spPr>
        <p:txBody>
          <a:bodyPr wrap="square" lIns="0" tIns="0" rIns="0" bIns="0" rtlCol="0"/>
          <a:lstStyle/>
          <a:p>
            <a:endParaRPr/>
          </a:p>
        </p:txBody>
      </p:sp>
      <p:sp>
        <p:nvSpPr>
          <p:cNvPr id="7" name="object 7"/>
          <p:cNvSpPr/>
          <p:nvPr/>
        </p:nvSpPr>
        <p:spPr>
          <a:xfrm>
            <a:off x="7975092" y="3813047"/>
            <a:ext cx="1144905" cy="1144905"/>
          </a:xfrm>
          <a:custGeom>
            <a:avLst/>
            <a:gdLst/>
            <a:ahLst/>
            <a:cxnLst/>
            <a:rect l="l" t="t" r="r" b="b"/>
            <a:pathLst>
              <a:path w="1144904" h="1144904">
                <a:moveTo>
                  <a:pt x="572261" y="0"/>
                </a:moveTo>
                <a:lnTo>
                  <a:pt x="525320" y="1896"/>
                </a:lnTo>
                <a:lnTo>
                  <a:pt x="479425" y="7488"/>
                </a:lnTo>
                <a:lnTo>
                  <a:pt x="434724" y="16628"/>
                </a:lnTo>
                <a:lnTo>
                  <a:pt x="391363" y="29169"/>
                </a:lnTo>
                <a:lnTo>
                  <a:pt x="349490" y="44963"/>
                </a:lnTo>
                <a:lnTo>
                  <a:pt x="309251" y="63865"/>
                </a:lnTo>
                <a:lnTo>
                  <a:pt x="270795" y="85725"/>
                </a:lnTo>
                <a:lnTo>
                  <a:pt x="234269" y="110398"/>
                </a:lnTo>
                <a:lnTo>
                  <a:pt x="199819" y="137736"/>
                </a:lnTo>
                <a:lnTo>
                  <a:pt x="167592" y="167592"/>
                </a:lnTo>
                <a:lnTo>
                  <a:pt x="137736" y="199819"/>
                </a:lnTo>
                <a:lnTo>
                  <a:pt x="110398" y="234269"/>
                </a:lnTo>
                <a:lnTo>
                  <a:pt x="85725" y="270795"/>
                </a:lnTo>
                <a:lnTo>
                  <a:pt x="63865" y="309251"/>
                </a:lnTo>
                <a:lnTo>
                  <a:pt x="44963" y="349490"/>
                </a:lnTo>
                <a:lnTo>
                  <a:pt x="29169" y="391363"/>
                </a:lnTo>
                <a:lnTo>
                  <a:pt x="16628" y="434724"/>
                </a:lnTo>
                <a:lnTo>
                  <a:pt x="7488" y="479425"/>
                </a:lnTo>
                <a:lnTo>
                  <a:pt x="1896" y="525320"/>
                </a:lnTo>
                <a:lnTo>
                  <a:pt x="0" y="572262"/>
                </a:lnTo>
                <a:lnTo>
                  <a:pt x="1896" y="619203"/>
                </a:lnTo>
                <a:lnTo>
                  <a:pt x="7488" y="665098"/>
                </a:lnTo>
                <a:lnTo>
                  <a:pt x="16628" y="709799"/>
                </a:lnTo>
                <a:lnTo>
                  <a:pt x="29169" y="753160"/>
                </a:lnTo>
                <a:lnTo>
                  <a:pt x="44963" y="795033"/>
                </a:lnTo>
                <a:lnTo>
                  <a:pt x="63865" y="835272"/>
                </a:lnTo>
                <a:lnTo>
                  <a:pt x="85725" y="873728"/>
                </a:lnTo>
                <a:lnTo>
                  <a:pt x="110398" y="910254"/>
                </a:lnTo>
                <a:lnTo>
                  <a:pt x="137736" y="944704"/>
                </a:lnTo>
                <a:lnTo>
                  <a:pt x="167592" y="976931"/>
                </a:lnTo>
                <a:lnTo>
                  <a:pt x="199819" y="1006787"/>
                </a:lnTo>
                <a:lnTo>
                  <a:pt x="234269" y="1034125"/>
                </a:lnTo>
                <a:lnTo>
                  <a:pt x="270795" y="1058798"/>
                </a:lnTo>
                <a:lnTo>
                  <a:pt x="309251" y="1080658"/>
                </a:lnTo>
                <a:lnTo>
                  <a:pt x="349490" y="1099560"/>
                </a:lnTo>
                <a:lnTo>
                  <a:pt x="391363" y="1115354"/>
                </a:lnTo>
                <a:lnTo>
                  <a:pt x="434724" y="1127895"/>
                </a:lnTo>
                <a:lnTo>
                  <a:pt x="479425" y="1137035"/>
                </a:lnTo>
                <a:lnTo>
                  <a:pt x="525320" y="1142627"/>
                </a:lnTo>
                <a:lnTo>
                  <a:pt x="572261" y="1144524"/>
                </a:lnTo>
                <a:lnTo>
                  <a:pt x="619203" y="1142627"/>
                </a:lnTo>
                <a:lnTo>
                  <a:pt x="665098" y="1137035"/>
                </a:lnTo>
                <a:lnTo>
                  <a:pt x="709799" y="1127895"/>
                </a:lnTo>
                <a:lnTo>
                  <a:pt x="753160" y="1115354"/>
                </a:lnTo>
                <a:lnTo>
                  <a:pt x="795033" y="1099560"/>
                </a:lnTo>
                <a:lnTo>
                  <a:pt x="835272" y="1080658"/>
                </a:lnTo>
                <a:lnTo>
                  <a:pt x="873728" y="1058798"/>
                </a:lnTo>
                <a:lnTo>
                  <a:pt x="910254" y="1034125"/>
                </a:lnTo>
                <a:lnTo>
                  <a:pt x="944704" y="1006787"/>
                </a:lnTo>
                <a:lnTo>
                  <a:pt x="976931" y="976931"/>
                </a:lnTo>
                <a:lnTo>
                  <a:pt x="1006787" y="944704"/>
                </a:lnTo>
                <a:lnTo>
                  <a:pt x="1034125" y="910254"/>
                </a:lnTo>
                <a:lnTo>
                  <a:pt x="1058798" y="873728"/>
                </a:lnTo>
                <a:lnTo>
                  <a:pt x="1080658" y="835272"/>
                </a:lnTo>
                <a:lnTo>
                  <a:pt x="1099560" y="795033"/>
                </a:lnTo>
                <a:lnTo>
                  <a:pt x="1115354" y="753160"/>
                </a:lnTo>
                <a:lnTo>
                  <a:pt x="1127895" y="709799"/>
                </a:lnTo>
                <a:lnTo>
                  <a:pt x="1137035" y="665098"/>
                </a:lnTo>
                <a:lnTo>
                  <a:pt x="1142627" y="619203"/>
                </a:lnTo>
                <a:lnTo>
                  <a:pt x="1144524" y="572262"/>
                </a:lnTo>
                <a:lnTo>
                  <a:pt x="1142627" y="525320"/>
                </a:lnTo>
                <a:lnTo>
                  <a:pt x="1137035" y="479425"/>
                </a:lnTo>
                <a:lnTo>
                  <a:pt x="1127895" y="434724"/>
                </a:lnTo>
                <a:lnTo>
                  <a:pt x="1115354" y="391363"/>
                </a:lnTo>
                <a:lnTo>
                  <a:pt x="1099560" y="349490"/>
                </a:lnTo>
                <a:lnTo>
                  <a:pt x="1080658" y="309251"/>
                </a:lnTo>
                <a:lnTo>
                  <a:pt x="1058798" y="270795"/>
                </a:lnTo>
                <a:lnTo>
                  <a:pt x="1034125" y="234269"/>
                </a:lnTo>
                <a:lnTo>
                  <a:pt x="1006787" y="199819"/>
                </a:lnTo>
                <a:lnTo>
                  <a:pt x="976931" y="167592"/>
                </a:lnTo>
                <a:lnTo>
                  <a:pt x="944704" y="137736"/>
                </a:lnTo>
                <a:lnTo>
                  <a:pt x="910254" y="110398"/>
                </a:lnTo>
                <a:lnTo>
                  <a:pt x="873728" y="85725"/>
                </a:lnTo>
                <a:lnTo>
                  <a:pt x="835272" y="63865"/>
                </a:lnTo>
                <a:lnTo>
                  <a:pt x="795033" y="44963"/>
                </a:lnTo>
                <a:lnTo>
                  <a:pt x="753160" y="29169"/>
                </a:lnTo>
                <a:lnTo>
                  <a:pt x="709799" y="16628"/>
                </a:lnTo>
                <a:lnTo>
                  <a:pt x="665098" y="7488"/>
                </a:lnTo>
                <a:lnTo>
                  <a:pt x="619203" y="1896"/>
                </a:lnTo>
                <a:lnTo>
                  <a:pt x="572261" y="0"/>
                </a:lnTo>
                <a:close/>
              </a:path>
            </a:pathLst>
          </a:custGeom>
          <a:solidFill>
            <a:schemeClr val="accent2"/>
          </a:solidFill>
        </p:spPr>
        <p:txBody>
          <a:bodyPr wrap="square" lIns="0" tIns="0" rIns="0" bIns="0" rtlCol="0"/>
          <a:lstStyle/>
          <a:p>
            <a:endParaRPr/>
          </a:p>
        </p:txBody>
      </p:sp>
      <p:sp>
        <p:nvSpPr>
          <p:cNvPr id="8" name="object 8"/>
          <p:cNvSpPr txBox="1"/>
          <p:nvPr/>
        </p:nvSpPr>
        <p:spPr>
          <a:xfrm>
            <a:off x="8133715" y="4106926"/>
            <a:ext cx="828675" cy="452755"/>
          </a:xfrm>
          <a:prstGeom prst="rect">
            <a:avLst/>
          </a:prstGeom>
        </p:spPr>
        <p:txBody>
          <a:bodyPr vert="horz" wrap="square" lIns="0" tIns="12700" rIns="0" bIns="0" rtlCol="0">
            <a:spAutoFit/>
          </a:bodyPr>
          <a:lstStyle/>
          <a:p>
            <a:pPr marL="12700" marR="5080" indent="133985">
              <a:lnSpc>
                <a:spcPct val="100000"/>
              </a:lnSpc>
              <a:spcBef>
                <a:spcPts val="100"/>
              </a:spcBef>
            </a:pPr>
            <a:r>
              <a:rPr sz="1400" b="1" spc="-10" dirty="0">
                <a:solidFill>
                  <a:srgbClr val="FFFFFF"/>
                </a:solidFill>
                <a:latin typeface="Arial"/>
                <a:cs typeface="Arial"/>
              </a:rPr>
              <a:t>Publik Elitserien</a:t>
            </a:r>
            <a:endParaRPr sz="1400">
              <a:latin typeface="Arial"/>
              <a:cs typeface="Arial"/>
            </a:endParaRPr>
          </a:p>
        </p:txBody>
      </p:sp>
      <p:sp>
        <p:nvSpPr>
          <p:cNvPr id="9" name="object 9"/>
          <p:cNvSpPr txBox="1"/>
          <p:nvPr/>
        </p:nvSpPr>
        <p:spPr>
          <a:xfrm>
            <a:off x="6282054" y="4893309"/>
            <a:ext cx="1143635" cy="269240"/>
          </a:xfrm>
          <a:prstGeom prst="rect">
            <a:avLst/>
          </a:prstGeom>
        </p:spPr>
        <p:txBody>
          <a:bodyPr vert="horz" wrap="square" lIns="0" tIns="12065" rIns="0" bIns="0" rtlCol="0">
            <a:spAutoFit/>
          </a:bodyPr>
          <a:lstStyle/>
          <a:p>
            <a:pPr marL="12700">
              <a:lnSpc>
                <a:spcPct val="100000"/>
              </a:lnSpc>
              <a:spcBef>
                <a:spcPts val="95"/>
              </a:spcBef>
            </a:pPr>
            <a:r>
              <a:rPr sz="1600" spc="-10" dirty="0">
                <a:solidFill>
                  <a:srgbClr val="005F70"/>
                </a:solidFill>
                <a:latin typeface="Arial"/>
                <a:cs typeface="Arial"/>
              </a:rPr>
              <a:t>Upplevelsen</a:t>
            </a:r>
            <a:endParaRPr sz="1600">
              <a:latin typeface="Arial"/>
              <a:cs typeface="Arial"/>
            </a:endParaRPr>
          </a:p>
        </p:txBody>
      </p:sp>
      <p:sp>
        <p:nvSpPr>
          <p:cNvPr id="10" name="object 10"/>
          <p:cNvSpPr txBox="1"/>
          <p:nvPr/>
        </p:nvSpPr>
        <p:spPr>
          <a:xfrm>
            <a:off x="8195564" y="2456179"/>
            <a:ext cx="692785" cy="269240"/>
          </a:xfrm>
          <a:prstGeom prst="rect">
            <a:avLst/>
          </a:prstGeom>
        </p:spPr>
        <p:txBody>
          <a:bodyPr vert="horz" wrap="square" lIns="0" tIns="12065" rIns="0" bIns="0" rtlCol="0">
            <a:spAutoFit/>
          </a:bodyPr>
          <a:lstStyle/>
          <a:p>
            <a:pPr marL="12700">
              <a:lnSpc>
                <a:spcPct val="100000"/>
              </a:lnSpc>
              <a:spcBef>
                <a:spcPts val="95"/>
              </a:spcBef>
            </a:pPr>
            <a:r>
              <a:rPr sz="1600" spc="-10" dirty="0">
                <a:solidFill>
                  <a:srgbClr val="005F70"/>
                </a:solidFill>
                <a:latin typeface="Arial"/>
                <a:cs typeface="Arial"/>
              </a:rPr>
              <a:t>Sociala</a:t>
            </a:r>
            <a:endParaRPr sz="1600">
              <a:latin typeface="Arial"/>
              <a:cs typeface="Arial"/>
            </a:endParaRPr>
          </a:p>
        </p:txBody>
      </p:sp>
      <p:sp>
        <p:nvSpPr>
          <p:cNvPr id="11" name="object 11"/>
          <p:cNvSpPr txBox="1"/>
          <p:nvPr/>
        </p:nvSpPr>
        <p:spPr>
          <a:xfrm>
            <a:off x="9778110" y="4925390"/>
            <a:ext cx="929005" cy="269240"/>
          </a:xfrm>
          <a:prstGeom prst="rect">
            <a:avLst/>
          </a:prstGeom>
        </p:spPr>
        <p:txBody>
          <a:bodyPr vert="horz" wrap="square" lIns="0" tIns="12065" rIns="0" bIns="0" rtlCol="0">
            <a:spAutoFit/>
          </a:bodyPr>
          <a:lstStyle/>
          <a:p>
            <a:pPr marL="12700">
              <a:lnSpc>
                <a:spcPct val="100000"/>
              </a:lnSpc>
              <a:spcBef>
                <a:spcPts val="95"/>
              </a:spcBef>
            </a:pPr>
            <a:r>
              <a:rPr sz="1600" spc="-10" dirty="0">
                <a:solidFill>
                  <a:srgbClr val="005F70"/>
                </a:solidFill>
                <a:latin typeface="Arial"/>
                <a:cs typeface="Arial"/>
              </a:rPr>
              <a:t>Sportsliga</a:t>
            </a:r>
            <a:endParaRPr sz="1600">
              <a:latin typeface="Arial"/>
              <a:cs typeface="Arial"/>
            </a:endParaRPr>
          </a:p>
        </p:txBody>
      </p:sp>
      <p:sp>
        <p:nvSpPr>
          <p:cNvPr id="12" name="object 12"/>
          <p:cNvSpPr/>
          <p:nvPr/>
        </p:nvSpPr>
        <p:spPr>
          <a:xfrm>
            <a:off x="8074152" y="2970276"/>
            <a:ext cx="935990" cy="744220"/>
          </a:xfrm>
          <a:custGeom>
            <a:avLst/>
            <a:gdLst/>
            <a:ahLst/>
            <a:cxnLst/>
            <a:rect l="l" t="t" r="r" b="b"/>
            <a:pathLst>
              <a:path w="935990" h="744220">
                <a:moveTo>
                  <a:pt x="701801" y="0"/>
                </a:moveTo>
                <a:lnTo>
                  <a:pt x="233933" y="0"/>
                </a:lnTo>
                <a:lnTo>
                  <a:pt x="233933" y="371856"/>
                </a:lnTo>
                <a:lnTo>
                  <a:pt x="0" y="371856"/>
                </a:lnTo>
                <a:lnTo>
                  <a:pt x="467868" y="743712"/>
                </a:lnTo>
                <a:lnTo>
                  <a:pt x="935736" y="371856"/>
                </a:lnTo>
                <a:lnTo>
                  <a:pt x="701801" y="371856"/>
                </a:lnTo>
                <a:lnTo>
                  <a:pt x="701801" y="0"/>
                </a:lnTo>
                <a:close/>
              </a:path>
            </a:pathLst>
          </a:custGeom>
          <a:solidFill>
            <a:srgbClr val="9BC6CF"/>
          </a:solidFill>
        </p:spPr>
        <p:txBody>
          <a:bodyPr wrap="square" lIns="0" tIns="0" rIns="0" bIns="0" rtlCol="0"/>
          <a:lstStyle/>
          <a:p>
            <a:endParaRPr/>
          </a:p>
        </p:txBody>
      </p:sp>
      <p:sp>
        <p:nvSpPr>
          <p:cNvPr id="13" name="object 13"/>
          <p:cNvSpPr txBox="1"/>
          <p:nvPr/>
        </p:nvSpPr>
        <p:spPr>
          <a:xfrm>
            <a:off x="7443343" y="4540377"/>
            <a:ext cx="332740" cy="208279"/>
          </a:xfrm>
          <a:prstGeom prst="rect">
            <a:avLst/>
          </a:prstGeom>
        </p:spPr>
        <p:txBody>
          <a:bodyPr vert="horz" wrap="square" lIns="0" tIns="12700" rIns="0" bIns="0" rtlCol="0">
            <a:spAutoFit/>
          </a:bodyPr>
          <a:lstStyle/>
          <a:p>
            <a:pPr marL="12700">
              <a:lnSpc>
                <a:spcPct val="100000"/>
              </a:lnSpc>
              <a:spcBef>
                <a:spcPts val="100"/>
              </a:spcBef>
            </a:pPr>
            <a:r>
              <a:rPr sz="1200" spc="-25" dirty="0">
                <a:solidFill>
                  <a:srgbClr val="005F70"/>
                </a:solidFill>
                <a:latin typeface="Arial"/>
                <a:cs typeface="Arial"/>
              </a:rPr>
              <a:t>17%</a:t>
            </a:r>
            <a:endParaRPr sz="1200">
              <a:latin typeface="Arial"/>
              <a:cs typeface="Arial"/>
            </a:endParaRPr>
          </a:p>
        </p:txBody>
      </p:sp>
      <p:sp>
        <p:nvSpPr>
          <p:cNvPr id="17" name="object 17"/>
          <p:cNvSpPr txBox="1">
            <a:spLocks noGrp="1"/>
          </p:cNvSpPr>
          <p:nvPr>
            <p:ph type="sldNum" sz="quarter" idx="7"/>
          </p:nvPr>
        </p:nvSpPr>
        <p:spPr>
          <a:xfrm>
            <a:off x="11383009" y="6545487"/>
            <a:ext cx="259715" cy="196215"/>
          </a:xfrm>
          <a:prstGeom prst="rect">
            <a:avLst/>
          </a:prstGeom>
        </p:spPr>
        <p:txBody>
          <a:bodyPr vert="horz" wrap="square" lIns="0" tIns="0" rIns="0" bIns="0" rtlCol="0">
            <a:spAutoFit/>
          </a:bodyPr>
          <a:lstStyle>
            <a:defPPr>
              <a:defRPr kern="0"/>
            </a:defPPr>
            <a:lvl1pPr>
              <a:defRPr sz="1200" b="0" i="0">
                <a:solidFill>
                  <a:schemeClr val="bg1"/>
                </a:solidFill>
                <a:latin typeface="Arial"/>
                <a:cs typeface="Arial"/>
              </a:defRPr>
            </a:lvl1pPr>
          </a:lstStyle>
          <a:p>
            <a:pPr marL="38100">
              <a:lnSpc>
                <a:spcPts val="1425"/>
              </a:lnSpc>
            </a:pPr>
            <a:fld id="{81D60167-4931-47E6-BA6A-407CBD079E47}" type="slidenum">
              <a:rPr lang="sv-SE" spc="-25" smtClean="0"/>
              <a:pPr marL="38100">
                <a:lnSpc>
                  <a:spcPts val="1425"/>
                </a:lnSpc>
              </a:pPr>
              <a:t>19</a:t>
            </a:fld>
            <a:endParaRPr spc="-25" dirty="0"/>
          </a:p>
        </p:txBody>
      </p:sp>
      <p:sp>
        <p:nvSpPr>
          <p:cNvPr id="14" name="object 14"/>
          <p:cNvSpPr txBox="1"/>
          <p:nvPr/>
        </p:nvSpPr>
        <p:spPr>
          <a:xfrm>
            <a:off x="8383016" y="3369945"/>
            <a:ext cx="332740" cy="208279"/>
          </a:xfrm>
          <a:prstGeom prst="rect">
            <a:avLst/>
          </a:prstGeom>
        </p:spPr>
        <p:txBody>
          <a:bodyPr vert="horz" wrap="square" lIns="0" tIns="12700" rIns="0" bIns="0" rtlCol="0">
            <a:spAutoFit/>
          </a:bodyPr>
          <a:lstStyle/>
          <a:p>
            <a:pPr marL="12700">
              <a:lnSpc>
                <a:spcPct val="100000"/>
              </a:lnSpc>
              <a:spcBef>
                <a:spcPts val="100"/>
              </a:spcBef>
            </a:pPr>
            <a:r>
              <a:rPr sz="1200" spc="-25" dirty="0">
                <a:solidFill>
                  <a:srgbClr val="005F70"/>
                </a:solidFill>
                <a:latin typeface="Arial"/>
                <a:cs typeface="Arial"/>
              </a:rPr>
              <a:t>45%</a:t>
            </a:r>
            <a:endParaRPr sz="1200">
              <a:latin typeface="Arial"/>
              <a:cs typeface="Arial"/>
            </a:endParaRPr>
          </a:p>
        </p:txBody>
      </p:sp>
      <p:sp>
        <p:nvSpPr>
          <p:cNvPr id="15" name="object 15"/>
          <p:cNvSpPr txBox="1"/>
          <p:nvPr/>
        </p:nvSpPr>
        <p:spPr>
          <a:xfrm>
            <a:off x="9317863" y="4540377"/>
            <a:ext cx="332740" cy="208279"/>
          </a:xfrm>
          <a:prstGeom prst="rect">
            <a:avLst/>
          </a:prstGeom>
        </p:spPr>
        <p:txBody>
          <a:bodyPr vert="horz" wrap="square" lIns="0" tIns="12700" rIns="0" bIns="0" rtlCol="0">
            <a:spAutoFit/>
          </a:bodyPr>
          <a:lstStyle/>
          <a:p>
            <a:pPr marL="12700">
              <a:lnSpc>
                <a:spcPct val="100000"/>
              </a:lnSpc>
              <a:spcBef>
                <a:spcPts val="100"/>
              </a:spcBef>
            </a:pPr>
            <a:r>
              <a:rPr sz="1200" spc="-25" dirty="0">
                <a:solidFill>
                  <a:srgbClr val="005F70"/>
                </a:solidFill>
                <a:latin typeface="Arial"/>
                <a:cs typeface="Arial"/>
              </a:rPr>
              <a:t>28%</a:t>
            </a:r>
            <a:endParaRPr sz="1200">
              <a:latin typeface="Arial"/>
              <a:cs typeface="Arial"/>
            </a:endParaRPr>
          </a:p>
        </p:txBody>
      </p:sp>
      <p:sp>
        <p:nvSpPr>
          <p:cNvPr id="16" name="object 16"/>
          <p:cNvSpPr txBox="1"/>
          <p:nvPr/>
        </p:nvSpPr>
        <p:spPr>
          <a:xfrm>
            <a:off x="11146917" y="898652"/>
            <a:ext cx="660400"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Målgrupp</a:t>
            </a:r>
            <a:endParaRPr sz="1200">
              <a:latin typeface="Arial"/>
              <a:cs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69925" y="1330199"/>
            <a:ext cx="6384290" cy="513715"/>
          </a:xfrm>
          <a:prstGeom prst="rect">
            <a:avLst/>
          </a:prstGeom>
        </p:spPr>
        <p:txBody>
          <a:bodyPr vert="horz" wrap="square" lIns="0" tIns="13335" rIns="0" bIns="0" rtlCol="0">
            <a:spAutoFit/>
          </a:bodyPr>
          <a:lstStyle/>
          <a:p>
            <a:pPr marL="12700">
              <a:lnSpc>
                <a:spcPct val="100000"/>
              </a:lnSpc>
              <a:spcBef>
                <a:spcPts val="105"/>
              </a:spcBef>
            </a:pPr>
            <a:r>
              <a:rPr sz="3200" spc="-20" dirty="0"/>
              <a:t>Vad</a:t>
            </a:r>
            <a:r>
              <a:rPr sz="3200" spc="-65" dirty="0"/>
              <a:t> </a:t>
            </a:r>
            <a:r>
              <a:rPr sz="3200" dirty="0"/>
              <a:t>driver</a:t>
            </a:r>
            <a:r>
              <a:rPr sz="3200" spc="-65" dirty="0"/>
              <a:t> </a:t>
            </a:r>
            <a:r>
              <a:rPr sz="3200" dirty="0"/>
              <a:t>publiken</a:t>
            </a:r>
            <a:r>
              <a:rPr sz="3200" spc="-75" dirty="0"/>
              <a:t> </a:t>
            </a:r>
            <a:r>
              <a:rPr sz="3200" dirty="0"/>
              <a:t>till</a:t>
            </a:r>
            <a:r>
              <a:rPr sz="3200" spc="-65" dirty="0"/>
              <a:t> </a:t>
            </a:r>
            <a:r>
              <a:rPr sz="3200" dirty="0"/>
              <a:t>våra</a:t>
            </a:r>
            <a:r>
              <a:rPr sz="3200" spc="-70" dirty="0"/>
              <a:t> </a:t>
            </a:r>
            <a:r>
              <a:rPr sz="3200" spc="-10" dirty="0"/>
              <a:t>arenor?</a:t>
            </a:r>
            <a:endParaRPr sz="3200" dirty="0"/>
          </a:p>
        </p:txBody>
      </p:sp>
      <p:grpSp>
        <p:nvGrpSpPr>
          <p:cNvPr id="3" name="object 3"/>
          <p:cNvGrpSpPr/>
          <p:nvPr/>
        </p:nvGrpSpPr>
        <p:grpSpPr>
          <a:xfrm>
            <a:off x="2508757" y="3586226"/>
            <a:ext cx="2423160" cy="1054100"/>
            <a:chOff x="2508757" y="3586226"/>
            <a:chExt cx="2423160" cy="1054100"/>
          </a:xfrm>
        </p:grpSpPr>
        <p:sp>
          <p:nvSpPr>
            <p:cNvPr id="4" name="object 4"/>
            <p:cNvSpPr/>
            <p:nvPr/>
          </p:nvSpPr>
          <p:spPr>
            <a:xfrm>
              <a:off x="2521457" y="3598926"/>
              <a:ext cx="2397760" cy="1028700"/>
            </a:xfrm>
            <a:custGeom>
              <a:avLst/>
              <a:gdLst/>
              <a:ahLst/>
              <a:cxnLst/>
              <a:rect l="l" t="t" r="r" b="b"/>
              <a:pathLst>
                <a:path w="2397760" h="1028700">
                  <a:moveTo>
                    <a:pt x="2225802" y="0"/>
                  </a:moveTo>
                  <a:lnTo>
                    <a:pt x="171450" y="0"/>
                  </a:lnTo>
                  <a:lnTo>
                    <a:pt x="125853" y="6120"/>
                  </a:lnTo>
                  <a:lnTo>
                    <a:pt x="84892" y="23396"/>
                  </a:lnTo>
                  <a:lnTo>
                    <a:pt x="50196" y="50196"/>
                  </a:lnTo>
                  <a:lnTo>
                    <a:pt x="23396" y="84892"/>
                  </a:lnTo>
                  <a:lnTo>
                    <a:pt x="6120" y="125853"/>
                  </a:lnTo>
                  <a:lnTo>
                    <a:pt x="0" y="171450"/>
                  </a:lnTo>
                  <a:lnTo>
                    <a:pt x="0" y="857250"/>
                  </a:lnTo>
                  <a:lnTo>
                    <a:pt x="6120" y="902846"/>
                  </a:lnTo>
                  <a:lnTo>
                    <a:pt x="23396" y="943807"/>
                  </a:lnTo>
                  <a:lnTo>
                    <a:pt x="50196" y="978503"/>
                  </a:lnTo>
                  <a:lnTo>
                    <a:pt x="84892" y="1005303"/>
                  </a:lnTo>
                  <a:lnTo>
                    <a:pt x="125853" y="1022579"/>
                  </a:lnTo>
                  <a:lnTo>
                    <a:pt x="171450" y="1028700"/>
                  </a:lnTo>
                  <a:lnTo>
                    <a:pt x="2225802" y="1028700"/>
                  </a:lnTo>
                  <a:lnTo>
                    <a:pt x="2271398" y="1022579"/>
                  </a:lnTo>
                  <a:lnTo>
                    <a:pt x="2312359" y="1005303"/>
                  </a:lnTo>
                  <a:lnTo>
                    <a:pt x="2347055" y="978503"/>
                  </a:lnTo>
                  <a:lnTo>
                    <a:pt x="2373855" y="943807"/>
                  </a:lnTo>
                  <a:lnTo>
                    <a:pt x="2391131" y="902846"/>
                  </a:lnTo>
                  <a:lnTo>
                    <a:pt x="2397252" y="857250"/>
                  </a:lnTo>
                  <a:lnTo>
                    <a:pt x="2397252" y="171450"/>
                  </a:lnTo>
                  <a:lnTo>
                    <a:pt x="2391131" y="125853"/>
                  </a:lnTo>
                  <a:lnTo>
                    <a:pt x="2373855" y="84892"/>
                  </a:lnTo>
                  <a:lnTo>
                    <a:pt x="2347055" y="50196"/>
                  </a:lnTo>
                  <a:lnTo>
                    <a:pt x="2312359" y="23396"/>
                  </a:lnTo>
                  <a:lnTo>
                    <a:pt x="2271398" y="6120"/>
                  </a:lnTo>
                  <a:lnTo>
                    <a:pt x="2225802" y="0"/>
                  </a:lnTo>
                  <a:close/>
                </a:path>
              </a:pathLst>
            </a:custGeom>
            <a:solidFill>
              <a:srgbClr val="9BC6CF"/>
            </a:solidFill>
          </p:spPr>
          <p:txBody>
            <a:bodyPr wrap="square" lIns="0" tIns="0" rIns="0" bIns="0" rtlCol="0"/>
            <a:lstStyle/>
            <a:p>
              <a:endParaRPr/>
            </a:p>
          </p:txBody>
        </p:sp>
        <p:sp>
          <p:nvSpPr>
            <p:cNvPr id="5" name="object 5"/>
            <p:cNvSpPr/>
            <p:nvPr/>
          </p:nvSpPr>
          <p:spPr>
            <a:xfrm>
              <a:off x="2521457" y="3598926"/>
              <a:ext cx="2397760" cy="1028700"/>
            </a:xfrm>
            <a:custGeom>
              <a:avLst/>
              <a:gdLst/>
              <a:ahLst/>
              <a:cxnLst/>
              <a:rect l="l" t="t" r="r" b="b"/>
              <a:pathLst>
                <a:path w="2397760" h="1028700">
                  <a:moveTo>
                    <a:pt x="0" y="171450"/>
                  </a:moveTo>
                  <a:lnTo>
                    <a:pt x="6120" y="125853"/>
                  </a:lnTo>
                  <a:lnTo>
                    <a:pt x="23396" y="84892"/>
                  </a:lnTo>
                  <a:lnTo>
                    <a:pt x="50196" y="50196"/>
                  </a:lnTo>
                  <a:lnTo>
                    <a:pt x="84892" y="23396"/>
                  </a:lnTo>
                  <a:lnTo>
                    <a:pt x="125853" y="6120"/>
                  </a:lnTo>
                  <a:lnTo>
                    <a:pt x="171450" y="0"/>
                  </a:lnTo>
                  <a:lnTo>
                    <a:pt x="2225802" y="0"/>
                  </a:lnTo>
                  <a:lnTo>
                    <a:pt x="2271398" y="6120"/>
                  </a:lnTo>
                  <a:lnTo>
                    <a:pt x="2312359" y="23396"/>
                  </a:lnTo>
                  <a:lnTo>
                    <a:pt x="2347055" y="50196"/>
                  </a:lnTo>
                  <a:lnTo>
                    <a:pt x="2373855" y="84892"/>
                  </a:lnTo>
                  <a:lnTo>
                    <a:pt x="2391131" y="125853"/>
                  </a:lnTo>
                  <a:lnTo>
                    <a:pt x="2397252" y="171450"/>
                  </a:lnTo>
                  <a:lnTo>
                    <a:pt x="2397252" y="857250"/>
                  </a:lnTo>
                  <a:lnTo>
                    <a:pt x="2391131" y="902846"/>
                  </a:lnTo>
                  <a:lnTo>
                    <a:pt x="2373855" y="943807"/>
                  </a:lnTo>
                  <a:lnTo>
                    <a:pt x="2347055" y="978503"/>
                  </a:lnTo>
                  <a:lnTo>
                    <a:pt x="2312359" y="1005303"/>
                  </a:lnTo>
                  <a:lnTo>
                    <a:pt x="2271398" y="1022579"/>
                  </a:lnTo>
                  <a:lnTo>
                    <a:pt x="2225802" y="1028700"/>
                  </a:lnTo>
                  <a:lnTo>
                    <a:pt x="171450" y="1028700"/>
                  </a:lnTo>
                  <a:lnTo>
                    <a:pt x="125853" y="1022579"/>
                  </a:lnTo>
                  <a:lnTo>
                    <a:pt x="84892" y="1005303"/>
                  </a:lnTo>
                  <a:lnTo>
                    <a:pt x="50196" y="978503"/>
                  </a:lnTo>
                  <a:lnTo>
                    <a:pt x="23396" y="943807"/>
                  </a:lnTo>
                  <a:lnTo>
                    <a:pt x="6120" y="902846"/>
                  </a:lnTo>
                  <a:lnTo>
                    <a:pt x="0" y="857250"/>
                  </a:lnTo>
                  <a:lnTo>
                    <a:pt x="0" y="171450"/>
                  </a:lnTo>
                  <a:close/>
                </a:path>
              </a:pathLst>
            </a:custGeom>
            <a:ln w="25400">
              <a:solidFill>
                <a:srgbClr val="004451"/>
              </a:solidFill>
            </a:ln>
          </p:spPr>
          <p:txBody>
            <a:bodyPr wrap="square" lIns="0" tIns="0" rIns="0" bIns="0" rtlCol="0"/>
            <a:lstStyle/>
            <a:p>
              <a:endParaRPr/>
            </a:p>
          </p:txBody>
        </p:sp>
      </p:grpSp>
      <p:sp>
        <p:nvSpPr>
          <p:cNvPr id="6" name="object 6"/>
          <p:cNvSpPr txBox="1"/>
          <p:nvPr/>
        </p:nvSpPr>
        <p:spPr>
          <a:xfrm>
            <a:off x="2696082" y="3820795"/>
            <a:ext cx="2044064" cy="576580"/>
          </a:xfrm>
          <a:prstGeom prst="rect">
            <a:avLst/>
          </a:prstGeom>
        </p:spPr>
        <p:txBody>
          <a:bodyPr vert="horz" wrap="square" lIns="0" tIns="12700" rIns="0" bIns="0" rtlCol="0">
            <a:spAutoFit/>
          </a:bodyPr>
          <a:lstStyle/>
          <a:p>
            <a:pPr marL="1905" algn="ctr">
              <a:lnSpc>
                <a:spcPct val="100000"/>
              </a:lnSpc>
              <a:spcBef>
                <a:spcPts val="100"/>
              </a:spcBef>
            </a:pPr>
            <a:r>
              <a:rPr sz="1400" spc="-10" dirty="0">
                <a:solidFill>
                  <a:srgbClr val="005F70"/>
                </a:solidFill>
                <a:latin typeface="Arial"/>
                <a:cs typeface="Arial"/>
              </a:rPr>
              <a:t>Spelarna</a:t>
            </a:r>
            <a:endParaRPr sz="1400">
              <a:latin typeface="Arial"/>
              <a:cs typeface="Arial"/>
            </a:endParaRPr>
          </a:p>
          <a:p>
            <a:pPr marL="12065" marR="5080" algn="ctr">
              <a:lnSpc>
                <a:spcPct val="100000"/>
              </a:lnSpc>
              <a:spcBef>
                <a:spcPts val="15"/>
              </a:spcBef>
            </a:pPr>
            <a:r>
              <a:rPr sz="1100" i="1" dirty="0">
                <a:solidFill>
                  <a:srgbClr val="005F70"/>
                </a:solidFill>
                <a:latin typeface="Arial"/>
                <a:cs typeface="Arial"/>
              </a:rPr>
              <a:t>-</a:t>
            </a:r>
            <a:r>
              <a:rPr sz="1100" i="1" spc="-40" dirty="0">
                <a:solidFill>
                  <a:srgbClr val="005F70"/>
                </a:solidFill>
                <a:latin typeface="Arial"/>
                <a:cs typeface="Arial"/>
              </a:rPr>
              <a:t> </a:t>
            </a:r>
            <a:r>
              <a:rPr sz="1100" i="1" dirty="0">
                <a:solidFill>
                  <a:srgbClr val="005F70"/>
                </a:solidFill>
                <a:latin typeface="Arial"/>
                <a:cs typeface="Arial"/>
              </a:rPr>
              <a:t>inställning,</a:t>
            </a:r>
            <a:r>
              <a:rPr sz="1100" i="1" spc="-5" dirty="0">
                <a:solidFill>
                  <a:srgbClr val="005F70"/>
                </a:solidFill>
                <a:latin typeface="Arial"/>
                <a:cs typeface="Arial"/>
              </a:rPr>
              <a:t> </a:t>
            </a:r>
            <a:r>
              <a:rPr sz="1100" i="1" dirty="0">
                <a:solidFill>
                  <a:srgbClr val="005F70"/>
                </a:solidFill>
                <a:latin typeface="Arial"/>
                <a:cs typeface="Arial"/>
              </a:rPr>
              <a:t>bjuder</a:t>
            </a:r>
            <a:r>
              <a:rPr sz="1100" i="1" spc="-25" dirty="0">
                <a:solidFill>
                  <a:srgbClr val="005F70"/>
                </a:solidFill>
                <a:latin typeface="Arial"/>
                <a:cs typeface="Arial"/>
              </a:rPr>
              <a:t> </a:t>
            </a:r>
            <a:r>
              <a:rPr sz="1100" i="1" dirty="0">
                <a:solidFill>
                  <a:srgbClr val="005F70"/>
                </a:solidFill>
                <a:latin typeface="Arial"/>
                <a:cs typeface="Arial"/>
              </a:rPr>
              <a:t>på</a:t>
            </a:r>
            <a:r>
              <a:rPr sz="1100" i="1" spc="-35" dirty="0">
                <a:solidFill>
                  <a:srgbClr val="005F70"/>
                </a:solidFill>
                <a:latin typeface="Arial"/>
                <a:cs typeface="Arial"/>
              </a:rPr>
              <a:t> </a:t>
            </a:r>
            <a:r>
              <a:rPr sz="1100" i="1" dirty="0">
                <a:solidFill>
                  <a:srgbClr val="005F70"/>
                </a:solidFill>
                <a:latin typeface="Arial"/>
                <a:cs typeface="Arial"/>
              </a:rPr>
              <a:t>sig</a:t>
            </a:r>
            <a:r>
              <a:rPr sz="1100" i="1" spc="-20" dirty="0">
                <a:solidFill>
                  <a:srgbClr val="005F70"/>
                </a:solidFill>
                <a:latin typeface="Arial"/>
                <a:cs typeface="Arial"/>
              </a:rPr>
              <a:t> </a:t>
            </a:r>
            <a:r>
              <a:rPr sz="1100" i="1" spc="-10" dirty="0">
                <a:solidFill>
                  <a:srgbClr val="005F70"/>
                </a:solidFill>
                <a:latin typeface="Arial"/>
                <a:cs typeface="Arial"/>
              </a:rPr>
              <a:t>själva, </a:t>
            </a:r>
            <a:r>
              <a:rPr sz="1100" i="1" dirty="0">
                <a:solidFill>
                  <a:srgbClr val="005F70"/>
                </a:solidFill>
                <a:latin typeface="Arial"/>
                <a:cs typeface="Arial"/>
              </a:rPr>
              <a:t>statistik</a:t>
            </a:r>
            <a:r>
              <a:rPr sz="1100" i="1" spc="-35" dirty="0">
                <a:solidFill>
                  <a:srgbClr val="005F70"/>
                </a:solidFill>
                <a:latin typeface="Arial"/>
                <a:cs typeface="Arial"/>
              </a:rPr>
              <a:t> </a:t>
            </a:r>
            <a:r>
              <a:rPr sz="1100" i="1" spc="-20" dirty="0">
                <a:solidFill>
                  <a:srgbClr val="005F70"/>
                </a:solidFill>
                <a:latin typeface="Arial"/>
                <a:cs typeface="Arial"/>
              </a:rPr>
              <a:t>etc.</a:t>
            </a:r>
            <a:endParaRPr sz="1100">
              <a:latin typeface="Arial"/>
              <a:cs typeface="Arial"/>
            </a:endParaRPr>
          </a:p>
        </p:txBody>
      </p:sp>
      <p:grpSp>
        <p:nvGrpSpPr>
          <p:cNvPr id="7" name="object 7"/>
          <p:cNvGrpSpPr/>
          <p:nvPr/>
        </p:nvGrpSpPr>
        <p:grpSpPr>
          <a:xfrm>
            <a:off x="8217661" y="2272538"/>
            <a:ext cx="2423160" cy="1052830"/>
            <a:chOff x="8217661" y="2272538"/>
            <a:chExt cx="2423160" cy="1052830"/>
          </a:xfrm>
        </p:grpSpPr>
        <p:sp>
          <p:nvSpPr>
            <p:cNvPr id="8" name="object 8"/>
            <p:cNvSpPr/>
            <p:nvPr/>
          </p:nvSpPr>
          <p:spPr>
            <a:xfrm>
              <a:off x="8230361" y="2285238"/>
              <a:ext cx="2397760" cy="1027430"/>
            </a:xfrm>
            <a:custGeom>
              <a:avLst/>
              <a:gdLst/>
              <a:ahLst/>
              <a:cxnLst/>
              <a:rect l="l" t="t" r="r" b="b"/>
              <a:pathLst>
                <a:path w="2397759" h="1027429">
                  <a:moveTo>
                    <a:pt x="2226056" y="0"/>
                  </a:moveTo>
                  <a:lnTo>
                    <a:pt x="171196" y="0"/>
                  </a:lnTo>
                  <a:lnTo>
                    <a:pt x="125706" y="6119"/>
                  </a:lnTo>
                  <a:lnTo>
                    <a:pt x="84817" y="23386"/>
                  </a:lnTo>
                  <a:lnTo>
                    <a:pt x="50165" y="50164"/>
                  </a:lnTo>
                  <a:lnTo>
                    <a:pt x="23386" y="84817"/>
                  </a:lnTo>
                  <a:lnTo>
                    <a:pt x="6119" y="125706"/>
                  </a:lnTo>
                  <a:lnTo>
                    <a:pt x="0" y="171196"/>
                  </a:lnTo>
                  <a:lnTo>
                    <a:pt x="0" y="855979"/>
                  </a:lnTo>
                  <a:lnTo>
                    <a:pt x="6119" y="901469"/>
                  </a:lnTo>
                  <a:lnTo>
                    <a:pt x="23386" y="942358"/>
                  </a:lnTo>
                  <a:lnTo>
                    <a:pt x="50165" y="977011"/>
                  </a:lnTo>
                  <a:lnTo>
                    <a:pt x="84817" y="1003789"/>
                  </a:lnTo>
                  <a:lnTo>
                    <a:pt x="125706" y="1021056"/>
                  </a:lnTo>
                  <a:lnTo>
                    <a:pt x="171196" y="1027176"/>
                  </a:lnTo>
                  <a:lnTo>
                    <a:pt x="2226056" y="1027176"/>
                  </a:lnTo>
                  <a:lnTo>
                    <a:pt x="2271545" y="1021056"/>
                  </a:lnTo>
                  <a:lnTo>
                    <a:pt x="2312434" y="1003789"/>
                  </a:lnTo>
                  <a:lnTo>
                    <a:pt x="2347087" y="977011"/>
                  </a:lnTo>
                  <a:lnTo>
                    <a:pt x="2373865" y="942358"/>
                  </a:lnTo>
                  <a:lnTo>
                    <a:pt x="2391132" y="901469"/>
                  </a:lnTo>
                  <a:lnTo>
                    <a:pt x="2397252" y="855979"/>
                  </a:lnTo>
                  <a:lnTo>
                    <a:pt x="2397252" y="171196"/>
                  </a:lnTo>
                  <a:lnTo>
                    <a:pt x="2391132" y="125706"/>
                  </a:lnTo>
                  <a:lnTo>
                    <a:pt x="2373865" y="84817"/>
                  </a:lnTo>
                  <a:lnTo>
                    <a:pt x="2347087" y="50164"/>
                  </a:lnTo>
                  <a:lnTo>
                    <a:pt x="2312434" y="23386"/>
                  </a:lnTo>
                  <a:lnTo>
                    <a:pt x="2271545" y="6119"/>
                  </a:lnTo>
                  <a:lnTo>
                    <a:pt x="2226056" y="0"/>
                  </a:lnTo>
                  <a:close/>
                </a:path>
              </a:pathLst>
            </a:custGeom>
            <a:solidFill>
              <a:srgbClr val="9BC6CF"/>
            </a:solidFill>
          </p:spPr>
          <p:txBody>
            <a:bodyPr wrap="square" lIns="0" tIns="0" rIns="0" bIns="0" rtlCol="0"/>
            <a:lstStyle/>
            <a:p>
              <a:endParaRPr/>
            </a:p>
          </p:txBody>
        </p:sp>
        <p:sp>
          <p:nvSpPr>
            <p:cNvPr id="9" name="object 9"/>
            <p:cNvSpPr/>
            <p:nvPr/>
          </p:nvSpPr>
          <p:spPr>
            <a:xfrm>
              <a:off x="8230361" y="2285238"/>
              <a:ext cx="2397760" cy="1027430"/>
            </a:xfrm>
            <a:custGeom>
              <a:avLst/>
              <a:gdLst/>
              <a:ahLst/>
              <a:cxnLst/>
              <a:rect l="l" t="t" r="r" b="b"/>
              <a:pathLst>
                <a:path w="2397759" h="1027429">
                  <a:moveTo>
                    <a:pt x="0" y="171196"/>
                  </a:moveTo>
                  <a:lnTo>
                    <a:pt x="6119" y="125706"/>
                  </a:lnTo>
                  <a:lnTo>
                    <a:pt x="23386" y="84817"/>
                  </a:lnTo>
                  <a:lnTo>
                    <a:pt x="50165" y="50164"/>
                  </a:lnTo>
                  <a:lnTo>
                    <a:pt x="84817" y="23386"/>
                  </a:lnTo>
                  <a:lnTo>
                    <a:pt x="125706" y="6119"/>
                  </a:lnTo>
                  <a:lnTo>
                    <a:pt x="171196" y="0"/>
                  </a:lnTo>
                  <a:lnTo>
                    <a:pt x="2226056" y="0"/>
                  </a:lnTo>
                  <a:lnTo>
                    <a:pt x="2271545" y="6119"/>
                  </a:lnTo>
                  <a:lnTo>
                    <a:pt x="2312434" y="23386"/>
                  </a:lnTo>
                  <a:lnTo>
                    <a:pt x="2347087" y="50164"/>
                  </a:lnTo>
                  <a:lnTo>
                    <a:pt x="2373865" y="84817"/>
                  </a:lnTo>
                  <a:lnTo>
                    <a:pt x="2391132" y="125706"/>
                  </a:lnTo>
                  <a:lnTo>
                    <a:pt x="2397252" y="171196"/>
                  </a:lnTo>
                  <a:lnTo>
                    <a:pt x="2397252" y="855979"/>
                  </a:lnTo>
                  <a:lnTo>
                    <a:pt x="2391132" y="901469"/>
                  </a:lnTo>
                  <a:lnTo>
                    <a:pt x="2373865" y="942358"/>
                  </a:lnTo>
                  <a:lnTo>
                    <a:pt x="2347087" y="977011"/>
                  </a:lnTo>
                  <a:lnTo>
                    <a:pt x="2312434" y="1003789"/>
                  </a:lnTo>
                  <a:lnTo>
                    <a:pt x="2271545" y="1021056"/>
                  </a:lnTo>
                  <a:lnTo>
                    <a:pt x="2226056" y="1027176"/>
                  </a:lnTo>
                  <a:lnTo>
                    <a:pt x="171196" y="1027176"/>
                  </a:lnTo>
                  <a:lnTo>
                    <a:pt x="125706" y="1021056"/>
                  </a:lnTo>
                  <a:lnTo>
                    <a:pt x="84817" y="1003789"/>
                  </a:lnTo>
                  <a:lnTo>
                    <a:pt x="50165" y="977011"/>
                  </a:lnTo>
                  <a:lnTo>
                    <a:pt x="23386" y="942358"/>
                  </a:lnTo>
                  <a:lnTo>
                    <a:pt x="6119" y="901469"/>
                  </a:lnTo>
                  <a:lnTo>
                    <a:pt x="0" y="855979"/>
                  </a:lnTo>
                  <a:lnTo>
                    <a:pt x="0" y="171196"/>
                  </a:lnTo>
                  <a:close/>
                </a:path>
              </a:pathLst>
            </a:custGeom>
            <a:ln w="25400">
              <a:solidFill>
                <a:srgbClr val="004451"/>
              </a:solidFill>
            </a:ln>
          </p:spPr>
          <p:txBody>
            <a:bodyPr wrap="square" lIns="0" tIns="0" rIns="0" bIns="0" rtlCol="0"/>
            <a:lstStyle/>
            <a:p>
              <a:endParaRPr/>
            </a:p>
          </p:txBody>
        </p:sp>
      </p:grpSp>
      <p:sp>
        <p:nvSpPr>
          <p:cNvPr id="10" name="object 10"/>
          <p:cNvSpPr txBox="1"/>
          <p:nvPr/>
        </p:nvSpPr>
        <p:spPr>
          <a:xfrm>
            <a:off x="8445500" y="2565857"/>
            <a:ext cx="1967864" cy="454025"/>
          </a:xfrm>
          <a:prstGeom prst="rect">
            <a:avLst/>
          </a:prstGeom>
        </p:spPr>
        <p:txBody>
          <a:bodyPr vert="horz" wrap="square" lIns="0" tIns="13335" rIns="0" bIns="0" rtlCol="0">
            <a:spAutoFit/>
          </a:bodyPr>
          <a:lstStyle/>
          <a:p>
            <a:pPr algn="ctr">
              <a:lnSpc>
                <a:spcPct val="100000"/>
              </a:lnSpc>
              <a:spcBef>
                <a:spcPts val="105"/>
              </a:spcBef>
            </a:pPr>
            <a:r>
              <a:rPr sz="1400" dirty="0">
                <a:solidFill>
                  <a:srgbClr val="005F70"/>
                </a:solidFill>
                <a:latin typeface="Arial"/>
                <a:cs typeface="Arial"/>
              </a:rPr>
              <a:t>Jag</a:t>
            </a:r>
            <a:r>
              <a:rPr sz="1400" spc="-55" dirty="0">
                <a:solidFill>
                  <a:srgbClr val="005F70"/>
                </a:solidFill>
                <a:latin typeface="Arial"/>
                <a:cs typeface="Arial"/>
              </a:rPr>
              <a:t> </a:t>
            </a:r>
            <a:r>
              <a:rPr sz="1400" dirty="0">
                <a:solidFill>
                  <a:srgbClr val="005F70"/>
                </a:solidFill>
                <a:latin typeface="Arial"/>
                <a:cs typeface="Arial"/>
              </a:rPr>
              <a:t>pratar</a:t>
            </a:r>
            <a:r>
              <a:rPr sz="1400" spc="-60" dirty="0">
                <a:solidFill>
                  <a:srgbClr val="005F70"/>
                </a:solidFill>
                <a:latin typeface="Arial"/>
                <a:cs typeface="Arial"/>
              </a:rPr>
              <a:t> </a:t>
            </a:r>
            <a:r>
              <a:rPr sz="1400" dirty="0">
                <a:solidFill>
                  <a:srgbClr val="005F70"/>
                </a:solidFill>
                <a:latin typeface="Arial"/>
                <a:cs typeface="Arial"/>
              </a:rPr>
              <a:t>mycket</a:t>
            </a:r>
            <a:r>
              <a:rPr sz="1400" spc="-30" dirty="0">
                <a:solidFill>
                  <a:srgbClr val="005F70"/>
                </a:solidFill>
                <a:latin typeface="Arial"/>
                <a:cs typeface="Arial"/>
              </a:rPr>
              <a:t> </a:t>
            </a:r>
            <a:r>
              <a:rPr sz="1400" spc="-20" dirty="0">
                <a:solidFill>
                  <a:srgbClr val="005F70"/>
                </a:solidFill>
                <a:latin typeface="Arial"/>
                <a:cs typeface="Arial"/>
              </a:rPr>
              <a:t>bandy</a:t>
            </a:r>
            <a:endParaRPr sz="1400">
              <a:latin typeface="Arial"/>
              <a:cs typeface="Arial"/>
            </a:endParaRPr>
          </a:p>
          <a:p>
            <a:pPr algn="ctr">
              <a:lnSpc>
                <a:spcPct val="100000"/>
              </a:lnSpc>
              <a:spcBef>
                <a:spcPts val="5"/>
              </a:spcBef>
            </a:pPr>
            <a:r>
              <a:rPr sz="1400" dirty="0">
                <a:solidFill>
                  <a:srgbClr val="005F70"/>
                </a:solidFill>
                <a:latin typeface="Arial"/>
                <a:cs typeface="Arial"/>
              </a:rPr>
              <a:t>med</a:t>
            </a:r>
            <a:r>
              <a:rPr sz="1400" spc="-35" dirty="0">
                <a:solidFill>
                  <a:srgbClr val="005F70"/>
                </a:solidFill>
                <a:latin typeface="Arial"/>
                <a:cs typeface="Arial"/>
              </a:rPr>
              <a:t> </a:t>
            </a:r>
            <a:r>
              <a:rPr sz="1400" dirty="0">
                <a:solidFill>
                  <a:srgbClr val="005F70"/>
                </a:solidFill>
                <a:latin typeface="Arial"/>
                <a:cs typeface="Arial"/>
              </a:rPr>
              <a:t>min</a:t>
            </a:r>
            <a:r>
              <a:rPr sz="1400" spc="-25" dirty="0">
                <a:solidFill>
                  <a:srgbClr val="005F70"/>
                </a:solidFill>
                <a:latin typeface="Arial"/>
                <a:cs typeface="Arial"/>
              </a:rPr>
              <a:t> </a:t>
            </a:r>
            <a:r>
              <a:rPr sz="1400" spc="-10" dirty="0">
                <a:solidFill>
                  <a:srgbClr val="005F70"/>
                </a:solidFill>
                <a:latin typeface="Arial"/>
                <a:cs typeface="Arial"/>
              </a:rPr>
              <a:t>omgivning</a:t>
            </a:r>
            <a:endParaRPr sz="1400">
              <a:latin typeface="Arial"/>
              <a:cs typeface="Arial"/>
            </a:endParaRPr>
          </a:p>
        </p:txBody>
      </p:sp>
      <p:grpSp>
        <p:nvGrpSpPr>
          <p:cNvPr id="11" name="object 11"/>
          <p:cNvGrpSpPr/>
          <p:nvPr/>
        </p:nvGrpSpPr>
        <p:grpSpPr>
          <a:xfrm>
            <a:off x="5363209" y="3586226"/>
            <a:ext cx="2423160" cy="1054100"/>
            <a:chOff x="5363209" y="3586226"/>
            <a:chExt cx="2423160" cy="1054100"/>
          </a:xfrm>
        </p:grpSpPr>
        <p:sp>
          <p:nvSpPr>
            <p:cNvPr id="12" name="object 12"/>
            <p:cNvSpPr/>
            <p:nvPr/>
          </p:nvSpPr>
          <p:spPr>
            <a:xfrm>
              <a:off x="5375909" y="3598926"/>
              <a:ext cx="2397760" cy="1028700"/>
            </a:xfrm>
            <a:custGeom>
              <a:avLst/>
              <a:gdLst/>
              <a:ahLst/>
              <a:cxnLst/>
              <a:rect l="l" t="t" r="r" b="b"/>
              <a:pathLst>
                <a:path w="2397759" h="1028700">
                  <a:moveTo>
                    <a:pt x="2225801" y="0"/>
                  </a:moveTo>
                  <a:lnTo>
                    <a:pt x="171450" y="0"/>
                  </a:lnTo>
                  <a:lnTo>
                    <a:pt x="125853" y="6120"/>
                  </a:lnTo>
                  <a:lnTo>
                    <a:pt x="84892" y="23396"/>
                  </a:lnTo>
                  <a:lnTo>
                    <a:pt x="50196" y="50196"/>
                  </a:lnTo>
                  <a:lnTo>
                    <a:pt x="23396" y="84892"/>
                  </a:lnTo>
                  <a:lnTo>
                    <a:pt x="6120" y="125853"/>
                  </a:lnTo>
                  <a:lnTo>
                    <a:pt x="0" y="171450"/>
                  </a:lnTo>
                  <a:lnTo>
                    <a:pt x="0" y="857250"/>
                  </a:lnTo>
                  <a:lnTo>
                    <a:pt x="6120" y="902846"/>
                  </a:lnTo>
                  <a:lnTo>
                    <a:pt x="23396" y="943807"/>
                  </a:lnTo>
                  <a:lnTo>
                    <a:pt x="50196" y="978503"/>
                  </a:lnTo>
                  <a:lnTo>
                    <a:pt x="84892" y="1005303"/>
                  </a:lnTo>
                  <a:lnTo>
                    <a:pt x="125853" y="1022579"/>
                  </a:lnTo>
                  <a:lnTo>
                    <a:pt x="171450" y="1028700"/>
                  </a:lnTo>
                  <a:lnTo>
                    <a:pt x="2225801" y="1028700"/>
                  </a:lnTo>
                  <a:lnTo>
                    <a:pt x="2271398" y="1022579"/>
                  </a:lnTo>
                  <a:lnTo>
                    <a:pt x="2312359" y="1005303"/>
                  </a:lnTo>
                  <a:lnTo>
                    <a:pt x="2347055" y="978503"/>
                  </a:lnTo>
                  <a:lnTo>
                    <a:pt x="2373855" y="943807"/>
                  </a:lnTo>
                  <a:lnTo>
                    <a:pt x="2391131" y="902846"/>
                  </a:lnTo>
                  <a:lnTo>
                    <a:pt x="2397251" y="857250"/>
                  </a:lnTo>
                  <a:lnTo>
                    <a:pt x="2397251" y="171450"/>
                  </a:lnTo>
                  <a:lnTo>
                    <a:pt x="2391131" y="125853"/>
                  </a:lnTo>
                  <a:lnTo>
                    <a:pt x="2373855" y="84892"/>
                  </a:lnTo>
                  <a:lnTo>
                    <a:pt x="2347055" y="50196"/>
                  </a:lnTo>
                  <a:lnTo>
                    <a:pt x="2312359" y="23396"/>
                  </a:lnTo>
                  <a:lnTo>
                    <a:pt x="2271398" y="6120"/>
                  </a:lnTo>
                  <a:lnTo>
                    <a:pt x="2225801" y="0"/>
                  </a:lnTo>
                  <a:close/>
                </a:path>
              </a:pathLst>
            </a:custGeom>
            <a:solidFill>
              <a:srgbClr val="9BC6CF"/>
            </a:solidFill>
          </p:spPr>
          <p:txBody>
            <a:bodyPr wrap="square" lIns="0" tIns="0" rIns="0" bIns="0" rtlCol="0"/>
            <a:lstStyle/>
            <a:p>
              <a:endParaRPr/>
            </a:p>
          </p:txBody>
        </p:sp>
        <p:sp>
          <p:nvSpPr>
            <p:cNvPr id="13" name="object 13"/>
            <p:cNvSpPr/>
            <p:nvPr/>
          </p:nvSpPr>
          <p:spPr>
            <a:xfrm>
              <a:off x="5375909" y="3598926"/>
              <a:ext cx="2397760" cy="1028700"/>
            </a:xfrm>
            <a:custGeom>
              <a:avLst/>
              <a:gdLst/>
              <a:ahLst/>
              <a:cxnLst/>
              <a:rect l="l" t="t" r="r" b="b"/>
              <a:pathLst>
                <a:path w="2397759" h="1028700">
                  <a:moveTo>
                    <a:pt x="0" y="171450"/>
                  </a:moveTo>
                  <a:lnTo>
                    <a:pt x="6120" y="125853"/>
                  </a:lnTo>
                  <a:lnTo>
                    <a:pt x="23396" y="84892"/>
                  </a:lnTo>
                  <a:lnTo>
                    <a:pt x="50196" y="50196"/>
                  </a:lnTo>
                  <a:lnTo>
                    <a:pt x="84892" y="23396"/>
                  </a:lnTo>
                  <a:lnTo>
                    <a:pt x="125853" y="6120"/>
                  </a:lnTo>
                  <a:lnTo>
                    <a:pt x="171450" y="0"/>
                  </a:lnTo>
                  <a:lnTo>
                    <a:pt x="2225801" y="0"/>
                  </a:lnTo>
                  <a:lnTo>
                    <a:pt x="2271398" y="6120"/>
                  </a:lnTo>
                  <a:lnTo>
                    <a:pt x="2312359" y="23396"/>
                  </a:lnTo>
                  <a:lnTo>
                    <a:pt x="2347055" y="50196"/>
                  </a:lnTo>
                  <a:lnTo>
                    <a:pt x="2373855" y="84892"/>
                  </a:lnTo>
                  <a:lnTo>
                    <a:pt x="2391131" y="125853"/>
                  </a:lnTo>
                  <a:lnTo>
                    <a:pt x="2397251" y="171450"/>
                  </a:lnTo>
                  <a:lnTo>
                    <a:pt x="2397251" y="857250"/>
                  </a:lnTo>
                  <a:lnTo>
                    <a:pt x="2391131" y="902846"/>
                  </a:lnTo>
                  <a:lnTo>
                    <a:pt x="2373855" y="943807"/>
                  </a:lnTo>
                  <a:lnTo>
                    <a:pt x="2347055" y="978503"/>
                  </a:lnTo>
                  <a:lnTo>
                    <a:pt x="2312359" y="1005303"/>
                  </a:lnTo>
                  <a:lnTo>
                    <a:pt x="2271398" y="1022579"/>
                  </a:lnTo>
                  <a:lnTo>
                    <a:pt x="2225801" y="1028700"/>
                  </a:lnTo>
                  <a:lnTo>
                    <a:pt x="171450" y="1028700"/>
                  </a:lnTo>
                  <a:lnTo>
                    <a:pt x="125853" y="1022579"/>
                  </a:lnTo>
                  <a:lnTo>
                    <a:pt x="84892" y="1005303"/>
                  </a:lnTo>
                  <a:lnTo>
                    <a:pt x="50196" y="978503"/>
                  </a:lnTo>
                  <a:lnTo>
                    <a:pt x="23396" y="943807"/>
                  </a:lnTo>
                  <a:lnTo>
                    <a:pt x="6120" y="902846"/>
                  </a:lnTo>
                  <a:lnTo>
                    <a:pt x="0" y="857250"/>
                  </a:lnTo>
                  <a:lnTo>
                    <a:pt x="0" y="171450"/>
                  </a:lnTo>
                  <a:close/>
                </a:path>
              </a:pathLst>
            </a:custGeom>
            <a:ln w="25400">
              <a:solidFill>
                <a:srgbClr val="004451"/>
              </a:solidFill>
            </a:ln>
          </p:spPr>
          <p:txBody>
            <a:bodyPr wrap="square" lIns="0" tIns="0" rIns="0" bIns="0" rtlCol="0"/>
            <a:lstStyle/>
            <a:p>
              <a:endParaRPr/>
            </a:p>
          </p:txBody>
        </p:sp>
      </p:grpSp>
      <p:sp>
        <p:nvSpPr>
          <p:cNvPr id="14" name="object 14"/>
          <p:cNvSpPr txBox="1"/>
          <p:nvPr/>
        </p:nvSpPr>
        <p:spPr>
          <a:xfrm>
            <a:off x="5511546" y="3820795"/>
            <a:ext cx="2125980" cy="576580"/>
          </a:xfrm>
          <a:prstGeom prst="rect">
            <a:avLst/>
          </a:prstGeom>
        </p:spPr>
        <p:txBody>
          <a:bodyPr vert="horz" wrap="square" lIns="0" tIns="12700" rIns="0" bIns="0" rtlCol="0">
            <a:spAutoFit/>
          </a:bodyPr>
          <a:lstStyle/>
          <a:p>
            <a:pPr algn="ctr">
              <a:lnSpc>
                <a:spcPct val="100000"/>
              </a:lnSpc>
              <a:spcBef>
                <a:spcPts val="100"/>
              </a:spcBef>
            </a:pPr>
            <a:r>
              <a:rPr sz="1400" dirty="0">
                <a:solidFill>
                  <a:srgbClr val="005F70"/>
                </a:solidFill>
                <a:latin typeface="Arial"/>
                <a:cs typeface="Arial"/>
              </a:rPr>
              <a:t>Närhet</a:t>
            </a:r>
            <a:r>
              <a:rPr sz="1400" spc="-50" dirty="0">
                <a:solidFill>
                  <a:srgbClr val="005F70"/>
                </a:solidFill>
                <a:latin typeface="Arial"/>
                <a:cs typeface="Arial"/>
              </a:rPr>
              <a:t> </a:t>
            </a:r>
            <a:r>
              <a:rPr sz="1400" dirty="0">
                <a:solidFill>
                  <a:srgbClr val="005F70"/>
                </a:solidFill>
                <a:latin typeface="Arial"/>
                <a:cs typeface="Arial"/>
              </a:rPr>
              <a:t>till</a:t>
            </a:r>
            <a:r>
              <a:rPr sz="1400" spc="-15" dirty="0">
                <a:solidFill>
                  <a:srgbClr val="005F70"/>
                </a:solidFill>
                <a:latin typeface="Arial"/>
                <a:cs typeface="Arial"/>
              </a:rPr>
              <a:t> </a:t>
            </a:r>
            <a:r>
              <a:rPr sz="1400" spc="-10" dirty="0">
                <a:solidFill>
                  <a:srgbClr val="005F70"/>
                </a:solidFill>
                <a:latin typeface="Arial"/>
                <a:cs typeface="Arial"/>
              </a:rPr>
              <a:t>laget</a:t>
            </a:r>
            <a:endParaRPr sz="1400">
              <a:latin typeface="Arial"/>
              <a:cs typeface="Arial"/>
            </a:endParaRPr>
          </a:p>
          <a:p>
            <a:pPr marL="12700" marR="5080" algn="ctr">
              <a:lnSpc>
                <a:spcPct val="100000"/>
              </a:lnSpc>
              <a:spcBef>
                <a:spcPts val="15"/>
              </a:spcBef>
            </a:pPr>
            <a:r>
              <a:rPr sz="1100" i="1" dirty="0">
                <a:solidFill>
                  <a:srgbClr val="005F70"/>
                </a:solidFill>
                <a:latin typeface="Arial"/>
                <a:cs typeface="Arial"/>
              </a:rPr>
              <a:t>-</a:t>
            </a:r>
            <a:r>
              <a:rPr sz="1100" i="1" spc="-30" dirty="0">
                <a:solidFill>
                  <a:srgbClr val="005F70"/>
                </a:solidFill>
                <a:latin typeface="Arial"/>
                <a:cs typeface="Arial"/>
              </a:rPr>
              <a:t> </a:t>
            </a:r>
            <a:r>
              <a:rPr sz="1100" i="1" dirty="0">
                <a:solidFill>
                  <a:srgbClr val="005F70"/>
                </a:solidFill>
                <a:latin typeface="Arial"/>
                <a:cs typeface="Arial"/>
              </a:rPr>
              <a:t>bakom</a:t>
            </a:r>
            <a:r>
              <a:rPr sz="1100" i="1" spc="-30" dirty="0">
                <a:solidFill>
                  <a:srgbClr val="005F70"/>
                </a:solidFill>
                <a:latin typeface="Arial"/>
                <a:cs typeface="Arial"/>
              </a:rPr>
              <a:t> </a:t>
            </a:r>
            <a:r>
              <a:rPr sz="1100" i="1" dirty="0">
                <a:solidFill>
                  <a:srgbClr val="005F70"/>
                </a:solidFill>
                <a:latin typeface="Arial"/>
                <a:cs typeface="Arial"/>
              </a:rPr>
              <a:t>kulisserna,</a:t>
            </a:r>
            <a:r>
              <a:rPr sz="1100" i="1" spc="-15" dirty="0">
                <a:solidFill>
                  <a:srgbClr val="005F70"/>
                </a:solidFill>
                <a:latin typeface="Arial"/>
                <a:cs typeface="Arial"/>
              </a:rPr>
              <a:t> </a:t>
            </a:r>
            <a:r>
              <a:rPr sz="1100" i="1" dirty="0">
                <a:solidFill>
                  <a:srgbClr val="005F70"/>
                </a:solidFill>
                <a:latin typeface="Arial"/>
                <a:cs typeface="Arial"/>
              </a:rPr>
              <a:t>taktik,</a:t>
            </a:r>
            <a:r>
              <a:rPr sz="1100" i="1" spc="-45" dirty="0">
                <a:solidFill>
                  <a:srgbClr val="005F70"/>
                </a:solidFill>
                <a:latin typeface="Arial"/>
                <a:cs typeface="Arial"/>
              </a:rPr>
              <a:t> </a:t>
            </a:r>
            <a:r>
              <a:rPr sz="1100" i="1" spc="-10" dirty="0">
                <a:solidFill>
                  <a:srgbClr val="005F70"/>
                </a:solidFill>
                <a:latin typeface="Arial"/>
                <a:cs typeface="Arial"/>
              </a:rPr>
              <a:t>intervju </a:t>
            </a:r>
            <a:r>
              <a:rPr sz="1100" i="1" dirty="0">
                <a:solidFill>
                  <a:srgbClr val="005F70"/>
                </a:solidFill>
                <a:latin typeface="Arial"/>
                <a:cs typeface="Arial"/>
              </a:rPr>
              <a:t>med</a:t>
            </a:r>
            <a:r>
              <a:rPr sz="1100" i="1" spc="-40" dirty="0">
                <a:solidFill>
                  <a:srgbClr val="005F70"/>
                </a:solidFill>
                <a:latin typeface="Arial"/>
                <a:cs typeface="Arial"/>
              </a:rPr>
              <a:t> </a:t>
            </a:r>
            <a:r>
              <a:rPr sz="1100" i="1" dirty="0">
                <a:solidFill>
                  <a:srgbClr val="005F70"/>
                </a:solidFill>
                <a:latin typeface="Arial"/>
                <a:cs typeface="Arial"/>
              </a:rPr>
              <a:t>tränare</a:t>
            </a:r>
            <a:r>
              <a:rPr sz="1100" i="1" spc="-40" dirty="0">
                <a:solidFill>
                  <a:srgbClr val="005F70"/>
                </a:solidFill>
                <a:latin typeface="Arial"/>
                <a:cs typeface="Arial"/>
              </a:rPr>
              <a:t> </a:t>
            </a:r>
            <a:r>
              <a:rPr sz="1100" i="1" spc="-20" dirty="0">
                <a:solidFill>
                  <a:srgbClr val="005F70"/>
                </a:solidFill>
                <a:latin typeface="Arial"/>
                <a:cs typeface="Arial"/>
              </a:rPr>
              <a:t>etc.</a:t>
            </a:r>
            <a:endParaRPr sz="1100">
              <a:latin typeface="Arial"/>
              <a:cs typeface="Arial"/>
            </a:endParaRPr>
          </a:p>
        </p:txBody>
      </p:sp>
      <p:grpSp>
        <p:nvGrpSpPr>
          <p:cNvPr id="15" name="object 15"/>
          <p:cNvGrpSpPr/>
          <p:nvPr/>
        </p:nvGrpSpPr>
        <p:grpSpPr>
          <a:xfrm>
            <a:off x="5363209" y="2272538"/>
            <a:ext cx="2423160" cy="1052830"/>
            <a:chOff x="5363209" y="2272538"/>
            <a:chExt cx="2423160" cy="1052830"/>
          </a:xfrm>
        </p:grpSpPr>
        <p:sp>
          <p:nvSpPr>
            <p:cNvPr id="16" name="object 16"/>
            <p:cNvSpPr/>
            <p:nvPr/>
          </p:nvSpPr>
          <p:spPr>
            <a:xfrm>
              <a:off x="5375909" y="2285238"/>
              <a:ext cx="2397760" cy="1027430"/>
            </a:xfrm>
            <a:custGeom>
              <a:avLst/>
              <a:gdLst/>
              <a:ahLst/>
              <a:cxnLst/>
              <a:rect l="l" t="t" r="r" b="b"/>
              <a:pathLst>
                <a:path w="2397759" h="1027429">
                  <a:moveTo>
                    <a:pt x="2226056" y="0"/>
                  </a:moveTo>
                  <a:lnTo>
                    <a:pt x="171195" y="0"/>
                  </a:lnTo>
                  <a:lnTo>
                    <a:pt x="125706" y="6119"/>
                  </a:lnTo>
                  <a:lnTo>
                    <a:pt x="84817" y="23386"/>
                  </a:lnTo>
                  <a:lnTo>
                    <a:pt x="50164" y="50164"/>
                  </a:lnTo>
                  <a:lnTo>
                    <a:pt x="23386" y="84817"/>
                  </a:lnTo>
                  <a:lnTo>
                    <a:pt x="6119" y="125706"/>
                  </a:lnTo>
                  <a:lnTo>
                    <a:pt x="0" y="171196"/>
                  </a:lnTo>
                  <a:lnTo>
                    <a:pt x="0" y="855979"/>
                  </a:lnTo>
                  <a:lnTo>
                    <a:pt x="6119" y="901469"/>
                  </a:lnTo>
                  <a:lnTo>
                    <a:pt x="23386" y="942358"/>
                  </a:lnTo>
                  <a:lnTo>
                    <a:pt x="50164" y="977011"/>
                  </a:lnTo>
                  <a:lnTo>
                    <a:pt x="84817" y="1003789"/>
                  </a:lnTo>
                  <a:lnTo>
                    <a:pt x="125706" y="1021056"/>
                  </a:lnTo>
                  <a:lnTo>
                    <a:pt x="171195" y="1027176"/>
                  </a:lnTo>
                  <a:lnTo>
                    <a:pt x="2226056" y="1027176"/>
                  </a:lnTo>
                  <a:lnTo>
                    <a:pt x="2271545" y="1021056"/>
                  </a:lnTo>
                  <a:lnTo>
                    <a:pt x="2312434" y="1003789"/>
                  </a:lnTo>
                  <a:lnTo>
                    <a:pt x="2347087" y="977011"/>
                  </a:lnTo>
                  <a:lnTo>
                    <a:pt x="2373865" y="942358"/>
                  </a:lnTo>
                  <a:lnTo>
                    <a:pt x="2391132" y="901469"/>
                  </a:lnTo>
                  <a:lnTo>
                    <a:pt x="2397251" y="855979"/>
                  </a:lnTo>
                  <a:lnTo>
                    <a:pt x="2397251" y="171196"/>
                  </a:lnTo>
                  <a:lnTo>
                    <a:pt x="2391132" y="125706"/>
                  </a:lnTo>
                  <a:lnTo>
                    <a:pt x="2373865" y="84817"/>
                  </a:lnTo>
                  <a:lnTo>
                    <a:pt x="2347087" y="50164"/>
                  </a:lnTo>
                  <a:lnTo>
                    <a:pt x="2312434" y="23386"/>
                  </a:lnTo>
                  <a:lnTo>
                    <a:pt x="2271545" y="6119"/>
                  </a:lnTo>
                  <a:lnTo>
                    <a:pt x="2226056" y="0"/>
                  </a:lnTo>
                  <a:close/>
                </a:path>
              </a:pathLst>
            </a:custGeom>
            <a:solidFill>
              <a:srgbClr val="9BC6CF"/>
            </a:solidFill>
          </p:spPr>
          <p:txBody>
            <a:bodyPr wrap="square" lIns="0" tIns="0" rIns="0" bIns="0" rtlCol="0"/>
            <a:lstStyle/>
            <a:p>
              <a:endParaRPr/>
            </a:p>
          </p:txBody>
        </p:sp>
        <p:sp>
          <p:nvSpPr>
            <p:cNvPr id="17" name="object 17"/>
            <p:cNvSpPr/>
            <p:nvPr/>
          </p:nvSpPr>
          <p:spPr>
            <a:xfrm>
              <a:off x="5375909" y="2285238"/>
              <a:ext cx="2397760" cy="1027430"/>
            </a:xfrm>
            <a:custGeom>
              <a:avLst/>
              <a:gdLst/>
              <a:ahLst/>
              <a:cxnLst/>
              <a:rect l="l" t="t" r="r" b="b"/>
              <a:pathLst>
                <a:path w="2397759" h="1027429">
                  <a:moveTo>
                    <a:pt x="0" y="171196"/>
                  </a:moveTo>
                  <a:lnTo>
                    <a:pt x="6119" y="125706"/>
                  </a:lnTo>
                  <a:lnTo>
                    <a:pt x="23386" y="84817"/>
                  </a:lnTo>
                  <a:lnTo>
                    <a:pt x="50164" y="50164"/>
                  </a:lnTo>
                  <a:lnTo>
                    <a:pt x="84817" y="23386"/>
                  </a:lnTo>
                  <a:lnTo>
                    <a:pt x="125706" y="6119"/>
                  </a:lnTo>
                  <a:lnTo>
                    <a:pt x="171195" y="0"/>
                  </a:lnTo>
                  <a:lnTo>
                    <a:pt x="2226056" y="0"/>
                  </a:lnTo>
                  <a:lnTo>
                    <a:pt x="2271545" y="6119"/>
                  </a:lnTo>
                  <a:lnTo>
                    <a:pt x="2312434" y="23386"/>
                  </a:lnTo>
                  <a:lnTo>
                    <a:pt x="2347087" y="50164"/>
                  </a:lnTo>
                  <a:lnTo>
                    <a:pt x="2373865" y="84817"/>
                  </a:lnTo>
                  <a:lnTo>
                    <a:pt x="2391132" y="125706"/>
                  </a:lnTo>
                  <a:lnTo>
                    <a:pt x="2397251" y="171196"/>
                  </a:lnTo>
                  <a:lnTo>
                    <a:pt x="2397251" y="855979"/>
                  </a:lnTo>
                  <a:lnTo>
                    <a:pt x="2391132" y="901469"/>
                  </a:lnTo>
                  <a:lnTo>
                    <a:pt x="2373865" y="942358"/>
                  </a:lnTo>
                  <a:lnTo>
                    <a:pt x="2347087" y="977011"/>
                  </a:lnTo>
                  <a:lnTo>
                    <a:pt x="2312434" y="1003789"/>
                  </a:lnTo>
                  <a:lnTo>
                    <a:pt x="2271545" y="1021056"/>
                  </a:lnTo>
                  <a:lnTo>
                    <a:pt x="2226056" y="1027176"/>
                  </a:lnTo>
                  <a:lnTo>
                    <a:pt x="171195" y="1027176"/>
                  </a:lnTo>
                  <a:lnTo>
                    <a:pt x="125706" y="1021056"/>
                  </a:lnTo>
                  <a:lnTo>
                    <a:pt x="84817" y="1003789"/>
                  </a:lnTo>
                  <a:lnTo>
                    <a:pt x="50164" y="977011"/>
                  </a:lnTo>
                  <a:lnTo>
                    <a:pt x="23386" y="942358"/>
                  </a:lnTo>
                  <a:lnTo>
                    <a:pt x="6119" y="901469"/>
                  </a:lnTo>
                  <a:lnTo>
                    <a:pt x="0" y="855979"/>
                  </a:lnTo>
                  <a:lnTo>
                    <a:pt x="0" y="171196"/>
                  </a:lnTo>
                  <a:close/>
                </a:path>
              </a:pathLst>
            </a:custGeom>
            <a:ln w="25400">
              <a:solidFill>
                <a:srgbClr val="004451"/>
              </a:solidFill>
            </a:ln>
          </p:spPr>
          <p:txBody>
            <a:bodyPr wrap="square" lIns="0" tIns="0" rIns="0" bIns="0" rtlCol="0"/>
            <a:lstStyle/>
            <a:p>
              <a:endParaRPr/>
            </a:p>
          </p:txBody>
        </p:sp>
      </p:grpSp>
      <p:sp>
        <p:nvSpPr>
          <p:cNvPr id="18" name="object 18"/>
          <p:cNvSpPr txBox="1"/>
          <p:nvPr/>
        </p:nvSpPr>
        <p:spPr>
          <a:xfrm>
            <a:off x="6081521" y="2673223"/>
            <a:ext cx="986155" cy="239395"/>
          </a:xfrm>
          <a:prstGeom prst="rect">
            <a:avLst/>
          </a:prstGeom>
        </p:spPr>
        <p:txBody>
          <a:bodyPr vert="horz" wrap="square" lIns="0" tIns="13335" rIns="0" bIns="0" rtlCol="0">
            <a:spAutoFit/>
          </a:bodyPr>
          <a:lstStyle/>
          <a:p>
            <a:pPr marL="12700">
              <a:lnSpc>
                <a:spcPct val="100000"/>
              </a:lnSpc>
              <a:spcBef>
                <a:spcPts val="105"/>
              </a:spcBef>
            </a:pPr>
            <a:r>
              <a:rPr sz="1400" dirty="0">
                <a:solidFill>
                  <a:srgbClr val="005F70"/>
                </a:solidFill>
                <a:latin typeface="Arial"/>
                <a:cs typeface="Arial"/>
              </a:rPr>
              <a:t>Min</a:t>
            </a:r>
            <a:r>
              <a:rPr sz="1400" spc="-25" dirty="0">
                <a:solidFill>
                  <a:srgbClr val="005F70"/>
                </a:solidFill>
                <a:latin typeface="Arial"/>
                <a:cs typeface="Arial"/>
              </a:rPr>
              <a:t> </a:t>
            </a:r>
            <a:r>
              <a:rPr sz="1400" spc="-10" dirty="0">
                <a:solidFill>
                  <a:srgbClr val="005F70"/>
                </a:solidFill>
                <a:latin typeface="Arial"/>
                <a:cs typeface="Arial"/>
              </a:rPr>
              <a:t>identitet</a:t>
            </a:r>
            <a:endParaRPr sz="1400">
              <a:latin typeface="Arial"/>
              <a:cs typeface="Arial"/>
            </a:endParaRPr>
          </a:p>
        </p:txBody>
      </p:sp>
      <p:grpSp>
        <p:nvGrpSpPr>
          <p:cNvPr id="19" name="object 19"/>
          <p:cNvGrpSpPr/>
          <p:nvPr/>
        </p:nvGrpSpPr>
        <p:grpSpPr>
          <a:xfrm>
            <a:off x="8217661" y="3615182"/>
            <a:ext cx="2423160" cy="1054100"/>
            <a:chOff x="8217661" y="3615182"/>
            <a:chExt cx="2423160" cy="1054100"/>
          </a:xfrm>
        </p:grpSpPr>
        <p:sp>
          <p:nvSpPr>
            <p:cNvPr id="20" name="object 20"/>
            <p:cNvSpPr/>
            <p:nvPr/>
          </p:nvSpPr>
          <p:spPr>
            <a:xfrm>
              <a:off x="8230361" y="3627882"/>
              <a:ext cx="2397760" cy="1028700"/>
            </a:xfrm>
            <a:custGeom>
              <a:avLst/>
              <a:gdLst/>
              <a:ahLst/>
              <a:cxnLst/>
              <a:rect l="l" t="t" r="r" b="b"/>
              <a:pathLst>
                <a:path w="2397759" h="1028700">
                  <a:moveTo>
                    <a:pt x="2225802" y="0"/>
                  </a:moveTo>
                  <a:lnTo>
                    <a:pt x="171450" y="0"/>
                  </a:lnTo>
                  <a:lnTo>
                    <a:pt x="125853" y="6120"/>
                  </a:lnTo>
                  <a:lnTo>
                    <a:pt x="84892" y="23396"/>
                  </a:lnTo>
                  <a:lnTo>
                    <a:pt x="50196" y="50196"/>
                  </a:lnTo>
                  <a:lnTo>
                    <a:pt x="23396" y="84892"/>
                  </a:lnTo>
                  <a:lnTo>
                    <a:pt x="6120" y="125853"/>
                  </a:lnTo>
                  <a:lnTo>
                    <a:pt x="0" y="171450"/>
                  </a:lnTo>
                  <a:lnTo>
                    <a:pt x="0" y="857250"/>
                  </a:lnTo>
                  <a:lnTo>
                    <a:pt x="6120" y="902846"/>
                  </a:lnTo>
                  <a:lnTo>
                    <a:pt x="23396" y="943807"/>
                  </a:lnTo>
                  <a:lnTo>
                    <a:pt x="50196" y="978503"/>
                  </a:lnTo>
                  <a:lnTo>
                    <a:pt x="84892" y="1005303"/>
                  </a:lnTo>
                  <a:lnTo>
                    <a:pt x="125853" y="1022579"/>
                  </a:lnTo>
                  <a:lnTo>
                    <a:pt x="171450" y="1028700"/>
                  </a:lnTo>
                  <a:lnTo>
                    <a:pt x="2225802" y="1028700"/>
                  </a:lnTo>
                  <a:lnTo>
                    <a:pt x="2271398" y="1022579"/>
                  </a:lnTo>
                  <a:lnTo>
                    <a:pt x="2312359" y="1005303"/>
                  </a:lnTo>
                  <a:lnTo>
                    <a:pt x="2347055" y="978503"/>
                  </a:lnTo>
                  <a:lnTo>
                    <a:pt x="2373855" y="943807"/>
                  </a:lnTo>
                  <a:lnTo>
                    <a:pt x="2391131" y="902846"/>
                  </a:lnTo>
                  <a:lnTo>
                    <a:pt x="2397252" y="857250"/>
                  </a:lnTo>
                  <a:lnTo>
                    <a:pt x="2397252" y="171450"/>
                  </a:lnTo>
                  <a:lnTo>
                    <a:pt x="2391131" y="125853"/>
                  </a:lnTo>
                  <a:lnTo>
                    <a:pt x="2373855" y="84892"/>
                  </a:lnTo>
                  <a:lnTo>
                    <a:pt x="2347055" y="50196"/>
                  </a:lnTo>
                  <a:lnTo>
                    <a:pt x="2312359" y="23396"/>
                  </a:lnTo>
                  <a:lnTo>
                    <a:pt x="2271398" y="6120"/>
                  </a:lnTo>
                  <a:lnTo>
                    <a:pt x="2225802" y="0"/>
                  </a:lnTo>
                  <a:close/>
                </a:path>
              </a:pathLst>
            </a:custGeom>
            <a:solidFill>
              <a:srgbClr val="9BC6CF"/>
            </a:solidFill>
          </p:spPr>
          <p:txBody>
            <a:bodyPr wrap="square" lIns="0" tIns="0" rIns="0" bIns="0" rtlCol="0"/>
            <a:lstStyle/>
            <a:p>
              <a:endParaRPr/>
            </a:p>
          </p:txBody>
        </p:sp>
        <p:sp>
          <p:nvSpPr>
            <p:cNvPr id="21" name="object 21"/>
            <p:cNvSpPr/>
            <p:nvPr/>
          </p:nvSpPr>
          <p:spPr>
            <a:xfrm>
              <a:off x="8230361" y="3627882"/>
              <a:ext cx="2397760" cy="1028700"/>
            </a:xfrm>
            <a:custGeom>
              <a:avLst/>
              <a:gdLst/>
              <a:ahLst/>
              <a:cxnLst/>
              <a:rect l="l" t="t" r="r" b="b"/>
              <a:pathLst>
                <a:path w="2397759" h="1028700">
                  <a:moveTo>
                    <a:pt x="0" y="171450"/>
                  </a:moveTo>
                  <a:lnTo>
                    <a:pt x="6120" y="125853"/>
                  </a:lnTo>
                  <a:lnTo>
                    <a:pt x="23396" y="84892"/>
                  </a:lnTo>
                  <a:lnTo>
                    <a:pt x="50196" y="50196"/>
                  </a:lnTo>
                  <a:lnTo>
                    <a:pt x="84892" y="23396"/>
                  </a:lnTo>
                  <a:lnTo>
                    <a:pt x="125853" y="6120"/>
                  </a:lnTo>
                  <a:lnTo>
                    <a:pt x="171450" y="0"/>
                  </a:lnTo>
                  <a:lnTo>
                    <a:pt x="2225802" y="0"/>
                  </a:lnTo>
                  <a:lnTo>
                    <a:pt x="2271398" y="6120"/>
                  </a:lnTo>
                  <a:lnTo>
                    <a:pt x="2312359" y="23396"/>
                  </a:lnTo>
                  <a:lnTo>
                    <a:pt x="2347055" y="50196"/>
                  </a:lnTo>
                  <a:lnTo>
                    <a:pt x="2373855" y="84892"/>
                  </a:lnTo>
                  <a:lnTo>
                    <a:pt x="2391131" y="125853"/>
                  </a:lnTo>
                  <a:lnTo>
                    <a:pt x="2397252" y="171450"/>
                  </a:lnTo>
                  <a:lnTo>
                    <a:pt x="2397252" y="857250"/>
                  </a:lnTo>
                  <a:lnTo>
                    <a:pt x="2391131" y="902846"/>
                  </a:lnTo>
                  <a:lnTo>
                    <a:pt x="2373855" y="943807"/>
                  </a:lnTo>
                  <a:lnTo>
                    <a:pt x="2347055" y="978503"/>
                  </a:lnTo>
                  <a:lnTo>
                    <a:pt x="2312359" y="1005303"/>
                  </a:lnTo>
                  <a:lnTo>
                    <a:pt x="2271398" y="1022579"/>
                  </a:lnTo>
                  <a:lnTo>
                    <a:pt x="2225802" y="1028700"/>
                  </a:lnTo>
                  <a:lnTo>
                    <a:pt x="171450" y="1028700"/>
                  </a:lnTo>
                  <a:lnTo>
                    <a:pt x="125853" y="1022579"/>
                  </a:lnTo>
                  <a:lnTo>
                    <a:pt x="84892" y="1005303"/>
                  </a:lnTo>
                  <a:lnTo>
                    <a:pt x="50196" y="978503"/>
                  </a:lnTo>
                  <a:lnTo>
                    <a:pt x="23396" y="943807"/>
                  </a:lnTo>
                  <a:lnTo>
                    <a:pt x="6120" y="902846"/>
                  </a:lnTo>
                  <a:lnTo>
                    <a:pt x="0" y="857250"/>
                  </a:lnTo>
                  <a:lnTo>
                    <a:pt x="0" y="171450"/>
                  </a:lnTo>
                  <a:close/>
                </a:path>
              </a:pathLst>
            </a:custGeom>
            <a:ln w="25400">
              <a:solidFill>
                <a:srgbClr val="004451"/>
              </a:solidFill>
            </a:ln>
          </p:spPr>
          <p:txBody>
            <a:bodyPr wrap="square" lIns="0" tIns="0" rIns="0" bIns="0" rtlCol="0"/>
            <a:lstStyle/>
            <a:p>
              <a:endParaRPr/>
            </a:p>
          </p:txBody>
        </p:sp>
      </p:grpSp>
      <p:sp>
        <p:nvSpPr>
          <p:cNvPr id="22" name="object 22"/>
          <p:cNvSpPr txBox="1"/>
          <p:nvPr/>
        </p:nvSpPr>
        <p:spPr>
          <a:xfrm>
            <a:off x="8669528" y="4017009"/>
            <a:ext cx="1517650" cy="239395"/>
          </a:xfrm>
          <a:prstGeom prst="rect">
            <a:avLst/>
          </a:prstGeom>
        </p:spPr>
        <p:txBody>
          <a:bodyPr vert="horz" wrap="square" lIns="0" tIns="12700" rIns="0" bIns="0" rtlCol="0">
            <a:spAutoFit/>
          </a:bodyPr>
          <a:lstStyle/>
          <a:p>
            <a:pPr marL="12700">
              <a:lnSpc>
                <a:spcPct val="100000"/>
              </a:lnSpc>
              <a:spcBef>
                <a:spcPts val="100"/>
              </a:spcBef>
            </a:pPr>
            <a:r>
              <a:rPr sz="1400" dirty="0">
                <a:solidFill>
                  <a:srgbClr val="005F70"/>
                </a:solidFill>
                <a:latin typeface="Arial"/>
                <a:cs typeface="Arial"/>
              </a:rPr>
              <a:t>Sportslig</a:t>
            </a:r>
            <a:r>
              <a:rPr sz="1400" spc="-55" dirty="0">
                <a:solidFill>
                  <a:srgbClr val="005F70"/>
                </a:solidFill>
                <a:latin typeface="Arial"/>
                <a:cs typeface="Arial"/>
              </a:rPr>
              <a:t> </a:t>
            </a:r>
            <a:r>
              <a:rPr sz="1400" spc="-10" dirty="0">
                <a:solidFill>
                  <a:srgbClr val="005F70"/>
                </a:solidFill>
                <a:latin typeface="Arial"/>
                <a:cs typeface="Arial"/>
              </a:rPr>
              <a:t>framgång</a:t>
            </a:r>
            <a:endParaRPr sz="1400">
              <a:latin typeface="Arial"/>
              <a:cs typeface="Arial"/>
            </a:endParaRPr>
          </a:p>
        </p:txBody>
      </p:sp>
      <p:grpSp>
        <p:nvGrpSpPr>
          <p:cNvPr id="23" name="object 23"/>
          <p:cNvGrpSpPr/>
          <p:nvPr/>
        </p:nvGrpSpPr>
        <p:grpSpPr>
          <a:xfrm>
            <a:off x="2508757" y="2274061"/>
            <a:ext cx="2423160" cy="1052830"/>
            <a:chOff x="2508757" y="2274061"/>
            <a:chExt cx="2423160" cy="1052830"/>
          </a:xfrm>
        </p:grpSpPr>
        <p:sp>
          <p:nvSpPr>
            <p:cNvPr id="24" name="object 24"/>
            <p:cNvSpPr/>
            <p:nvPr/>
          </p:nvSpPr>
          <p:spPr>
            <a:xfrm>
              <a:off x="2521457" y="2286761"/>
              <a:ext cx="2397760" cy="1027430"/>
            </a:xfrm>
            <a:custGeom>
              <a:avLst/>
              <a:gdLst/>
              <a:ahLst/>
              <a:cxnLst/>
              <a:rect l="l" t="t" r="r" b="b"/>
              <a:pathLst>
                <a:path w="2397760" h="1027429">
                  <a:moveTo>
                    <a:pt x="2226056" y="0"/>
                  </a:moveTo>
                  <a:lnTo>
                    <a:pt x="171196" y="0"/>
                  </a:lnTo>
                  <a:lnTo>
                    <a:pt x="125706" y="6119"/>
                  </a:lnTo>
                  <a:lnTo>
                    <a:pt x="84817" y="23386"/>
                  </a:lnTo>
                  <a:lnTo>
                    <a:pt x="50165" y="50164"/>
                  </a:lnTo>
                  <a:lnTo>
                    <a:pt x="23386" y="84817"/>
                  </a:lnTo>
                  <a:lnTo>
                    <a:pt x="6119" y="125706"/>
                  </a:lnTo>
                  <a:lnTo>
                    <a:pt x="0" y="171196"/>
                  </a:lnTo>
                  <a:lnTo>
                    <a:pt x="0" y="855979"/>
                  </a:lnTo>
                  <a:lnTo>
                    <a:pt x="6119" y="901469"/>
                  </a:lnTo>
                  <a:lnTo>
                    <a:pt x="23386" y="942358"/>
                  </a:lnTo>
                  <a:lnTo>
                    <a:pt x="50165" y="977011"/>
                  </a:lnTo>
                  <a:lnTo>
                    <a:pt x="84817" y="1003789"/>
                  </a:lnTo>
                  <a:lnTo>
                    <a:pt x="125706" y="1021056"/>
                  </a:lnTo>
                  <a:lnTo>
                    <a:pt x="171196" y="1027176"/>
                  </a:lnTo>
                  <a:lnTo>
                    <a:pt x="2226056" y="1027176"/>
                  </a:lnTo>
                  <a:lnTo>
                    <a:pt x="2271545" y="1021056"/>
                  </a:lnTo>
                  <a:lnTo>
                    <a:pt x="2312434" y="1003789"/>
                  </a:lnTo>
                  <a:lnTo>
                    <a:pt x="2347087" y="977011"/>
                  </a:lnTo>
                  <a:lnTo>
                    <a:pt x="2373865" y="942358"/>
                  </a:lnTo>
                  <a:lnTo>
                    <a:pt x="2391132" y="901469"/>
                  </a:lnTo>
                  <a:lnTo>
                    <a:pt x="2397252" y="855979"/>
                  </a:lnTo>
                  <a:lnTo>
                    <a:pt x="2397252" y="171196"/>
                  </a:lnTo>
                  <a:lnTo>
                    <a:pt x="2391132" y="125706"/>
                  </a:lnTo>
                  <a:lnTo>
                    <a:pt x="2373865" y="84817"/>
                  </a:lnTo>
                  <a:lnTo>
                    <a:pt x="2347087" y="50164"/>
                  </a:lnTo>
                  <a:lnTo>
                    <a:pt x="2312434" y="23386"/>
                  </a:lnTo>
                  <a:lnTo>
                    <a:pt x="2271545" y="6119"/>
                  </a:lnTo>
                  <a:lnTo>
                    <a:pt x="2226056" y="0"/>
                  </a:lnTo>
                  <a:close/>
                </a:path>
              </a:pathLst>
            </a:custGeom>
            <a:solidFill>
              <a:srgbClr val="9BC6CF"/>
            </a:solidFill>
          </p:spPr>
          <p:txBody>
            <a:bodyPr wrap="square" lIns="0" tIns="0" rIns="0" bIns="0" rtlCol="0"/>
            <a:lstStyle/>
            <a:p>
              <a:endParaRPr/>
            </a:p>
          </p:txBody>
        </p:sp>
        <p:sp>
          <p:nvSpPr>
            <p:cNvPr id="25" name="object 25"/>
            <p:cNvSpPr/>
            <p:nvPr/>
          </p:nvSpPr>
          <p:spPr>
            <a:xfrm>
              <a:off x="2521457" y="2286761"/>
              <a:ext cx="2397760" cy="1027430"/>
            </a:xfrm>
            <a:custGeom>
              <a:avLst/>
              <a:gdLst/>
              <a:ahLst/>
              <a:cxnLst/>
              <a:rect l="l" t="t" r="r" b="b"/>
              <a:pathLst>
                <a:path w="2397760" h="1027429">
                  <a:moveTo>
                    <a:pt x="0" y="171196"/>
                  </a:moveTo>
                  <a:lnTo>
                    <a:pt x="6119" y="125706"/>
                  </a:lnTo>
                  <a:lnTo>
                    <a:pt x="23386" y="84817"/>
                  </a:lnTo>
                  <a:lnTo>
                    <a:pt x="50165" y="50164"/>
                  </a:lnTo>
                  <a:lnTo>
                    <a:pt x="84817" y="23386"/>
                  </a:lnTo>
                  <a:lnTo>
                    <a:pt x="125706" y="6119"/>
                  </a:lnTo>
                  <a:lnTo>
                    <a:pt x="171196" y="0"/>
                  </a:lnTo>
                  <a:lnTo>
                    <a:pt x="2226056" y="0"/>
                  </a:lnTo>
                  <a:lnTo>
                    <a:pt x="2271545" y="6119"/>
                  </a:lnTo>
                  <a:lnTo>
                    <a:pt x="2312434" y="23386"/>
                  </a:lnTo>
                  <a:lnTo>
                    <a:pt x="2347087" y="50164"/>
                  </a:lnTo>
                  <a:lnTo>
                    <a:pt x="2373865" y="84817"/>
                  </a:lnTo>
                  <a:lnTo>
                    <a:pt x="2391132" y="125706"/>
                  </a:lnTo>
                  <a:lnTo>
                    <a:pt x="2397252" y="171196"/>
                  </a:lnTo>
                  <a:lnTo>
                    <a:pt x="2397252" y="855979"/>
                  </a:lnTo>
                  <a:lnTo>
                    <a:pt x="2391132" y="901469"/>
                  </a:lnTo>
                  <a:lnTo>
                    <a:pt x="2373865" y="942358"/>
                  </a:lnTo>
                  <a:lnTo>
                    <a:pt x="2347087" y="977011"/>
                  </a:lnTo>
                  <a:lnTo>
                    <a:pt x="2312434" y="1003789"/>
                  </a:lnTo>
                  <a:lnTo>
                    <a:pt x="2271545" y="1021056"/>
                  </a:lnTo>
                  <a:lnTo>
                    <a:pt x="2226056" y="1027176"/>
                  </a:lnTo>
                  <a:lnTo>
                    <a:pt x="171196" y="1027176"/>
                  </a:lnTo>
                  <a:lnTo>
                    <a:pt x="125706" y="1021056"/>
                  </a:lnTo>
                  <a:lnTo>
                    <a:pt x="84817" y="1003789"/>
                  </a:lnTo>
                  <a:lnTo>
                    <a:pt x="50165" y="977011"/>
                  </a:lnTo>
                  <a:lnTo>
                    <a:pt x="23386" y="942358"/>
                  </a:lnTo>
                  <a:lnTo>
                    <a:pt x="6119" y="901469"/>
                  </a:lnTo>
                  <a:lnTo>
                    <a:pt x="0" y="855979"/>
                  </a:lnTo>
                  <a:lnTo>
                    <a:pt x="0" y="171196"/>
                  </a:lnTo>
                  <a:close/>
                </a:path>
              </a:pathLst>
            </a:custGeom>
            <a:ln w="25400">
              <a:solidFill>
                <a:srgbClr val="004451"/>
              </a:solidFill>
            </a:ln>
          </p:spPr>
          <p:txBody>
            <a:bodyPr wrap="square" lIns="0" tIns="0" rIns="0" bIns="0" rtlCol="0"/>
            <a:lstStyle/>
            <a:p>
              <a:endParaRPr/>
            </a:p>
          </p:txBody>
        </p:sp>
      </p:grpSp>
      <p:sp>
        <p:nvSpPr>
          <p:cNvPr id="26" name="object 26"/>
          <p:cNvSpPr txBox="1"/>
          <p:nvPr/>
        </p:nvSpPr>
        <p:spPr>
          <a:xfrm>
            <a:off x="3127375" y="2674747"/>
            <a:ext cx="1183640" cy="239395"/>
          </a:xfrm>
          <a:prstGeom prst="rect">
            <a:avLst/>
          </a:prstGeom>
        </p:spPr>
        <p:txBody>
          <a:bodyPr vert="horz" wrap="square" lIns="0" tIns="13335" rIns="0" bIns="0" rtlCol="0">
            <a:spAutoFit/>
          </a:bodyPr>
          <a:lstStyle/>
          <a:p>
            <a:pPr marL="12700">
              <a:lnSpc>
                <a:spcPct val="100000"/>
              </a:lnSpc>
              <a:spcBef>
                <a:spcPts val="105"/>
              </a:spcBef>
            </a:pPr>
            <a:r>
              <a:rPr sz="1400" spc="-10" dirty="0">
                <a:solidFill>
                  <a:srgbClr val="005F70"/>
                </a:solidFill>
                <a:latin typeface="Arial"/>
                <a:cs typeface="Arial"/>
              </a:rPr>
              <a:t>Gemenskapen</a:t>
            </a:r>
            <a:endParaRPr sz="1400">
              <a:latin typeface="Arial"/>
              <a:cs typeface="Arial"/>
            </a:endParaRPr>
          </a:p>
        </p:txBody>
      </p:sp>
      <p:sp>
        <p:nvSpPr>
          <p:cNvPr id="27" name="object 27"/>
          <p:cNvSpPr txBox="1"/>
          <p:nvPr/>
        </p:nvSpPr>
        <p:spPr>
          <a:xfrm>
            <a:off x="710285" y="3896614"/>
            <a:ext cx="791845" cy="269240"/>
          </a:xfrm>
          <a:prstGeom prst="rect">
            <a:avLst/>
          </a:prstGeom>
        </p:spPr>
        <p:txBody>
          <a:bodyPr vert="horz" wrap="square" lIns="0" tIns="12065" rIns="0" bIns="0" rtlCol="0">
            <a:spAutoFit/>
          </a:bodyPr>
          <a:lstStyle/>
          <a:p>
            <a:pPr marL="12700">
              <a:lnSpc>
                <a:spcPct val="100000"/>
              </a:lnSpc>
              <a:spcBef>
                <a:spcPts val="95"/>
              </a:spcBef>
            </a:pPr>
            <a:r>
              <a:rPr sz="1600" b="1" spc="-10" dirty="0">
                <a:solidFill>
                  <a:srgbClr val="FFFFFF"/>
                </a:solidFill>
                <a:latin typeface="Arial"/>
                <a:cs typeface="Arial"/>
              </a:rPr>
              <a:t>Sporten</a:t>
            </a:r>
            <a:endParaRPr sz="1600">
              <a:latin typeface="Arial"/>
              <a:cs typeface="Arial"/>
            </a:endParaRPr>
          </a:p>
        </p:txBody>
      </p:sp>
      <p:sp>
        <p:nvSpPr>
          <p:cNvPr id="28" name="object 28"/>
          <p:cNvSpPr txBox="1"/>
          <p:nvPr/>
        </p:nvSpPr>
        <p:spPr>
          <a:xfrm>
            <a:off x="710285" y="2556510"/>
            <a:ext cx="735330" cy="269240"/>
          </a:xfrm>
          <a:prstGeom prst="rect">
            <a:avLst/>
          </a:prstGeom>
        </p:spPr>
        <p:txBody>
          <a:bodyPr vert="horz" wrap="square" lIns="0" tIns="12065" rIns="0" bIns="0" rtlCol="0">
            <a:spAutoFit/>
          </a:bodyPr>
          <a:lstStyle/>
          <a:p>
            <a:pPr marL="12700">
              <a:lnSpc>
                <a:spcPct val="100000"/>
              </a:lnSpc>
              <a:spcBef>
                <a:spcPts val="95"/>
              </a:spcBef>
            </a:pPr>
            <a:r>
              <a:rPr sz="1600" b="1" spc="-10" dirty="0">
                <a:solidFill>
                  <a:srgbClr val="FFFFFF"/>
                </a:solidFill>
                <a:latin typeface="Arial"/>
                <a:cs typeface="Arial"/>
              </a:rPr>
              <a:t>Sociala</a:t>
            </a:r>
            <a:endParaRPr sz="1600">
              <a:latin typeface="Arial"/>
              <a:cs typeface="Arial"/>
            </a:endParaRPr>
          </a:p>
        </p:txBody>
      </p:sp>
      <p:sp>
        <p:nvSpPr>
          <p:cNvPr id="29" name="object 29"/>
          <p:cNvSpPr txBox="1"/>
          <p:nvPr/>
        </p:nvSpPr>
        <p:spPr>
          <a:xfrm>
            <a:off x="710285" y="5258561"/>
            <a:ext cx="1214755" cy="269240"/>
          </a:xfrm>
          <a:prstGeom prst="rect">
            <a:avLst/>
          </a:prstGeom>
        </p:spPr>
        <p:txBody>
          <a:bodyPr vert="horz" wrap="square" lIns="0" tIns="12065" rIns="0" bIns="0" rtlCol="0">
            <a:spAutoFit/>
          </a:bodyPr>
          <a:lstStyle/>
          <a:p>
            <a:pPr marL="12700">
              <a:lnSpc>
                <a:spcPct val="100000"/>
              </a:lnSpc>
              <a:spcBef>
                <a:spcPts val="95"/>
              </a:spcBef>
            </a:pPr>
            <a:r>
              <a:rPr sz="1600" b="1" spc="-10" dirty="0">
                <a:solidFill>
                  <a:srgbClr val="FFFFFF"/>
                </a:solidFill>
                <a:latin typeface="Arial"/>
                <a:cs typeface="Arial"/>
              </a:rPr>
              <a:t>Upplevelsen</a:t>
            </a:r>
            <a:endParaRPr sz="1600">
              <a:latin typeface="Arial"/>
              <a:cs typeface="Arial"/>
            </a:endParaRPr>
          </a:p>
        </p:txBody>
      </p:sp>
      <p:grpSp>
        <p:nvGrpSpPr>
          <p:cNvPr id="30" name="object 30"/>
          <p:cNvGrpSpPr/>
          <p:nvPr/>
        </p:nvGrpSpPr>
        <p:grpSpPr>
          <a:xfrm>
            <a:off x="8217661" y="4927346"/>
            <a:ext cx="2423160" cy="1054100"/>
            <a:chOff x="8217661" y="4927346"/>
            <a:chExt cx="2423160" cy="1054100"/>
          </a:xfrm>
        </p:grpSpPr>
        <p:sp>
          <p:nvSpPr>
            <p:cNvPr id="31" name="object 31"/>
            <p:cNvSpPr/>
            <p:nvPr/>
          </p:nvSpPr>
          <p:spPr>
            <a:xfrm>
              <a:off x="8230361" y="4940046"/>
              <a:ext cx="2397760" cy="1028700"/>
            </a:xfrm>
            <a:custGeom>
              <a:avLst/>
              <a:gdLst/>
              <a:ahLst/>
              <a:cxnLst/>
              <a:rect l="l" t="t" r="r" b="b"/>
              <a:pathLst>
                <a:path w="2397759" h="1028700">
                  <a:moveTo>
                    <a:pt x="2225802" y="0"/>
                  </a:moveTo>
                  <a:lnTo>
                    <a:pt x="171450" y="0"/>
                  </a:lnTo>
                  <a:lnTo>
                    <a:pt x="125853" y="6120"/>
                  </a:lnTo>
                  <a:lnTo>
                    <a:pt x="84892" y="23396"/>
                  </a:lnTo>
                  <a:lnTo>
                    <a:pt x="50196" y="50196"/>
                  </a:lnTo>
                  <a:lnTo>
                    <a:pt x="23396" y="84892"/>
                  </a:lnTo>
                  <a:lnTo>
                    <a:pt x="6120" y="125853"/>
                  </a:lnTo>
                  <a:lnTo>
                    <a:pt x="0" y="171449"/>
                  </a:lnTo>
                  <a:lnTo>
                    <a:pt x="0" y="857249"/>
                  </a:lnTo>
                  <a:lnTo>
                    <a:pt x="6120" y="902828"/>
                  </a:lnTo>
                  <a:lnTo>
                    <a:pt x="23396" y="943784"/>
                  </a:lnTo>
                  <a:lnTo>
                    <a:pt x="50196" y="978484"/>
                  </a:lnTo>
                  <a:lnTo>
                    <a:pt x="84892" y="1005292"/>
                  </a:lnTo>
                  <a:lnTo>
                    <a:pt x="125853" y="1022575"/>
                  </a:lnTo>
                  <a:lnTo>
                    <a:pt x="171450" y="1028699"/>
                  </a:lnTo>
                  <a:lnTo>
                    <a:pt x="2225802" y="1028699"/>
                  </a:lnTo>
                  <a:lnTo>
                    <a:pt x="2271398" y="1022575"/>
                  </a:lnTo>
                  <a:lnTo>
                    <a:pt x="2312359" y="1005292"/>
                  </a:lnTo>
                  <a:lnTo>
                    <a:pt x="2347055" y="978484"/>
                  </a:lnTo>
                  <a:lnTo>
                    <a:pt x="2373855" y="943784"/>
                  </a:lnTo>
                  <a:lnTo>
                    <a:pt x="2391131" y="902828"/>
                  </a:lnTo>
                  <a:lnTo>
                    <a:pt x="2397252" y="857249"/>
                  </a:lnTo>
                  <a:lnTo>
                    <a:pt x="2397252" y="171449"/>
                  </a:lnTo>
                  <a:lnTo>
                    <a:pt x="2391131" y="125853"/>
                  </a:lnTo>
                  <a:lnTo>
                    <a:pt x="2373855" y="84892"/>
                  </a:lnTo>
                  <a:lnTo>
                    <a:pt x="2347055" y="50196"/>
                  </a:lnTo>
                  <a:lnTo>
                    <a:pt x="2312359" y="23396"/>
                  </a:lnTo>
                  <a:lnTo>
                    <a:pt x="2271398" y="6120"/>
                  </a:lnTo>
                  <a:lnTo>
                    <a:pt x="2225802" y="0"/>
                  </a:lnTo>
                  <a:close/>
                </a:path>
              </a:pathLst>
            </a:custGeom>
            <a:solidFill>
              <a:srgbClr val="9BC6CF"/>
            </a:solidFill>
          </p:spPr>
          <p:txBody>
            <a:bodyPr wrap="square" lIns="0" tIns="0" rIns="0" bIns="0" rtlCol="0"/>
            <a:lstStyle/>
            <a:p>
              <a:endParaRPr/>
            </a:p>
          </p:txBody>
        </p:sp>
        <p:sp>
          <p:nvSpPr>
            <p:cNvPr id="32" name="object 32"/>
            <p:cNvSpPr/>
            <p:nvPr/>
          </p:nvSpPr>
          <p:spPr>
            <a:xfrm>
              <a:off x="8230361" y="4940046"/>
              <a:ext cx="2397760" cy="1028700"/>
            </a:xfrm>
            <a:custGeom>
              <a:avLst/>
              <a:gdLst/>
              <a:ahLst/>
              <a:cxnLst/>
              <a:rect l="l" t="t" r="r" b="b"/>
              <a:pathLst>
                <a:path w="2397759" h="1028700">
                  <a:moveTo>
                    <a:pt x="0" y="171449"/>
                  </a:moveTo>
                  <a:lnTo>
                    <a:pt x="6120" y="125853"/>
                  </a:lnTo>
                  <a:lnTo>
                    <a:pt x="23396" y="84892"/>
                  </a:lnTo>
                  <a:lnTo>
                    <a:pt x="50196" y="50196"/>
                  </a:lnTo>
                  <a:lnTo>
                    <a:pt x="84892" y="23396"/>
                  </a:lnTo>
                  <a:lnTo>
                    <a:pt x="125853" y="6120"/>
                  </a:lnTo>
                  <a:lnTo>
                    <a:pt x="171450" y="0"/>
                  </a:lnTo>
                  <a:lnTo>
                    <a:pt x="2225802" y="0"/>
                  </a:lnTo>
                  <a:lnTo>
                    <a:pt x="2271398" y="6120"/>
                  </a:lnTo>
                  <a:lnTo>
                    <a:pt x="2312359" y="23396"/>
                  </a:lnTo>
                  <a:lnTo>
                    <a:pt x="2347055" y="50196"/>
                  </a:lnTo>
                  <a:lnTo>
                    <a:pt x="2373855" y="84892"/>
                  </a:lnTo>
                  <a:lnTo>
                    <a:pt x="2391131" y="125853"/>
                  </a:lnTo>
                  <a:lnTo>
                    <a:pt x="2397252" y="171449"/>
                  </a:lnTo>
                  <a:lnTo>
                    <a:pt x="2397252" y="857249"/>
                  </a:lnTo>
                  <a:lnTo>
                    <a:pt x="2391131" y="902828"/>
                  </a:lnTo>
                  <a:lnTo>
                    <a:pt x="2373855" y="943784"/>
                  </a:lnTo>
                  <a:lnTo>
                    <a:pt x="2347055" y="978484"/>
                  </a:lnTo>
                  <a:lnTo>
                    <a:pt x="2312359" y="1005292"/>
                  </a:lnTo>
                  <a:lnTo>
                    <a:pt x="2271398" y="1022575"/>
                  </a:lnTo>
                  <a:lnTo>
                    <a:pt x="2225802" y="1028699"/>
                  </a:lnTo>
                  <a:lnTo>
                    <a:pt x="171450" y="1028699"/>
                  </a:lnTo>
                  <a:lnTo>
                    <a:pt x="125853" y="1022575"/>
                  </a:lnTo>
                  <a:lnTo>
                    <a:pt x="84892" y="1005292"/>
                  </a:lnTo>
                  <a:lnTo>
                    <a:pt x="50196" y="978484"/>
                  </a:lnTo>
                  <a:lnTo>
                    <a:pt x="23396" y="943784"/>
                  </a:lnTo>
                  <a:lnTo>
                    <a:pt x="6120" y="902828"/>
                  </a:lnTo>
                  <a:lnTo>
                    <a:pt x="0" y="857249"/>
                  </a:lnTo>
                  <a:lnTo>
                    <a:pt x="0" y="171449"/>
                  </a:lnTo>
                  <a:close/>
                </a:path>
              </a:pathLst>
            </a:custGeom>
            <a:ln w="25400">
              <a:solidFill>
                <a:srgbClr val="004451"/>
              </a:solidFill>
            </a:ln>
          </p:spPr>
          <p:txBody>
            <a:bodyPr wrap="square" lIns="0" tIns="0" rIns="0" bIns="0" rtlCol="0"/>
            <a:lstStyle/>
            <a:p>
              <a:endParaRPr/>
            </a:p>
          </p:txBody>
        </p:sp>
      </p:grpSp>
      <p:sp>
        <p:nvSpPr>
          <p:cNvPr id="33" name="object 33"/>
          <p:cNvSpPr txBox="1"/>
          <p:nvPr/>
        </p:nvSpPr>
        <p:spPr>
          <a:xfrm>
            <a:off x="8515604" y="5254878"/>
            <a:ext cx="1829435" cy="391160"/>
          </a:xfrm>
          <a:prstGeom prst="rect">
            <a:avLst/>
          </a:prstGeom>
        </p:spPr>
        <p:txBody>
          <a:bodyPr vert="horz" wrap="square" lIns="0" tIns="12700" rIns="0" bIns="0" rtlCol="0">
            <a:spAutoFit/>
          </a:bodyPr>
          <a:lstStyle/>
          <a:p>
            <a:pPr marL="12700" marR="5080" indent="231775">
              <a:lnSpc>
                <a:spcPct val="100000"/>
              </a:lnSpc>
              <a:spcBef>
                <a:spcPts val="100"/>
              </a:spcBef>
            </a:pPr>
            <a:r>
              <a:rPr sz="1200" spc="-25" dirty="0">
                <a:solidFill>
                  <a:srgbClr val="005F70"/>
                </a:solidFill>
                <a:latin typeface="Arial"/>
                <a:cs typeface="Arial"/>
              </a:rPr>
              <a:t>Toaletter,</a:t>
            </a:r>
            <a:r>
              <a:rPr sz="1200" spc="15" dirty="0">
                <a:solidFill>
                  <a:srgbClr val="005F70"/>
                </a:solidFill>
                <a:latin typeface="Arial"/>
                <a:cs typeface="Arial"/>
              </a:rPr>
              <a:t> </a:t>
            </a:r>
            <a:r>
              <a:rPr sz="1200" spc="-10" dirty="0">
                <a:solidFill>
                  <a:srgbClr val="005F70"/>
                </a:solidFill>
                <a:latin typeface="Arial"/>
                <a:cs typeface="Arial"/>
              </a:rPr>
              <a:t>parkering, </a:t>
            </a:r>
            <a:r>
              <a:rPr sz="1200" dirty="0">
                <a:solidFill>
                  <a:srgbClr val="005F70"/>
                </a:solidFill>
                <a:latin typeface="Arial"/>
                <a:cs typeface="Arial"/>
              </a:rPr>
              <a:t>kommunikation</a:t>
            </a:r>
            <a:r>
              <a:rPr sz="1200" spc="-55" dirty="0">
                <a:solidFill>
                  <a:srgbClr val="005F70"/>
                </a:solidFill>
                <a:latin typeface="Arial"/>
                <a:cs typeface="Arial"/>
              </a:rPr>
              <a:t> </a:t>
            </a:r>
            <a:r>
              <a:rPr sz="1200" dirty="0">
                <a:solidFill>
                  <a:srgbClr val="005F70"/>
                </a:solidFill>
                <a:latin typeface="Arial"/>
                <a:cs typeface="Arial"/>
              </a:rPr>
              <a:t>till/från</a:t>
            </a:r>
            <a:r>
              <a:rPr sz="1200" spc="-25" dirty="0">
                <a:solidFill>
                  <a:srgbClr val="005F70"/>
                </a:solidFill>
                <a:latin typeface="Arial"/>
                <a:cs typeface="Arial"/>
              </a:rPr>
              <a:t> </a:t>
            </a:r>
            <a:r>
              <a:rPr sz="1200" spc="-20" dirty="0">
                <a:solidFill>
                  <a:srgbClr val="005F70"/>
                </a:solidFill>
                <a:latin typeface="Arial"/>
                <a:cs typeface="Arial"/>
              </a:rPr>
              <a:t>etc.</a:t>
            </a:r>
            <a:endParaRPr sz="1200">
              <a:latin typeface="Arial"/>
              <a:cs typeface="Arial"/>
            </a:endParaRPr>
          </a:p>
        </p:txBody>
      </p:sp>
      <p:grpSp>
        <p:nvGrpSpPr>
          <p:cNvPr id="34" name="object 34"/>
          <p:cNvGrpSpPr/>
          <p:nvPr/>
        </p:nvGrpSpPr>
        <p:grpSpPr>
          <a:xfrm>
            <a:off x="5363209" y="4927346"/>
            <a:ext cx="2423160" cy="1054100"/>
            <a:chOff x="5363209" y="4927346"/>
            <a:chExt cx="2423160" cy="1054100"/>
          </a:xfrm>
        </p:grpSpPr>
        <p:sp>
          <p:nvSpPr>
            <p:cNvPr id="35" name="object 35"/>
            <p:cNvSpPr/>
            <p:nvPr/>
          </p:nvSpPr>
          <p:spPr>
            <a:xfrm>
              <a:off x="5375909" y="4940046"/>
              <a:ext cx="2397760" cy="1028700"/>
            </a:xfrm>
            <a:custGeom>
              <a:avLst/>
              <a:gdLst/>
              <a:ahLst/>
              <a:cxnLst/>
              <a:rect l="l" t="t" r="r" b="b"/>
              <a:pathLst>
                <a:path w="2397759" h="1028700">
                  <a:moveTo>
                    <a:pt x="2225801" y="0"/>
                  </a:moveTo>
                  <a:lnTo>
                    <a:pt x="171450" y="0"/>
                  </a:lnTo>
                  <a:lnTo>
                    <a:pt x="125853" y="6120"/>
                  </a:lnTo>
                  <a:lnTo>
                    <a:pt x="84892" y="23396"/>
                  </a:lnTo>
                  <a:lnTo>
                    <a:pt x="50196" y="50196"/>
                  </a:lnTo>
                  <a:lnTo>
                    <a:pt x="23396" y="84892"/>
                  </a:lnTo>
                  <a:lnTo>
                    <a:pt x="6120" y="125853"/>
                  </a:lnTo>
                  <a:lnTo>
                    <a:pt x="0" y="171449"/>
                  </a:lnTo>
                  <a:lnTo>
                    <a:pt x="0" y="857249"/>
                  </a:lnTo>
                  <a:lnTo>
                    <a:pt x="6120" y="902828"/>
                  </a:lnTo>
                  <a:lnTo>
                    <a:pt x="23396" y="943784"/>
                  </a:lnTo>
                  <a:lnTo>
                    <a:pt x="50196" y="978484"/>
                  </a:lnTo>
                  <a:lnTo>
                    <a:pt x="84892" y="1005292"/>
                  </a:lnTo>
                  <a:lnTo>
                    <a:pt x="125853" y="1022575"/>
                  </a:lnTo>
                  <a:lnTo>
                    <a:pt x="171450" y="1028699"/>
                  </a:lnTo>
                  <a:lnTo>
                    <a:pt x="2225801" y="1028699"/>
                  </a:lnTo>
                  <a:lnTo>
                    <a:pt x="2271398" y="1022575"/>
                  </a:lnTo>
                  <a:lnTo>
                    <a:pt x="2312359" y="1005292"/>
                  </a:lnTo>
                  <a:lnTo>
                    <a:pt x="2347055" y="978484"/>
                  </a:lnTo>
                  <a:lnTo>
                    <a:pt x="2373855" y="943784"/>
                  </a:lnTo>
                  <a:lnTo>
                    <a:pt x="2391131" y="902828"/>
                  </a:lnTo>
                  <a:lnTo>
                    <a:pt x="2397251" y="857249"/>
                  </a:lnTo>
                  <a:lnTo>
                    <a:pt x="2397251" y="171449"/>
                  </a:lnTo>
                  <a:lnTo>
                    <a:pt x="2391131" y="125853"/>
                  </a:lnTo>
                  <a:lnTo>
                    <a:pt x="2373855" y="84892"/>
                  </a:lnTo>
                  <a:lnTo>
                    <a:pt x="2347055" y="50196"/>
                  </a:lnTo>
                  <a:lnTo>
                    <a:pt x="2312359" y="23396"/>
                  </a:lnTo>
                  <a:lnTo>
                    <a:pt x="2271398" y="6120"/>
                  </a:lnTo>
                  <a:lnTo>
                    <a:pt x="2225801" y="0"/>
                  </a:lnTo>
                  <a:close/>
                </a:path>
              </a:pathLst>
            </a:custGeom>
            <a:solidFill>
              <a:srgbClr val="9BC6CF"/>
            </a:solidFill>
          </p:spPr>
          <p:txBody>
            <a:bodyPr wrap="square" lIns="0" tIns="0" rIns="0" bIns="0" rtlCol="0"/>
            <a:lstStyle/>
            <a:p>
              <a:endParaRPr/>
            </a:p>
          </p:txBody>
        </p:sp>
        <p:sp>
          <p:nvSpPr>
            <p:cNvPr id="36" name="object 36"/>
            <p:cNvSpPr/>
            <p:nvPr/>
          </p:nvSpPr>
          <p:spPr>
            <a:xfrm>
              <a:off x="5375909" y="4940046"/>
              <a:ext cx="2397760" cy="1028700"/>
            </a:xfrm>
            <a:custGeom>
              <a:avLst/>
              <a:gdLst/>
              <a:ahLst/>
              <a:cxnLst/>
              <a:rect l="l" t="t" r="r" b="b"/>
              <a:pathLst>
                <a:path w="2397759" h="1028700">
                  <a:moveTo>
                    <a:pt x="0" y="171449"/>
                  </a:moveTo>
                  <a:lnTo>
                    <a:pt x="6120" y="125853"/>
                  </a:lnTo>
                  <a:lnTo>
                    <a:pt x="23396" y="84892"/>
                  </a:lnTo>
                  <a:lnTo>
                    <a:pt x="50196" y="50196"/>
                  </a:lnTo>
                  <a:lnTo>
                    <a:pt x="84892" y="23396"/>
                  </a:lnTo>
                  <a:lnTo>
                    <a:pt x="125853" y="6120"/>
                  </a:lnTo>
                  <a:lnTo>
                    <a:pt x="171450" y="0"/>
                  </a:lnTo>
                  <a:lnTo>
                    <a:pt x="2225801" y="0"/>
                  </a:lnTo>
                  <a:lnTo>
                    <a:pt x="2271398" y="6120"/>
                  </a:lnTo>
                  <a:lnTo>
                    <a:pt x="2312359" y="23396"/>
                  </a:lnTo>
                  <a:lnTo>
                    <a:pt x="2347055" y="50196"/>
                  </a:lnTo>
                  <a:lnTo>
                    <a:pt x="2373855" y="84892"/>
                  </a:lnTo>
                  <a:lnTo>
                    <a:pt x="2391131" y="125853"/>
                  </a:lnTo>
                  <a:lnTo>
                    <a:pt x="2397251" y="171449"/>
                  </a:lnTo>
                  <a:lnTo>
                    <a:pt x="2397251" y="857249"/>
                  </a:lnTo>
                  <a:lnTo>
                    <a:pt x="2391131" y="902828"/>
                  </a:lnTo>
                  <a:lnTo>
                    <a:pt x="2373855" y="943784"/>
                  </a:lnTo>
                  <a:lnTo>
                    <a:pt x="2347055" y="978484"/>
                  </a:lnTo>
                  <a:lnTo>
                    <a:pt x="2312359" y="1005292"/>
                  </a:lnTo>
                  <a:lnTo>
                    <a:pt x="2271398" y="1022575"/>
                  </a:lnTo>
                  <a:lnTo>
                    <a:pt x="2225801" y="1028699"/>
                  </a:lnTo>
                  <a:lnTo>
                    <a:pt x="171450" y="1028699"/>
                  </a:lnTo>
                  <a:lnTo>
                    <a:pt x="125853" y="1022575"/>
                  </a:lnTo>
                  <a:lnTo>
                    <a:pt x="84892" y="1005292"/>
                  </a:lnTo>
                  <a:lnTo>
                    <a:pt x="50196" y="978484"/>
                  </a:lnTo>
                  <a:lnTo>
                    <a:pt x="23396" y="943784"/>
                  </a:lnTo>
                  <a:lnTo>
                    <a:pt x="6120" y="902828"/>
                  </a:lnTo>
                  <a:lnTo>
                    <a:pt x="0" y="857249"/>
                  </a:lnTo>
                  <a:lnTo>
                    <a:pt x="0" y="171449"/>
                  </a:lnTo>
                  <a:close/>
                </a:path>
              </a:pathLst>
            </a:custGeom>
            <a:ln w="25400">
              <a:solidFill>
                <a:srgbClr val="004451"/>
              </a:solidFill>
            </a:ln>
          </p:spPr>
          <p:txBody>
            <a:bodyPr wrap="square" lIns="0" tIns="0" rIns="0" bIns="0" rtlCol="0"/>
            <a:lstStyle/>
            <a:p>
              <a:endParaRPr/>
            </a:p>
          </p:txBody>
        </p:sp>
      </p:grpSp>
      <p:sp>
        <p:nvSpPr>
          <p:cNvPr id="37" name="object 37"/>
          <p:cNvSpPr txBox="1"/>
          <p:nvPr/>
        </p:nvSpPr>
        <p:spPr>
          <a:xfrm>
            <a:off x="6092190" y="5329554"/>
            <a:ext cx="962025" cy="239395"/>
          </a:xfrm>
          <a:prstGeom prst="rect">
            <a:avLst/>
          </a:prstGeom>
        </p:spPr>
        <p:txBody>
          <a:bodyPr vert="horz" wrap="square" lIns="0" tIns="12700" rIns="0" bIns="0" rtlCol="0">
            <a:spAutoFit/>
          </a:bodyPr>
          <a:lstStyle/>
          <a:p>
            <a:pPr marL="12700">
              <a:lnSpc>
                <a:spcPct val="100000"/>
              </a:lnSpc>
              <a:spcBef>
                <a:spcPts val="100"/>
              </a:spcBef>
            </a:pPr>
            <a:r>
              <a:rPr sz="1400" dirty="0">
                <a:solidFill>
                  <a:srgbClr val="005F70"/>
                </a:solidFill>
                <a:latin typeface="Arial"/>
                <a:cs typeface="Arial"/>
              </a:rPr>
              <a:t>Mat</a:t>
            </a:r>
            <a:r>
              <a:rPr sz="1400" spc="-20" dirty="0">
                <a:solidFill>
                  <a:srgbClr val="005F70"/>
                </a:solidFill>
                <a:latin typeface="Arial"/>
                <a:cs typeface="Arial"/>
              </a:rPr>
              <a:t> </a:t>
            </a:r>
            <a:r>
              <a:rPr sz="1400" dirty="0">
                <a:solidFill>
                  <a:srgbClr val="005F70"/>
                </a:solidFill>
                <a:latin typeface="Arial"/>
                <a:cs typeface="Arial"/>
              </a:rPr>
              <a:t>&amp;</a:t>
            </a:r>
            <a:r>
              <a:rPr sz="1400" spc="-15" dirty="0">
                <a:solidFill>
                  <a:srgbClr val="005F70"/>
                </a:solidFill>
                <a:latin typeface="Arial"/>
                <a:cs typeface="Arial"/>
              </a:rPr>
              <a:t> </a:t>
            </a:r>
            <a:r>
              <a:rPr sz="1400" spc="-10" dirty="0">
                <a:solidFill>
                  <a:srgbClr val="005F70"/>
                </a:solidFill>
                <a:latin typeface="Arial"/>
                <a:cs typeface="Arial"/>
              </a:rPr>
              <a:t>dryck</a:t>
            </a:r>
            <a:endParaRPr sz="1400">
              <a:latin typeface="Arial"/>
              <a:cs typeface="Arial"/>
            </a:endParaRPr>
          </a:p>
        </p:txBody>
      </p:sp>
      <p:grpSp>
        <p:nvGrpSpPr>
          <p:cNvPr id="38" name="object 38"/>
          <p:cNvGrpSpPr/>
          <p:nvPr/>
        </p:nvGrpSpPr>
        <p:grpSpPr>
          <a:xfrm>
            <a:off x="2508757" y="4928870"/>
            <a:ext cx="2423160" cy="1054100"/>
            <a:chOff x="2508757" y="4928870"/>
            <a:chExt cx="2423160" cy="1054100"/>
          </a:xfrm>
        </p:grpSpPr>
        <p:sp>
          <p:nvSpPr>
            <p:cNvPr id="39" name="object 39"/>
            <p:cNvSpPr/>
            <p:nvPr/>
          </p:nvSpPr>
          <p:spPr>
            <a:xfrm>
              <a:off x="2521457" y="4941570"/>
              <a:ext cx="2397760" cy="1028700"/>
            </a:xfrm>
            <a:custGeom>
              <a:avLst/>
              <a:gdLst/>
              <a:ahLst/>
              <a:cxnLst/>
              <a:rect l="l" t="t" r="r" b="b"/>
              <a:pathLst>
                <a:path w="2397760" h="1028700">
                  <a:moveTo>
                    <a:pt x="2225802" y="0"/>
                  </a:moveTo>
                  <a:lnTo>
                    <a:pt x="171450" y="0"/>
                  </a:lnTo>
                  <a:lnTo>
                    <a:pt x="125853" y="6120"/>
                  </a:lnTo>
                  <a:lnTo>
                    <a:pt x="84892" y="23396"/>
                  </a:lnTo>
                  <a:lnTo>
                    <a:pt x="50196" y="50196"/>
                  </a:lnTo>
                  <a:lnTo>
                    <a:pt x="23396" y="84892"/>
                  </a:lnTo>
                  <a:lnTo>
                    <a:pt x="6120" y="125853"/>
                  </a:lnTo>
                  <a:lnTo>
                    <a:pt x="0" y="171449"/>
                  </a:lnTo>
                  <a:lnTo>
                    <a:pt x="0" y="857249"/>
                  </a:lnTo>
                  <a:lnTo>
                    <a:pt x="6120" y="902828"/>
                  </a:lnTo>
                  <a:lnTo>
                    <a:pt x="23396" y="943784"/>
                  </a:lnTo>
                  <a:lnTo>
                    <a:pt x="50196" y="978484"/>
                  </a:lnTo>
                  <a:lnTo>
                    <a:pt x="84892" y="1005292"/>
                  </a:lnTo>
                  <a:lnTo>
                    <a:pt x="125853" y="1022575"/>
                  </a:lnTo>
                  <a:lnTo>
                    <a:pt x="171450" y="1028699"/>
                  </a:lnTo>
                  <a:lnTo>
                    <a:pt x="2225802" y="1028699"/>
                  </a:lnTo>
                  <a:lnTo>
                    <a:pt x="2271398" y="1022575"/>
                  </a:lnTo>
                  <a:lnTo>
                    <a:pt x="2312359" y="1005292"/>
                  </a:lnTo>
                  <a:lnTo>
                    <a:pt x="2347055" y="978484"/>
                  </a:lnTo>
                  <a:lnTo>
                    <a:pt x="2373855" y="943784"/>
                  </a:lnTo>
                  <a:lnTo>
                    <a:pt x="2391131" y="902828"/>
                  </a:lnTo>
                  <a:lnTo>
                    <a:pt x="2397252" y="857249"/>
                  </a:lnTo>
                  <a:lnTo>
                    <a:pt x="2397252" y="171449"/>
                  </a:lnTo>
                  <a:lnTo>
                    <a:pt x="2391131" y="125853"/>
                  </a:lnTo>
                  <a:lnTo>
                    <a:pt x="2373855" y="84892"/>
                  </a:lnTo>
                  <a:lnTo>
                    <a:pt x="2347055" y="50196"/>
                  </a:lnTo>
                  <a:lnTo>
                    <a:pt x="2312359" y="23396"/>
                  </a:lnTo>
                  <a:lnTo>
                    <a:pt x="2271398" y="6120"/>
                  </a:lnTo>
                  <a:lnTo>
                    <a:pt x="2225802" y="0"/>
                  </a:lnTo>
                  <a:close/>
                </a:path>
              </a:pathLst>
            </a:custGeom>
            <a:solidFill>
              <a:srgbClr val="9BC6CF"/>
            </a:solidFill>
          </p:spPr>
          <p:txBody>
            <a:bodyPr wrap="square" lIns="0" tIns="0" rIns="0" bIns="0" rtlCol="0"/>
            <a:lstStyle/>
            <a:p>
              <a:endParaRPr/>
            </a:p>
          </p:txBody>
        </p:sp>
        <p:sp>
          <p:nvSpPr>
            <p:cNvPr id="40" name="object 40"/>
            <p:cNvSpPr/>
            <p:nvPr/>
          </p:nvSpPr>
          <p:spPr>
            <a:xfrm>
              <a:off x="2521457" y="4941570"/>
              <a:ext cx="2397760" cy="1028700"/>
            </a:xfrm>
            <a:custGeom>
              <a:avLst/>
              <a:gdLst/>
              <a:ahLst/>
              <a:cxnLst/>
              <a:rect l="l" t="t" r="r" b="b"/>
              <a:pathLst>
                <a:path w="2397760" h="1028700">
                  <a:moveTo>
                    <a:pt x="0" y="171449"/>
                  </a:moveTo>
                  <a:lnTo>
                    <a:pt x="6120" y="125853"/>
                  </a:lnTo>
                  <a:lnTo>
                    <a:pt x="23396" y="84892"/>
                  </a:lnTo>
                  <a:lnTo>
                    <a:pt x="50196" y="50196"/>
                  </a:lnTo>
                  <a:lnTo>
                    <a:pt x="84892" y="23396"/>
                  </a:lnTo>
                  <a:lnTo>
                    <a:pt x="125853" y="6120"/>
                  </a:lnTo>
                  <a:lnTo>
                    <a:pt x="171450" y="0"/>
                  </a:lnTo>
                  <a:lnTo>
                    <a:pt x="2225802" y="0"/>
                  </a:lnTo>
                  <a:lnTo>
                    <a:pt x="2271398" y="6120"/>
                  </a:lnTo>
                  <a:lnTo>
                    <a:pt x="2312359" y="23396"/>
                  </a:lnTo>
                  <a:lnTo>
                    <a:pt x="2347055" y="50196"/>
                  </a:lnTo>
                  <a:lnTo>
                    <a:pt x="2373855" y="84892"/>
                  </a:lnTo>
                  <a:lnTo>
                    <a:pt x="2391131" y="125853"/>
                  </a:lnTo>
                  <a:lnTo>
                    <a:pt x="2397252" y="171449"/>
                  </a:lnTo>
                  <a:lnTo>
                    <a:pt x="2397252" y="857249"/>
                  </a:lnTo>
                  <a:lnTo>
                    <a:pt x="2391131" y="902828"/>
                  </a:lnTo>
                  <a:lnTo>
                    <a:pt x="2373855" y="943784"/>
                  </a:lnTo>
                  <a:lnTo>
                    <a:pt x="2347055" y="978484"/>
                  </a:lnTo>
                  <a:lnTo>
                    <a:pt x="2312359" y="1005292"/>
                  </a:lnTo>
                  <a:lnTo>
                    <a:pt x="2271398" y="1022575"/>
                  </a:lnTo>
                  <a:lnTo>
                    <a:pt x="2225802" y="1028699"/>
                  </a:lnTo>
                  <a:lnTo>
                    <a:pt x="171450" y="1028699"/>
                  </a:lnTo>
                  <a:lnTo>
                    <a:pt x="125853" y="1022575"/>
                  </a:lnTo>
                  <a:lnTo>
                    <a:pt x="84892" y="1005292"/>
                  </a:lnTo>
                  <a:lnTo>
                    <a:pt x="50196" y="978484"/>
                  </a:lnTo>
                  <a:lnTo>
                    <a:pt x="23396" y="943784"/>
                  </a:lnTo>
                  <a:lnTo>
                    <a:pt x="6120" y="902828"/>
                  </a:lnTo>
                  <a:lnTo>
                    <a:pt x="0" y="857249"/>
                  </a:lnTo>
                  <a:lnTo>
                    <a:pt x="0" y="171449"/>
                  </a:lnTo>
                  <a:close/>
                </a:path>
              </a:pathLst>
            </a:custGeom>
            <a:ln w="25400">
              <a:solidFill>
                <a:srgbClr val="004451"/>
              </a:solidFill>
            </a:ln>
          </p:spPr>
          <p:txBody>
            <a:bodyPr wrap="square" lIns="0" tIns="0" rIns="0" bIns="0" rtlCol="0"/>
            <a:lstStyle/>
            <a:p>
              <a:endParaRPr/>
            </a:p>
          </p:txBody>
        </p:sp>
      </p:grpSp>
      <p:sp>
        <p:nvSpPr>
          <p:cNvPr id="41" name="object 41"/>
          <p:cNvSpPr txBox="1"/>
          <p:nvPr/>
        </p:nvSpPr>
        <p:spPr>
          <a:xfrm>
            <a:off x="3231007" y="5331333"/>
            <a:ext cx="977265" cy="239395"/>
          </a:xfrm>
          <a:prstGeom prst="rect">
            <a:avLst/>
          </a:prstGeom>
        </p:spPr>
        <p:txBody>
          <a:bodyPr vert="horz" wrap="square" lIns="0" tIns="12700" rIns="0" bIns="0" rtlCol="0">
            <a:spAutoFit/>
          </a:bodyPr>
          <a:lstStyle/>
          <a:p>
            <a:pPr marL="12700">
              <a:lnSpc>
                <a:spcPct val="100000"/>
              </a:lnSpc>
              <a:spcBef>
                <a:spcPts val="100"/>
              </a:spcBef>
            </a:pPr>
            <a:r>
              <a:rPr sz="1400" spc="-10" dirty="0">
                <a:solidFill>
                  <a:srgbClr val="005F70"/>
                </a:solidFill>
                <a:latin typeface="Arial"/>
                <a:cs typeface="Arial"/>
              </a:rPr>
              <a:t>Stämningen</a:t>
            </a:r>
            <a:endParaRPr sz="1400">
              <a:latin typeface="Arial"/>
              <a:cs typeface="Arial"/>
            </a:endParaRPr>
          </a:p>
        </p:txBody>
      </p:sp>
      <p:sp>
        <p:nvSpPr>
          <p:cNvPr id="43" name="object 43"/>
          <p:cNvSpPr txBox="1">
            <a:spLocks noGrp="1"/>
          </p:cNvSpPr>
          <p:nvPr>
            <p:ph type="sldNum" sz="quarter" idx="7"/>
          </p:nvPr>
        </p:nvSpPr>
        <p:spPr>
          <a:xfrm>
            <a:off x="11383009" y="6545487"/>
            <a:ext cx="259715" cy="196215"/>
          </a:xfrm>
          <a:prstGeom prst="rect">
            <a:avLst/>
          </a:prstGeom>
        </p:spPr>
        <p:txBody>
          <a:bodyPr vert="horz" wrap="square" lIns="0" tIns="0" rIns="0" bIns="0" rtlCol="0">
            <a:spAutoFit/>
          </a:bodyPr>
          <a:lstStyle>
            <a:defPPr>
              <a:defRPr kern="0"/>
            </a:defPPr>
            <a:lvl1pPr>
              <a:defRPr sz="1200" b="0" i="0">
                <a:solidFill>
                  <a:schemeClr val="bg1"/>
                </a:solidFill>
                <a:latin typeface="Arial"/>
                <a:cs typeface="Arial"/>
              </a:defRPr>
            </a:lvl1pPr>
          </a:lstStyle>
          <a:p>
            <a:pPr marL="38100">
              <a:lnSpc>
                <a:spcPts val="1425"/>
              </a:lnSpc>
            </a:pPr>
            <a:fld id="{81D60167-4931-47E6-BA6A-407CBD079E47}" type="slidenum">
              <a:rPr lang="sv-SE" spc="-25" smtClean="0"/>
              <a:pPr marL="38100">
                <a:lnSpc>
                  <a:spcPts val="1425"/>
                </a:lnSpc>
              </a:pPr>
              <a:t>20</a:t>
            </a:fld>
            <a:endParaRPr spc="-25" dirty="0"/>
          </a:p>
        </p:txBody>
      </p:sp>
      <p:sp>
        <p:nvSpPr>
          <p:cNvPr id="42" name="object 42"/>
          <p:cNvSpPr txBox="1"/>
          <p:nvPr/>
        </p:nvSpPr>
        <p:spPr>
          <a:xfrm>
            <a:off x="11146917" y="898652"/>
            <a:ext cx="660400"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Målgrupp</a:t>
            </a:r>
            <a:endParaRPr sz="1200">
              <a:latin typeface="Arial"/>
              <a:cs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612901" y="3197605"/>
            <a:ext cx="2014220" cy="821055"/>
            <a:chOff x="612901" y="3197605"/>
            <a:chExt cx="2014220" cy="821055"/>
          </a:xfrm>
        </p:grpSpPr>
        <p:sp>
          <p:nvSpPr>
            <p:cNvPr id="3" name="object 3"/>
            <p:cNvSpPr/>
            <p:nvPr/>
          </p:nvSpPr>
          <p:spPr>
            <a:xfrm>
              <a:off x="625601" y="3210305"/>
              <a:ext cx="1988820" cy="795655"/>
            </a:xfrm>
            <a:custGeom>
              <a:avLst/>
              <a:gdLst/>
              <a:ahLst/>
              <a:cxnLst/>
              <a:rect l="l" t="t" r="r" b="b"/>
              <a:pathLst>
                <a:path w="1988820" h="795654">
                  <a:moveTo>
                    <a:pt x="1591056" y="0"/>
                  </a:moveTo>
                  <a:lnTo>
                    <a:pt x="0" y="0"/>
                  </a:lnTo>
                  <a:lnTo>
                    <a:pt x="397764" y="397764"/>
                  </a:lnTo>
                  <a:lnTo>
                    <a:pt x="0" y="795528"/>
                  </a:lnTo>
                  <a:lnTo>
                    <a:pt x="1591056" y="795528"/>
                  </a:lnTo>
                  <a:lnTo>
                    <a:pt x="1988820" y="397764"/>
                  </a:lnTo>
                  <a:lnTo>
                    <a:pt x="1591056" y="0"/>
                  </a:lnTo>
                  <a:close/>
                </a:path>
              </a:pathLst>
            </a:custGeom>
            <a:solidFill>
              <a:srgbClr val="005F70"/>
            </a:solidFill>
          </p:spPr>
          <p:txBody>
            <a:bodyPr wrap="square" lIns="0" tIns="0" rIns="0" bIns="0" rtlCol="0"/>
            <a:lstStyle/>
            <a:p>
              <a:endParaRPr/>
            </a:p>
          </p:txBody>
        </p:sp>
        <p:sp>
          <p:nvSpPr>
            <p:cNvPr id="4" name="object 4"/>
            <p:cNvSpPr/>
            <p:nvPr/>
          </p:nvSpPr>
          <p:spPr>
            <a:xfrm>
              <a:off x="625601" y="3210305"/>
              <a:ext cx="1988820" cy="795655"/>
            </a:xfrm>
            <a:custGeom>
              <a:avLst/>
              <a:gdLst/>
              <a:ahLst/>
              <a:cxnLst/>
              <a:rect l="l" t="t" r="r" b="b"/>
              <a:pathLst>
                <a:path w="1988820" h="795654">
                  <a:moveTo>
                    <a:pt x="0" y="0"/>
                  </a:moveTo>
                  <a:lnTo>
                    <a:pt x="1591056" y="0"/>
                  </a:lnTo>
                  <a:lnTo>
                    <a:pt x="1988820" y="397764"/>
                  </a:lnTo>
                  <a:lnTo>
                    <a:pt x="1591056" y="795528"/>
                  </a:lnTo>
                  <a:lnTo>
                    <a:pt x="0" y="795528"/>
                  </a:lnTo>
                  <a:lnTo>
                    <a:pt x="397764" y="397764"/>
                  </a:lnTo>
                  <a:lnTo>
                    <a:pt x="0" y="0"/>
                  </a:lnTo>
                  <a:close/>
                </a:path>
              </a:pathLst>
            </a:custGeom>
            <a:ln w="25400">
              <a:solidFill>
                <a:srgbClr val="FFFFFF"/>
              </a:solidFill>
            </a:ln>
          </p:spPr>
          <p:txBody>
            <a:bodyPr wrap="square" lIns="0" tIns="0" rIns="0" bIns="0" rtlCol="0"/>
            <a:lstStyle/>
            <a:p>
              <a:endParaRPr/>
            </a:p>
          </p:txBody>
        </p:sp>
      </p:grpSp>
      <p:sp>
        <p:nvSpPr>
          <p:cNvPr id="5" name="object 5"/>
          <p:cNvSpPr txBox="1"/>
          <p:nvPr/>
        </p:nvSpPr>
        <p:spPr>
          <a:xfrm>
            <a:off x="1272286" y="3481578"/>
            <a:ext cx="729615" cy="223520"/>
          </a:xfrm>
          <a:prstGeom prst="rect">
            <a:avLst/>
          </a:prstGeom>
        </p:spPr>
        <p:txBody>
          <a:bodyPr vert="horz" wrap="square" lIns="0" tIns="12065" rIns="0" bIns="0" rtlCol="0">
            <a:spAutoFit/>
          </a:bodyPr>
          <a:lstStyle/>
          <a:p>
            <a:pPr marL="12700">
              <a:lnSpc>
                <a:spcPct val="100000"/>
              </a:lnSpc>
              <a:spcBef>
                <a:spcPts val="95"/>
              </a:spcBef>
            </a:pPr>
            <a:r>
              <a:rPr sz="1300" spc="-10" dirty="0">
                <a:solidFill>
                  <a:srgbClr val="FFFFFF"/>
                </a:solidFill>
                <a:latin typeface="Arial"/>
                <a:cs typeface="Arial"/>
              </a:rPr>
              <a:t>Bakgrund</a:t>
            </a:r>
            <a:endParaRPr sz="1300">
              <a:latin typeface="Arial"/>
              <a:cs typeface="Arial"/>
            </a:endParaRPr>
          </a:p>
        </p:txBody>
      </p:sp>
      <p:grpSp>
        <p:nvGrpSpPr>
          <p:cNvPr id="6" name="object 6"/>
          <p:cNvGrpSpPr/>
          <p:nvPr/>
        </p:nvGrpSpPr>
        <p:grpSpPr>
          <a:xfrm>
            <a:off x="2403601" y="3197605"/>
            <a:ext cx="2014220" cy="821055"/>
            <a:chOff x="2403601" y="3197605"/>
            <a:chExt cx="2014220" cy="821055"/>
          </a:xfrm>
        </p:grpSpPr>
        <p:sp>
          <p:nvSpPr>
            <p:cNvPr id="7" name="object 7"/>
            <p:cNvSpPr/>
            <p:nvPr/>
          </p:nvSpPr>
          <p:spPr>
            <a:xfrm>
              <a:off x="2416301" y="3210305"/>
              <a:ext cx="1988820" cy="795655"/>
            </a:xfrm>
            <a:custGeom>
              <a:avLst/>
              <a:gdLst/>
              <a:ahLst/>
              <a:cxnLst/>
              <a:rect l="l" t="t" r="r" b="b"/>
              <a:pathLst>
                <a:path w="1988820" h="795654">
                  <a:moveTo>
                    <a:pt x="1591056" y="0"/>
                  </a:moveTo>
                  <a:lnTo>
                    <a:pt x="0" y="0"/>
                  </a:lnTo>
                  <a:lnTo>
                    <a:pt x="397764" y="397764"/>
                  </a:lnTo>
                  <a:lnTo>
                    <a:pt x="0" y="795528"/>
                  </a:lnTo>
                  <a:lnTo>
                    <a:pt x="1591056" y="795528"/>
                  </a:lnTo>
                  <a:lnTo>
                    <a:pt x="1988820" y="397764"/>
                  </a:lnTo>
                  <a:lnTo>
                    <a:pt x="1591056" y="0"/>
                  </a:lnTo>
                  <a:close/>
                </a:path>
              </a:pathLst>
            </a:custGeom>
            <a:solidFill>
              <a:srgbClr val="005F70"/>
            </a:solidFill>
          </p:spPr>
          <p:txBody>
            <a:bodyPr wrap="square" lIns="0" tIns="0" rIns="0" bIns="0" rtlCol="0"/>
            <a:lstStyle/>
            <a:p>
              <a:endParaRPr/>
            </a:p>
          </p:txBody>
        </p:sp>
        <p:sp>
          <p:nvSpPr>
            <p:cNvPr id="8" name="object 8"/>
            <p:cNvSpPr/>
            <p:nvPr/>
          </p:nvSpPr>
          <p:spPr>
            <a:xfrm>
              <a:off x="2416301" y="3210305"/>
              <a:ext cx="1988820" cy="795655"/>
            </a:xfrm>
            <a:custGeom>
              <a:avLst/>
              <a:gdLst/>
              <a:ahLst/>
              <a:cxnLst/>
              <a:rect l="l" t="t" r="r" b="b"/>
              <a:pathLst>
                <a:path w="1988820" h="795654">
                  <a:moveTo>
                    <a:pt x="0" y="0"/>
                  </a:moveTo>
                  <a:lnTo>
                    <a:pt x="1591056" y="0"/>
                  </a:lnTo>
                  <a:lnTo>
                    <a:pt x="1988820" y="397764"/>
                  </a:lnTo>
                  <a:lnTo>
                    <a:pt x="1591056" y="795528"/>
                  </a:lnTo>
                  <a:lnTo>
                    <a:pt x="0" y="795528"/>
                  </a:lnTo>
                  <a:lnTo>
                    <a:pt x="397764" y="397764"/>
                  </a:lnTo>
                  <a:lnTo>
                    <a:pt x="0" y="0"/>
                  </a:lnTo>
                  <a:close/>
                </a:path>
              </a:pathLst>
            </a:custGeom>
            <a:ln w="25400">
              <a:solidFill>
                <a:srgbClr val="FFFFFF"/>
              </a:solidFill>
            </a:ln>
          </p:spPr>
          <p:txBody>
            <a:bodyPr wrap="square" lIns="0" tIns="0" rIns="0" bIns="0" rtlCol="0"/>
            <a:lstStyle/>
            <a:p>
              <a:endParaRPr/>
            </a:p>
          </p:txBody>
        </p:sp>
      </p:grpSp>
      <p:sp>
        <p:nvSpPr>
          <p:cNvPr id="9" name="object 9"/>
          <p:cNvSpPr txBox="1"/>
          <p:nvPr/>
        </p:nvSpPr>
        <p:spPr>
          <a:xfrm>
            <a:off x="2921254" y="3395853"/>
            <a:ext cx="1012190" cy="393700"/>
          </a:xfrm>
          <a:prstGeom prst="rect">
            <a:avLst/>
          </a:prstGeom>
        </p:spPr>
        <p:txBody>
          <a:bodyPr vert="horz" wrap="square" lIns="0" tIns="40640" rIns="0" bIns="0" rtlCol="0">
            <a:spAutoFit/>
          </a:bodyPr>
          <a:lstStyle/>
          <a:p>
            <a:pPr marL="140335" marR="5080" indent="-128270">
              <a:lnSpc>
                <a:spcPts val="1340"/>
              </a:lnSpc>
              <a:spcBef>
                <a:spcPts val="320"/>
              </a:spcBef>
            </a:pPr>
            <a:r>
              <a:rPr sz="1300" spc="-10" dirty="0">
                <a:solidFill>
                  <a:srgbClr val="FFFFFF"/>
                </a:solidFill>
                <a:latin typeface="Arial"/>
                <a:cs typeface="Arial"/>
              </a:rPr>
              <a:t>Upplevelsens drivkrafter</a:t>
            </a:r>
            <a:endParaRPr sz="1300">
              <a:latin typeface="Arial"/>
              <a:cs typeface="Arial"/>
            </a:endParaRPr>
          </a:p>
        </p:txBody>
      </p:sp>
      <p:grpSp>
        <p:nvGrpSpPr>
          <p:cNvPr id="10" name="object 10"/>
          <p:cNvGrpSpPr/>
          <p:nvPr/>
        </p:nvGrpSpPr>
        <p:grpSpPr>
          <a:xfrm>
            <a:off x="4194302" y="3197605"/>
            <a:ext cx="2014220" cy="821055"/>
            <a:chOff x="4194302" y="3197605"/>
            <a:chExt cx="2014220" cy="821055"/>
          </a:xfrm>
        </p:grpSpPr>
        <p:sp>
          <p:nvSpPr>
            <p:cNvPr id="11" name="object 11"/>
            <p:cNvSpPr/>
            <p:nvPr/>
          </p:nvSpPr>
          <p:spPr>
            <a:xfrm>
              <a:off x="4207002" y="3210305"/>
              <a:ext cx="1988820" cy="795655"/>
            </a:xfrm>
            <a:custGeom>
              <a:avLst/>
              <a:gdLst/>
              <a:ahLst/>
              <a:cxnLst/>
              <a:rect l="l" t="t" r="r" b="b"/>
              <a:pathLst>
                <a:path w="1988820" h="795654">
                  <a:moveTo>
                    <a:pt x="1591056" y="0"/>
                  </a:moveTo>
                  <a:lnTo>
                    <a:pt x="0" y="0"/>
                  </a:lnTo>
                  <a:lnTo>
                    <a:pt x="397763" y="397764"/>
                  </a:lnTo>
                  <a:lnTo>
                    <a:pt x="0" y="795528"/>
                  </a:lnTo>
                  <a:lnTo>
                    <a:pt x="1591056" y="795528"/>
                  </a:lnTo>
                  <a:lnTo>
                    <a:pt x="1988820" y="397764"/>
                  </a:lnTo>
                  <a:lnTo>
                    <a:pt x="1591056" y="0"/>
                  </a:lnTo>
                  <a:close/>
                </a:path>
              </a:pathLst>
            </a:custGeom>
            <a:solidFill>
              <a:srgbClr val="005F70"/>
            </a:solidFill>
          </p:spPr>
          <p:txBody>
            <a:bodyPr wrap="square" lIns="0" tIns="0" rIns="0" bIns="0" rtlCol="0"/>
            <a:lstStyle/>
            <a:p>
              <a:endParaRPr/>
            </a:p>
          </p:txBody>
        </p:sp>
        <p:sp>
          <p:nvSpPr>
            <p:cNvPr id="12" name="object 12"/>
            <p:cNvSpPr/>
            <p:nvPr/>
          </p:nvSpPr>
          <p:spPr>
            <a:xfrm>
              <a:off x="4207002" y="3210305"/>
              <a:ext cx="1988820" cy="795655"/>
            </a:xfrm>
            <a:custGeom>
              <a:avLst/>
              <a:gdLst/>
              <a:ahLst/>
              <a:cxnLst/>
              <a:rect l="l" t="t" r="r" b="b"/>
              <a:pathLst>
                <a:path w="1988820" h="795654">
                  <a:moveTo>
                    <a:pt x="0" y="0"/>
                  </a:moveTo>
                  <a:lnTo>
                    <a:pt x="1591056" y="0"/>
                  </a:lnTo>
                  <a:lnTo>
                    <a:pt x="1988820" y="397764"/>
                  </a:lnTo>
                  <a:lnTo>
                    <a:pt x="1591056" y="795528"/>
                  </a:lnTo>
                  <a:lnTo>
                    <a:pt x="0" y="795528"/>
                  </a:lnTo>
                  <a:lnTo>
                    <a:pt x="397763" y="397764"/>
                  </a:lnTo>
                  <a:lnTo>
                    <a:pt x="0" y="0"/>
                  </a:lnTo>
                  <a:close/>
                </a:path>
              </a:pathLst>
            </a:custGeom>
            <a:ln w="25400">
              <a:solidFill>
                <a:srgbClr val="FFFFFF"/>
              </a:solidFill>
            </a:ln>
          </p:spPr>
          <p:txBody>
            <a:bodyPr wrap="square" lIns="0" tIns="0" rIns="0" bIns="0" rtlCol="0"/>
            <a:lstStyle/>
            <a:p>
              <a:endParaRPr/>
            </a:p>
          </p:txBody>
        </p:sp>
      </p:grpSp>
      <p:sp>
        <p:nvSpPr>
          <p:cNvPr id="13" name="object 13"/>
          <p:cNvSpPr txBox="1"/>
          <p:nvPr/>
        </p:nvSpPr>
        <p:spPr>
          <a:xfrm>
            <a:off x="4710810" y="3481578"/>
            <a:ext cx="1014730" cy="223520"/>
          </a:xfrm>
          <a:prstGeom prst="rect">
            <a:avLst/>
          </a:prstGeom>
        </p:spPr>
        <p:txBody>
          <a:bodyPr vert="horz" wrap="square" lIns="0" tIns="12065" rIns="0" bIns="0" rtlCol="0">
            <a:spAutoFit/>
          </a:bodyPr>
          <a:lstStyle/>
          <a:p>
            <a:pPr marL="12700">
              <a:lnSpc>
                <a:spcPct val="100000"/>
              </a:lnSpc>
              <a:spcBef>
                <a:spcPts val="95"/>
              </a:spcBef>
            </a:pPr>
            <a:r>
              <a:rPr sz="1300" dirty="0">
                <a:solidFill>
                  <a:srgbClr val="FFFFFF"/>
                </a:solidFill>
                <a:latin typeface="Arial"/>
                <a:cs typeface="Arial"/>
              </a:rPr>
              <a:t>Vår</a:t>
            </a:r>
            <a:r>
              <a:rPr sz="1300" spc="-20" dirty="0">
                <a:solidFill>
                  <a:srgbClr val="FFFFFF"/>
                </a:solidFill>
                <a:latin typeface="Arial"/>
                <a:cs typeface="Arial"/>
              </a:rPr>
              <a:t> </a:t>
            </a:r>
            <a:r>
              <a:rPr sz="1300" spc="-10" dirty="0">
                <a:solidFill>
                  <a:srgbClr val="FFFFFF"/>
                </a:solidFill>
                <a:latin typeface="Arial"/>
                <a:cs typeface="Arial"/>
              </a:rPr>
              <a:t>målgrupp</a:t>
            </a:r>
            <a:endParaRPr sz="1300">
              <a:latin typeface="Arial"/>
              <a:cs typeface="Arial"/>
            </a:endParaRPr>
          </a:p>
        </p:txBody>
      </p:sp>
      <p:grpSp>
        <p:nvGrpSpPr>
          <p:cNvPr id="14" name="object 14"/>
          <p:cNvGrpSpPr/>
          <p:nvPr/>
        </p:nvGrpSpPr>
        <p:grpSpPr>
          <a:xfrm>
            <a:off x="5985002" y="3197605"/>
            <a:ext cx="2014220" cy="821055"/>
            <a:chOff x="5985002" y="3197605"/>
            <a:chExt cx="2014220" cy="821055"/>
          </a:xfrm>
          <a:solidFill>
            <a:schemeClr val="accent2"/>
          </a:solidFill>
        </p:grpSpPr>
        <p:sp>
          <p:nvSpPr>
            <p:cNvPr id="15" name="object 15"/>
            <p:cNvSpPr/>
            <p:nvPr/>
          </p:nvSpPr>
          <p:spPr>
            <a:xfrm>
              <a:off x="5997702" y="3210305"/>
              <a:ext cx="1988820" cy="795655"/>
            </a:xfrm>
            <a:custGeom>
              <a:avLst/>
              <a:gdLst/>
              <a:ahLst/>
              <a:cxnLst/>
              <a:rect l="l" t="t" r="r" b="b"/>
              <a:pathLst>
                <a:path w="1988820" h="795654">
                  <a:moveTo>
                    <a:pt x="1591055" y="0"/>
                  </a:moveTo>
                  <a:lnTo>
                    <a:pt x="0" y="0"/>
                  </a:lnTo>
                  <a:lnTo>
                    <a:pt x="397763" y="397764"/>
                  </a:lnTo>
                  <a:lnTo>
                    <a:pt x="0" y="795528"/>
                  </a:lnTo>
                  <a:lnTo>
                    <a:pt x="1591055" y="795528"/>
                  </a:lnTo>
                  <a:lnTo>
                    <a:pt x="1988820" y="397764"/>
                  </a:lnTo>
                  <a:lnTo>
                    <a:pt x="1591055" y="0"/>
                  </a:lnTo>
                  <a:close/>
                </a:path>
              </a:pathLst>
            </a:custGeom>
            <a:grpFill/>
          </p:spPr>
          <p:txBody>
            <a:bodyPr wrap="square" lIns="0" tIns="0" rIns="0" bIns="0" rtlCol="0"/>
            <a:lstStyle/>
            <a:p>
              <a:endParaRPr/>
            </a:p>
          </p:txBody>
        </p:sp>
        <p:sp>
          <p:nvSpPr>
            <p:cNvPr id="16" name="object 16"/>
            <p:cNvSpPr/>
            <p:nvPr/>
          </p:nvSpPr>
          <p:spPr>
            <a:xfrm>
              <a:off x="5997702" y="3210305"/>
              <a:ext cx="1988820" cy="795655"/>
            </a:xfrm>
            <a:custGeom>
              <a:avLst/>
              <a:gdLst/>
              <a:ahLst/>
              <a:cxnLst/>
              <a:rect l="l" t="t" r="r" b="b"/>
              <a:pathLst>
                <a:path w="1988820" h="795654">
                  <a:moveTo>
                    <a:pt x="0" y="0"/>
                  </a:moveTo>
                  <a:lnTo>
                    <a:pt x="1591055" y="0"/>
                  </a:lnTo>
                  <a:lnTo>
                    <a:pt x="1988820" y="397764"/>
                  </a:lnTo>
                  <a:lnTo>
                    <a:pt x="1591055" y="795528"/>
                  </a:lnTo>
                  <a:lnTo>
                    <a:pt x="0" y="795528"/>
                  </a:lnTo>
                  <a:lnTo>
                    <a:pt x="397763" y="397764"/>
                  </a:lnTo>
                  <a:lnTo>
                    <a:pt x="0" y="0"/>
                  </a:lnTo>
                  <a:close/>
                </a:path>
              </a:pathLst>
            </a:custGeom>
            <a:grpFill/>
            <a:ln w="25400">
              <a:solidFill>
                <a:srgbClr val="FFFFFF"/>
              </a:solidFill>
            </a:ln>
          </p:spPr>
          <p:txBody>
            <a:bodyPr wrap="square" lIns="0" tIns="0" rIns="0" bIns="0" rtlCol="0"/>
            <a:lstStyle/>
            <a:p>
              <a:endParaRPr/>
            </a:p>
          </p:txBody>
        </p:sp>
      </p:grpSp>
      <p:sp>
        <p:nvSpPr>
          <p:cNvPr id="17" name="object 17"/>
          <p:cNvSpPr txBox="1"/>
          <p:nvPr/>
        </p:nvSpPr>
        <p:spPr>
          <a:xfrm>
            <a:off x="6475857" y="3395853"/>
            <a:ext cx="1068070" cy="393700"/>
          </a:xfrm>
          <a:prstGeom prst="rect">
            <a:avLst/>
          </a:prstGeom>
        </p:spPr>
        <p:txBody>
          <a:bodyPr vert="horz" wrap="square" lIns="0" tIns="40640" rIns="0" bIns="0" rtlCol="0">
            <a:spAutoFit/>
          </a:bodyPr>
          <a:lstStyle/>
          <a:p>
            <a:pPr marL="12700" marR="5080" indent="109220">
              <a:lnSpc>
                <a:spcPts val="1340"/>
              </a:lnSpc>
              <a:spcBef>
                <a:spcPts val="320"/>
              </a:spcBef>
            </a:pPr>
            <a:r>
              <a:rPr sz="1300" spc="-10" dirty="0">
                <a:solidFill>
                  <a:srgbClr val="FFFFFF"/>
                </a:solidFill>
                <a:latin typeface="Arial"/>
                <a:cs typeface="Arial"/>
              </a:rPr>
              <a:t>Strategiska fokusområden</a:t>
            </a:r>
            <a:endParaRPr sz="1300" dirty="0">
              <a:latin typeface="Arial"/>
              <a:cs typeface="Arial"/>
            </a:endParaRPr>
          </a:p>
        </p:txBody>
      </p:sp>
      <p:grpSp>
        <p:nvGrpSpPr>
          <p:cNvPr id="18" name="object 18"/>
          <p:cNvGrpSpPr/>
          <p:nvPr/>
        </p:nvGrpSpPr>
        <p:grpSpPr>
          <a:xfrm>
            <a:off x="7775702" y="3197605"/>
            <a:ext cx="2014220" cy="821055"/>
            <a:chOff x="7775702" y="3197605"/>
            <a:chExt cx="2014220" cy="821055"/>
          </a:xfrm>
        </p:grpSpPr>
        <p:sp>
          <p:nvSpPr>
            <p:cNvPr id="19" name="object 19"/>
            <p:cNvSpPr/>
            <p:nvPr/>
          </p:nvSpPr>
          <p:spPr>
            <a:xfrm>
              <a:off x="7788402" y="3210305"/>
              <a:ext cx="1988820" cy="795655"/>
            </a:xfrm>
            <a:custGeom>
              <a:avLst/>
              <a:gdLst/>
              <a:ahLst/>
              <a:cxnLst/>
              <a:rect l="l" t="t" r="r" b="b"/>
              <a:pathLst>
                <a:path w="1988820" h="795654">
                  <a:moveTo>
                    <a:pt x="1591055" y="0"/>
                  </a:moveTo>
                  <a:lnTo>
                    <a:pt x="0" y="0"/>
                  </a:lnTo>
                  <a:lnTo>
                    <a:pt x="397764" y="397764"/>
                  </a:lnTo>
                  <a:lnTo>
                    <a:pt x="0" y="795528"/>
                  </a:lnTo>
                  <a:lnTo>
                    <a:pt x="1591055" y="795528"/>
                  </a:lnTo>
                  <a:lnTo>
                    <a:pt x="1988820" y="397764"/>
                  </a:lnTo>
                  <a:lnTo>
                    <a:pt x="1591055" y="0"/>
                  </a:lnTo>
                  <a:close/>
                </a:path>
              </a:pathLst>
            </a:custGeom>
            <a:solidFill>
              <a:srgbClr val="005F70"/>
            </a:solidFill>
          </p:spPr>
          <p:txBody>
            <a:bodyPr wrap="square" lIns="0" tIns="0" rIns="0" bIns="0" rtlCol="0"/>
            <a:lstStyle/>
            <a:p>
              <a:endParaRPr/>
            </a:p>
          </p:txBody>
        </p:sp>
        <p:sp>
          <p:nvSpPr>
            <p:cNvPr id="20" name="object 20"/>
            <p:cNvSpPr/>
            <p:nvPr/>
          </p:nvSpPr>
          <p:spPr>
            <a:xfrm>
              <a:off x="7788402" y="3210305"/>
              <a:ext cx="1988820" cy="795655"/>
            </a:xfrm>
            <a:custGeom>
              <a:avLst/>
              <a:gdLst/>
              <a:ahLst/>
              <a:cxnLst/>
              <a:rect l="l" t="t" r="r" b="b"/>
              <a:pathLst>
                <a:path w="1988820" h="795654">
                  <a:moveTo>
                    <a:pt x="0" y="0"/>
                  </a:moveTo>
                  <a:lnTo>
                    <a:pt x="1591055" y="0"/>
                  </a:lnTo>
                  <a:lnTo>
                    <a:pt x="1988820" y="397764"/>
                  </a:lnTo>
                  <a:lnTo>
                    <a:pt x="1591055" y="795528"/>
                  </a:lnTo>
                  <a:lnTo>
                    <a:pt x="0" y="795528"/>
                  </a:lnTo>
                  <a:lnTo>
                    <a:pt x="397764" y="397764"/>
                  </a:lnTo>
                  <a:lnTo>
                    <a:pt x="0" y="0"/>
                  </a:lnTo>
                  <a:close/>
                </a:path>
              </a:pathLst>
            </a:custGeom>
            <a:ln w="25400">
              <a:solidFill>
                <a:srgbClr val="FFFFFF"/>
              </a:solidFill>
            </a:ln>
          </p:spPr>
          <p:txBody>
            <a:bodyPr wrap="square" lIns="0" tIns="0" rIns="0" bIns="0" rtlCol="0"/>
            <a:lstStyle/>
            <a:p>
              <a:endParaRPr/>
            </a:p>
          </p:txBody>
        </p:sp>
      </p:grpSp>
      <p:sp>
        <p:nvSpPr>
          <p:cNvPr id="21" name="object 21"/>
          <p:cNvSpPr txBox="1"/>
          <p:nvPr/>
        </p:nvSpPr>
        <p:spPr>
          <a:xfrm>
            <a:off x="8353425" y="3395853"/>
            <a:ext cx="893444" cy="393700"/>
          </a:xfrm>
          <a:prstGeom prst="rect">
            <a:avLst/>
          </a:prstGeom>
        </p:spPr>
        <p:txBody>
          <a:bodyPr vert="horz" wrap="square" lIns="0" tIns="40640" rIns="0" bIns="0" rtlCol="0">
            <a:spAutoFit/>
          </a:bodyPr>
          <a:lstStyle/>
          <a:p>
            <a:pPr marL="67310" marR="5080" indent="-55244">
              <a:lnSpc>
                <a:spcPts val="1340"/>
              </a:lnSpc>
              <a:spcBef>
                <a:spcPts val="320"/>
              </a:spcBef>
            </a:pPr>
            <a:r>
              <a:rPr sz="1300" spc="-10" dirty="0">
                <a:solidFill>
                  <a:srgbClr val="FFFFFF"/>
                </a:solidFill>
                <a:latin typeface="Arial"/>
                <a:cs typeface="Arial"/>
              </a:rPr>
              <a:t>Upplevelse- processen</a:t>
            </a:r>
            <a:endParaRPr sz="1300">
              <a:latin typeface="Arial"/>
              <a:cs typeface="Arial"/>
            </a:endParaRPr>
          </a:p>
        </p:txBody>
      </p:sp>
      <p:grpSp>
        <p:nvGrpSpPr>
          <p:cNvPr id="22" name="object 22"/>
          <p:cNvGrpSpPr/>
          <p:nvPr/>
        </p:nvGrpSpPr>
        <p:grpSpPr>
          <a:xfrm>
            <a:off x="9566402" y="3197605"/>
            <a:ext cx="2014220" cy="821055"/>
            <a:chOff x="9566402" y="3197605"/>
            <a:chExt cx="2014220" cy="821055"/>
          </a:xfrm>
        </p:grpSpPr>
        <p:sp>
          <p:nvSpPr>
            <p:cNvPr id="23" name="object 23"/>
            <p:cNvSpPr/>
            <p:nvPr/>
          </p:nvSpPr>
          <p:spPr>
            <a:xfrm>
              <a:off x="9579102" y="3210305"/>
              <a:ext cx="1988820" cy="795655"/>
            </a:xfrm>
            <a:custGeom>
              <a:avLst/>
              <a:gdLst/>
              <a:ahLst/>
              <a:cxnLst/>
              <a:rect l="l" t="t" r="r" b="b"/>
              <a:pathLst>
                <a:path w="1988820" h="795654">
                  <a:moveTo>
                    <a:pt x="1591055" y="0"/>
                  </a:moveTo>
                  <a:lnTo>
                    <a:pt x="0" y="0"/>
                  </a:lnTo>
                  <a:lnTo>
                    <a:pt x="397764" y="397764"/>
                  </a:lnTo>
                  <a:lnTo>
                    <a:pt x="0" y="795528"/>
                  </a:lnTo>
                  <a:lnTo>
                    <a:pt x="1591055" y="795528"/>
                  </a:lnTo>
                  <a:lnTo>
                    <a:pt x="1988820" y="397764"/>
                  </a:lnTo>
                  <a:lnTo>
                    <a:pt x="1591055" y="0"/>
                  </a:lnTo>
                  <a:close/>
                </a:path>
              </a:pathLst>
            </a:custGeom>
            <a:solidFill>
              <a:srgbClr val="005F70"/>
            </a:solidFill>
          </p:spPr>
          <p:txBody>
            <a:bodyPr wrap="square" lIns="0" tIns="0" rIns="0" bIns="0" rtlCol="0"/>
            <a:lstStyle/>
            <a:p>
              <a:endParaRPr/>
            </a:p>
          </p:txBody>
        </p:sp>
        <p:sp>
          <p:nvSpPr>
            <p:cNvPr id="24" name="object 24"/>
            <p:cNvSpPr/>
            <p:nvPr/>
          </p:nvSpPr>
          <p:spPr>
            <a:xfrm>
              <a:off x="9579102" y="3210305"/>
              <a:ext cx="1988820" cy="795655"/>
            </a:xfrm>
            <a:custGeom>
              <a:avLst/>
              <a:gdLst/>
              <a:ahLst/>
              <a:cxnLst/>
              <a:rect l="l" t="t" r="r" b="b"/>
              <a:pathLst>
                <a:path w="1988820" h="795654">
                  <a:moveTo>
                    <a:pt x="0" y="0"/>
                  </a:moveTo>
                  <a:lnTo>
                    <a:pt x="1591055" y="0"/>
                  </a:lnTo>
                  <a:lnTo>
                    <a:pt x="1988820" y="397764"/>
                  </a:lnTo>
                  <a:lnTo>
                    <a:pt x="1591055" y="795528"/>
                  </a:lnTo>
                  <a:lnTo>
                    <a:pt x="0" y="795528"/>
                  </a:lnTo>
                  <a:lnTo>
                    <a:pt x="397764" y="397764"/>
                  </a:lnTo>
                  <a:lnTo>
                    <a:pt x="0" y="0"/>
                  </a:lnTo>
                  <a:close/>
                </a:path>
              </a:pathLst>
            </a:custGeom>
            <a:ln w="25400">
              <a:solidFill>
                <a:srgbClr val="FFFFFF"/>
              </a:solidFill>
            </a:ln>
          </p:spPr>
          <p:txBody>
            <a:bodyPr wrap="square" lIns="0" tIns="0" rIns="0" bIns="0" rtlCol="0"/>
            <a:lstStyle/>
            <a:p>
              <a:endParaRPr/>
            </a:p>
          </p:txBody>
        </p:sp>
      </p:grpSp>
      <p:sp>
        <p:nvSpPr>
          <p:cNvPr id="25" name="object 25"/>
          <p:cNvSpPr txBox="1"/>
          <p:nvPr/>
        </p:nvSpPr>
        <p:spPr>
          <a:xfrm>
            <a:off x="10341102" y="3481578"/>
            <a:ext cx="499745" cy="223520"/>
          </a:xfrm>
          <a:prstGeom prst="rect">
            <a:avLst/>
          </a:prstGeom>
        </p:spPr>
        <p:txBody>
          <a:bodyPr vert="horz" wrap="square" lIns="0" tIns="12065" rIns="0" bIns="0" rtlCol="0">
            <a:spAutoFit/>
          </a:bodyPr>
          <a:lstStyle/>
          <a:p>
            <a:pPr marL="12700">
              <a:lnSpc>
                <a:spcPct val="100000"/>
              </a:lnSpc>
              <a:spcBef>
                <a:spcPts val="95"/>
              </a:spcBef>
            </a:pPr>
            <a:r>
              <a:rPr sz="1300" spc="-10" dirty="0">
                <a:solidFill>
                  <a:srgbClr val="FFFFFF"/>
                </a:solidFill>
                <a:latin typeface="Arial"/>
                <a:cs typeface="Arial"/>
              </a:rPr>
              <a:t>Nivåer</a:t>
            </a:r>
            <a:endParaRPr sz="1300">
              <a:latin typeface="Arial"/>
              <a:cs typeface="Arial"/>
            </a:endParaRPr>
          </a:p>
        </p:txBody>
      </p:sp>
      <p:sp>
        <p:nvSpPr>
          <p:cNvPr id="26" name="object 26"/>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fld id="{81D60167-4931-47E6-BA6A-407CBD079E47}" type="slidenum">
              <a:rPr spc="-25" dirty="0"/>
              <a:t>21</a:t>
            </a:fld>
            <a:endParaRPr spc="-25"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14757" y="1248917"/>
            <a:ext cx="5749290" cy="764540"/>
          </a:xfrm>
          <a:prstGeom prst="rect">
            <a:avLst/>
          </a:prstGeom>
        </p:spPr>
        <p:txBody>
          <a:bodyPr vert="horz" wrap="square" lIns="0" tIns="13335" rIns="0" bIns="0" rtlCol="0">
            <a:spAutoFit/>
          </a:bodyPr>
          <a:lstStyle/>
          <a:p>
            <a:pPr marL="12700">
              <a:lnSpc>
                <a:spcPct val="100000"/>
              </a:lnSpc>
              <a:spcBef>
                <a:spcPts val="105"/>
              </a:spcBef>
            </a:pPr>
            <a:r>
              <a:rPr sz="3200" dirty="0"/>
              <a:t>Viktiga</a:t>
            </a:r>
            <a:r>
              <a:rPr sz="3200" spc="-60" dirty="0"/>
              <a:t> </a:t>
            </a:r>
            <a:r>
              <a:rPr sz="3200" dirty="0"/>
              <a:t>perspektiv</a:t>
            </a:r>
            <a:r>
              <a:rPr sz="3200" spc="-65" dirty="0"/>
              <a:t> </a:t>
            </a:r>
            <a:r>
              <a:rPr sz="3200" dirty="0"/>
              <a:t>att</a:t>
            </a:r>
            <a:r>
              <a:rPr sz="3200" spc="-60" dirty="0"/>
              <a:t> </a:t>
            </a:r>
            <a:r>
              <a:rPr sz="3200" dirty="0"/>
              <a:t>ta</a:t>
            </a:r>
            <a:r>
              <a:rPr sz="3200" spc="-50" dirty="0"/>
              <a:t> </a:t>
            </a:r>
            <a:r>
              <a:rPr sz="3200" dirty="0"/>
              <a:t>med</a:t>
            </a:r>
            <a:r>
              <a:rPr sz="3200" spc="-50" dirty="0"/>
              <a:t> </a:t>
            </a:r>
            <a:r>
              <a:rPr sz="3200" spc="-25" dirty="0"/>
              <a:t>sig</a:t>
            </a:r>
            <a:endParaRPr sz="3200" dirty="0"/>
          </a:p>
          <a:p>
            <a:pPr marL="12700">
              <a:lnSpc>
                <a:spcPct val="100000"/>
              </a:lnSpc>
              <a:spcBef>
                <a:spcPts val="50"/>
              </a:spcBef>
            </a:pPr>
            <a:r>
              <a:rPr sz="1600" i="1" dirty="0">
                <a:latin typeface="Arial"/>
                <a:cs typeface="Arial"/>
              </a:rPr>
              <a:t>De</a:t>
            </a:r>
            <a:r>
              <a:rPr sz="1600" i="1" spc="-60" dirty="0">
                <a:latin typeface="Arial"/>
                <a:cs typeface="Arial"/>
              </a:rPr>
              <a:t> </a:t>
            </a:r>
            <a:r>
              <a:rPr sz="1600" i="1" dirty="0">
                <a:latin typeface="Arial"/>
                <a:cs typeface="Arial"/>
              </a:rPr>
              <a:t>både</a:t>
            </a:r>
            <a:r>
              <a:rPr sz="1600" i="1" spc="-50" dirty="0">
                <a:latin typeface="Arial"/>
                <a:cs typeface="Arial"/>
              </a:rPr>
              <a:t> </a:t>
            </a:r>
            <a:r>
              <a:rPr sz="1600" i="1" spc="-10" dirty="0">
                <a:latin typeface="Arial"/>
                <a:cs typeface="Arial"/>
              </a:rPr>
              <a:t>perspektiven</a:t>
            </a:r>
            <a:r>
              <a:rPr sz="1600" i="1" spc="-65" dirty="0">
                <a:latin typeface="Arial"/>
                <a:cs typeface="Arial"/>
              </a:rPr>
              <a:t> </a:t>
            </a:r>
            <a:r>
              <a:rPr sz="1600" i="1" dirty="0">
                <a:latin typeface="Arial"/>
                <a:cs typeface="Arial"/>
              </a:rPr>
              <a:t>förklaras</a:t>
            </a:r>
            <a:r>
              <a:rPr sz="1600" i="1" spc="-45" dirty="0">
                <a:latin typeface="Arial"/>
                <a:cs typeface="Arial"/>
              </a:rPr>
              <a:t> </a:t>
            </a:r>
            <a:r>
              <a:rPr sz="1600" i="1" dirty="0">
                <a:latin typeface="Arial"/>
                <a:cs typeface="Arial"/>
              </a:rPr>
              <a:t>närmare</a:t>
            </a:r>
            <a:r>
              <a:rPr sz="1600" i="1" spc="-20" dirty="0">
                <a:latin typeface="Arial"/>
                <a:cs typeface="Arial"/>
              </a:rPr>
              <a:t> </a:t>
            </a:r>
            <a:r>
              <a:rPr sz="1600" i="1" dirty="0">
                <a:latin typeface="Arial"/>
                <a:cs typeface="Arial"/>
              </a:rPr>
              <a:t>på</a:t>
            </a:r>
            <a:r>
              <a:rPr sz="1600" i="1" spc="-55" dirty="0">
                <a:latin typeface="Arial"/>
                <a:cs typeface="Arial"/>
              </a:rPr>
              <a:t> </a:t>
            </a:r>
            <a:r>
              <a:rPr sz="1600" i="1" dirty="0">
                <a:latin typeface="Arial"/>
                <a:cs typeface="Arial"/>
              </a:rPr>
              <a:t>kommande</a:t>
            </a:r>
            <a:r>
              <a:rPr sz="1600" i="1" spc="-25" dirty="0">
                <a:latin typeface="Arial"/>
                <a:cs typeface="Arial"/>
              </a:rPr>
              <a:t> </a:t>
            </a:r>
            <a:r>
              <a:rPr sz="1600" i="1" spc="-10" dirty="0">
                <a:latin typeface="Arial"/>
                <a:cs typeface="Arial"/>
              </a:rPr>
              <a:t>sidor</a:t>
            </a:r>
            <a:endParaRPr sz="1600" dirty="0">
              <a:latin typeface="Arial"/>
              <a:cs typeface="Arial"/>
            </a:endParaRPr>
          </a:p>
        </p:txBody>
      </p:sp>
      <p:grpSp>
        <p:nvGrpSpPr>
          <p:cNvPr id="3" name="object 3"/>
          <p:cNvGrpSpPr/>
          <p:nvPr/>
        </p:nvGrpSpPr>
        <p:grpSpPr>
          <a:xfrm>
            <a:off x="5096255" y="2055888"/>
            <a:ext cx="1995170" cy="1041400"/>
            <a:chOff x="5096255" y="2055888"/>
            <a:chExt cx="1995170" cy="1041400"/>
          </a:xfrm>
        </p:grpSpPr>
        <p:pic>
          <p:nvPicPr>
            <p:cNvPr id="4" name="object 4"/>
            <p:cNvPicPr/>
            <p:nvPr/>
          </p:nvPicPr>
          <p:blipFill>
            <a:blip r:embed="rId2" cstate="print"/>
            <a:stretch>
              <a:fillRect/>
            </a:stretch>
          </p:blipFill>
          <p:spPr>
            <a:xfrm>
              <a:off x="5096255" y="2055888"/>
              <a:ext cx="1994916" cy="1040879"/>
            </a:xfrm>
            <a:prstGeom prst="rect">
              <a:avLst/>
            </a:prstGeom>
          </p:spPr>
        </p:pic>
        <p:sp>
          <p:nvSpPr>
            <p:cNvPr id="5" name="object 5"/>
            <p:cNvSpPr/>
            <p:nvPr/>
          </p:nvSpPr>
          <p:spPr>
            <a:xfrm>
              <a:off x="5143499" y="2083307"/>
              <a:ext cx="1905000" cy="951230"/>
            </a:xfrm>
            <a:custGeom>
              <a:avLst/>
              <a:gdLst/>
              <a:ahLst/>
              <a:cxnLst/>
              <a:rect l="l" t="t" r="r" b="b"/>
              <a:pathLst>
                <a:path w="1905000" h="951230">
                  <a:moveTo>
                    <a:pt x="952500" y="0"/>
                  </a:moveTo>
                  <a:lnTo>
                    <a:pt x="889874" y="1011"/>
                  </a:lnTo>
                  <a:lnTo>
                    <a:pt x="828330" y="4003"/>
                  </a:lnTo>
                  <a:lnTo>
                    <a:pt x="767993" y="8913"/>
                  </a:lnTo>
                  <a:lnTo>
                    <a:pt x="708989" y="15679"/>
                  </a:lnTo>
                  <a:lnTo>
                    <a:pt x="651442" y="24237"/>
                  </a:lnTo>
                  <a:lnTo>
                    <a:pt x="595479" y="34526"/>
                  </a:lnTo>
                  <a:lnTo>
                    <a:pt x="541225" y="46483"/>
                  </a:lnTo>
                  <a:lnTo>
                    <a:pt x="488806" y="60044"/>
                  </a:lnTo>
                  <a:lnTo>
                    <a:pt x="438347" y="75148"/>
                  </a:lnTo>
                  <a:lnTo>
                    <a:pt x="389973" y="91732"/>
                  </a:lnTo>
                  <a:lnTo>
                    <a:pt x="343810" y="109733"/>
                  </a:lnTo>
                  <a:lnTo>
                    <a:pt x="299984" y="129089"/>
                  </a:lnTo>
                  <a:lnTo>
                    <a:pt x="258620" y="149736"/>
                  </a:lnTo>
                  <a:lnTo>
                    <a:pt x="219844" y="171613"/>
                  </a:lnTo>
                  <a:lnTo>
                    <a:pt x="183782" y="194657"/>
                  </a:lnTo>
                  <a:lnTo>
                    <a:pt x="150558" y="218805"/>
                  </a:lnTo>
                  <a:lnTo>
                    <a:pt x="120298" y="243994"/>
                  </a:lnTo>
                  <a:lnTo>
                    <a:pt x="69174" y="297247"/>
                  </a:lnTo>
                  <a:lnTo>
                    <a:pt x="31413" y="353914"/>
                  </a:lnTo>
                  <a:lnTo>
                    <a:pt x="8020" y="413494"/>
                  </a:lnTo>
                  <a:lnTo>
                    <a:pt x="0" y="475488"/>
                  </a:lnTo>
                  <a:lnTo>
                    <a:pt x="2026" y="506754"/>
                  </a:lnTo>
                  <a:lnTo>
                    <a:pt x="17858" y="567604"/>
                  </a:lnTo>
                  <a:lnTo>
                    <a:pt x="48560" y="625790"/>
                  </a:lnTo>
                  <a:lnTo>
                    <a:pt x="93128" y="680813"/>
                  </a:lnTo>
                  <a:lnTo>
                    <a:pt x="150558" y="732170"/>
                  </a:lnTo>
                  <a:lnTo>
                    <a:pt x="183782" y="756318"/>
                  </a:lnTo>
                  <a:lnTo>
                    <a:pt x="219844" y="779362"/>
                  </a:lnTo>
                  <a:lnTo>
                    <a:pt x="258620" y="801239"/>
                  </a:lnTo>
                  <a:lnTo>
                    <a:pt x="299984" y="821886"/>
                  </a:lnTo>
                  <a:lnTo>
                    <a:pt x="343810" y="841242"/>
                  </a:lnTo>
                  <a:lnTo>
                    <a:pt x="389973" y="859243"/>
                  </a:lnTo>
                  <a:lnTo>
                    <a:pt x="438347" y="875827"/>
                  </a:lnTo>
                  <a:lnTo>
                    <a:pt x="488806" y="890931"/>
                  </a:lnTo>
                  <a:lnTo>
                    <a:pt x="541225" y="904492"/>
                  </a:lnTo>
                  <a:lnTo>
                    <a:pt x="595479" y="916449"/>
                  </a:lnTo>
                  <a:lnTo>
                    <a:pt x="651442" y="926738"/>
                  </a:lnTo>
                  <a:lnTo>
                    <a:pt x="708989" y="935296"/>
                  </a:lnTo>
                  <a:lnTo>
                    <a:pt x="767993" y="942062"/>
                  </a:lnTo>
                  <a:lnTo>
                    <a:pt x="828330" y="946972"/>
                  </a:lnTo>
                  <a:lnTo>
                    <a:pt x="889874" y="949964"/>
                  </a:lnTo>
                  <a:lnTo>
                    <a:pt x="952500" y="950976"/>
                  </a:lnTo>
                  <a:lnTo>
                    <a:pt x="1015125" y="949964"/>
                  </a:lnTo>
                  <a:lnTo>
                    <a:pt x="1076669" y="946972"/>
                  </a:lnTo>
                  <a:lnTo>
                    <a:pt x="1137006" y="942062"/>
                  </a:lnTo>
                  <a:lnTo>
                    <a:pt x="1196010" y="935296"/>
                  </a:lnTo>
                  <a:lnTo>
                    <a:pt x="1253557" y="926738"/>
                  </a:lnTo>
                  <a:lnTo>
                    <a:pt x="1309520" y="916449"/>
                  </a:lnTo>
                  <a:lnTo>
                    <a:pt x="1363774" y="904492"/>
                  </a:lnTo>
                  <a:lnTo>
                    <a:pt x="1416193" y="890931"/>
                  </a:lnTo>
                  <a:lnTo>
                    <a:pt x="1466652" y="875827"/>
                  </a:lnTo>
                  <a:lnTo>
                    <a:pt x="1515026" y="859243"/>
                  </a:lnTo>
                  <a:lnTo>
                    <a:pt x="1561189" y="841242"/>
                  </a:lnTo>
                  <a:lnTo>
                    <a:pt x="1605015" y="821886"/>
                  </a:lnTo>
                  <a:lnTo>
                    <a:pt x="1646379" y="801239"/>
                  </a:lnTo>
                  <a:lnTo>
                    <a:pt x="1685155" y="779362"/>
                  </a:lnTo>
                  <a:lnTo>
                    <a:pt x="1721217" y="756318"/>
                  </a:lnTo>
                  <a:lnTo>
                    <a:pt x="1754441" y="732170"/>
                  </a:lnTo>
                  <a:lnTo>
                    <a:pt x="1784701" y="706981"/>
                  </a:lnTo>
                  <a:lnTo>
                    <a:pt x="1835825" y="653728"/>
                  </a:lnTo>
                  <a:lnTo>
                    <a:pt x="1873586" y="597061"/>
                  </a:lnTo>
                  <a:lnTo>
                    <a:pt x="1896979" y="537481"/>
                  </a:lnTo>
                  <a:lnTo>
                    <a:pt x="1905000" y="475488"/>
                  </a:lnTo>
                  <a:lnTo>
                    <a:pt x="1902973" y="444221"/>
                  </a:lnTo>
                  <a:lnTo>
                    <a:pt x="1887141" y="383371"/>
                  </a:lnTo>
                  <a:lnTo>
                    <a:pt x="1856439" y="325185"/>
                  </a:lnTo>
                  <a:lnTo>
                    <a:pt x="1811871" y="270162"/>
                  </a:lnTo>
                  <a:lnTo>
                    <a:pt x="1754441" y="218805"/>
                  </a:lnTo>
                  <a:lnTo>
                    <a:pt x="1721217" y="194657"/>
                  </a:lnTo>
                  <a:lnTo>
                    <a:pt x="1685155" y="171613"/>
                  </a:lnTo>
                  <a:lnTo>
                    <a:pt x="1646379" y="149736"/>
                  </a:lnTo>
                  <a:lnTo>
                    <a:pt x="1605015" y="129089"/>
                  </a:lnTo>
                  <a:lnTo>
                    <a:pt x="1561189" y="109733"/>
                  </a:lnTo>
                  <a:lnTo>
                    <a:pt x="1515026" y="91732"/>
                  </a:lnTo>
                  <a:lnTo>
                    <a:pt x="1466652" y="75148"/>
                  </a:lnTo>
                  <a:lnTo>
                    <a:pt x="1416193" y="60044"/>
                  </a:lnTo>
                  <a:lnTo>
                    <a:pt x="1363774" y="46483"/>
                  </a:lnTo>
                  <a:lnTo>
                    <a:pt x="1309520" y="34526"/>
                  </a:lnTo>
                  <a:lnTo>
                    <a:pt x="1253557" y="24237"/>
                  </a:lnTo>
                  <a:lnTo>
                    <a:pt x="1196010" y="15679"/>
                  </a:lnTo>
                  <a:lnTo>
                    <a:pt x="1137006" y="8913"/>
                  </a:lnTo>
                  <a:lnTo>
                    <a:pt x="1076669" y="4003"/>
                  </a:lnTo>
                  <a:lnTo>
                    <a:pt x="1015125" y="1011"/>
                  </a:lnTo>
                  <a:lnTo>
                    <a:pt x="952500" y="0"/>
                  </a:lnTo>
                  <a:close/>
                </a:path>
              </a:pathLst>
            </a:custGeom>
            <a:solidFill>
              <a:srgbClr val="005F70"/>
            </a:solidFill>
          </p:spPr>
          <p:txBody>
            <a:bodyPr wrap="square" lIns="0" tIns="0" rIns="0" bIns="0" rtlCol="0"/>
            <a:lstStyle/>
            <a:p>
              <a:endParaRPr/>
            </a:p>
          </p:txBody>
        </p:sp>
        <p:sp>
          <p:nvSpPr>
            <p:cNvPr id="6" name="object 6"/>
            <p:cNvSpPr/>
            <p:nvPr/>
          </p:nvSpPr>
          <p:spPr>
            <a:xfrm>
              <a:off x="5143499" y="2083307"/>
              <a:ext cx="1905000" cy="951230"/>
            </a:xfrm>
            <a:custGeom>
              <a:avLst/>
              <a:gdLst/>
              <a:ahLst/>
              <a:cxnLst/>
              <a:rect l="l" t="t" r="r" b="b"/>
              <a:pathLst>
                <a:path w="1905000" h="951230">
                  <a:moveTo>
                    <a:pt x="0" y="475488"/>
                  </a:moveTo>
                  <a:lnTo>
                    <a:pt x="8020" y="413494"/>
                  </a:lnTo>
                  <a:lnTo>
                    <a:pt x="31413" y="353914"/>
                  </a:lnTo>
                  <a:lnTo>
                    <a:pt x="69174" y="297247"/>
                  </a:lnTo>
                  <a:lnTo>
                    <a:pt x="120298" y="243994"/>
                  </a:lnTo>
                  <a:lnTo>
                    <a:pt x="150558" y="218805"/>
                  </a:lnTo>
                  <a:lnTo>
                    <a:pt x="183782" y="194657"/>
                  </a:lnTo>
                  <a:lnTo>
                    <a:pt x="219844" y="171613"/>
                  </a:lnTo>
                  <a:lnTo>
                    <a:pt x="258620" y="149736"/>
                  </a:lnTo>
                  <a:lnTo>
                    <a:pt x="299984" y="129089"/>
                  </a:lnTo>
                  <a:lnTo>
                    <a:pt x="343810" y="109733"/>
                  </a:lnTo>
                  <a:lnTo>
                    <a:pt x="389973" y="91732"/>
                  </a:lnTo>
                  <a:lnTo>
                    <a:pt x="438347" y="75148"/>
                  </a:lnTo>
                  <a:lnTo>
                    <a:pt x="488806" y="60044"/>
                  </a:lnTo>
                  <a:lnTo>
                    <a:pt x="541225" y="46483"/>
                  </a:lnTo>
                  <a:lnTo>
                    <a:pt x="595479" y="34526"/>
                  </a:lnTo>
                  <a:lnTo>
                    <a:pt x="651442" y="24237"/>
                  </a:lnTo>
                  <a:lnTo>
                    <a:pt x="708989" y="15679"/>
                  </a:lnTo>
                  <a:lnTo>
                    <a:pt x="767993" y="8913"/>
                  </a:lnTo>
                  <a:lnTo>
                    <a:pt x="828330" y="4003"/>
                  </a:lnTo>
                  <a:lnTo>
                    <a:pt x="889874" y="1011"/>
                  </a:lnTo>
                  <a:lnTo>
                    <a:pt x="952500" y="0"/>
                  </a:lnTo>
                  <a:lnTo>
                    <a:pt x="1015125" y="1011"/>
                  </a:lnTo>
                  <a:lnTo>
                    <a:pt x="1076669" y="4003"/>
                  </a:lnTo>
                  <a:lnTo>
                    <a:pt x="1137006" y="8913"/>
                  </a:lnTo>
                  <a:lnTo>
                    <a:pt x="1196010" y="15679"/>
                  </a:lnTo>
                  <a:lnTo>
                    <a:pt x="1253557" y="24237"/>
                  </a:lnTo>
                  <a:lnTo>
                    <a:pt x="1309520" y="34526"/>
                  </a:lnTo>
                  <a:lnTo>
                    <a:pt x="1363774" y="46483"/>
                  </a:lnTo>
                  <a:lnTo>
                    <a:pt x="1416193" y="60044"/>
                  </a:lnTo>
                  <a:lnTo>
                    <a:pt x="1466652" y="75148"/>
                  </a:lnTo>
                  <a:lnTo>
                    <a:pt x="1515026" y="91732"/>
                  </a:lnTo>
                  <a:lnTo>
                    <a:pt x="1561189" y="109733"/>
                  </a:lnTo>
                  <a:lnTo>
                    <a:pt x="1605015" y="129089"/>
                  </a:lnTo>
                  <a:lnTo>
                    <a:pt x="1646379" y="149736"/>
                  </a:lnTo>
                  <a:lnTo>
                    <a:pt x="1685155" y="171613"/>
                  </a:lnTo>
                  <a:lnTo>
                    <a:pt x="1721217" y="194657"/>
                  </a:lnTo>
                  <a:lnTo>
                    <a:pt x="1754441" y="218805"/>
                  </a:lnTo>
                  <a:lnTo>
                    <a:pt x="1784701" y="243994"/>
                  </a:lnTo>
                  <a:lnTo>
                    <a:pt x="1835825" y="297247"/>
                  </a:lnTo>
                  <a:lnTo>
                    <a:pt x="1873586" y="353914"/>
                  </a:lnTo>
                  <a:lnTo>
                    <a:pt x="1896979" y="413494"/>
                  </a:lnTo>
                  <a:lnTo>
                    <a:pt x="1905000" y="475488"/>
                  </a:lnTo>
                  <a:lnTo>
                    <a:pt x="1902973" y="506754"/>
                  </a:lnTo>
                  <a:lnTo>
                    <a:pt x="1887141" y="567604"/>
                  </a:lnTo>
                  <a:lnTo>
                    <a:pt x="1856439" y="625790"/>
                  </a:lnTo>
                  <a:lnTo>
                    <a:pt x="1811871" y="680813"/>
                  </a:lnTo>
                  <a:lnTo>
                    <a:pt x="1754441" y="732170"/>
                  </a:lnTo>
                  <a:lnTo>
                    <a:pt x="1721217" y="756318"/>
                  </a:lnTo>
                  <a:lnTo>
                    <a:pt x="1685155" y="779362"/>
                  </a:lnTo>
                  <a:lnTo>
                    <a:pt x="1646379" y="801239"/>
                  </a:lnTo>
                  <a:lnTo>
                    <a:pt x="1605015" y="821886"/>
                  </a:lnTo>
                  <a:lnTo>
                    <a:pt x="1561189" y="841242"/>
                  </a:lnTo>
                  <a:lnTo>
                    <a:pt x="1515026" y="859243"/>
                  </a:lnTo>
                  <a:lnTo>
                    <a:pt x="1466652" y="875827"/>
                  </a:lnTo>
                  <a:lnTo>
                    <a:pt x="1416193" y="890931"/>
                  </a:lnTo>
                  <a:lnTo>
                    <a:pt x="1363774" y="904492"/>
                  </a:lnTo>
                  <a:lnTo>
                    <a:pt x="1309520" y="916449"/>
                  </a:lnTo>
                  <a:lnTo>
                    <a:pt x="1253557" y="926738"/>
                  </a:lnTo>
                  <a:lnTo>
                    <a:pt x="1196010" y="935296"/>
                  </a:lnTo>
                  <a:lnTo>
                    <a:pt x="1137006" y="942062"/>
                  </a:lnTo>
                  <a:lnTo>
                    <a:pt x="1076669" y="946972"/>
                  </a:lnTo>
                  <a:lnTo>
                    <a:pt x="1015125" y="949964"/>
                  </a:lnTo>
                  <a:lnTo>
                    <a:pt x="952500" y="950976"/>
                  </a:lnTo>
                  <a:lnTo>
                    <a:pt x="889874" y="949964"/>
                  </a:lnTo>
                  <a:lnTo>
                    <a:pt x="828330" y="946972"/>
                  </a:lnTo>
                  <a:lnTo>
                    <a:pt x="767993" y="942062"/>
                  </a:lnTo>
                  <a:lnTo>
                    <a:pt x="708989" y="935296"/>
                  </a:lnTo>
                  <a:lnTo>
                    <a:pt x="651442" y="926738"/>
                  </a:lnTo>
                  <a:lnTo>
                    <a:pt x="595479" y="916449"/>
                  </a:lnTo>
                  <a:lnTo>
                    <a:pt x="541225" y="904492"/>
                  </a:lnTo>
                  <a:lnTo>
                    <a:pt x="488806" y="890931"/>
                  </a:lnTo>
                  <a:lnTo>
                    <a:pt x="438347" y="875827"/>
                  </a:lnTo>
                  <a:lnTo>
                    <a:pt x="389973" y="859243"/>
                  </a:lnTo>
                  <a:lnTo>
                    <a:pt x="343810" y="841242"/>
                  </a:lnTo>
                  <a:lnTo>
                    <a:pt x="299984" y="821886"/>
                  </a:lnTo>
                  <a:lnTo>
                    <a:pt x="258620" y="801239"/>
                  </a:lnTo>
                  <a:lnTo>
                    <a:pt x="219844" y="779362"/>
                  </a:lnTo>
                  <a:lnTo>
                    <a:pt x="183782" y="756318"/>
                  </a:lnTo>
                  <a:lnTo>
                    <a:pt x="150558" y="732170"/>
                  </a:lnTo>
                  <a:lnTo>
                    <a:pt x="120298" y="706981"/>
                  </a:lnTo>
                  <a:lnTo>
                    <a:pt x="69174" y="653728"/>
                  </a:lnTo>
                  <a:lnTo>
                    <a:pt x="31413" y="597061"/>
                  </a:lnTo>
                  <a:lnTo>
                    <a:pt x="8020" y="537481"/>
                  </a:lnTo>
                  <a:lnTo>
                    <a:pt x="0" y="475488"/>
                  </a:lnTo>
                  <a:close/>
                </a:path>
              </a:pathLst>
            </a:custGeom>
            <a:ln w="9525">
              <a:solidFill>
                <a:srgbClr val="FFFFFF"/>
              </a:solidFill>
            </a:ln>
          </p:spPr>
          <p:txBody>
            <a:bodyPr wrap="square" lIns="0" tIns="0" rIns="0" bIns="0" rtlCol="0"/>
            <a:lstStyle/>
            <a:p>
              <a:endParaRPr/>
            </a:p>
          </p:txBody>
        </p:sp>
      </p:grpSp>
      <p:sp>
        <p:nvSpPr>
          <p:cNvPr id="7" name="object 7"/>
          <p:cNvSpPr txBox="1"/>
          <p:nvPr/>
        </p:nvSpPr>
        <p:spPr>
          <a:xfrm>
            <a:off x="5660897" y="2420238"/>
            <a:ext cx="871219" cy="269240"/>
          </a:xfrm>
          <a:prstGeom prst="rect">
            <a:avLst/>
          </a:prstGeom>
        </p:spPr>
        <p:txBody>
          <a:bodyPr vert="horz" wrap="square" lIns="0" tIns="12065" rIns="0" bIns="0" rtlCol="0">
            <a:spAutoFit/>
          </a:bodyPr>
          <a:lstStyle/>
          <a:p>
            <a:pPr marL="12700">
              <a:lnSpc>
                <a:spcPct val="100000"/>
              </a:lnSpc>
              <a:spcBef>
                <a:spcPts val="95"/>
              </a:spcBef>
            </a:pPr>
            <a:r>
              <a:rPr sz="1600" spc="-10" dirty="0">
                <a:solidFill>
                  <a:srgbClr val="FFFFFF"/>
                </a:solidFill>
                <a:latin typeface="Arial"/>
                <a:cs typeface="Arial"/>
              </a:rPr>
              <a:t>Målgrupp</a:t>
            </a:r>
            <a:endParaRPr sz="1600">
              <a:latin typeface="Arial"/>
              <a:cs typeface="Arial"/>
            </a:endParaRPr>
          </a:p>
        </p:txBody>
      </p:sp>
      <p:grpSp>
        <p:nvGrpSpPr>
          <p:cNvPr id="8" name="object 8"/>
          <p:cNvGrpSpPr/>
          <p:nvPr/>
        </p:nvGrpSpPr>
        <p:grpSpPr>
          <a:xfrm>
            <a:off x="4248911" y="2255507"/>
            <a:ext cx="739140" cy="643255"/>
            <a:chOff x="4248911" y="2255507"/>
            <a:chExt cx="739140" cy="643255"/>
          </a:xfrm>
        </p:grpSpPr>
        <p:pic>
          <p:nvPicPr>
            <p:cNvPr id="9" name="object 9"/>
            <p:cNvPicPr/>
            <p:nvPr/>
          </p:nvPicPr>
          <p:blipFill>
            <a:blip r:embed="rId3" cstate="print"/>
            <a:stretch>
              <a:fillRect/>
            </a:stretch>
          </p:blipFill>
          <p:spPr>
            <a:xfrm>
              <a:off x="4248911" y="2255507"/>
              <a:ext cx="739114" cy="643140"/>
            </a:xfrm>
            <a:prstGeom prst="rect">
              <a:avLst/>
            </a:prstGeom>
          </p:spPr>
        </p:pic>
        <p:sp>
          <p:nvSpPr>
            <p:cNvPr id="10" name="object 10"/>
            <p:cNvSpPr/>
            <p:nvPr/>
          </p:nvSpPr>
          <p:spPr>
            <a:xfrm>
              <a:off x="4296155" y="2289047"/>
              <a:ext cx="647700" cy="539750"/>
            </a:xfrm>
            <a:custGeom>
              <a:avLst/>
              <a:gdLst/>
              <a:ahLst/>
              <a:cxnLst/>
              <a:rect l="l" t="t" r="r" b="b"/>
              <a:pathLst>
                <a:path w="647700" h="539750">
                  <a:moveTo>
                    <a:pt x="16891" y="134874"/>
                  </a:moveTo>
                  <a:lnTo>
                    <a:pt x="0" y="134874"/>
                  </a:lnTo>
                  <a:lnTo>
                    <a:pt x="0" y="404622"/>
                  </a:lnTo>
                  <a:lnTo>
                    <a:pt x="16891" y="404622"/>
                  </a:lnTo>
                  <a:lnTo>
                    <a:pt x="16891" y="134874"/>
                  </a:lnTo>
                  <a:close/>
                </a:path>
                <a:path w="647700" h="539750">
                  <a:moveTo>
                    <a:pt x="67437" y="134874"/>
                  </a:moveTo>
                  <a:lnTo>
                    <a:pt x="33782" y="134874"/>
                  </a:lnTo>
                  <a:lnTo>
                    <a:pt x="33782" y="404622"/>
                  </a:lnTo>
                  <a:lnTo>
                    <a:pt x="67437" y="404622"/>
                  </a:lnTo>
                  <a:lnTo>
                    <a:pt x="67437" y="134874"/>
                  </a:lnTo>
                  <a:close/>
                </a:path>
                <a:path w="647700" h="539750">
                  <a:moveTo>
                    <a:pt x="377952" y="0"/>
                  </a:moveTo>
                  <a:lnTo>
                    <a:pt x="377952" y="134874"/>
                  </a:lnTo>
                  <a:lnTo>
                    <a:pt x="84328" y="134874"/>
                  </a:lnTo>
                  <a:lnTo>
                    <a:pt x="84328" y="404622"/>
                  </a:lnTo>
                  <a:lnTo>
                    <a:pt x="377952" y="404622"/>
                  </a:lnTo>
                  <a:lnTo>
                    <a:pt x="377952" y="539496"/>
                  </a:lnTo>
                  <a:lnTo>
                    <a:pt x="647700" y="269748"/>
                  </a:lnTo>
                  <a:lnTo>
                    <a:pt x="377952" y="0"/>
                  </a:lnTo>
                  <a:close/>
                </a:path>
              </a:pathLst>
            </a:custGeom>
            <a:solidFill>
              <a:srgbClr val="9BC6CF"/>
            </a:solidFill>
          </p:spPr>
          <p:txBody>
            <a:bodyPr wrap="square" lIns="0" tIns="0" rIns="0" bIns="0" rtlCol="0"/>
            <a:lstStyle/>
            <a:p>
              <a:endParaRPr/>
            </a:p>
          </p:txBody>
        </p:sp>
        <p:sp>
          <p:nvSpPr>
            <p:cNvPr id="11" name="object 11"/>
            <p:cNvSpPr/>
            <p:nvPr/>
          </p:nvSpPr>
          <p:spPr>
            <a:xfrm>
              <a:off x="4296155" y="2289047"/>
              <a:ext cx="647700" cy="539750"/>
            </a:xfrm>
            <a:custGeom>
              <a:avLst/>
              <a:gdLst/>
              <a:ahLst/>
              <a:cxnLst/>
              <a:rect l="l" t="t" r="r" b="b"/>
              <a:pathLst>
                <a:path w="647700" h="539750">
                  <a:moveTo>
                    <a:pt x="0" y="134874"/>
                  </a:moveTo>
                  <a:lnTo>
                    <a:pt x="16891" y="134874"/>
                  </a:lnTo>
                  <a:lnTo>
                    <a:pt x="16891" y="404622"/>
                  </a:lnTo>
                  <a:lnTo>
                    <a:pt x="0" y="404622"/>
                  </a:lnTo>
                  <a:lnTo>
                    <a:pt x="0" y="134874"/>
                  </a:lnTo>
                  <a:close/>
                </a:path>
                <a:path w="647700" h="539750">
                  <a:moveTo>
                    <a:pt x="33782" y="134874"/>
                  </a:moveTo>
                  <a:lnTo>
                    <a:pt x="67437" y="134874"/>
                  </a:lnTo>
                  <a:lnTo>
                    <a:pt x="67437" y="404622"/>
                  </a:lnTo>
                  <a:lnTo>
                    <a:pt x="33782" y="404622"/>
                  </a:lnTo>
                  <a:lnTo>
                    <a:pt x="33782" y="134874"/>
                  </a:lnTo>
                  <a:close/>
                </a:path>
                <a:path w="647700" h="539750">
                  <a:moveTo>
                    <a:pt x="84328" y="134874"/>
                  </a:moveTo>
                  <a:lnTo>
                    <a:pt x="377952" y="134874"/>
                  </a:lnTo>
                  <a:lnTo>
                    <a:pt x="377952" y="0"/>
                  </a:lnTo>
                  <a:lnTo>
                    <a:pt x="647700" y="269748"/>
                  </a:lnTo>
                  <a:lnTo>
                    <a:pt x="377952" y="539496"/>
                  </a:lnTo>
                  <a:lnTo>
                    <a:pt x="377952" y="404622"/>
                  </a:lnTo>
                  <a:lnTo>
                    <a:pt x="84328" y="404622"/>
                  </a:lnTo>
                  <a:lnTo>
                    <a:pt x="84328" y="134874"/>
                  </a:lnTo>
                  <a:close/>
                </a:path>
              </a:pathLst>
            </a:custGeom>
            <a:ln w="9525">
              <a:solidFill>
                <a:srgbClr val="FFFFFF"/>
              </a:solidFill>
            </a:ln>
          </p:spPr>
          <p:txBody>
            <a:bodyPr wrap="square" lIns="0" tIns="0" rIns="0" bIns="0" rtlCol="0"/>
            <a:lstStyle/>
            <a:p>
              <a:endParaRPr/>
            </a:p>
          </p:txBody>
        </p:sp>
      </p:grpSp>
      <p:grpSp>
        <p:nvGrpSpPr>
          <p:cNvPr id="12" name="object 12"/>
          <p:cNvGrpSpPr/>
          <p:nvPr/>
        </p:nvGrpSpPr>
        <p:grpSpPr>
          <a:xfrm>
            <a:off x="7199376" y="2290572"/>
            <a:ext cx="739140" cy="645160"/>
            <a:chOff x="7199376" y="2290572"/>
            <a:chExt cx="739140" cy="645160"/>
          </a:xfrm>
        </p:grpSpPr>
        <p:pic>
          <p:nvPicPr>
            <p:cNvPr id="13" name="object 13"/>
            <p:cNvPicPr/>
            <p:nvPr/>
          </p:nvPicPr>
          <p:blipFill>
            <a:blip r:embed="rId4" cstate="print"/>
            <a:stretch>
              <a:fillRect/>
            </a:stretch>
          </p:blipFill>
          <p:spPr>
            <a:xfrm>
              <a:off x="7199376" y="2290572"/>
              <a:ext cx="739114" cy="644651"/>
            </a:xfrm>
            <a:prstGeom prst="rect">
              <a:avLst/>
            </a:prstGeom>
          </p:spPr>
        </p:pic>
        <p:sp>
          <p:nvSpPr>
            <p:cNvPr id="14" name="object 14"/>
            <p:cNvSpPr/>
            <p:nvPr/>
          </p:nvSpPr>
          <p:spPr>
            <a:xfrm>
              <a:off x="7248144" y="2324100"/>
              <a:ext cx="647700" cy="541020"/>
            </a:xfrm>
            <a:custGeom>
              <a:avLst/>
              <a:gdLst/>
              <a:ahLst/>
              <a:cxnLst/>
              <a:rect l="l" t="t" r="r" b="b"/>
              <a:pathLst>
                <a:path w="647700" h="541019">
                  <a:moveTo>
                    <a:pt x="647700" y="135254"/>
                  </a:moveTo>
                  <a:lnTo>
                    <a:pt x="630808" y="135254"/>
                  </a:lnTo>
                  <a:lnTo>
                    <a:pt x="630808" y="405764"/>
                  </a:lnTo>
                  <a:lnTo>
                    <a:pt x="647700" y="405764"/>
                  </a:lnTo>
                  <a:lnTo>
                    <a:pt x="647700" y="135254"/>
                  </a:lnTo>
                  <a:close/>
                </a:path>
                <a:path w="647700" h="541019">
                  <a:moveTo>
                    <a:pt x="613917" y="135254"/>
                  </a:moveTo>
                  <a:lnTo>
                    <a:pt x="580008" y="135254"/>
                  </a:lnTo>
                  <a:lnTo>
                    <a:pt x="580008" y="405764"/>
                  </a:lnTo>
                  <a:lnTo>
                    <a:pt x="613917" y="405764"/>
                  </a:lnTo>
                  <a:lnTo>
                    <a:pt x="613917" y="135254"/>
                  </a:lnTo>
                  <a:close/>
                </a:path>
                <a:path w="647700" h="541019">
                  <a:moveTo>
                    <a:pt x="270509" y="0"/>
                  </a:moveTo>
                  <a:lnTo>
                    <a:pt x="0" y="270510"/>
                  </a:lnTo>
                  <a:lnTo>
                    <a:pt x="270509" y="541020"/>
                  </a:lnTo>
                  <a:lnTo>
                    <a:pt x="270509" y="405764"/>
                  </a:lnTo>
                  <a:lnTo>
                    <a:pt x="563117" y="405764"/>
                  </a:lnTo>
                  <a:lnTo>
                    <a:pt x="563117" y="135254"/>
                  </a:lnTo>
                  <a:lnTo>
                    <a:pt x="270509" y="135254"/>
                  </a:lnTo>
                  <a:lnTo>
                    <a:pt x="270509" y="0"/>
                  </a:lnTo>
                  <a:close/>
                </a:path>
              </a:pathLst>
            </a:custGeom>
            <a:solidFill>
              <a:srgbClr val="9BC6CF"/>
            </a:solidFill>
          </p:spPr>
          <p:txBody>
            <a:bodyPr wrap="square" lIns="0" tIns="0" rIns="0" bIns="0" rtlCol="0"/>
            <a:lstStyle/>
            <a:p>
              <a:endParaRPr/>
            </a:p>
          </p:txBody>
        </p:sp>
        <p:sp>
          <p:nvSpPr>
            <p:cNvPr id="15" name="object 15"/>
            <p:cNvSpPr/>
            <p:nvPr/>
          </p:nvSpPr>
          <p:spPr>
            <a:xfrm>
              <a:off x="7248144" y="2324100"/>
              <a:ext cx="647700" cy="541020"/>
            </a:xfrm>
            <a:custGeom>
              <a:avLst/>
              <a:gdLst/>
              <a:ahLst/>
              <a:cxnLst/>
              <a:rect l="l" t="t" r="r" b="b"/>
              <a:pathLst>
                <a:path w="647700" h="541019">
                  <a:moveTo>
                    <a:pt x="647700" y="135254"/>
                  </a:moveTo>
                  <a:lnTo>
                    <a:pt x="630808" y="135254"/>
                  </a:lnTo>
                  <a:lnTo>
                    <a:pt x="630808" y="405764"/>
                  </a:lnTo>
                  <a:lnTo>
                    <a:pt x="647700" y="405764"/>
                  </a:lnTo>
                  <a:lnTo>
                    <a:pt x="647700" y="135254"/>
                  </a:lnTo>
                  <a:close/>
                </a:path>
                <a:path w="647700" h="541019">
                  <a:moveTo>
                    <a:pt x="613917" y="135254"/>
                  </a:moveTo>
                  <a:lnTo>
                    <a:pt x="580008" y="135254"/>
                  </a:lnTo>
                  <a:lnTo>
                    <a:pt x="580008" y="405764"/>
                  </a:lnTo>
                  <a:lnTo>
                    <a:pt x="613917" y="405764"/>
                  </a:lnTo>
                  <a:lnTo>
                    <a:pt x="613917" y="135254"/>
                  </a:lnTo>
                  <a:close/>
                </a:path>
                <a:path w="647700" h="541019">
                  <a:moveTo>
                    <a:pt x="563117" y="135254"/>
                  </a:moveTo>
                  <a:lnTo>
                    <a:pt x="270509" y="135254"/>
                  </a:lnTo>
                  <a:lnTo>
                    <a:pt x="270509" y="0"/>
                  </a:lnTo>
                  <a:lnTo>
                    <a:pt x="0" y="270510"/>
                  </a:lnTo>
                  <a:lnTo>
                    <a:pt x="270509" y="541020"/>
                  </a:lnTo>
                  <a:lnTo>
                    <a:pt x="270509" y="405764"/>
                  </a:lnTo>
                  <a:lnTo>
                    <a:pt x="563117" y="405764"/>
                  </a:lnTo>
                  <a:lnTo>
                    <a:pt x="563117" y="135254"/>
                  </a:lnTo>
                  <a:close/>
                </a:path>
              </a:pathLst>
            </a:custGeom>
            <a:ln w="9525">
              <a:solidFill>
                <a:srgbClr val="FFFFFF"/>
              </a:solidFill>
            </a:ln>
          </p:spPr>
          <p:txBody>
            <a:bodyPr wrap="square" lIns="0" tIns="0" rIns="0" bIns="0" rtlCol="0"/>
            <a:lstStyle/>
            <a:p>
              <a:endParaRPr/>
            </a:p>
          </p:txBody>
        </p:sp>
      </p:grpSp>
      <p:sp>
        <p:nvSpPr>
          <p:cNvPr id="16" name="object 16"/>
          <p:cNvSpPr txBox="1"/>
          <p:nvPr/>
        </p:nvSpPr>
        <p:spPr>
          <a:xfrm>
            <a:off x="1558544" y="2139137"/>
            <a:ext cx="2159635" cy="757555"/>
          </a:xfrm>
          <a:prstGeom prst="rect">
            <a:avLst/>
          </a:prstGeom>
        </p:spPr>
        <p:txBody>
          <a:bodyPr vert="horz" wrap="square" lIns="0" tIns="12065" rIns="0" bIns="0" rtlCol="0">
            <a:spAutoFit/>
          </a:bodyPr>
          <a:lstStyle/>
          <a:p>
            <a:pPr marL="12700" marR="5080" indent="-635" algn="ctr">
              <a:lnSpc>
                <a:spcPct val="100000"/>
              </a:lnSpc>
              <a:spcBef>
                <a:spcPts val="95"/>
              </a:spcBef>
            </a:pPr>
            <a:r>
              <a:rPr sz="1600" dirty="0">
                <a:solidFill>
                  <a:srgbClr val="FFFFFF"/>
                </a:solidFill>
                <a:latin typeface="Arial"/>
                <a:cs typeface="Arial"/>
              </a:rPr>
              <a:t>Ge</a:t>
            </a:r>
            <a:r>
              <a:rPr sz="1600" spc="-10" dirty="0">
                <a:solidFill>
                  <a:srgbClr val="FFFFFF"/>
                </a:solidFill>
                <a:latin typeface="Arial"/>
                <a:cs typeface="Arial"/>
              </a:rPr>
              <a:t> målgruppen</a:t>
            </a:r>
            <a:r>
              <a:rPr sz="1600" spc="-30" dirty="0">
                <a:solidFill>
                  <a:srgbClr val="FFFFFF"/>
                </a:solidFill>
                <a:latin typeface="Arial"/>
                <a:cs typeface="Arial"/>
              </a:rPr>
              <a:t> </a:t>
            </a:r>
            <a:r>
              <a:rPr sz="1600" spc="-20" dirty="0">
                <a:solidFill>
                  <a:srgbClr val="FFFFFF"/>
                </a:solidFill>
                <a:latin typeface="Arial"/>
                <a:cs typeface="Arial"/>
              </a:rPr>
              <a:t>rätt </a:t>
            </a:r>
            <a:r>
              <a:rPr sz="1600" spc="-10" dirty="0">
                <a:solidFill>
                  <a:srgbClr val="FFFFFF"/>
                </a:solidFill>
                <a:latin typeface="Arial"/>
                <a:cs typeface="Arial"/>
              </a:rPr>
              <a:t>förutsättningar</a:t>
            </a:r>
            <a:r>
              <a:rPr sz="1600" dirty="0">
                <a:solidFill>
                  <a:srgbClr val="FFFFFF"/>
                </a:solidFill>
                <a:latin typeface="Arial"/>
                <a:cs typeface="Arial"/>
              </a:rPr>
              <a:t> innan</a:t>
            </a:r>
            <a:r>
              <a:rPr sz="1600" spc="-40" dirty="0">
                <a:solidFill>
                  <a:srgbClr val="FFFFFF"/>
                </a:solidFill>
                <a:latin typeface="Arial"/>
                <a:cs typeface="Arial"/>
              </a:rPr>
              <a:t> </a:t>
            </a:r>
            <a:r>
              <a:rPr sz="1600" spc="-25" dirty="0">
                <a:solidFill>
                  <a:srgbClr val="FFFFFF"/>
                </a:solidFill>
                <a:latin typeface="Arial"/>
                <a:cs typeface="Arial"/>
              </a:rPr>
              <a:t>de </a:t>
            </a:r>
            <a:r>
              <a:rPr sz="1600" dirty="0">
                <a:solidFill>
                  <a:srgbClr val="FFFFFF"/>
                </a:solidFill>
                <a:latin typeface="Arial"/>
                <a:cs typeface="Arial"/>
              </a:rPr>
              <a:t>kommer</a:t>
            </a:r>
            <a:r>
              <a:rPr sz="1600" spc="-30" dirty="0">
                <a:solidFill>
                  <a:srgbClr val="FFFFFF"/>
                </a:solidFill>
                <a:latin typeface="Arial"/>
                <a:cs typeface="Arial"/>
              </a:rPr>
              <a:t> </a:t>
            </a:r>
            <a:r>
              <a:rPr sz="1600" dirty="0">
                <a:solidFill>
                  <a:srgbClr val="FFFFFF"/>
                </a:solidFill>
                <a:latin typeface="Arial"/>
                <a:cs typeface="Arial"/>
              </a:rPr>
              <a:t>till</a:t>
            </a:r>
            <a:r>
              <a:rPr sz="1600" spc="-60" dirty="0">
                <a:solidFill>
                  <a:srgbClr val="FFFFFF"/>
                </a:solidFill>
                <a:latin typeface="Arial"/>
                <a:cs typeface="Arial"/>
              </a:rPr>
              <a:t> </a:t>
            </a:r>
            <a:r>
              <a:rPr sz="1600" spc="-10" dirty="0">
                <a:solidFill>
                  <a:srgbClr val="FFFFFF"/>
                </a:solidFill>
                <a:latin typeface="Arial"/>
                <a:cs typeface="Arial"/>
              </a:rPr>
              <a:t>arenan</a:t>
            </a:r>
            <a:endParaRPr sz="1600">
              <a:latin typeface="Arial"/>
              <a:cs typeface="Arial"/>
            </a:endParaRPr>
          </a:p>
        </p:txBody>
      </p:sp>
      <p:sp>
        <p:nvSpPr>
          <p:cNvPr id="23" name="object 23"/>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fld id="{81D60167-4931-47E6-BA6A-407CBD079E47}" type="slidenum">
              <a:rPr spc="-25" dirty="0"/>
              <a:t>22</a:t>
            </a:fld>
            <a:endParaRPr spc="-25" dirty="0"/>
          </a:p>
        </p:txBody>
      </p:sp>
      <p:sp>
        <p:nvSpPr>
          <p:cNvPr id="17" name="object 17"/>
          <p:cNvSpPr txBox="1"/>
          <p:nvPr/>
        </p:nvSpPr>
        <p:spPr>
          <a:xfrm>
            <a:off x="1294891" y="3182238"/>
            <a:ext cx="937894" cy="239395"/>
          </a:xfrm>
          <a:prstGeom prst="rect">
            <a:avLst/>
          </a:prstGeom>
        </p:spPr>
        <p:txBody>
          <a:bodyPr vert="horz" wrap="square" lIns="0" tIns="13335" rIns="0" bIns="0" rtlCol="0">
            <a:spAutoFit/>
          </a:bodyPr>
          <a:lstStyle/>
          <a:p>
            <a:pPr marL="12700">
              <a:lnSpc>
                <a:spcPct val="100000"/>
              </a:lnSpc>
              <a:spcBef>
                <a:spcPts val="105"/>
              </a:spcBef>
            </a:pPr>
            <a:r>
              <a:rPr sz="1400" i="1" spc="-10" dirty="0">
                <a:solidFill>
                  <a:srgbClr val="FFFFFF"/>
                </a:solidFill>
                <a:latin typeface="Arial"/>
                <a:cs typeface="Arial"/>
              </a:rPr>
              <a:t>Exempelvis</a:t>
            </a:r>
            <a:endParaRPr sz="1400">
              <a:latin typeface="Arial"/>
              <a:cs typeface="Arial"/>
            </a:endParaRPr>
          </a:p>
        </p:txBody>
      </p:sp>
      <p:sp>
        <p:nvSpPr>
          <p:cNvPr id="18" name="object 18"/>
          <p:cNvSpPr txBox="1"/>
          <p:nvPr/>
        </p:nvSpPr>
        <p:spPr>
          <a:xfrm>
            <a:off x="1294891" y="3395954"/>
            <a:ext cx="2592705" cy="2266950"/>
          </a:xfrm>
          <a:prstGeom prst="rect">
            <a:avLst/>
          </a:prstGeom>
        </p:spPr>
        <p:txBody>
          <a:bodyPr vert="horz" wrap="square" lIns="0" tIns="119380" rIns="0" bIns="0" rtlCol="0">
            <a:spAutoFit/>
          </a:bodyPr>
          <a:lstStyle/>
          <a:p>
            <a:pPr marL="299085" indent="-286385">
              <a:lnSpc>
                <a:spcPct val="100000"/>
              </a:lnSpc>
              <a:spcBef>
                <a:spcPts val="940"/>
              </a:spcBef>
              <a:buFont typeface="Wingdings"/>
              <a:buChar char=""/>
              <a:tabLst>
                <a:tab pos="299085" algn="l"/>
              </a:tabLst>
            </a:pPr>
            <a:r>
              <a:rPr sz="1400" dirty="0">
                <a:solidFill>
                  <a:srgbClr val="FFFFFF"/>
                </a:solidFill>
                <a:latin typeface="Arial Narrow"/>
                <a:cs typeface="Arial Narrow"/>
              </a:rPr>
              <a:t>Statistik</a:t>
            </a:r>
            <a:r>
              <a:rPr sz="1400" spc="-20" dirty="0">
                <a:solidFill>
                  <a:srgbClr val="FFFFFF"/>
                </a:solidFill>
                <a:latin typeface="Arial Narrow"/>
                <a:cs typeface="Arial Narrow"/>
              </a:rPr>
              <a:t> </a:t>
            </a:r>
            <a:r>
              <a:rPr sz="1400" dirty="0">
                <a:solidFill>
                  <a:srgbClr val="FFFFFF"/>
                </a:solidFill>
                <a:latin typeface="Arial Narrow"/>
                <a:cs typeface="Arial Narrow"/>
              </a:rPr>
              <a:t>om</a:t>
            </a:r>
            <a:r>
              <a:rPr sz="1400" spc="10" dirty="0">
                <a:solidFill>
                  <a:srgbClr val="FFFFFF"/>
                </a:solidFill>
                <a:latin typeface="Arial Narrow"/>
                <a:cs typeface="Arial Narrow"/>
              </a:rPr>
              <a:t> </a:t>
            </a:r>
            <a:r>
              <a:rPr sz="1400" spc="-10" dirty="0">
                <a:solidFill>
                  <a:srgbClr val="FFFFFF"/>
                </a:solidFill>
                <a:latin typeface="Arial Narrow"/>
                <a:cs typeface="Arial Narrow"/>
              </a:rPr>
              <a:t>spelarna</a:t>
            </a:r>
            <a:endParaRPr sz="1400">
              <a:latin typeface="Arial Narrow"/>
              <a:cs typeface="Arial Narrow"/>
            </a:endParaRPr>
          </a:p>
          <a:p>
            <a:pPr marL="299085" indent="-286385">
              <a:lnSpc>
                <a:spcPct val="100000"/>
              </a:lnSpc>
              <a:spcBef>
                <a:spcPts val="840"/>
              </a:spcBef>
              <a:buFont typeface="Wingdings"/>
              <a:buChar char=""/>
              <a:tabLst>
                <a:tab pos="299085" algn="l"/>
              </a:tabLst>
            </a:pPr>
            <a:r>
              <a:rPr sz="1400" dirty="0">
                <a:solidFill>
                  <a:srgbClr val="FFFFFF"/>
                </a:solidFill>
                <a:latin typeface="Arial Narrow"/>
                <a:cs typeface="Arial Narrow"/>
              </a:rPr>
              <a:t>Kunskap</a:t>
            </a:r>
            <a:r>
              <a:rPr sz="1400" spc="-30" dirty="0">
                <a:solidFill>
                  <a:srgbClr val="FFFFFF"/>
                </a:solidFill>
                <a:latin typeface="Arial Narrow"/>
                <a:cs typeface="Arial Narrow"/>
              </a:rPr>
              <a:t> </a:t>
            </a:r>
            <a:r>
              <a:rPr sz="1400" dirty="0">
                <a:solidFill>
                  <a:srgbClr val="FFFFFF"/>
                </a:solidFill>
                <a:latin typeface="Arial Narrow"/>
                <a:cs typeface="Arial Narrow"/>
              </a:rPr>
              <a:t>om</a:t>
            </a:r>
            <a:r>
              <a:rPr sz="1400" spc="-20" dirty="0">
                <a:solidFill>
                  <a:srgbClr val="FFFFFF"/>
                </a:solidFill>
                <a:latin typeface="Arial Narrow"/>
                <a:cs typeface="Arial Narrow"/>
              </a:rPr>
              <a:t> </a:t>
            </a:r>
            <a:r>
              <a:rPr sz="1400" spc="-10" dirty="0">
                <a:solidFill>
                  <a:srgbClr val="FFFFFF"/>
                </a:solidFill>
                <a:latin typeface="Arial Narrow"/>
                <a:cs typeface="Arial Narrow"/>
              </a:rPr>
              <a:t>spelet</a:t>
            </a:r>
            <a:endParaRPr sz="1400">
              <a:latin typeface="Arial Narrow"/>
              <a:cs typeface="Arial Narrow"/>
            </a:endParaRPr>
          </a:p>
          <a:p>
            <a:pPr marL="299085" indent="-286385">
              <a:lnSpc>
                <a:spcPct val="100000"/>
              </a:lnSpc>
              <a:spcBef>
                <a:spcPts val="840"/>
              </a:spcBef>
              <a:buFont typeface="Wingdings"/>
              <a:buChar char=""/>
              <a:tabLst>
                <a:tab pos="299085" algn="l"/>
              </a:tabLst>
            </a:pPr>
            <a:r>
              <a:rPr sz="1400" dirty="0">
                <a:solidFill>
                  <a:srgbClr val="FFFFFF"/>
                </a:solidFill>
                <a:latin typeface="Arial Narrow"/>
                <a:cs typeface="Arial Narrow"/>
              </a:rPr>
              <a:t>Lagets</a:t>
            </a:r>
            <a:r>
              <a:rPr sz="1400" spc="-10" dirty="0">
                <a:solidFill>
                  <a:srgbClr val="FFFFFF"/>
                </a:solidFill>
                <a:latin typeface="Arial Narrow"/>
                <a:cs typeface="Arial Narrow"/>
              </a:rPr>
              <a:t> taktik</a:t>
            </a:r>
            <a:endParaRPr sz="1400">
              <a:latin typeface="Arial Narrow"/>
              <a:cs typeface="Arial Narrow"/>
            </a:endParaRPr>
          </a:p>
          <a:p>
            <a:pPr marL="299085" indent="-286385">
              <a:lnSpc>
                <a:spcPct val="100000"/>
              </a:lnSpc>
              <a:spcBef>
                <a:spcPts val="840"/>
              </a:spcBef>
              <a:buFont typeface="Wingdings"/>
              <a:buChar char=""/>
              <a:tabLst>
                <a:tab pos="299085" algn="l"/>
              </a:tabLst>
            </a:pPr>
            <a:r>
              <a:rPr sz="1400" dirty="0">
                <a:solidFill>
                  <a:srgbClr val="FFFFFF"/>
                </a:solidFill>
                <a:latin typeface="Arial Narrow"/>
                <a:cs typeface="Arial Narrow"/>
              </a:rPr>
              <a:t>Information</a:t>
            </a:r>
            <a:r>
              <a:rPr sz="1400" spc="-20" dirty="0">
                <a:solidFill>
                  <a:srgbClr val="FFFFFF"/>
                </a:solidFill>
                <a:latin typeface="Arial Narrow"/>
                <a:cs typeface="Arial Narrow"/>
              </a:rPr>
              <a:t> </a:t>
            </a:r>
            <a:r>
              <a:rPr sz="1400" dirty="0">
                <a:solidFill>
                  <a:srgbClr val="FFFFFF"/>
                </a:solidFill>
                <a:latin typeface="Arial Narrow"/>
                <a:cs typeface="Arial Narrow"/>
              </a:rPr>
              <a:t>om</a:t>
            </a:r>
            <a:r>
              <a:rPr sz="1400" spc="-15" dirty="0">
                <a:solidFill>
                  <a:srgbClr val="FFFFFF"/>
                </a:solidFill>
                <a:latin typeface="Arial Narrow"/>
                <a:cs typeface="Arial Narrow"/>
              </a:rPr>
              <a:t> </a:t>
            </a:r>
            <a:r>
              <a:rPr sz="1400" spc="-10" dirty="0">
                <a:solidFill>
                  <a:srgbClr val="FFFFFF"/>
                </a:solidFill>
                <a:latin typeface="Arial Narrow"/>
                <a:cs typeface="Arial Narrow"/>
              </a:rPr>
              <a:t>motståndarna</a:t>
            </a:r>
            <a:endParaRPr sz="1400">
              <a:latin typeface="Arial Narrow"/>
              <a:cs typeface="Arial Narrow"/>
            </a:endParaRPr>
          </a:p>
          <a:p>
            <a:pPr marL="299085" indent="-286385">
              <a:lnSpc>
                <a:spcPct val="100000"/>
              </a:lnSpc>
              <a:spcBef>
                <a:spcPts val="840"/>
              </a:spcBef>
              <a:buFont typeface="Wingdings"/>
              <a:buChar char=""/>
              <a:tabLst>
                <a:tab pos="299085" algn="l"/>
              </a:tabLst>
            </a:pPr>
            <a:r>
              <a:rPr sz="1400" dirty="0">
                <a:solidFill>
                  <a:srgbClr val="FFFFFF"/>
                </a:solidFill>
                <a:latin typeface="Arial Narrow"/>
                <a:cs typeface="Arial Narrow"/>
              </a:rPr>
              <a:t>Spelarnas</a:t>
            </a:r>
            <a:r>
              <a:rPr sz="1400" spc="-25" dirty="0">
                <a:solidFill>
                  <a:srgbClr val="FFFFFF"/>
                </a:solidFill>
                <a:latin typeface="Arial Narrow"/>
                <a:cs typeface="Arial Narrow"/>
              </a:rPr>
              <a:t> </a:t>
            </a:r>
            <a:r>
              <a:rPr sz="1400" dirty="0">
                <a:solidFill>
                  <a:srgbClr val="FFFFFF"/>
                </a:solidFill>
                <a:latin typeface="Arial Narrow"/>
                <a:cs typeface="Arial Narrow"/>
              </a:rPr>
              <a:t>tankar</a:t>
            </a:r>
            <a:r>
              <a:rPr sz="1400" spc="-20" dirty="0">
                <a:solidFill>
                  <a:srgbClr val="FFFFFF"/>
                </a:solidFill>
                <a:latin typeface="Arial Narrow"/>
                <a:cs typeface="Arial Narrow"/>
              </a:rPr>
              <a:t> </a:t>
            </a:r>
            <a:r>
              <a:rPr sz="1400" dirty="0">
                <a:solidFill>
                  <a:srgbClr val="FFFFFF"/>
                </a:solidFill>
                <a:latin typeface="Arial Narrow"/>
                <a:cs typeface="Arial Narrow"/>
              </a:rPr>
              <a:t>om</a:t>
            </a:r>
            <a:r>
              <a:rPr sz="1400" spc="-20" dirty="0">
                <a:solidFill>
                  <a:srgbClr val="FFFFFF"/>
                </a:solidFill>
                <a:latin typeface="Arial Narrow"/>
                <a:cs typeface="Arial Narrow"/>
              </a:rPr>
              <a:t> </a:t>
            </a:r>
            <a:r>
              <a:rPr sz="1400" spc="-10" dirty="0">
                <a:solidFill>
                  <a:srgbClr val="FFFFFF"/>
                </a:solidFill>
                <a:latin typeface="Arial Narrow"/>
                <a:cs typeface="Arial Narrow"/>
              </a:rPr>
              <a:t>motståndarna</a:t>
            </a:r>
            <a:endParaRPr sz="1400">
              <a:latin typeface="Arial Narrow"/>
              <a:cs typeface="Arial Narrow"/>
            </a:endParaRPr>
          </a:p>
          <a:p>
            <a:pPr marL="299085" marR="77470" indent="-287020">
              <a:lnSpc>
                <a:spcPct val="150000"/>
              </a:lnSpc>
              <a:spcBef>
                <a:spcPts val="5"/>
              </a:spcBef>
              <a:buFont typeface="Wingdings"/>
              <a:buChar char=""/>
              <a:tabLst>
                <a:tab pos="299085" algn="l"/>
              </a:tabLst>
            </a:pPr>
            <a:r>
              <a:rPr sz="1400" dirty="0">
                <a:solidFill>
                  <a:srgbClr val="FFFFFF"/>
                </a:solidFill>
                <a:latin typeface="Arial Narrow"/>
                <a:cs typeface="Arial Narrow"/>
              </a:rPr>
              <a:t>Historik</a:t>
            </a:r>
            <a:r>
              <a:rPr sz="1400" spc="-25" dirty="0">
                <a:solidFill>
                  <a:srgbClr val="FFFFFF"/>
                </a:solidFill>
                <a:latin typeface="Arial Narrow"/>
                <a:cs typeface="Arial Narrow"/>
              </a:rPr>
              <a:t> </a:t>
            </a:r>
            <a:r>
              <a:rPr sz="1400" dirty="0">
                <a:solidFill>
                  <a:srgbClr val="FFFFFF"/>
                </a:solidFill>
                <a:latin typeface="Arial Narrow"/>
                <a:cs typeface="Arial Narrow"/>
              </a:rPr>
              <a:t>–</a:t>
            </a:r>
            <a:r>
              <a:rPr sz="1400" spc="-20" dirty="0">
                <a:solidFill>
                  <a:srgbClr val="FFFFFF"/>
                </a:solidFill>
                <a:latin typeface="Arial Narrow"/>
                <a:cs typeface="Arial Narrow"/>
              </a:rPr>
              <a:t> </a:t>
            </a:r>
            <a:r>
              <a:rPr sz="1400" dirty="0">
                <a:solidFill>
                  <a:srgbClr val="FFFFFF"/>
                </a:solidFill>
                <a:latin typeface="Arial Narrow"/>
                <a:cs typeface="Arial Narrow"/>
              </a:rPr>
              <a:t>gamla</a:t>
            </a:r>
            <a:r>
              <a:rPr sz="1400" spc="-15" dirty="0">
                <a:solidFill>
                  <a:srgbClr val="FFFFFF"/>
                </a:solidFill>
                <a:latin typeface="Arial Narrow"/>
                <a:cs typeface="Arial Narrow"/>
              </a:rPr>
              <a:t> </a:t>
            </a:r>
            <a:r>
              <a:rPr sz="1400" dirty="0">
                <a:solidFill>
                  <a:srgbClr val="FFFFFF"/>
                </a:solidFill>
                <a:latin typeface="Arial Narrow"/>
                <a:cs typeface="Arial Narrow"/>
              </a:rPr>
              <a:t>spelare,</a:t>
            </a:r>
            <a:r>
              <a:rPr sz="1400" spc="-20" dirty="0">
                <a:solidFill>
                  <a:srgbClr val="FFFFFF"/>
                </a:solidFill>
                <a:latin typeface="Arial Narrow"/>
                <a:cs typeface="Arial Narrow"/>
              </a:rPr>
              <a:t> </a:t>
            </a:r>
            <a:r>
              <a:rPr sz="1400" spc="-10" dirty="0">
                <a:solidFill>
                  <a:srgbClr val="FFFFFF"/>
                </a:solidFill>
                <a:latin typeface="Arial Narrow"/>
                <a:cs typeface="Arial Narrow"/>
              </a:rPr>
              <a:t>matcher, </a:t>
            </a:r>
            <a:r>
              <a:rPr sz="1400" dirty="0">
                <a:solidFill>
                  <a:srgbClr val="FFFFFF"/>
                </a:solidFill>
                <a:latin typeface="Arial Narrow"/>
                <a:cs typeface="Arial Narrow"/>
              </a:rPr>
              <a:t>framgångar</a:t>
            </a:r>
            <a:r>
              <a:rPr sz="1400" spc="-25" dirty="0">
                <a:solidFill>
                  <a:srgbClr val="FFFFFF"/>
                </a:solidFill>
                <a:latin typeface="Arial Narrow"/>
                <a:cs typeface="Arial Narrow"/>
              </a:rPr>
              <a:t> </a:t>
            </a:r>
            <a:r>
              <a:rPr sz="1400" spc="-20" dirty="0">
                <a:solidFill>
                  <a:srgbClr val="FFFFFF"/>
                </a:solidFill>
                <a:latin typeface="Arial Narrow"/>
                <a:cs typeface="Arial Narrow"/>
              </a:rPr>
              <a:t>etc.</a:t>
            </a:r>
            <a:endParaRPr sz="1400">
              <a:latin typeface="Arial Narrow"/>
              <a:cs typeface="Arial Narrow"/>
            </a:endParaRPr>
          </a:p>
        </p:txBody>
      </p:sp>
      <p:sp>
        <p:nvSpPr>
          <p:cNvPr id="19" name="object 19"/>
          <p:cNvSpPr txBox="1"/>
          <p:nvPr/>
        </p:nvSpPr>
        <p:spPr>
          <a:xfrm>
            <a:off x="8567166" y="2144648"/>
            <a:ext cx="1793875" cy="756920"/>
          </a:xfrm>
          <a:prstGeom prst="rect">
            <a:avLst/>
          </a:prstGeom>
        </p:spPr>
        <p:txBody>
          <a:bodyPr vert="horz" wrap="square" lIns="0" tIns="12065" rIns="0" bIns="0" rtlCol="0">
            <a:spAutoFit/>
          </a:bodyPr>
          <a:lstStyle/>
          <a:p>
            <a:pPr marL="12700" marR="5080" algn="ctr">
              <a:lnSpc>
                <a:spcPct val="100000"/>
              </a:lnSpc>
              <a:spcBef>
                <a:spcPts val="95"/>
              </a:spcBef>
            </a:pPr>
            <a:r>
              <a:rPr sz="1600" dirty="0">
                <a:solidFill>
                  <a:srgbClr val="FFFFFF"/>
                </a:solidFill>
                <a:latin typeface="Arial"/>
                <a:cs typeface="Arial"/>
              </a:rPr>
              <a:t>Skapa</a:t>
            </a:r>
            <a:r>
              <a:rPr sz="1600" spc="-70" dirty="0">
                <a:solidFill>
                  <a:srgbClr val="FFFFFF"/>
                </a:solidFill>
                <a:latin typeface="Arial"/>
                <a:cs typeface="Arial"/>
              </a:rPr>
              <a:t> </a:t>
            </a:r>
            <a:r>
              <a:rPr sz="1600" dirty="0">
                <a:solidFill>
                  <a:srgbClr val="FFFFFF"/>
                </a:solidFill>
                <a:latin typeface="Arial"/>
                <a:cs typeface="Arial"/>
              </a:rPr>
              <a:t>innehåll</a:t>
            </a:r>
            <a:r>
              <a:rPr sz="1600" spc="-95" dirty="0">
                <a:solidFill>
                  <a:srgbClr val="FFFFFF"/>
                </a:solidFill>
                <a:latin typeface="Arial"/>
                <a:cs typeface="Arial"/>
              </a:rPr>
              <a:t> </a:t>
            </a:r>
            <a:r>
              <a:rPr sz="1600" spc="-25" dirty="0">
                <a:solidFill>
                  <a:srgbClr val="FFFFFF"/>
                </a:solidFill>
                <a:latin typeface="Arial"/>
                <a:cs typeface="Arial"/>
              </a:rPr>
              <a:t>som </a:t>
            </a:r>
            <a:r>
              <a:rPr sz="1600" dirty="0">
                <a:solidFill>
                  <a:srgbClr val="FFFFFF"/>
                </a:solidFill>
                <a:latin typeface="Arial"/>
                <a:cs typeface="Arial"/>
              </a:rPr>
              <a:t>stärker</a:t>
            </a:r>
            <a:r>
              <a:rPr sz="1600" spc="-30" dirty="0">
                <a:solidFill>
                  <a:srgbClr val="FFFFFF"/>
                </a:solidFill>
                <a:latin typeface="Arial"/>
                <a:cs typeface="Arial"/>
              </a:rPr>
              <a:t> </a:t>
            </a:r>
            <a:r>
              <a:rPr sz="1600" spc="-10" dirty="0">
                <a:solidFill>
                  <a:srgbClr val="FFFFFF"/>
                </a:solidFill>
                <a:latin typeface="Arial"/>
                <a:cs typeface="Arial"/>
              </a:rPr>
              <a:t>upplevelsen </a:t>
            </a:r>
            <a:r>
              <a:rPr sz="1600" dirty="0">
                <a:solidFill>
                  <a:srgbClr val="FFFFFF"/>
                </a:solidFill>
                <a:latin typeface="Arial"/>
                <a:cs typeface="Arial"/>
              </a:rPr>
              <a:t>på</a:t>
            </a:r>
            <a:r>
              <a:rPr sz="1600" spc="-30" dirty="0">
                <a:solidFill>
                  <a:srgbClr val="FFFFFF"/>
                </a:solidFill>
                <a:latin typeface="Arial"/>
                <a:cs typeface="Arial"/>
              </a:rPr>
              <a:t> </a:t>
            </a:r>
            <a:r>
              <a:rPr sz="1600" spc="-10" dirty="0">
                <a:solidFill>
                  <a:srgbClr val="FFFFFF"/>
                </a:solidFill>
                <a:latin typeface="Arial"/>
                <a:cs typeface="Arial"/>
              </a:rPr>
              <a:t>plats</a:t>
            </a:r>
            <a:endParaRPr sz="1600">
              <a:latin typeface="Arial"/>
              <a:cs typeface="Arial"/>
            </a:endParaRPr>
          </a:p>
        </p:txBody>
      </p:sp>
      <p:sp>
        <p:nvSpPr>
          <p:cNvPr id="20" name="object 20"/>
          <p:cNvSpPr txBox="1"/>
          <p:nvPr/>
        </p:nvSpPr>
        <p:spPr>
          <a:xfrm>
            <a:off x="8210550" y="3187445"/>
            <a:ext cx="937894" cy="239395"/>
          </a:xfrm>
          <a:prstGeom prst="rect">
            <a:avLst/>
          </a:prstGeom>
        </p:spPr>
        <p:txBody>
          <a:bodyPr vert="horz" wrap="square" lIns="0" tIns="13335" rIns="0" bIns="0" rtlCol="0">
            <a:spAutoFit/>
          </a:bodyPr>
          <a:lstStyle/>
          <a:p>
            <a:pPr marL="12700">
              <a:lnSpc>
                <a:spcPct val="100000"/>
              </a:lnSpc>
              <a:spcBef>
                <a:spcPts val="105"/>
              </a:spcBef>
            </a:pPr>
            <a:r>
              <a:rPr sz="1400" i="1" spc="-10" dirty="0">
                <a:solidFill>
                  <a:srgbClr val="FFFFFF"/>
                </a:solidFill>
                <a:latin typeface="Arial"/>
                <a:cs typeface="Arial"/>
              </a:rPr>
              <a:t>Exempelvis</a:t>
            </a:r>
            <a:endParaRPr sz="1400">
              <a:latin typeface="Arial"/>
              <a:cs typeface="Arial"/>
            </a:endParaRPr>
          </a:p>
        </p:txBody>
      </p:sp>
      <p:sp>
        <p:nvSpPr>
          <p:cNvPr id="21" name="object 21"/>
          <p:cNvSpPr txBox="1"/>
          <p:nvPr/>
        </p:nvSpPr>
        <p:spPr>
          <a:xfrm>
            <a:off x="8210550" y="3401415"/>
            <a:ext cx="2318385" cy="2906395"/>
          </a:xfrm>
          <a:prstGeom prst="rect">
            <a:avLst/>
          </a:prstGeom>
        </p:spPr>
        <p:txBody>
          <a:bodyPr vert="horz" wrap="square" lIns="0" tIns="119380" rIns="0" bIns="0" rtlCol="0">
            <a:spAutoFit/>
          </a:bodyPr>
          <a:lstStyle/>
          <a:p>
            <a:pPr marL="299085" indent="-286385">
              <a:lnSpc>
                <a:spcPct val="100000"/>
              </a:lnSpc>
              <a:spcBef>
                <a:spcPts val="940"/>
              </a:spcBef>
              <a:buFont typeface="Wingdings"/>
              <a:buChar char=""/>
              <a:tabLst>
                <a:tab pos="299085" algn="l"/>
              </a:tabLst>
            </a:pPr>
            <a:r>
              <a:rPr sz="1400" dirty="0">
                <a:solidFill>
                  <a:srgbClr val="FFFFFF"/>
                </a:solidFill>
                <a:latin typeface="Arial Narrow"/>
                <a:cs typeface="Arial Narrow"/>
              </a:rPr>
              <a:t>Spelarnas</a:t>
            </a:r>
            <a:r>
              <a:rPr sz="1400" spc="-55" dirty="0">
                <a:solidFill>
                  <a:srgbClr val="FFFFFF"/>
                </a:solidFill>
                <a:latin typeface="Arial Narrow"/>
                <a:cs typeface="Arial Narrow"/>
              </a:rPr>
              <a:t> </a:t>
            </a:r>
            <a:r>
              <a:rPr sz="1400" spc="-10" dirty="0">
                <a:solidFill>
                  <a:srgbClr val="FFFFFF"/>
                </a:solidFill>
                <a:latin typeface="Arial Narrow"/>
                <a:cs typeface="Arial Narrow"/>
              </a:rPr>
              <a:t>inställning</a:t>
            </a:r>
            <a:endParaRPr sz="1400">
              <a:latin typeface="Arial Narrow"/>
              <a:cs typeface="Arial Narrow"/>
            </a:endParaRPr>
          </a:p>
          <a:p>
            <a:pPr marL="299085" indent="-286385">
              <a:lnSpc>
                <a:spcPct val="100000"/>
              </a:lnSpc>
              <a:spcBef>
                <a:spcPts val="840"/>
              </a:spcBef>
              <a:buFont typeface="Wingdings"/>
              <a:buChar char=""/>
              <a:tabLst>
                <a:tab pos="299085" algn="l"/>
              </a:tabLst>
            </a:pPr>
            <a:r>
              <a:rPr sz="1400" dirty="0">
                <a:solidFill>
                  <a:srgbClr val="FFFFFF"/>
                </a:solidFill>
                <a:latin typeface="Arial Narrow"/>
                <a:cs typeface="Arial Narrow"/>
              </a:rPr>
              <a:t>Stämningen</a:t>
            </a:r>
            <a:r>
              <a:rPr sz="1400" spc="-30" dirty="0">
                <a:solidFill>
                  <a:srgbClr val="FFFFFF"/>
                </a:solidFill>
                <a:latin typeface="Arial Narrow"/>
                <a:cs typeface="Arial Narrow"/>
              </a:rPr>
              <a:t> </a:t>
            </a:r>
            <a:r>
              <a:rPr sz="1400" dirty="0">
                <a:solidFill>
                  <a:srgbClr val="FFFFFF"/>
                </a:solidFill>
                <a:latin typeface="Arial Narrow"/>
                <a:cs typeface="Arial Narrow"/>
              </a:rPr>
              <a:t>i</a:t>
            </a:r>
            <a:r>
              <a:rPr sz="1400" spc="-25" dirty="0">
                <a:solidFill>
                  <a:srgbClr val="FFFFFF"/>
                </a:solidFill>
                <a:latin typeface="Arial Narrow"/>
                <a:cs typeface="Arial Narrow"/>
              </a:rPr>
              <a:t> </a:t>
            </a:r>
            <a:r>
              <a:rPr sz="1400" spc="-10" dirty="0">
                <a:solidFill>
                  <a:srgbClr val="FFFFFF"/>
                </a:solidFill>
                <a:latin typeface="Arial Narrow"/>
                <a:cs typeface="Arial Narrow"/>
              </a:rPr>
              <a:t>arenan</a:t>
            </a:r>
            <a:endParaRPr sz="1400">
              <a:latin typeface="Arial Narrow"/>
              <a:cs typeface="Arial Narrow"/>
            </a:endParaRPr>
          </a:p>
          <a:p>
            <a:pPr marL="299085" indent="-286385">
              <a:lnSpc>
                <a:spcPct val="100000"/>
              </a:lnSpc>
              <a:spcBef>
                <a:spcPts val="840"/>
              </a:spcBef>
              <a:buFont typeface="Wingdings"/>
              <a:buChar char=""/>
              <a:tabLst>
                <a:tab pos="299085" algn="l"/>
              </a:tabLst>
            </a:pPr>
            <a:r>
              <a:rPr sz="1400" dirty="0">
                <a:solidFill>
                  <a:srgbClr val="FFFFFF"/>
                </a:solidFill>
                <a:latin typeface="Arial Narrow"/>
                <a:cs typeface="Arial Narrow"/>
              </a:rPr>
              <a:t>Ljud</a:t>
            </a:r>
            <a:r>
              <a:rPr sz="1400" spc="-30" dirty="0">
                <a:solidFill>
                  <a:srgbClr val="FFFFFF"/>
                </a:solidFill>
                <a:latin typeface="Arial Narrow"/>
                <a:cs typeface="Arial Narrow"/>
              </a:rPr>
              <a:t> </a:t>
            </a:r>
            <a:r>
              <a:rPr sz="1400" dirty="0">
                <a:solidFill>
                  <a:srgbClr val="FFFFFF"/>
                </a:solidFill>
                <a:latin typeface="Arial Narrow"/>
                <a:cs typeface="Arial Narrow"/>
              </a:rPr>
              <a:t>och</a:t>
            </a:r>
            <a:r>
              <a:rPr sz="1400" spc="-5" dirty="0">
                <a:solidFill>
                  <a:srgbClr val="FFFFFF"/>
                </a:solidFill>
                <a:latin typeface="Arial Narrow"/>
                <a:cs typeface="Arial Narrow"/>
              </a:rPr>
              <a:t> </a:t>
            </a:r>
            <a:r>
              <a:rPr sz="1400" spc="-20" dirty="0">
                <a:solidFill>
                  <a:srgbClr val="FFFFFF"/>
                </a:solidFill>
                <a:latin typeface="Arial Narrow"/>
                <a:cs typeface="Arial Narrow"/>
              </a:rPr>
              <a:t>ljus</a:t>
            </a:r>
            <a:endParaRPr sz="1400">
              <a:latin typeface="Arial Narrow"/>
              <a:cs typeface="Arial Narrow"/>
            </a:endParaRPr>
          </a:p>
          <a:p>
            <a:pPr marL="299085" indent="-286385">
              <a:lnSpc>
                <a:spcPct val="100000"/>
              </a:lnSpc>
              <a:spcBef>
                <a:spcPts val="840"/>
              </a:spcBef>
              <a:buFont typeface="Wingdings"/>
              <a:buChar char=""/>
              <a:tabLst>
                <a:tab pos="299085" algn="l"/>
              </a:tabLst>
            </a:pPr>
            <a:r>
              <a:rPr sz="1400" spc="-10" dirty="0">
                <a:solidFill>
                  <a:srgbClr val="FFFFFF"/>
                </a:solidFill>
                <a:latin typeface="Arial Narrow"/>
                <a:cs typeface="Arial Narrow"/>
              </a:rPr>
              <a:t>Speaker</a:t>
            </a:r>
            <a:endParaRPr sz="1400">
              <a:latin typeface="Arial Narrow"/>
              <a:cs typeface="Arial Narrow"/>
            </a:endParaRPr>
          </a:p>
          <a:p>
            <a:pPr marL="299085" indent="-286385">
              <a:lnSpc>
                <a:spcPct val="100000"/>
              </a:lnSpc>
              <a:spcBef>
                <a:spcPts val="840"/>
              </a:spcBef>
              <a:buFont typeface="Wingdings"/>
              <a:buChar char=""/>
              <a:tabLst>
                <a:tab pos="299085" algn="l"/>
              </a:tabLst>
            </a:pPr>
            <a:r>
              <a:rPr sz="1400" dirty="0">
                <a:solidFill>
                  <a:srgbClr val="FFFFFF"/>
                </a:solidFill>
                <a:latin typeface="Arial Narrow"/>
                <a:cs typeface="Arial Narrow"/>
              </a:rPr>
              <a:t>Mat</a:t>
            </a:r>
            <a:r>
              <a:rPr sz="1400" spc="-5" dirty="0">
                <a:solidFill>
                  <a:srgbClr val="FFFFFF"/>
                </a:solidFill>
                <a:latin typeface="Arial Narrow"/>
                <a:cs typeface="Arial Narrow"/>
              </a:rPr>
              <a:t> </a:t>
            </a:r>
            <a:r>
              <a:rPr sz="1400" dirty="0">
                <a:solidFill>
                  <a:srgbClr val="FFFFFF"/>
                </a:solidFill>
                <a:latin typeface="Arial Narrow"/>
                <a:cs typeface="Arial Narrow"/>
              </a:rPr>
              <a:t>och</a:t>
            </a:r>
            <a:r>
              <a:rPr sz="1400" spc="5" dirty="0">
                <a:solidFill>
                  <a:srgbClr val="FFFFFF"/>
                </a:solidFill>
                <a:latin typeface="Arial Narrow"/>
                <a:cs typeface="Arial Narrow"/>
              </a:rPr>
              <a:t> </a:t>
            </a:r>
            <a:r>
              <a:rPr sz="1400" spc="-10" dirty="0">
                <a:solidFill>
                  <a:srgbClr val="FFFFFF"/>
                </a:solidFill>
                <a:latin typeface="Arial Narrow"/>
                <a:cs typeface="Arial Narrow"/>
              </a:rPr>
              <a:t>dryck</a:t>
            </a:r>
            <a:endParaRPr sz="1400">
              <a:latin typeface="Arial Narrow"/>
              <a:cs typeface="Arial Narrow"/>
            </a:endParaRPr>
          </a:p>
          <a:p>
            <a:pPr marL="299085" indent="-286385">
              <a:lnSpc>
                <a:spcPct val="100000"/>
              </a:lnSpc>
              <a:spcBef>
                <a:spcPts val="840"/>
              </a:spcBef>
              <a:buFont typeface="Wingdings"/>
              <a:buChar char=""/>
              <a:tabLst>
                <a:tab pos="299085" algn="l"/>
              </a:tabLst>
            </a:pPr>
            <a:r>
              <a:rPr sz="1400" dirty="0">
                <a:solidFill>
                  <a:srgbClr val="FFFFFF"/>
                </a:solidFill>
                <a:latin typeface="Arial Narrow"/>
                <a:cs typeface="Arial Narrow"/>
              </a:rPr>
              <a:t>Bemötande</a:t>
            </a:r>
            <a:r>
              <a:rPr sz="1400" spc="-20" dirty="0">
                <a:solidFill>
                  <a:srgbClr val="FFFFFF"/>
                </a:solidFill>
                <a:latin typeface="Arial Narrow"/>
                <a:cs typeface="Arial Narrow"/>
              </a:rPr>
              <a:t> </a:t>
            </a:r>
            <a:r>
              <a:rPr sz="1400" dirty="0">
                <a:solidFill>
                  <a:srgbClr val="FFFFFF"/>
                </a:solidFill>
                <a:latin typeface="Arial Narrow"/>
                <a:cs typeface="Arial Narrow"/>
              </a:rPr>
              <a:t>från</a:t>
            </a:r>
            <a:r>
              <a:rPr sz="1400" spc="-25" dirty="0">
                <a:solidFill>
                  <a:srgbClr val="FFFFFF"/>
                </a:solidFill>
                <a:latin typeface="Arial Narrow"/>
                <a:cs typeface="Arial Narrow"/>
              </a:rPr>
              <a:t> </a:t>
            </a:r>
            <a:r>
              <a:rPr sz="1400" spc="-10" dirty="0">
                <a:solidFill>
                  <a:srgbClr val="FFFFFF"/>
                </a:solidFill>
                <a:latin typeface="Arial Narrow"/>
                <a:cs typeface="Arial Narrow"/>
              </a:rPr>
              <a:t>funktionärer</a:t>
            </a:r>
            <a:endParaRPr sz="1400">
              <a:latin typeface="Arial Narrow"/>
              <a:cs typeface="Arial Narrow"/>
            </a:endParaRPr>
          </a:p>
          <a:p>
            <a:pPr marL="299085" marR="5080" indent="-287020">
              <a:lnSpc>
                <a:spcPts val="2520"/>
              </a:lnSpc>
              <a:spcBef>
                <a:spcPts val="225"/>
              </a:spcBef>
              <a:buFont typeface="Wingdings"/>
              <a:buChar char=""/>
              <a:tabLst>
                <a:tab pos="299085" algn="l"/>
              </a:tabLst>
            </a:pPr>
            <a:r>
              <a:rPr sz="1400" dirty="0">
                <a:solidFill>
                  <a:srgbClr val="FFFFFF"/>
                </a:solidFill>
                <a:latin typeface="Arial Narrow"/>
                <a:cs typeface="Arial Narrow"/>
              </a:rPr>
              <a:t>Statistik,</a:t>
            </a:r>
            <a:r>
              <a:rPr sz="1400" spc="-25" dirty="0">
                <a:solidFill>
                  <a:srgbClr val="FFFFFF"/>
                </a:solidFill>
                <a:latin typeface="Arial Narrow"/>
                <a:cs typeface="Arial Narrow"/>
              </a:rPr>
              <a:t> </a:t>
            </a:r>
            <a:r>
              <a:rPr sz="1400" dirty="0">
                <a:solidFill>
                  <a:srgbClr val="FFFFFF"/>
                </a:solidFill>
                <a:latin typeface="Arial Narrow"/>
                <a:cs typeface="Arial Narrow"/>
              </a:rPr>
              <a:t>information</a:t>
            </a:r>
            <a:r>
              <a:rPr sz="1400" spc="-15" dirty="0">
                <a:solidFill>
                  <a:srgbClr val="FFFFFF"/>
                </a:solidFill>
                <a:latin typeface="Arial Narrow"/>
                <a:cs typeface="Arial Narrow"/>
              </a:rPr>
              <a:t> </a:t>
            </a:r>
            <a:r>
              <a:rPr sz="1400" dirty="0">
                <a:solidFill>
                  <a:srgbClr val="FFFFFF"/>
                </a:solidFill>
                <a:latin typeface="Arial Narrow"/>
                <a:cs typeface="Arial Narrow"/>
              </a:rPr>
              <a:t>etc.</a:t>
            </a:r>
            <a:r>
              <a:rPr sz="1400" spc="-15" dirty="0">
                <a:solidFill>
                  <a:srgbClr val="FFFFFF"/>
                </a:solidFill>
                <a:latin typeface="Arial Narrow"/>
                <a:cs typeface="Arial Narrow"/>
              </a:rPr>
              <a:t> </a:t>
            </a:r>
            <a:r>
              <a:rPr sz="1400" spc="-10" dirty="0">
                <a:solidFill>
                  <a:srgbClr val="FFFFFF"/>
                </a:solidFill>
                <a:latin typeface="Arial Narrow"/>
                <a:cs typeface="Arial Narrow"/>
              </a:rPr>
              <a:t>under evenemanget</a:t>
            </a:r>
            <a:endParaRPr sz="1400">
              <a:latin typeface="Arial Narrow"/>
              <a:cs typeface="Arial Narrow"/>
            </a:endParaRPr>
          </a:p>
          <a:p>
            <a:pPr marL="299085" indent="-286385">
              <a:lnSpc>
                <a:spcPct val="100000"/>
              </a:lnSpc>
              <a:spcBef>
                <a:spcPts val="615"/>
              </a:spcBef>
              <a:buFont typeface="Wingdings"/>
              <a:buChar char=""/>
              <a:tabLst>
                <a:tab pos="299085" algn="l"/>
              </a:tabLst>
            </a:pPr>
            <a:r>
              <a:rPr sz="1400" spc="-10" dirty="0">
                <a:solidFill>
                  <a:srgbClr val="FFFFFF"/>
                </a:solidFill>
                <a:latin typeface="Arial Narrow"/>
                <a:cs typeface="Arial Narrow"/>
              </a:rPr>
              <a:t>Avslutningen</a:t>
            </a:r>
            <a:endParaRPr sz="1400">
              <a:latin typeface="Arial Narrow"/>
              <a:cs typeface="Arial Narrow"/>
            </a:endParaRPr>
          </a:p>
        </p:txBody>
      </p:sp>
      <p:sp>
        <p:nvSpPr>
          <p:cNvPr id="22" name="object 22"/>
          <p:cNvSpPr txBox="1"/>
          <p:nvPr/>
        </p:nvSpPr>
        <p:spPr>
          <a:xfrm>
            <a:off x="10012426" y="898652"/>
            <a:ext cx="1794510" cy="208279"/>
          </a:xfrm>
          <a:prstGeom prst="rect">
            <a:avLst/>
          </a:prstGeom>
        </p:spPr>
        <p:txBody>
          <a:bodyPr vert="horz" wrap="square" lIns="0" tIns="12700" rIns="0" bIns="0" rtlCol="0">
            <a:spAutoFit/>
          </a:bodyPr>
          <a:lstStyle/>
          <a:p>
            <a:pPr marL="12700">
              <a:lnSpc>
                <a:spcPct val="100000"/>
              </a:lnSpc>
              <a:spcBef>
                <a:spcPts val="100"/>
              </a:spcBef>
            </a:pPr>
            <a:r>
              <a:rPr sz="1200" dirty="0">
                <a:solidFill>
                  <a:srgbClr val="FFFFFF"/>
                </a:solidFill>
                <a:latin typeface="Arial"/>
                <a:cs typeface="Arial"/>
              </a:rPr>
              <a:t>Strategiska</a:t>
            </a:r>
            <a:r>
              <a:rPr sz="1200" spc="-55" dirty="0">
                <a:solidFill>
                  <a:srgbClr val="FFFFFF"/>
                </a:solidFill>
                <a:latin typeface="Arial"/>
                <a:cs typeface="Arial"/>
              </a:rPr>
              <a:t> </a:t>
            </a:r>
            <a:r>
              <a:rPr sz="1200" spc="-10" dirty="0">
                <a:solidFill>
                  <a:srgbClr val="FFFFFF"/>
                </a:solidFill>
                <a:latin typeface="Arial"/>
                <a:cs typeface="Arial"/>
              </a:rPr>
              <a:t>fokusområden</a:t>
            </a:r>
            <a:endParaRPr sz="1200">
              <a:latin typeface="Arial"/>
              <a:cs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35255" rIns="0" bIns="0" rtlCol="0">
            <a:spAutoFit/>
          </a:bodyPr>
          <a:lstStyle/>
          <a:p>
            <a:pPr marL="12700">
              <a:lnSpc>
                <a:spcPct val="100000"/>
              </a:lnSpc>
              <a:spcBef>
                <a:spcPts val="105"/>
              </a:spcBef>
            </a:pPr>
            <a:r>
              <a:rPr sz="3200" dirty="0"/>
              <a:t>Ge</a:t>
            </a:r>
            <a:r>
              <a:rPr sz="3200" spc="-65" dirty="0"/>
              <a:t> </a:t>
            </a:r>
            <a:r>
              <a:rPr sz="3200" dirty="0"/>
              <a:t>målgruppen</a:t>
            </a:r>
            <a:r>
              <a:rPr sz="3200" spc="-60" dirty="0"/>
              <a:t> </a:t>
            </a:r>
            <a:r>
              <a:rPr sz="3200" dirty="0"/>
              <a:t>rätt</a:t>
            </a:r>
            <a:r>
              <a:rPr sz="3200" spc="-30" dirty="0"/>
              <a:t> </a:t>
            </a:r>
            <a:r>
              <a:rPr sz="3200" spc="-10" dirty="0"/>
              <a:t>förutsättningar</a:t>
            </a:r>
            <a:endParaRPr sz="3200"/>
          </a:p>
        </p:txBody>
      </p:sp>
      <p:sp>
        <p:nvSpPr>
          <p:cNvPr id="5" name="object 5"/>
          <p:cNvSpPr txBox="1">
            <a:spLocks noGrp="1"/>
          </p:cNvSpPr>
          <p:nvPr>
            <p:ph type="sldNum" sz="quarter" idx="7"/>
          </p:nvPr>
        </p:nvSpPr>
        <p:spPr>
          <a:xfrm>
            <a:off x="11383009" y="6545487"/>
            <a:ext cx="259715" cy="196215"/>
          </a:xfrm>
          <a:prstGeom prst="rect">
            <a:avLst/>
          </a:prstGeom>
        </p:spPr>
        <p:txBody>
          <a:bodyPr vert="horz" wrap="square" lIns="0" tIns="0" rIns="0" bIns="0" rtlCol="0">
            <a:spAutoFit/>
          </a:bodyPr>
          <a:lstStyle>
            <a:defPPr>
              <a:defRPr kern="0"/>
            </a:defPPr>
            <a:lvl1pPr>
              <a:defRPr sz="1200" b="0" i="0">
                <a:solidFill>
                  <a:schemeClr val="bg1"/>
                </a:solidFill>
                <a:latin typeface="Arial"/>
                <a:cs typeface="Arial"/>
              </a:defRPr>
            </a:lvl1pPr>
          </a:lstStyle>
          <a:p>
            <a:pPr marL="38100">
              <a:lnSpc>
                <a:spcPts val="1425"/>
              </a:lnSpc>
            </a:pPr>
            <a:fld id="{81D60167-4931-47E6-BA6A-407CBD079E47}" type="slidenum">
              <a:rPr lang="sv-SE" spc="-25" smtClean="0"/>
              <a:pPr marL="38100">
                <a:lnSpc>
                  <a:spcPts val="1425"/>
                </a:lnSpc>
              </a:pPr>
              <a:t>23</a:t>
            </a:fld>
            <a:endParaRPr spc="-25" dirty="0"/>
          </a:p>
        </p:txBody>
      </p:sp>
      <p:sp>
        <p:nvSpPr>
          <p:cNvPr id="3" name="object 3"/>
          <p:cNvSpPr txBox="1"/>
          <p:nvPr/>
        </p:nvSpPr>
        <p:spPr>
          <a:xfrm>
            <a:off x="827024" y="2297199"/>
            <a:ext cx="9657715" cy="2708275"/>
          </a:xfrm>
          <a:prstGeom prst="rect">
            <a:avLst/>
          </a:prstGeom>
        </p:spPr>
        <p:txBody>
          <a:bodyPr vert="horz" wrap="square" lIns="0" tIns="12065" rIns="0" bIns="0" rtlCol="0">
            <a:spAutoFit/>
          </a:bodyPr>
          <a:lstStyle/>
          <a:p>
            <a:pPr marL="12700" marR="5080">
              <a:lnSpc>
                <a:spcPct val="120000"/>
              </a:lnSpc>
              <a:spcBef>
                <a:spcPts val="95"/>
              </a:spcBef>
            </a:pPr>
            <a:r>
              <a:rPr sz="1600" dirty="0">
                <a:solidFill>
                  <a:srgbClr val="FFFFFF"/>
                </a:solidFill>
                <a:latin typeface="Arial"/>
                <a:cs typeface="Arial"/>
              </a:rPr>
              <a:t>För</a:t>
            </a:r>
            <a:r>
              <a:rPr sz="1600" spc="-35" dirty="0">
                <a:solidFill>
                  <a:srgbClr val="FFFFFF"/>
                </a:solidFill>
                <a:latin typeface="Arial"/>
                <a:cs typeface="Arial"/>
              </a:rPr>
              <a:t> </a:t>
            </a:r>
            <a:r>
              <a:rPr sz="1600" dirty="0">
                <a:solidFill>
                  <a:srgbClr val="FFFFFF"/>
                </a:solidFill>
                <a:latin typeface="Arial"/>
                <a:cs typeface="Arial"/>
              </a:rPr>
              <a:t>att</a:t>
            </a:r>
            <a:r>
              <a:rPr sz="1600" spc="-20" dirty="0">
                <a:solidFill>
                  <a:srgbClr val="FFFFFF"/>
                </a:solidFill>
                <a:latin typeface="Arial"/>
                <a:cs typeface="Arial"/>
              </a:rPr>
              <a:t> </a:t>
            </a:r>
            <a:r>
              <a:rPr sz="1600" dirty="0">
                <a:solidFill>
                  <a:srgbClr val="FFFFFF"/>
                </a:solidFill>
                <a:latin typeface="Arial"/>
                <a:cs typeface="Arial"/>
              </a:rPr>
              <a:t>få</a:t>
            </a:r>
            <a:r>
              <a:rPr sz="1600" spc="-25" dirty="0">
                <a:solidFill>
                  <a:srgbClr val="FFFFFF"/>
                </a:solidFill>
                <a:latin typeface="Arial"/>
                <a:cs typeface="Arial"/>
              </a:rPr>
              <a:t> </a:t>
            </a:r>
            <a:r>
              <a:rPr sz="1600" dirty="0">
                <a:solidFill>
                  <a:srgbClr val="FFFFFF"/>
                </a:solidFill>
                <a:latin typeface="Arial"/>
                <a:cs typeface="Arial"/>
              </a:rPr>
              <a:t>största</a:t>
            </a:r>
            <a:r>
              <a:rPr sz="1600" spc="-25" dirty="0">
                <a:solidFill>
                  <a:srgbClr val="FFFFFF"/>
                </a:solidFill>
                <a:latin typeface="Arial"/>
                <a:cs typeface="Arial"/>
              </a:rPr>
              <a:t> </a:t>
            </a:r>
            <a:r>
              <a:rPr sz="1600" dirty="0">
                <a:solidFill>
                  <a:srgbClr val="FFFFFF"/>
                </a:solidFill>
                <a:latin typeface="Arial"/>
                <a:cs typeface="Arial"/>
              </a:rPr>
              <a:t>möjliga</a:t>
            </a:r>
            <a:r>
              <a:rPr sz="1600" spc="-45" dirty="0">
                <a:solidFill>
                  <a:srgbClr val="FFFFFF"/>
                </a:solidFill>
                <a:latin typeface="Arial"/>
                <a:cs typeface="Arial"/>
              </a:rPr>
              <a:t> </a:t>
            </a:r>
            <a:r>
              <a:rPr sz="1600" spc="-10" dirty="0">
                <a:solidFill>
                  <a:srgbClr val="FFFFFF"/>
                </a:solidFill>
                <a:latin typeface="Arial"/>
                <a:cs typeface="Arial"/>
              </a:rPr>
              <a:t>behållning</a:t>
            </a:r>
            <a:r>
              <a:rPr sz="1600" spc="-60" dirty="0">
                <a:solidFill>
                  <a:srgbClr val="FFFFFF"/>
                </a:solidFill>
                <a:latin typeface="Arial"/>
                <a:cs typeface="Arial"/>
              </a:rPr>
              <a:t> </a:t>
            </a:r>
            <a:r>
              <a:rPr sz="1600" dirty="0">
                <a:solidFill>
                  <a:srgbClr val="FFFFFF"/>
                </a:solidFill>
                <a:latin typeface="Arial"/>
                <a:cs typeface="Arial"/>
              </a:rPr>
              <a:t>av</a:t>
            </a:r>
            <a:r>
              <a:rPr sz="1600" spc="-35" dirty="0">
                <a:solidFill>
                  <a:srgbClr val="FFFFFF"/>
                </a:solidFill>
                <a:latin typeface="Arial"/>
                <a:cs typeface="Arial"/>
              </a:rPr>
              <a:t> </a:t>
            </a:r>
            <a:r>
              <a:rPr sz="1600" dirty="0">
                <a:solidFill>
                  <a:srgbClr val="FFFFFF"/>
                </a:solidFill>
                <a:latin typeface="Arial"/>
                <a:cs typeface="Arial"/>
              </a:rPr>
              <a:t>en</a:t>
            </a:r>
            <a:r>
              <a:rPr sz="1600" spc="-40" dirty="0">
                <a:solidFill>
                  <a:srgbClr val="FFFFFF"/>
                </a:solidFill>
                <a:latin typeface="Arial"/>
                <a:cs typeface="Arial"/>
              </a:rPr>
              <a:t> </a:t>
            </a:r>
            <a:r>
              <a:rPr sz="1600" dirty="0">
                <a:solidFill>
                  <a:srgbClr val="FFFFFF"/>
                </a:solidFill>
                <a:latin typeface="Arial"/>
                <a:cs typeface="Arial"/>
              </a:rPr>
              <a:t>bra</a:t>
            </a:r>
            <a:r>
              <a:rPr sz="1600" spc="-25" dirty="0">
                <a:solidFill>
                  <a:srgbClr val="FFFFFF"/>
                </a:solidFill>
                <a:latin typeface="Arial"/>
                <a:cs typeface="Arial"/>
              </a:rPr>
              <a:t> </a:t>
            </a:r>
            <a:r>
              <a:rPr sz="1600" spc="-10" dirty="0">
                <a:solidFill>
                  <a:srgbClr val="FFFFFF"/>
                </a:solidFill>
                <a:latin typeface="Arial"/>
                <a:cs typeface="Arial"/>
              </a:rPr>
              <a:t>upplevelse</a:t>
            </a:r>
            <a:r>
              <a:rPr sz="1600" spc="-60" dirty="0">
                <a:solidFill>
                  <a:srgbClr val="FFFFFF"/>
                </a:solidFill>
                <a:latin typeface="Arial"/>
                <a:cs typeface="Arial"/>
              </a:rPr>
              <a:t> </a:t>
            </a:r>
            <a:r>
              <a:rPr sz="1600" dirty="0">
                <a:solidFill>
                  <a:srgbClr val="FFFFFF"/>
                </a:solidFill>
                <a:latin typeface="Arial"/>
                <a:cs typeface="Arial"/>
              </a:rPr>
              <a:t>krävs</a:t>
            </a:r>
            <a:r>
              <a:rPr sz="1600" spc="-30" dirty="0">
                <a:solidFill>
                  <a:srgbClr val="FFFFFF"/>
                </a:solidFill>
                <a:latin typeface="Arial"/>
                <a:cs typeface="Arial"/>
              </a:rPr>
              <a:t> </a:t>
            </a:r>
            <a:r>
              <a:rPr sz="1600" dirty="0">
                <a:solidFill>
                  <a:srgbClr val="FFFFFF"/>
                </a:solidFill>
                <a:latin typeface="Arial"/>
                <a:cs typeface="Arial"/>
              </a:rPr>
              <a:t>vissa</a:t>
            </a:r>
            <a:r>
              <a:rPr sz="1600" spc="-50" dirty="0">
                <a:solidFill>
                  <a:srgbClr val="FFFFFF"/>
                </a:solidFill>
                <a:latin typeface="Arial"/>
                <a:cs typeface="Arial"/>
              </a:rPr>
              <a:t> </a:t>
            </a:r>
            <a:r>
              <a:rPr sz="1600" dirty="0">
                <a:solidFill>
                  <a:srgbClr val="FFFFFF"/>
                </a:solidFill>
                <a:latin typeface="Arial"/>
                <a:cs typeface="Arial"/>
              </a:rPr>
              <a:t>ingångsvärden.</a:t>
            </a:r>
            <a:r>
              <a:rPr sz="1600" spc="-35" dirty="0">
                <a:solidFill>
                  <a:srgbClr val="FFFFFF"/>
                </a:solidFill>
                <a:latin typeface="Arial"/>
                <a:cs typeface="Arial"/>
              </a:rPr>
              <a:t> </a:t>
            </a:r>
            <a:r>
              <a:rPr sz="1600" dirty="0">
                <a:solidFill>
                  <a:srgbClr val="FFFFFF"/>
                </a:solidFill>
                <a:latin typeface="Arial"/>
                <a:cs typeface="Arial"/>
              </a:rPr>
              <a:t>Studier</a:t>
            </a:r>
            <a:r>
              <a:rPr sz="1600" spc="-40" dirty="0">
                <a:solidFill>
                  <a:srgbClr val="FFFFFF"/>
                </a:solidFill>
                <a:latin typeface="Arial"/>
                <a:cs typeface="Arial"/>
              </a:rPr>
              <a:t> </a:t>
            </a:r>
            <a:r>
              <a:rPr sz="1600" dirty="0">
                <a:solidFill>
                  <a:srgbClr val="FFFFFF"/>
                </a:solidFill>
                <a:latin typeface="Arial"/>
                <a:cs typeface="Arial"/>
              </a:rPr>
              <a:t>visar</a:t>
            </a:r>
            <a:r>
              <a:rPr sz="1600" spc="-40" dirty="0">
                <a:solidFill>
                  <a:srgbClr val="FFFFFF"/>
                </a:solidFill>
                <a:latin typeface="Arial"/>
                <a:cs typeface="Arial"/>
              </a:rPr>
              <a:t> </a:t>
            </a:r>
            <a:r>
              <a:rPr sz="1600" dirty="0">
                <a:solidFill>
                  <a:srgbClr val="FFFFFF"/>
                </a:solidFill>
                <a:latin typeface="Arial"/>
                <a:cs typeface="Arial"/>
              </a:rPr>
              <a:t>att</a:t>
            </a:r>
            <a:r>
              <a:rPr sz="1600" spc="30" dirty="0">
                <a:solidFill>
                  <a:srgbClr val="FFFFFF"/>
                </a:solidFill>
                <a:latin typeface="Arial"/>
                <a:cs typeface="Arial"/>
              </a:rPr>
              <a:t> </a:t>
            </a:r>
            <a:r>
              <a:rPr sz="1600" b="1" spc="-25" dirty="0">
                <a:solidFill>
                  <a:srgbClr val="FFFFFF"/>
                </a:solidFill>
                <a:latin typeface="Arial"/>
                <a:cs typeface="Arial"/>
              </a:rPr>
              <a:t>hög </a:t>
            </a:r>
            <a:r>
              <a:rPr sz="1600" b="1" dirty="0">
                <a:solidFill>
                  <a:srgbClr val="FFFFFF"/>
                </a:solidFill>
                <a:latin typeface="Arial"/>
                <a:cs typeface="Arial"/>
              </a:rPr>
              <a:t>kunskap</a:t>
            </a:r>
            <a:r>
              <a:rPr sz="1600" b="1" spc="-40" dirty="0">
                <a:solidFill>
                  <a:srgbClr val="FFFFFF"/>
                </a:solidFill>
                <a:latin typeface="Arial"/>
                <a:cs typeface="Arial"/>
              </a:rPr>
              <a:t> </a:t>
            </a:r>
            <a:r>
              <a:rPr sz="1600" dirty="0">
                <a:solidFill>
                  <a:srgbClr val="FFFFFF"/>
                </a:solidFill>
                <a:latin typeface="Arial"/>
                <a:cs typeface="Arial"/>
              </a:rPr>
              <a:t>och</a:t>
            </a:r>
            <a:r>
              <a:rPr sz="1600" spc="-45" dirty="0">
                <a:solidFill>
                  <a:srgbClr val="FFFFFF"/>
                </a:solidFill>
                <a:latin typeface="Arial"/>
                <a:cs typeface="Arial"/>
              </a:rPr>
              <a:t> </a:t>
            </a:r>
            <a:r>
              <a:rPr sz="1600" b="1" dirty="0">
                <a:solidFill>
                  <a:srgbClr val="FFFFFF"/>
                </a:solidFill>
                <a:latin typeface="Arial"/>
                <a:cs typeface="Arial"/>
              </a:rPr>
              <a:t>stort</a:t>
            </a:r>
            <a:r>
              <a:rPr sz="1600" b="1" spc="-15" dirty="0">
                <a:solidFill>
                  <a:srgbClr val="FFFFFF"/>
                </a:solidFill>
                <a:latin typeface="Arial"/>
                <a:cs typeface="Arial"/>
              </a:rPr>
              <a:t> </a:t>
            </a:r>
            <a:r>
              <a:rPr sz="1600" b="1" dirty="0">
                <a:solidFill>
                  <a:srgbClr val="FFFFFF"/>
                </a:solidFill>
                <a:latin typeface="Arial"/>
                <a:cs typeface="Arial"/>
              </a:rPr>
              <a:t>intresse</a:t>
            </a:r>
            <a:r>
              <a:rPr sz="1600" b="1" spc="-25" dirty="0">
                <a:solidFill>
                  <a:srgbClr val="FFFFFF"/>
                </a:solidFill>
                <a:latin typeface="Arial"/>
                <a:cs typeface="Arial"/>
              </a:rPr>
              <a:t> </a:t>
            </a:r>
            <a:r>
              <a:rPr sz="1600" dirty="0">
                <a:solidFill>
                  <a:srgbClr val="FFFFFF"/>
                </a:solidFill>
                <a:latin typeface="Arial"/>
                <a:cs typeface="Arial"/>
              </a:rPr>
              <a:t>inom</a:t>
            </a:r>
            <a:r>
              <a:rPr sz="1600" spc="-40" dirty="0">
                <a:solidFill>
                  <a:srgbClr val="FFFFFF"/>
                </a:solidFill>
                <a:latin typeface="Arial"/>
                <a:cs typeface="Arial"/>
              </a:rPr>
              <a:t> </a:t>
            </a:r>
            <a:r>
              <a:rPr sz="1600" dirty="0">
                <a:solidFill>
                  <a:srgbClr val="FFFFFF"/>
                </a:solidFill>
                <a:latin typeface="Arial"/>
                <a:cs typeface="Arial"/>
              </a:rPr>
              <a:t>det</a:t>
            </a:r>
            <a:r>
              <a:rPr sz="1600" spc="-40" dirty="0">
                <a:solidFill>
                  <a:srgbClr val="FFFFFF"/>
                </a:solidFill>
                <a:latin typeface="Arial"/>
                <a:cs typeface="Arial"/>
              </a:rPr>
              <a:t> </a:t>
            </a:r>
            <a:r>
              <a:rPr sz="1600" dirty="0">
                <a:solidFill>
                  <a:srgbClr val="FFFFFF"/>
                </a:solidFill>
                <a:latin typeface="Arial"/>
                <a:cs typeface="Arial"/>
              </a:rPr>
              <a:t>område</a:t>
            </a:r>
            <a:r>
              <a:rPr sz="1600" spc="-25" dirty="0">
                <a:solidFill>
                  <a:srgbClr val="FFFFFF"/>
                </a:solidFill>
                <a:latin typeface="Arial"/>
                <a:cs typeface="Arial"/>
              </a:rPr>
              <a:t> </a:t>
            </a:r>
            <a:r>
              <a:rPr sz="1600" spc="-10" dirty="0">
                <a:solidFill>
                  <a:srgbClr val="FFFFFF"/>
                </a:solidFill>
                <a:latin typeface="Arial"/>
                <a:cs typeface="Arial"/>
              </a:rPr>
              <a:t>upplevelsen</a:t>
            </a:r>
            <a:r>
              <a:rPr sz="1600" spc="-65" dirty="0">
                <a:solidFill>
                  <a:srgbClr val="FFFFFF"/>
                </a:solidFill>
                <a:latin typeface="Arial"/>
                <a:cs typeface="Arial"/>
              </a:rPr>
              <a:t> </a:t>
            </a:r>
            <a:r>
              <a:rPr sz="1600" dirty="0">
                <a:solidFill>
                  <a:srgbClr val="FFFFFF"/>
                </a:solidFill>
                <a:latin typeface="Arial"/>
                <a:cs typeface="Arial"/>
              </a:rPr>
              <a:t>äger</a:t>
            </a:r>
            <a:r>
              <a:rPr sz="1600" spc="-40" dirty="0">
                <a:solidFill>
                  <a:srgbClr val="FFFFFF"/>
                </a:solidFill>
                <a:latin typeface="Arial"/>
                <a:cs typeface="Arial"/>
              </a:rPr>
              <a:t> </a:t>
            </a:r>
            <a:r>
              <a:rPr sz="1600" dirty="0">
                <a:solidFill>
                  <a:srgbClr val="FFFFFF"/>
                </a:solidFill>
                <a:latin typeface="Arial"/>
                <a:cs typeface="Arial"/>
              </a:rPr>
              <a:t>rum</a:t>
            </a:r>
            <a:r>
              <a:rPr sz="1600" spc="-20" dirty="0">
                <a:solidFill>
                  <a:srgbClr val="FFFFFF"/>
                </a:solidFill>
                <a:latin typeface="Arial"/>
                <a:cs typeface="Arial"/>
              </a:rPr>
              <a:t> </a:t>
            </a:r>
            <a:r>
              <a:rPr sz="1600" dirty="0">
                <a:solidFill>
                  <a:srgbClr val="FFFFFF"/>
                </a:solidFill>
                <a:latin typeface="Arial"/>
                <a:cs typeface="Arial"/>
              </a:rPr>
              <a:t>inom</a:t>
            </a:r>
            <a:r>
              <a:rPr sz="1600" spc="-45" dirty="0">
                <a:solidFill>
                  <a:srgbClr val="FFFFFF"/>
                </a:solidFill>
                <a:latin typeface="Arial"/>
                <a:cs typeface="Arial"/>
              </a:rPr>
              <a:t> </a:t>
            </a:r>
            <a:r>
              <a:rPr sz="1600" dirty="0">
                <a:solidFill>
                  <a:srgbClr val="FFFFFF"/>
                </a:solidFill>
                <a:latin typeface="Arial"/>
                <a:cs typeface="Arial"/>
              </a:rPr>
              <a:t>styr</a:t>
            </a:r>
            <a:r>
              <a:rPr sz="1600" spc="-10" dirty="0">
                <a:solidFill>
                  <a:srgbClr val="FFFFFF"/>
                </a:solidFill>
                <a:latin typeface="Arial"/>
                <a:cs typeface="Arial"/>
              </a:rPr>
              <a:t> målgruppens</a:t>
            </a:r>
            <a:r>
              <a:rPr sz="1600" spc="-40" dirty="0">
                <a:solidFill>
                  <a:srgbClr val="FFFFFF"/>
                </a:solidFill>
                <a:latin typeface="Arial"/>
                <a:cs typeface="Arial"/>
              </a:rPr>
              <a:t> </a:t>
            </a:r>
            <a:r>
              <a:rPr sz="1600" dirty="0">
                <a:solidFill>
                  <a:srgbClr val="FFFFFF"/>
                </a:solidFill>
                <a:latin typeface="Arial"/>
                <a:cs typeface="Arial"/>
              </a:rPr>
              <a:t>nöjdhet.</a:t>
            </a:r>
            <a:r>
              <a:rPr sz="1600" spc="-30" dirty="0">
                <a:solidFill>
                  <a:srgbClr val="FFFFFF"/>
                </a:solidFill>
                <a:latin typeface="Arial"/>
                <a:cs typeface="Arial"/>
              </a:rPr>
              <a:t> </a:t>
            </a:r>
            <a:r>
              <a:rPr sz="1600" spc="-25" dirty="0">
                <a:solidFill>
                  <a:srgbClr val="FFFFFF"/>
                </a:solidFill>
                <a:latin typeface="Arial"/>
                <a:cs typeface="Arial"/>
              </a:rPr>
              <a:t>Om </a:t>
            </a:r>
            <a:r>
              <a:rPr sz="1600" dirty="0">
                <a:solidFill>
                  <a:srgbClr val="FFFFFF"/>
                </a:solidFill>
                <a:latin typeface="Arial"/>
                <a:cs typeface="Arial"/>
              </a:rPr>
              <a:t>målgruppen</a:t>
            </a:r>
            <a:r>
              <a:rPr sz="1600" spc="-50" dirty="0">
                <a:solidFill>
                  <a:srgbClr val="FFFFFF"/>
                </a:solidFill>
                <a:latin typeface="Arial"/>
                <a:cs typeface="Arial"/>
              </a:rPr>
              <a:t> </a:t>
            </a:r>
            <a:r>
              <a:rPr sz="1600" dirty="0">
                <a:solidFill>
                  <a:srgbClr val="FFFFFF"/>
                </a:solidFill>
                <a:latin typeface="Arial"/>
                <a:cs typeface="Arial"/>
              </a:rPr>
              <a:t>inte</a:t>
            </a:r>
            <a:r>
              <a:rPr sz="1600" spc="-55" dirty="0">
                <a:solidFill>
                  <a:srgbClr val="FFFFFF"/>
                </a:solidFill>
                <a:latin typeface="Arial"/>
                <a:cs typeface="Arial"/>
              </a:rPr>
              <a:t> </a:t>
            </a:r>
            <a:r>
              <a:rPr sz="1600" dirty="0">
                <a:solidFill>
                  <a:srgbClr val="FFFFFF"/>
                </a:solidFill>
                <a:latin typeface="Arial"/>
                <a:cs typeface="Arial"/>
              </a:rPr>
              <a:t>har</a:t>
            </a:r>
            <a:r>
              <a:rPr sz="1600" spc="-50" dirty="0">
                <a:solidFill>
                  <a:srgbClr val="FFFFFF"/>
                </a:solidFill>
                <a:latin typeface="Arial"/>
                <a:cs typeface="Arial"/>
              </a:rPr>
              <a:t> </a:t>
            </a:r>
            <a:r>
              <a:rPr sz="1600" dirty="0">
                <a:solidFill>
                  <a:srgbClr val="FFFFFF"/>
                </a:solidFill>
                <a:latin typeface="Arial"/>
                <a:cs typeface="Arial"/>
              </a:rPr>
              <a:t>tillräcklig</a:t>
            </a:r>
            <a:r>
              <a:rPr sz="1600" spc="-75" dirty="0">
                <a:solidFill>
                  <a:srgbClr val="FFFFFF"/>
                </a:solidFill>
                <a:latin typeface="Arial"/>
                <a:cs typeface="Arial"/>
              </a:rPr>
              <a:t> </a:t>
            </a:r>
            <a:r>
              <a:rPr sz="1600" dirty="0">
                <a:solidFill>
                  <a:srgbClr val="FFFFFF"/>
                </a:solidFill>
                <a:latin typeface="Arial"/>
                <a:cs typeface="Arial"/>
              </a:rPr>
              <a:t>kunskap</a:t>
            </a:r>
            <a:r>
              <a:rPr sz="1600" spc="-70" dirty="0">
                <a:solidFill>
                  <a:srgbClr val="FFFFFF"/>
                </a:solidFill>
                <a:latin typeface="Arial"/>
                <a:cs typeface="Arial"/>
              </a:rPr>
              <a:t> </a:t>
            </a:r>
            <a:r>
              <a:rPr sz="1600" dirty="0">
                <a:solidFill>
                  <a:srgbClr val="FFFFFF"/>
                </a:solidFill>
                <a:latin typeface="Arial"/>
                <a:cs typeface="Arial"/>
              </a:rPr>
              <a:t>när</a:t>
            </a:r>
            <a:r>
              <a:rPr sz="1600" spc="-50" dirty="0">
                <a:solidFill>
                  <a:srgbClr val="FFFFFF"/>
                </a:solidFill>
                <a:latin typeface="Arial"/>
                <a:cs typeface="Arial"/>
              </a:rPr>
              <a:t> </a:t>
            </a:r>
            <a:r>
              <a:rPr sz="1600" dirty="0">
                <a:solidFill>
                  <a:srgbClr val="FFFFFF"/>
                </a:solidFill>
                <a:latin typeface="Arial"/>
                <a:cs typeface="Arial"/>
              </a:rPr>
              <a:t>evenemanget</a:t>
            </a:r>
            <a:r>
              <a:rPr sz="1600" spc="-45" dirty="0">
                <a:solidFill>
                  <a:srgbClr val="FFFFFF"/>
                </a:solidFill>
                <a:latin typeface="Arial"/>
                <a:cs typeface="Arial"/>
              </a:rPr>
              <a:t> </a:t>
            </a:r>
            <a:r>
              <a:rPr sz="1600" dirty="0">
                <a:solidFill>
                  <a:srgbClr val="FFFFFF"/>
                </a:solidFill>
                <a:latin typeface="Arial"/>
                <a:cs typeface="Arial"/>
              </a:rPr>
              <a:t>inleds</a:t>
            </a:r>
            <a:r>
              <a:rPr sz="1600" spc="-60" dirty="0">
                <a:solidFill>
                  <a:srgbClr val="FFFFFF"/>
                </a:solidFill>
                <a:latin typeface="Arial"/>
                <a:cs typeface="Arial"/>
              </a:rPr>
              <a:t> </a:t>
            </a:r>
            <a:r>
              <a:rPr sz="1600" dirty="0">
                <a:solidFill>
                  <a:srgbClr val="FFFFFF"/>
                </a:solidFill>
                <a:latin typeface="Arial"/>
                <a:cs typeface="Arial"/>
              </a:rPr>
              <a:t>är</a:t>
            </a:r>
            <a:r>
              <a:rPr sz="1600" spc="-50" dirty="0">
                <a:solidFill>
                  <a:srgbClr val="FFFFFF"/>
                </a:solidFill>
                <a:latin typeface="Arial"/>
                <a:cs typeface="Arial"/>
              </a:rPr>
              <a:t> </a:t>
            </a:r>
            <a:r>
              <a:rPr sz="1600" dirty="0">
                <a:solidFill>
                  <a:srgbClr val="FFFFFF"/>
                </a:solidFill>
                <a:latin typeface="Arial"/>
                <a:cs typeface="Arial"/>
              </a:rPr>
              <a:t>det</a:t>
            </a:r>
            <a:r>
              <a:rPr sz="1600" spc="-45" dirty="0">
                <a:solidFill>
                  <a:srgbClr val="FFFFFF"/>
                </a:solidFill>
                <a:latin typeface="Arial"/>
                <a:cs typeface="Arial"/>
              </a:rPr>
              <a:t> </a:t>
            </a:r>
            <a:r>
              <a:rPr sz="1600" dirty="0">
                <a:solidFill>
                  <a:srgbClr val="FFFFFF"/>
                </a:solidFill>
                <a:latin typeface="Arial"/>
                <a:cs typeface="Arial"/>
              </a:rPr>
              <a:t>därför</a:t>
            </a:r>
            <a:r>
              <a:rPr sz="1600" spc="-40" dirty="0">
                <a:solidFill>
                  <a:srgbClr val="FFFFFF"/>
                </a:solidFill>
                <a:latin typeface="Arial"/>
                <a:cs typeface="Arial"/>
              </a:rPr>
              <a:t> </a:t>
            </a:r>
            <a:r>
              <a:rPr sz="1600" dirty="0">
                <a:solidFill>
                  <a:srgbClr val="FFFFFF"/>
                </a:solidFill>
                <a:latin typeface="Arial"/>
                <a:cs typeface="Arial"/>
              </a:rPr>
              <a:t>av</a:t>
            </a:r>
            <a:r>
              <a:rPr sz="1600" spc="-55" dirty="0">
                <a:solidFill>
                  <a:srgbClr val="FFFFFF"/>
                </a:solidFill>
                <a:latin typeface="Arial"/>
                <a:cs typeface="Arial"/>
              </a:rPr>
              <a:t> </a:t>
            </a:r>
            <a:r>
              <a:rPr sz="1600" dirty="0">
                <a:solidFill>
                  <a:srgbClr val="FFFFFF"/>
                </a:solidFill>
                <a:latin typeface="Arial"/>
                <a:cs typeface="Arial"/>
              </a:rPr>
              <a:t>avgörande</a:t>
            </a:r>
            <a:r>
              <a:rPr sz="1600" spc="-45" dirty="0">
                <a:solidFill>
                  <a:srgbClr val="FFFFFF"/>
                </a:solidFill>
                <a:latin typeface="Arial"/>
                <a:cs typeface="Arial"/>
              </a:rPr>
              <a:t> </a:t>
            </a:r>
            <a:r>
              <a:rPr sz="1600" dirty="0">
                <a:solidFill>
                  <a:srgbClr val="FFFFFF"/>
                </a:solidFill>
                <a:latin typeface="Arial"/>
                <a:cs typeface="Arial"/>
              </a:rPr>
              <a:t>betydelse</a:t>
            </a:r>
            <a:r>
              <a:rPr sz="1600" spc="-45" dirty="0">
                <a:solidFill>
                  <a:srgbClr val="FFFFFF"/>
                </a:solidFill>
                <a:latin typeface="Arial"/>
                <a:cs typeface="Arial"/>
              </a:rPr>
              <a:t> </a:t>
            </a:r>
            <a:r>
              <a:rPr sz="1600" dirty="0">
                <a:solidFill>
                  <a:srgbClr val="FFFFFF"/>
                </a:solidFill>
                <a:latin typeface="Arial"/>
                <a:cs typeface="Arial"/>
              </a:rPr>
              <a:t>att</a:t>
            </a:r>
            <a:r>
              <a:rPr sz="1600" spc="-35" dirty="0">
                <a:solidFill>
                  <a:srgbClr val="FFFFFF"/>
                </a:solidFill>
                <a:latin typeface="Arial"/>
                <a:cs typeface="Arial"/>
              </a:rPr>
              <a:t> </a:t>
            </a:r>
            <a:r>
              <a:rPr sz="1600" spc="-25" dirty="0">
                <a:solidFill>
                  <a:srgbClr val="FFFFFF"/>
                </a:solidFill>
                <a:latin typeface="Arial"/>
                <a:cs typeface="Arial"/>
              </a:rPr>
              <a:t>ge </a:t>
            </a:r>
            <a:r>
              <a:rPr sz="1600" dirty="0">
                <a:solidFill>
                  <a:srgbClr val="FFFFFF"/>
                </a:solidFill>
                <a:latin typeface="Arial"/>
                <a:cs typeface="Arial"/>
              </a:rPr>
              <a:t>personen</a:t>
            </a:r>
            <a:r>
              <a:rPr sz="1600" spc="-35" dirty="0">
                <a:solidFill>
                  <a:srgbClr val="FFFFFF"/>
                </a:solidFill>
                <a:latin typeface="Arial"/>
                <a:cs typeface="Arial"/>
              </a:rPr>
              <a:t> </a:t>
            </a:r>
            <a:r>
              <a:rPr sz="1600" dirty="0">
                <a:solidFill>
                  <a:srgbClr val="FFFFFF"/>
                </a:solidFill>
                <a:latin typeface="Arial"/>
                <a:cs typeface="Arial"/>
              </a:rPr>
              <a:t>tillräckligt</a:t>
            </a:r>
            <a:r>
              <a:rPr sz="1600" spc="-60" dirty="0">
                <a:solidFill>
                  <a:srgbClr val="FFFFFF"/>
                </a:solidFill>
                <a:latin typeface="Arial"/>
                <a:cs typeface="Arial"/>
              </a:rPr>
              <a:t> </a:t>
            </a:r>
            <a:r>
              <a:rPr sz="1600" dirty="0">
                <a:solidFill>
                  <a:srgbClr val="FFFFFF"/>
                </a:solidFill>
                <a:latin typeface="Arial"/>
                <a:cs typeface="Arial"/>
              </a:rPr>
              <a:t>med</a:t>
            </a:r>
            <a:r>
              <a:rPr sz="1600" spc="-30" dirty="0">
                <a:solidFill>
                  <a:srgbClr val="FFFFFF"/>
                </a:solidFill>
                <a:latin typeface="Arial"/>
                <a:cs typeface="Arial"/>
              </a:rPr>
              <a:t> </a:t>
            </a:r>
            <a:r>
              <a:rPr sz="1600" dirty="0">
                <a:solidFill>
                  <a:srgbClr val="FFFFFF"/>
                </a:solidFill>
                <a:latin typeface="Arial"/>
                <a:cs typeface="Arial"/>
              </a:rPr>
              <a:t>kunskap</a:t>
            </a:r>
            <a:r>
              <a:rPr sz="1600" spc="-55" dirty="0">
                <a:solidFill>
                  <a:srgbClr val="FFFFFF"/>
                </a:solidFill>
                <a:latin typeface="Arial"/>
                <a:cs typeface="Arial"/>
              </a:rPr>
              <a:t> </a:t>
            </a:r>
            <a:r>
              <a:rPr sz="1600" dirty="0">
                <a:solidFill>
                  <a:srgbClr val="FFFFFF"/>
                </a:solidFill>
                <a:latin typeface="Arial"/>
                <a:cs typeface="Arial"/>
              </a:rPr>
              <a:t>för</a:t>
            </a:r>
            <a:r>
              <a:rPr sz="1600" spc="-25" dirty="0">
                <a:solidFill>
                  <a:srgbClr val="FFFFFF"/>
                </a:solidFill>
                <a:latin typeface="Arial"/>
                <a:cs typeface="Arial"/>
              </a:rPr>
              <a:t> </a:t>
            </a:r>
            <a:r>
              <a:rPr sz="1600" dirty="0">
                <a:solidFill>
                  <a:srgbClr val="FFFFFF"/>
                </a:solidFill>
                <a:latin typeface="Arial"/>
                <a:cs typeface="Arial"/>
              </a:rPr>
              <a:t>att</a:t>
            </a:r>
            <a:r>
              <a:rPr sz="1600" spc="-20" dirty="0">
                <a:solidFill>
                  <a:srgbClr val="FFFFFF"/>
                </a:solidFill>
                <a:latin typeface="Arial"/>
                <a:cs typeface="Arial"/>
              </a:rPr>
              <a:t> </a:t>
            </a:r>
            <a:r>
              <a:rPr sz="1600" dirty="0">
                <a:solidFill>
                  <a:srgbClr val="FFFFFF"/>
                </a:solidFill>
                <a:latin typeface="Arial"/>
                <a:cs typeface="Arial"/>
              </a:rPr>
              <a:t>kunna</a:t>
            </a:r>
            <a:r>
              <a:rPr sz="1600" spc="-45" dirty="0">
                <a:solidFill>
                  <a:srgbClr val="FFFFFF"/>
                </a:solidFill>
                <a:latin typeface="Arial"/>
                <a:cs typeface="Arial"/>
              </a:rPr>
              <a:t> </a:t>
            </a:r>
            <a:r>
              <a:rPr sz="1600" dirty="0">
                <a:solidFill>
                  <a:srgbClr val="FFFFFF"/>
                </a:solidFill>
                <a:latin typeface="Arial"/>
                <a:cs typeface="Arial"/>
              </a:rPr>
              <a:t>ta</a:t>
            </a:r>
            <a:r>
              <a:rPr sz="1600" spc="-45" dirty="0">
                <a:solidFill>
                  <a:srgbClr val="FFFFFF"/>
                </a:solidFill>
                <a:latin typeface="Arial"/>
                <a:cs typeface="Arial"/>
              </a:rPr>
              <a:t> </a:t>
            </a:r>
            <a:r>
              <a:rPr sz="1600" dirty="0">
                <a:solidFill>
                  <a:srgbClr val="FFFFFF"/>
                </a:solidFill>
                <a:latin typeface="Arial"/>
                <a:cs typeface="Arial"/>
              </a:rPr>
              <a:t>del</a:t>
            </a:r>
            <a:r>
              <a:rPr sz="1600" spc="-40" dirty="0">
                <a:solidFill>
                  <a:srgbClr val="FFFFFF"/>
                </a:solidFill>
                <a:latin typeface="Arial"/>
                <a:cs typeface="Arial"/>
              </a:rPr>
              <a:t> </a:t>
            </a:r>
            <a:r>
              <a:rPr sz="1600" dirty="0">
                <a:solidFill>
                  <a:srgbClr val="FFFFFF"/>
                </a:solidFill>
                <a:latin typeface="Arial"/>
                <a:cs typeface="Arial"/>
              </a:rPr>
              <a:t>av</a:t>
            </a:r>
            <a:r>
              <a:rPr sz="1600" spc="-40" dirty="0">
                <a:solidFill>
                  <a:srgbClr val="FFFFFF"/>
                </a:solidFill>
                <a:latin typeface="Arial"/>
                <a:cs typeface="Arial"/>
              </a:rPr>
              <a:t> </a:t>
            </a:r>
            <a:r>
              <a:rPr sz="1600" spc="-10" dirty="0">
                <a:solidFill>
                  <a:srgbClr val="FFFFFF"/>
                </a:solidFill>
                <a:latin typeface="Arial"/>
                <a:cs typeface="Arial"/>
              </a:rPr>
              <a:t>upplevelsen</a:t>
            </a:r>
            <a:r>
              <a:rPr sz="1600" spc="-60" dirty="0">
                <a:solidFill>
                  <a:srgbClr val="FFFFFF"/>
                </a:solidFill>
                <a:latin typeface="Arial"/>
                <a:cs typeface="Arial"/>
              </a:rPr>
              <a:t> </a:t>
            </a:r>
            <a:r>
              <a:rPr sz="1600" dirty="0">
                <a:solidFill>
                  <a:srgbClr val="FFFFFF"/>
                </a:solidFill>
                <a:latin typeface="Arial"/>
                <a:cs typeface="Arial"/>
              </a:rPr>
              <a:t>på</a:t>
            </a:r>
            <a:r>
              <a:rPr sz="1600" spc="-45" dirty="0">
                <a:solidFill>
                  <a:srgbClr val="FFFFFF"/>
                </a:solidFill>
                <a:latin typeface="Arial"/>
                <a:cs typeface="Arial"/>
              </a:rPr>
              <a:t> </a:t>
            </a:r>
            <a:r>
              <a:rPr sz="1600" dirty="0">
                <a:solidFill>
                  <a:srgbClr val="FFFFFF"/>
                </a:solidFill>
                <a:latin typeface="Arial"/>
                <a:cs typeface="Arial"/>
              </a:rPr>
              <a:t>bästa</a:t>
            </a:r>
            <a:r>
              <a:rPr sz="1600" spc="-30" dirty="0">
                <a:solidFill>
                  <a:srgbClr val="FFFFFF"/>
                </a:solidFill>
                <a:latin typeface="Arial"/>
                <a:cs typeface="Arial"/>
              </a:rPr>
              <a:t> </a:t>
            </a:r>
            <a:r>
              <a:rPr sz="1600" dirty="0">
                <a:solidFill>
                  <a:srgbClr val="FFFFFF"/>
                </a:solidFill>
                <a:latin typeface="Arial"/>
                <a:cs typeface="Arial"/>
              </a:rPr>
              <a:t>sätt.</a:t>
            </a:r>
            <a:r>
              <a:rPr sz="1600" spc="-20" dirty="0">
                <a:solidFill>
                  <a:srgbClr val="FFFFFF"/>
                </a:solidFill>
                <a:latin typeface="Arial"/>
                <a:cs typeface="Arial"/>
              </a:rPr>
              <a:t> </a:t>
            </a:r>
            <a:r>
              <a:rPr sz="1600" dirty="0">
                <a:solidFill>
                  <a:srgbClr val="FFFFFF"/>
                </a:solidFill>
                <a:latin typeface="Arial"/>
                <a:cs typeface="Arial"/>
              </a:rPr>
              <a:t>Det</a:t>
            </a:r>
            <a:r>
              <a:rPr sz="1600" spc="-45" dirty="0">
                <a:solidFill>
                  <a:srgbClr val="FFFFFF"/>
                </a:solidFill>
                <a:latin typeface="Arial"/>
                <a:cs typeface="Arial"/>
              </a:rPr>
              <a:t> </a:t>
            </a:r>
            <a:r>
              <a:rPr sz="1600" dirty="0">
                <a:solidFill>
                  <a:srgbClr val="FFFFFF"/>
                </a:solidFill>
                <a:latin typeface="Arial"/>
                <a:cs typeface="Arial"/>
              </a:rPr>
              <a:t>kan</a:t>
            </a:r>
            <a:r>
              <a:rPr sz="1600" spc="-30" dirty="0">
                <a:solidFill>
                  <a:srgbClr val="FFFFFF"/>
                </a:solidFill>
                <a:latin typeface="Arial"/>
                <a:cs typeface="Arial"/>
              </a:rPr>
              <a:t> </a:t>
            </a:r>
            <a:r>
              <a:rPr sz="1600" dirty="0">
                <a:solidFill>
                  <a:srgbClr val="FFFFFF"/>
                </a:solidFill>
                <a:latin typeface="Arial"/>
                <a:cs typeface="Arial"/>
              </a:rPr>
              <a:t>exempelvis</a:t>
            </a:r>
            <a:r>
              <a:rPr sz="1600" spc="-50" dirty="0">
                <a:solidFill>
                  <a:srgbClr val="FFFFFF"/>
                </a:solidFill>
                <a:latin typeface="Arial"/>
                <a:cs typeface="Arial"/>
              </a:rPr>
              <a:t> </a:t>
            </a:r>
            <a:r>
              <a:rPr sz="1600" spc="-25" dirty="0">
                <a:solidFill>
                  <a:srgbClr val="FFFFFF"/>
                </a:solidFill>
                <a:latin typeface="Arial"/>
                <a:cs typeface="Arial"/>
              </a:rPr>
              <a:t>ske </a:t>
            </a:r>
            <a:r>
              <a:rPr sz="1600" dirty="0">
                <a:solidFill>
                  <a:srgbClr val="FFFFFF"/>
                </a:solidFill>
                <a:latin typeface="Arial"/>
                <a:cs typeface="Arial"/>
              </a:rPr>
              <a:t>genom</a:t>
            </a:r>
            <a:r>
              <a:rPr sz="1600" spc="-45" dirty="0">
                <a:solidFill>
                  <a:srgbClr val="FFFFFF"/>
                </a:solidFill>
                <a:latin typeface="Arial"/>
                <a:cs typeface="Arial"/>
              </a:rPr>
              <a:t> </a:t>
            </a:r>
            <a:r>
              <a:rPr sz="1600" dirty="0">
                <a:solidFill>
                  <a:srgbClr val="FFFFFF"/>
                </a:solidFill>
                <a:latin typeface="Arial"/>
                <a:cs typeface="Arial"/>
              </a:rPr>
              <a:t>ett</a:t>
            </a:r>
            <a:r>
              <a:rPr sz="1600" spc="-45" dirty="0">
                <a:solidFill>
                  <a:srgbClr val="FFFFFF"/>
                </a:solidFill>
                <a:latin typeface="Arial"/>
                <a:cs typeface="Arial"/>
              </a:rPr>
              <a:t> </a:t>
            </a:r>
            <a:r>
              <a:rPr sz="1600" dirty="0">
                <a:solidFill>
                  <a:srgbClr val="FFFFFF"/>
                </a:solidFill>
                <a:latin typeface="Arial"/>
                <a:cs typeface="Arial"/>
              </a:rPr>
              <a:t>välfyllt</a:t>
            </a:r>
            <a:r>
              <a:rPr sz="1600" spc="-45" dirty="0">
                <a:solidFill>
                  <a:srgbClr val="FFFFFF"/>
                </a:solidFill>
                <a:latin typeface="Arial"/>
                <a:cs typeface="Arial"/>
              </a:rPr>
              <a:t> </a:t>
            </a:r>
            <a:r>
              <a:rPr sz="1600" dirty="0">
                <a:solidFill>
                  <a:srgbClr val="FFFFFF"/>
                </a:solidFill>
                <a:latin typeface="Arial"/>
                <a:cs typeface="Arial"/>
              </a:rPr>
              <a:t>matchprogram</a:t>
            </a:r>
            <a:r>
              <a:rPr sz="1600" spc="-40" dirty="0">
                <a:solidFill>
                  <a:srgbClr val="FFFFFF"/>
                </a:solidFill>
                <a:latin typeface="Arial"/>
                <a:cs typeface="Arial"/>
              </a:rPr>
              <a:t> </a:t>
            </a:r>
            <a:r>
              <a:rPr sz="1600" dirty="0">
                <a:solidFill>
                  <a:srgbClr val="FFFFFF"/>
                </a:solidFill>
                <a:latin typeface="Arial"/>
                <a:cs typeface="Arial"/>
              </a:rPr>
              <a:t>som</a:t>
            </a:r>
            <a:r>
              <a:rPr sz="1600" spc="-45" dirty="0">
                <a:solidFill>
                  <a:srgbClr val="FFFFFF"/>
                </a:solidFill>
                <a:latin typeface="Arial"/>
                <a:cs typeface="Arial"/>
              </a:rPr>
              <a:t> </a:t>
            </a:r>
            <a:r>
              <a:rPr sz="1600" dirty="0">
                <a:solidFill>
                  <a:srgbClr val="FFFFFF"/>
                </a:solidFill>
                <a:latin typeface="Arial"/>
                <a:cs typeface="Arial"/>
              </a:rPr>
              <a:t>ger</a:t>
            </a:r>
            <a:r>
              <a:rPr sz="1600" spc="-50" dirty="0">
                <a:solidFill>
                  <a:srgbClr val="FFFFFF"/>
                </a:solidFill>
                <a:latin typeface="Arial"/>
                <a:cs typeface="Arial"/>
              </a:rPr>
              <a:t> </a:t>
            </a:r>
            <a:r>
              <a:rPr sz="1600" dirty="0">
                <a:solidFill>
                  <a:srgbClr val="FFFFFF"/>
                </a:solidFill>
                <a:latin typeface="Arial"/>
                <a:cs typeface="Arial"/>
              </a:rPr>
              <a:t>relevant</a:t>
            </a:r>
            <a:r>
              <a:rPr sz="1600" spc="-45" dirty="0">
                <a:solidFill>
                  <a:srgbClr val="FFFFFF"/>
                </a:solidFill>
                <a:latin typeface="Arial"/>
                <a:cs typeface="Arial"/>
              </a:rPr>
              <a:t> </a:t>
            </a:r>
            <a:r>
              <a:rPr sz="1600" dirty="0">
                <a:solidFill>
                  <a:srgbClr val="FFFFFF"/>
                </a:solidFill>
                <a:latin typeface="Arial"/>
                <a:cs typeface="Arial"/>
              </a:rPr>
              <a:t>information</a:t>
            </a:r>
            <a:r>
              <a:rPr sz="1600" spc="-45" dirty="0">
                <a:solidFill>
                  <a:srgbClr val="FFFFFF"/>
                </a:solidFill>
                <a:latin typeface="Arial"/>
                <a:cs typeface="Arial"/>
              </a:rPr>
              <a:t> </a:t>
            </a:r>
            <a:r>
              <a:rPr sz="1600" dirty="0">
                <a:solidFill>
                  <a:srgbClr val="FFFFFF"/>
                </a:solidFill>
                <a:latin typeface="Arial"/>
                <a:cs typeface="Arial"/>
              </a:rPr>
              <a:t>om</a:t>
            </a:r>
            <a:r>
              <a:rPr sz="1600" spc="-45" dirty="0">
                <a:solidFill>
                  <a:srgbClr val="FFFFFF"/>
                </a:solidFill>
                <a:latin typeface="Arial"/>
                <a:cs typeface="Arial"/>
              </a:rPr>
              <a:t> </a:t>
            </a:r>
            <a:r>
              <a:rPr sz="1600" dirty="0">
                <a:solidFill>
                  <a:srgbClr val="FFFFFF"/>
                </a:solidFill>
                <a:latin typeface="Arial"/>
                <a:cs typeface="Arial"/>
              </a:rPr>
              <a:t>spelare,</a:t>
            </a:r>
            <a:r>
              <a:rPr sz="1600" spc="-55" dirty="0">
                <a:solidFill>
                  <a:srgbClr val="FFFFFF"/>
                </a:solidFill>
                <a:latin typeface="Arial"/>
                <a:cs typeface="Arial"/>
              </a:rPr>
              <a:t> </a:t>
            </a:r>
            <a:r>
              <a:rPr sz="1600" dirty="0">
                <a:solidFill>
                  <a:srgbClr val="FFFFFF"/>
                </a:solidFill>
                <a:latin typeface="Arial"/>
                <a:cs typeface="Arial"/>
              </a:rPr>
              <a:t>regler</a:t>
            </a:r>
            <a:r>
              <a:rPr sz="1600" spc="-50" dirty="0">
                <a:solidFill>
                  <a:srgbClr val="FFFFFF"/>
                </a:solidFill>
                <a:latin typeface="Arial"/>
                <a:cs typeface="Arial"/>
              </a:rPr>
              <a:t> </a:t>
            </a:r>
            <a:r>
              <a:rPr sz="1600" dirty="0">
                <a:solidFill>
                  <a:srgbClr val="FFFFFF"/>
                </a:solidFill>
                <a:latin typeface="Arial"/>
                <a:cs typeface="Arial"/>
              </a:rPr>
              <a:t>och</a:t>
            </a:r>
            <a:r>
              <a:rPr sz="1600" spc="-55" dirty="0">
                <a:solidFill>
                  <a:srgbClr val="FFFFFF"/>
                </a:solidFill>
                <a:latin typeface="Arial"/>
                <a:cs typeface="Arial"/>
              </a:rPr>
              <a:t> </a:t>
            </a:r>
            <a:r>
              <a:rPr sz="1600" dirty="0">
                <a:solidFill>
                  <a:srgbClr val="FFFFFF"/>
                </a:solidFill>
                <a:latin typeface="Arial"/>
                <a:cs typeface="Arial"/>
              </a:rPr>
              <a:t>statistik,</a:t>
            </a:r>
            <a:r>
              <a:rPr sz="1600" spc="-60" dirty="0">
                <a:solidFill>
                  <a:srgbClr val="FFFFFF"/>
                </a:solidFill>
                <a:latin typeface="Arial"/>
                <a:cs typeface="Arial"/>
              </a:rPr>
              <a:t> </a:t>
            </a:r>
            <a:r>
              <a:rPr sz="1600" spc="-10" dirty="0">
                <a:solidFill>
                  <a:srgbClr val="FFFFFF"/>
                </a:solidFill>
                <a:latin typeface="Arial"/>
                <a:cs typeface="Arial"/>
              </a:rPr>
              <a:t>tillsammans </a:t>
            </a:r>
            <a:r>
              <a:rPr sz="1600" dirty="0">
                <a:solidFill>
                  <a:srgbClr val="FFFFFF"/>
                </a:solidFill>
                <a:latin typeface="Arial"/>
                <a:cs typeface="Arial"/>
              </a:rPr>
              <a:t>med</a:t>
            </a:r>
            <a:r>
              <a:rPr sz="1600" spc="-40" dirty="0">
                <a:solidFill>
                  <a:srgbClr val="FFFFFF"/>
                </a:solidFill>
                <a:latin typeface="Arial"/>
                <a:cs typeface="Arial"/>
              </a:rPr>
              <a:t> </a:t>
            </a:r>
            <a:r>
              <a:rPr sz="1600" dirty="0">
                <a:solidFill>
                  <a:srgbClr val="FFFFFF"/>
                </a:solidFill>
                <a:latin typeface="Arial"/>
                <a:cs typeface="Arial"/>
              </a:rPr>
              <a:t>en</a:t>
            </a:r>
            <a:r>
              <a:rPr sz="1600" spc="-50" dirty="0">
                <a:solidFill>
                  <a:srgbClr val="FFFFFF"/>
                </a:solidFill>
                <a:latin typeface="Arial"/>
                <a:cs typeface="Arial"/>
              </a:rPr>
              <a:t> </a:t>
            </a:r>
            <a:r>
              <a:rPr sz="1600" dirty="0">
                <a:solidFill>
                  <a:srgbClr val="FFFFFF"/>
                </a:solidFill>
                <a:latin typeface="Arial"/>
                <a:cs typeface="Arial"/>
              </a:rPr>
              <a:t>informativ</a:t>
            </a:r>
            <a:r>
              <a:rPr sz="1600" spc="-35" dirty="0">
                <a:solidFill>
                  <a:srgbClr val="FFFFFF"/>
                </a:solidFill>
                <a:latin typeface="Arial"/>
                <a:cs typeface="Arial"/>
              </a:rPr>
              <a:t> </a:t>
            </a:r>
            <a:r>
              <a:rPr sz="1600" spc="-10" dirty="0">
                <a:solidFill>
                  <a:srgbClr val="FFFFFF"/>
                </a:solidFill>
                <a:latin typeface="Arial"/>
                <a:cs typeface="Arial"/>
              </a:rPr>
              <a:t>speaker.</a:t>
            </a:r>
            <a:endParaRPr sz="1600">
              <a:latin typeface="Arial"/>
              <a:cs typeface="Arial"/>
            </a:endParaRPr>
          </a:p>
          <a:p>
            <a:pPr marL="12700" marR="44450">
              <a:lnSpc>
                <a:spcPct val="120000"/>
              </a:lnSpc>
              <a:spcBef>
                <a:spcPts val="385"/>
              </a:spcBef>
            </a:pPr>
            <a:r>
              <a:rPr sz="1600" dirty="0">
                <a:solidFill>
                  <a:srgbClr val="FFFFFF"/>
                </a:solidFill>
                <a:latin typeface="Arial"/>
                <a:cs typeface="Arial"/>
              </a:rPr>
              <a:t>Mellan</a:t>
            </a:r>
            <a:r>
              <a:rPr sz="1600" spc="-65" dirty="0">
                <a:solidFill>
                  <a:srgbClr val="FFFFFF"/>
                </a:solidFill>
                <a:latin typeface="Arial"/>
                <a:cs typeface="Arial"/>
              </a:rPr>
              <a:t> </a:t>
            </a:r>
            <a:r>
              <a:rPr sz="1600" dirty="0">
                <a:solidFill>
                  <a:srgbClr val="FFFFFF"/>
                </a:solidFill>
                <a:latin typeface="Arial"/>
                <a:cs typeface="Arial"/>
              </a:rPr>
              <a:t>matcherna</a:t>
            </a:r>
            <a:r>
              <a:rPr sz="1600" spc="-30" dirty="0">
                <a:solidFill>
                  <a:srgbClr val="FFFFFF"/>
                </a:solidFill>
                <a:latin typeface="Arial"/>
                <a:cs typeface="Arial"/>
              </a:rPr>
              <a:t> </a:t>
            </a:r>
            <a:r>
              <a:rPr sz="1600" dirty="0">
                <a:solidFill>
                  <a:srgbClr val="FFFFFF"/>
                </a:solidFill>
                <a:latin typeface="Arial"/>
                <a:cs typeface="Arial"/>
              </a:rPr>
              <a:t>är</a:t>
            </a:r>
            <a:r>
              <a:rPr sz="1600" spc="-50" dirty="0">
                <a:solidFill>
                  <a:srgbClr val="FFFFFF"/>
                </a:solidFill>
                <a:latin typeface="Arial"/>
                <a:cs typeface="Arial"/>
              </a:rPr>
              <a:t> </a:t>
            </a:r>
            <a:r>
              <a:rPr sz="1600" dirty="0">
                <a:solidFill>
                  <a:srgbClr val="FFFFFF"/>
                </a:solidFill>
                <a:latin typeface="Arial"/>
                <a:cs typeface="Arial"/>
              </a:rPr>
              <a:t>det</a:t>
            </a:r>
            <a:r>
              <a:rPr sz="1600" spc="-40" dirty="0">
                <a:solidFill>
                  <a:srgbClr val="FFFFFF"/>
                </a:solidFill>
                <a:latin typeface="Arial"/>
                <a:cs typeface="Arial"/>
              </a:rPr>
              <a:t> </a:t>
            </a:r>
            <a:r>
              <a:rPr sz="1600" dirty="0">
                <a:solidFill>
                  <a:srgbClr val="FFFFFF"/>
                </a:solidFill>
                <a:latin typeface="Arial"/>
                <a:cs typeface="Arial"/>
              </a:rPr>
              <a:t>viktigt</a:t>
            </a:r>
            <a:r>
              <a:rPr sz="1600" spc="-60" dirty="0">
                <a:solidFill>
                  <a:srgbClr val="FFFFFF"/>
                </a:solidFill>
                <a:latin typeface="Arial"/>
                <a:cs typeface="Arial"/>
              </a:rPr>
              <a:t> </a:t>
            </a:r>
            <a:r>
              <a:rPr sz="1600" dirty="0">
                <a:solidFill>
                  <a:srgbClr val="FFFFFF"/>
                </a:solidFill>
                <a:latin typeface="Arial"/>
                <a:cs typeface="Arial"/>
              </a:rPr>
              <a:t>att</a:t>
            </a:r>
            <a:r>
              <a:rPr sz="1600" spc="-35" dirty="0">
                <a:solidFill>
                  <a:srgbClr val="FFFFFF"/>
                </a:solidFill>
                <a:latin typeface="Arial"/>
                <a:cs typeface="Arial"/>
              </a:rPr>
              <a:t> </a:t>
            </a:r>
            <a:r>
              <a:rPr sz="1600" dirty="0">
                <a:solidFill>
                  <a:srgbClr val="FFFFFF"/>
                </a:solidFill>
                <a:latin typeface="Arial"/>
                <a:cs typeface="Arial"/>
              </a:rPr>
              <a:t>ge</a:t>
            </a:r>
            <a:r>
              <a:rPr sz="1600" spc="-55" dirty="0">
                <a:solidFill>
                  <a:srgbClr val="FFFFFF"/>
                </a:solidFill>
                <a:latin typeface="Arial"/>
                <a:cs typeface="Arial"/>
              </a:rPr>
              <a:t> </a:t>
            </a:r>
            <a:r>
              <a:rPr sz="1600" dirty="0">
                <a:solidFill>
                  <a:srgbClr val="FFFFFF"/>
                </a:solidFill>
                <a:latin typeface="Arial"/>
                <a:cs typeface="Arial"/>
              </a:rPr>
              <a:t>målgruppen</a:t>
            </a:r>
            <a:r>
              <a:rPr sz="1600" spc="-40" dirty="0">
                <a:solidFill>
                  <a:srgbClr val="FFFFFF"/>
                </a:solidFill>
                <a:latin typeface="Arial"/>
                <a:cs typeface="Arial"/>
              </a:rPr>
              <a:t> </a:t>
            </a:r>
            <a:r>
              <a:rPr sz="1600" dirty="0">
                <a:solidFill>
                  <a:srgbClr val="FFFFFF"/>
                </a:solidFill>
                <a:latin typeface="Arial"/>
                <a:cs typeface="Arial"/>
              </a:rPr>
              <a:t>information,</a:t>
            </a:r>
            <a:r>
              <a:rPr sz="1600" spc="-40" dirty="0">
                <a:solidFill>
                  <a:srgbClr val="FFFFFF"/>
                </a:solidFill>
                <a:latin typeface="Arial"/>
                <a:cs typeface="Arial"/>
              </a:rPr>
              <a:t> </a:t>
            </a:r>
            <a:r>
              <a:rPr sz="1600" dirty="0">
                <a:solidFill>
                  <a:srgbClr val="FFFFFF"/>
                </a:solidFill>
                <a:latin typeface="Arial"/>
                <a:cs typeface="Arial"/>
              </a:rPr>
              <a:t>nyheter</a:t>
            </a:r>
            <a:r>
              <a:rPr sz="1600" spc="-25" dirty="0">
                <a:solidFill>
                  <a:srgbClr val="FFFFFF"/>
                </a:solidFill>
                <a:latin typeface="Arial"/>
                <a:cs typeface="Arial"/>
              </a:rPr>
              <a:t> </a:t>
            </a:r>
            <a:r>
              <a:rPr sz="1600" dirty="0">
                <a:solidFill>
                  <a:srgbClr val="FFFFFF"/>
                </a:solidFill>
                <a:latin typeface="Arial"/>
                <a:cs typeface="Arial"/>
              </a:rPr>
              <a:t>och</a:t>
            </a:r>
            <a:r>
              <a:rPr sz="1600" spc="-50" dirty="0">
                <a:solidFill>
                  <a:srgbClr val="FFFFFF"/>
                </a:solidFill>
                <a:latin typeface="Arial"/>
                <a:cs typeface="Arial"/>
              </a:rPr>
              <a:t> </a:t>
            </a:r>
            <a:r>
              <a:rPr sz="1600" dirty="0">
                <a:solidFill>
                  <a:srgbClr val="FFFFFF"/>
                </a:solidFill>
                <a:latin typeface="Arial"/>
                <a:cs typeface="Arial"/>
              </a:rPr>
              <a:t>kunskap.</a:t>
            </a:r>
            <a:r>
              <a:rPr sz="1600" spc="-55" dirty="0">
                <a:solidFill>
                  <a:srgbClr val="FFFFFF"/>
                </a:solidFill>
                <a:latin typeface="Arial"/>
                <a:cs typeface="Arial"/>
              </a:rPr>
              <a:t> </a:t>
            </a:r>
            <a:r>
              <a:rPr sz="1600" dirty="0">
                <a:solidFill>
                  <a:srgbClr val="FFFFFF"/>
                </a:solidFill>
                <a:latin typeface="Arial"/>
                <a:cs typeface="Arial"/>
              </a:rPr>
              <a:t>Det</a:t>
            </a:r>
            <a:r>
              <a:rPr sz="1600" spc="-40" dirty="0">
                <a:solidFill>
                  <a:srgbClr val="FFFFFF"/>
                </a:solidFill>
                <a:latin typeface="Arial"/>
                <a:cs typeface="Arial"/>
              </a:rPr>
              <a:t> </a:t>
            </a:r>
            <a:r>
              <a:rPr sz="1600" dirty="0">
                <a:solidFill>
                  <a:srgbClr val="FFFFFF"/>
                </a:solidFill>
                <a:latin typeface="Arial"/>
                <a:cs typeface="Arial"/>
              </a:rPr>
              <a:t>kan</a:t>
            </a:r>
            <a:r>
              <a:rPr sz="1600" spc="-55" dirty="0">
                <a:solidFill>
                  <a:srgbClr val="FFFFFF"/>
                </a:solidFill>
                <a:latin typeface="Arial"/>
                <a:cs typeface="Arial"/>
              </a:rPr>
              <a:t> </a:t>
            </a:r>
            <a:r>
              <a:rPr sz="1600" dirty="0">
                <a:solidFill>
                  <a:srgbClr val="FFFFFF"/>
                </a:solidFill>
                <a:latin typeface="Arial"/>
                <a:cs typeface="Arial"/>
              </a:rPr>
              <a:t>vara</a:t>
            </a:r>
            <a:r>
              <a:rPr sz="1600" spc="-45" dirty="0">
                <a:solidFill>
                  <a:srgbClr val="FFFFFF"/>
                </a:solidFill>
                <a:latin typeface="Arial"/>
                <a:cs typeface="Arial"/>
              </a:rPr>
              <a:t> </a:t>
            </a:r>
            <a:r>
              <a:rPr sz="1600" spc="-10" dirty="0">
                <a:solidFill>
                  <a:srgbClr val="FFFFFF"/>
                </a:solidFill>
                <a:latin typeface="Arial"/>
                <a:cs typeface="Arial"/>
              </a:rPr>
              <a:t>kunskap </a:t>
            </a:r>
            <a:r>
              <a:rPr sz="1600" dirty="0">
                <a:solidFill>
                  <a:srgbClr val="FFFFFF"/>
                </a:solidFill>
                <a:latin typeface="Arial"/>
                <a:cs typeface="Arial"/>
              </a:rPr>
              <a:t>om</a:t>
            </a:r>
            <a:r>
              <a:rPr sz="1600" spc="-45" dirty="0">
                <a:solidFill>
                  <a:srgbClr val="FFFFFF"/>
                </a:solidFill>
                <a:latin typeface="Arial"/>
                <a:cs typeface="Arial"/>
              </a:rPr>
              <a:t> </a:t>
            </a:r>
            <a:r>
              <a:rPr sz="1600" dirty="0">
                <a:solidFill>
                  <a:srgbClr val="FFFFFF"/>
                </a:solidFill>
                <a:latin typeface="Arial"/>
                <a:cs typeface="Arial"/>
              </a:rPr>
              <a:t>spelare,</a:t>
            </a:r>
            <a:r>
              <a:rPr sz="1600" spc="-50" dirty="0">
                <a:solidFill>
                  <a:srgbClr val="FFFFFF"/>
                </a:solidFill>
                <a:latin typeface="Arial"/>
                <a:cs typeface="Arial"/>
              </a:rPr>
              <a:t> </a:t>
            </a:r>
            <a:r>
              <a:rPr sz="1600" dirty="0">
                <a:solidFill>
                  <a:srgbClr val="FFFFFF"/>
                </a:solidFill>
                <a:latin typeface="Arial"/>
                <a:cs typeface="Arial"/>
              </a:rPr>
              <a:t>tränare,</a:t>
            </a:r>
            <a:r>
              <a:rPr sz="1600" spc="-15" dirty="0">
                <a:solidFill>
                  <a:srgbClr val="FFFFFF"/>
                </a:solidFill>
                <a:latin typeface="Arial"/>
                <a:cs typeface="Arial"/>
              </a:rPr>
              <a:t> </a:t>
            </a:r>
            <a:r>
              <a:rPr sz="1600" dirty="0">
                <a:solidFill>
                  <a:srgbClr val="FFFFFF"/>
                </a:solidFill>
                <a:latin typeface="Arial"/>
                <a:cs typeface="Arial"/>
              </a:rPr>
              <a:t>andra</a:t>
            </a:r>
            <a:r>
              <a:rPr sz="1600" spc="-40" dirty="0">
                <a:solidFill>
                  <a:srgbClr val="FFFFFF"/>
                </a:solidFill>
                <a:latin typeface="Arial"/>
                <a:cs typeface="Arial"/>
              </a:rPr>
              <a:t> </a:t>
            </a:r>
            <a:r>
              <a:rPr sz="1600" spc="-10" dirty="0">
                <a:solidFill>
                  <a:srgbClr val="FFFFFF"/>
                </a:solidFill>
                <a:latin typeface="Arial"/>
                <a:cs typeface="Arial"/>
              </a:rPr>
              <a:t>profiler,</a:t>
            </a:r>
            <a:r>
              <a:rPr sz="1600" spc="-35" dirty="0">
                <a:solidFill>
                  <a:srgbClr val="FFFFFF"/>
                </a:solidFill>
                <a:latin typeface="Arial"/>
                <a:cs typeface="Arial"/>
              </a:rPr>
              <a:t> </a:t>
            </a:r>
            <a:r>
              <a:rPr sz="1600" dirty="0">
                <a:solidFill>
                  <a:srgbClr val="FFFFFF"/>
                </a:solidFill>
                <a:latin typeface="Arial"/>
                <a:cs typeface="Arial"/>
              </a:rPr>
              <a:t>historiken,</a:t>
            </a:r>
            <a:r>
              <a:rPr sz="1600" spc="-45" dirty="0">
                <a:solidFill>
                  <a:srgbClr val="FFFFFF"/>
                </a:solidFill>
                <a:latin typeface="Arial"/>
                <a:cs typeface="Arial"/>
              </a:rPr>
              <a:t> </a:t>
            </a:r>
            <a:r>
              <a:rPr sz="1600" dirty="0">
                <a:solidFill>
                  <a:srgbClr val="FFFFFF"/>
                </a:solidFill>
                <a:latin typeface="Arial"/>
                <a:cs typeface="Arial"/>
              </a:rPr>
              <a:t>fansen</a:t>
            </a:r>
            <a:r>
              <a:rPr sz="1600" spc="-35" dirty="0">
                <a:solidFill>
                  <a:srgbClr val="FFFFFF"/>
                </a:solidFill>
                <a:latin typeface="Arial"/>
                <a:cs typeface="Arial"/>
              </a:rPr>
              <a:t> </a:t>
            </a:r>
            <a:r>
              <a:rPr sz="1600" dirty="0">
                <a:solidFill>
                  <a:srgbClr val="FFFFFF"/>
                </a:solidFill>
                <a:latin typeface="Arial"/>
                <a:cs typeface="Arial"/>
              </a:rPr>
              <a:t>och</a:t>
            </a:r>
            <a:r>
              <a:rPr sz="1600" spc="-50" dirty="0">
                <a:solidFill>
                  <a:srgbClr val="FFFFFF"/>
                </a:solidFill>
                <a:latin typeface="Arial"/>
                <a:cs typeface="Arial"/>
              </a:rPr>
              <a:t> </a:t>
            </a:r>
            <a:r>
              <a:rPr sz="1600" dirty="0">
                <a:solidFill>
                  <a:srgbClr val="FFFFFF"/>
                </a:solidFill>
                <a:latin typeface="Arial"/>
                <a:cs typeface="Arial"/>
              </a:rPr>
              <a:t>andra</a:t>
            </a:r>
            <a:r>
              <a:rPr sz="1600" spc="-35" dirty="0">
                <a:solidFill>
                  <a:srgbClr val="FFFFFF"/>
                </a:solidFill>
                <a:latin typeface="Arial"/>
                <a:cs typeface="Arial"/>
              </a:rPr>
              <a:t> </a:t>
            </a:r>
            <a:r>
              <a:rPr sz="1600" dirty="0">
                <a:solidFill>
                  <a:srgbClr val="FFFFFF"/>
                </a:solidFill>
                <a:latin typeface="Arial"/>
                <a:cs typeface="Arial"/>
              </a:rPr>
              <a:t>lag.</a:t>
            </a:r>
            <a:r>
              <a:rPr sz="1600" spc="-110" dirty="0">
                <a:solidFill>
                  <a:srgbClr val="FFFFFF"/>
                </a:solidFill>
                <a:latin typeface="Arial"/>
                <a:cs typeface="Arial"/>
              </a:rPr>
              <a:t> </a:t>
            </a:r>
            <a:r>
              <a:rPr sz="1600" dirty="0">
                <a:solidFill>
                  <a:srgbClr val="FFFFFF"/>
                </a:solidFill>
                <a:latin typeface="Arial"/>
                <a:cs typeface="Arial"/>
              </a:rPr>
              <a:t>Allt</a:t>
            </a:r>
            <a:r>
              <a:rPr sz="1600" spc="-65" dirty="0">
                <a:solidFill>
                  <a:srgbClr val="FFFFFF"/>
                </a:solidFill>
                <a:latin typeface="Arial"/>
                <a:cs typeface="Arial"/>
              </a:rPr>
              <a:t> </a:t>
            </a:r>
            <a:r>
              <a:rPr sz="1600" dirty="0">
                <a:solidFill>
                  <a:srgbClr val="FFFFFF"/>
                </a:solidFill>
                <a:latin typeface="Arial"/>
                <a:cs typeface="Arial"/>
              </a:rPr>
              <a:t>som</a:t>
            </a:r>
            <a:r>
              <a:rPr sz="1600" spc="-35" dirty="0">
                <a:solidFill>
                  <a:srgbClr val="FFFFFF"/>
                </a:solidFill>
                <a:latin typeface="Arial"/>
                <a:cs typeface="Arial"/>
              </a:rPr>
              <a:t> </a:t>
            </a:r>
            <a:r>
              <a:rPr sz="1600" dirty="0">
                <a:solidFill>
                  <a:srgbClr val="FFFFFF"/>
                </a:solidFill>
                <a:latin typeface="Arial"/>
                <a:cs typeface="Arial"/>
              </a:rPr>
              <a:t>kan</a:t>
            </a:r>
            <a:r>
              <a:rPr sz="1600" spc="-50" dirty="0">
                <a:solidFill>
                  <a:srgbClr val="FFFFFF"/>
                </a:solidFill>
                <a:latin typeface="Arial"/>
                <a:cs typeface="Arial"/>
              </a:rPr>
              <a:t> </a:t>
            </a:r>
            <a:r>
              <a:rPr sz="1600" dirty="0">
                <a:solidFill>
                  <a:srgbClr val="FFFFFF"/>
                </a:solidFill>
                <a:latin typeface="Arial"/>
                <a:cs typeface="Arial"/>
              </a:rPr>
              <a:t>ge</a:t>
            </a:r>
            <a:r>
              <a:rPr sz="1600" spc="-30" dirty="0">
                <a:solidFill>
                  <a:srgbClr val="FFFFFF"/>
                </a:solidFill>
                <a:latin typeface="Arial"/>
                <a:cs typeface="Arial"/>
              </a:rPr>
              <a:t> </a:t>
            </a:r>
            <a:r>
              <a:rPr sz="1600" spc="-10" dirty="0">
                <a:solidFill>
                  <a:srgbClr val="FFFFFF"/>
                </a:solidFill>
                <a:latin typeface="Arial"/>
                <a:cs typeface="Arial"/>
              </a:rPr>
              <a:t>målgruppen</a:t>
            </a:r>
            <a:r>
              <a:rPr sz="1600" spc="-50" dirty="0">
                <a:solidFill>
                  <a:srgbClr val="FFFFFF"/>
                </a:solidFill>
                <a:latin typeface="Arial"/>
                <a:cs typeface="Arial"/>
              </a:rPr>
              <a:t> </a:t>
            </a:r>
            <a:r>
              <a:rPr sz="1600" spc="-10" dirty="0">
                <a:solidFill>
                  <a:srgbClr val="FFFFFF"/>
                </a:solidFill>
                <a:latin typeface="Arial"/>
                <a:cs typeface="Arial"/>
              </a:rPr>
              <a:t>kunskap </a:t>
            </a:r>
            <a:r>
              <a:rPr sz="1600" dirty="0">
                <a:solidFill>
                  <a:srgbClr val="FFFFFF"/>
                </a:solidFill>
                <a:latin typeface="Arial"/>
                <a:cs typeface="Arial"/>
              </a:rPr>
              <a:t>skapar</a:t>
            </a:r>
            <a:r>
              <a:rPr sz="1600" spc="-40" dirty="0">
                <a:solidFill>
                  <a:srgbClr val="FFFFFF"/>
                </a:solidFill>
                <a:latin typeface="Arial"/>
                <a:cs typeface="Arial"/>
              </a:rPr>
              <a:t> </a:t>
            </a:r>
            <a:r>
              <a:rPr sz="1600" spc="-10" dirty="0">
                <a:solidFill>
                  <a:srgbClr val="FFFFFF"/>
                </a:solidFill>
                <a:latin typeface="Arial"/>
                <a:cs typeface="Arial"/>
              </a:rPr>
              <a:t>förutsättningar</a:t>
            </a:r>
            <a:r>
              <a:rPr sz="1600" spc="-5" dirty="0">
                <a:solidFill>
                  <a:srgbClr val="FFFFFF"/>
                </a:solidFill>
                <a:latin typeface="Arial"/>
                <a:cs typeface="Arial"/>
              </a:rPr>
              <a:t> </a:t>
            </a:r>
            <a:r>
              <a:rPr sz="1600" dirty="0">
                <a:solidFill>
                  <a:srgbClr val="FFFFFF"/>
                </a:solidFill>
                <a:latin typeface="Arial"/>
                <a:cs typeface="Arial"/>
              </a:rPr>
              <a:t>för</a:t>
            </a:r>
            <a:r>
              <a:rPr sz="1600" spc="-20" dirty="0">
                <a:solidFill>
                  <a:srgbClr val="FFFFFF"/>
                </a:solidFill>
                <a:latin typeface="Arial"/>
                <a:cs typeface="Arial"/>
              </a:rPr>
              <a:t> </a:t>
            </a:r>
            <a:r>
              <a:rPr sz="1600" dirty="0">
                <a:solidFill>
                  <a:srgbClr val="FFFFFF"/>
                </a:solidFill>
                <a:latin typeface="Arial"/>
                <a:cs typeface="Arial"/>
              </a:rPr>
              <a:t>att</a:t>
            </a:r>
            <a:r>
              <a:rPr sz="1600" spc="-20" dirty="0">
                <a:solidFill>
                  <a:srgbClr val="FFFFFF"/>
                </a:solidFill>
                <a:latin typeface="Arial"/>
                <a:cs typeface="Arial"/>
              </a:rPr>
              <a:t> </a:t>
            </a:r>
            <a:r>
              <a:rPr sz="1600" dirty="0">
                <a:solidFill>
                  <a:srgbClr val="FFFFFF"/>
                </a:solidFill>
                <a:latin typeface="Arial"/>
                <a:cs typeface="Arial"/>
              </a:rPr>
              <a:t>publiken</a:t>
            </a:r>
            <a:r>
              <a:rPr sz="1600" spc="-50" dirty="0">
                <a:solidFill>
                  <a:srgbClr val="FFFFFF"/>
                </a:solidFill>
                <a:latin typeface="Arial"/>
                <a:cs typeface="Arial"/>
              </a:rPr>
              <a:t> </a:t>
            </a:r>
            <a:r>
              <a:rPr sz="1600" dirty="0">
                <a:solidFill>
                  <a:srgbClr val="FFFFFF"/>
                </a:solidFill>
                <a:latin typeface="Arial"/>
                <a:cs typeface="Arial"/>
              </a:rPr>
              <a:t>ska</a:t>
            </a:r>
            <a:r>
              <a:rPr sz="1600" spc="-45" dirty="0">
                <a:solidFill>
                  <a:srgbClr val="FFFFFF"/>
                </a:solidFill>
                <a:latin typeface="Arial"/>
                <a:cs typeface="Arial"/>
              </a:rPr>
              <a:t> </a:t>
            </a:r>
            <a:r>
              <a:rPr sz="1600" dirty="0">
                <a:solidFill>
                  <a:srgbClr val="FFFFFF"/>
                </a:solidFill>
                <a:latin typeface="Arial"/>
                <a:cs typeface="Arial"/>
              </a:rPr>
              <a:t>uppskatta</a:t>
            </a:r>
            <a:r>
              <a:rPr sz="1600" spc="-25" dirty="0">
                <a:solidFill>
                  <a:srgbClr val="FFFFFF"/>
                </a:solidFill>
                <a:latin typeface="Arial"/>
                <a:cs typeface="Arial"/>
              </a:rPr>
              <a:t> </a:t>
            </a:r>
            <a:r>
              <a:rPr sz="1600" spc="-10" dirty="0">
                <a:solidFill>
                  <a:srgbClr val="FFFFFF"/>
                </a:solidFill>
                <a:latin typeface="Arial"/>
                <a:cs typeface="Arial"/>
              </a:rPr>
              <a:t>evenemangsupplevelsen</a:t>
            </a:r>
            <a:r>
              <a:rPr sz="1600" spc="-70" dirty="0">
                <a:solidFill>
                  <a:srgbClr val="FFFFFF"/>
                </a:solidFill>
                <a:latin typeface="Arial"/>
                <a:cs typeface="Arial"/>
              </a:rPr>
              <a:t> </a:t>
            </a:r>
            <a:r>
              <a:rPr sz="1600" dirty="0">
                <a:solidFill>
                  <a:srgbClr val="FFFFFF"/>
                </a:solidFill>
                <a:latin typeface="Arial"/>
                <a:cs typeface="Arial"/>
              </a:rPr>
              <a:t>i</a:t>
            </a:r>
            <a:r>
              <a:rPr sz="1600" spc="-30" dirty="0">
                <a:solidFill>
                  <a:srgbClr val="FFFFFF"/>
                </a:solidFill>
                <a:latin typeface="Arial"/>
                <a:cs typeface="Arial"/>
              </a:rPr>
              <a:t> </a:t>
            </a:r>
            <a:r>
              <a:rPr sz="1600" dirty="0">
                <a:solidFill>
                  <a:srgbClr val="FFFFFF"/>
                </a:solidFill>
                <a:latin typeface="Arial"/>
                <a:cs typeface="Arial"/>
              </a:rPr>
              <a:t>högre</a:t>
            </a:r>
            <a:r>
              <a:rPr sz="1600" spc="-30" dirty="0">
                <a:solidFill>
                  <a:srgbClr val="FFFFFF"/>
                </a:solidFill>
                <a:latin typeface="Arial"/>
                <a:cs typeface="Arial"/>
              </a:rPr>
              <a:t> </a:t>
            </a:r>
            <a:r>
              <a:rPr sz="1600" spc="-10" dirty="0">
                <a:solidFill>
                  <a:srgbClr val="FFFFFF"/>
                </a:solidFill>
                <a:latin typeface="Arial"/>
                <a:cs typeface="Arial"/>
              </a:rPr>
              <a:t>utsträckning.</a:t>
            </a:r>
            <a:endParaRPr sz="1600">
              <a:latin typeface="Arial"/>
              <a:cs typeface="Arial"/>
            </a:endParaRPr>
          </a:p>
        </p:txBody>
      </p:sp>
      <p:sp>
        <p:nvSpPr>
          <p:cNvPr id="4" name="object 4"/>
          <p:cNvSpPr txBox="1"/>
          <p:nvPr/>
        </p:nvSpPr>
        <p:spPr>
          <a:xfrm>
            <a:off x="10012426" y="898652"/>
            <a:ext cx="1794510" cy="208279"/>
          </a:xfrm>
          <a:prstGeom prst="rect">
            <a:avLst/>
          </a:prstGeom>
        </p:spPr>
        <p:txBody>
          <a:bodyPr vert="horz" wrap="square" lIns="0" tIns="12700" rIns="0" bIns="0" rtlCol="0">
            <a:spAutoFit/>
          </a:bodyPr>
          <a:lstStyle/>
          <a:p>
            <a:pPr marL="12700">
              <a:lnSpc>
                <a:spcPct val="100000"/>
              </a:lnSpc>
              <a:spcBef>
                <a:spcPts val="100"/>
              </a:spcBef>
            </a:pPr>
            <a:r>
              <a:rPr sz="1200" dirty="0">
                <a:solidFill>
                  <a:srgbClr val="FFFFFF"/>
                </a:solidFill>
                <a:latin typeface="Arial"/>
                <a:cs typeface="Arial"/>
              </a:rPr>
              <a:t>Strategiska</a:t>
            </a:r>
            <a:r>
              <a:rPr sz="1200" spc="-55" dirty="0">
                <a:solidFill>
                  <a:srgbClr val="FFFFFF"/>
                </a:solidFill>
                <a:latin typeface="Arial"/>
                <a:cs typeface="Arial"/>
              </a:rPr>
              <a:t> </a:t>
            </a:r>
            <a:r>
              <a:rPr sz="1200" spc="-10" dirty="0">
                <a:solidFill>
                  <a:srgbClr val="FFFFFF"/>
                </a:solidFill>
                <a:latin typeface="Arial"/>
                <a:cs typeface="Arial"/>
              </a:rPr>
              <a:t>fokusområden</a:t>
            </a:r>
            <a:endParaRPr sz="1200">
              <a:latin typeface="Arial"/>
              <a:cs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11479" y="1268999"/>
            <a:ext cx="7199630" cy="513715"/>
          </a:xfrm>
          <a:prstGeom prst="rect">
            <a:avLst/>
          </a:prstGeom>
        </p:spPr>
        <p:txBody>
          <a:bodyPr vert="horz" wrap="square" lIns="0" tIns="13335" rIns="0" bIns="0" rtlCol="0">
            <a:spAutoFit/>
          </a:bodyPr>
          <a:lstStyle/>
          <a:p>
            <a:pPr marL="12700">
              <a:lnSpc>
                <a:spcPct val="100000"/>
              </a:lnSpc>
              <a:spcBef>
                <a:spcPts val="105"/>
              </a:spcBef>
            </a:pPr>
            <a:r>
              <a:rPr sz="3200" dirty="0"/>
              <a:t>Skapa</a:t>
            </a:r>
            <a:r>
              <a:rPr sz="3200" spc="-50" dirty="0"/>
              <a:t> </a:t>
            </a:r>
            <a:r>
              <a:rPr sz="3200" dirty="0"/>
              <a:t>innehåll</a:t>
            </a:r>
            <a:r>
              <a:rPr sz="3200" spc="-30" dirty="0"/>
              <a:t> </a:t>
            </a:r>
            <a:r>
              <a:rPr sz="3200" dirty="0"/>
              <a:t>som</a:t>
            </a:r>
            <a:r>
              <a:rPr sz="3200" spc="-40" dirty="0"/>
              <a:t> </a:t>
            </a:r>
            <a:r>
              <a:rPr sz="3200" dirty="0"/>
              <a:t>stärker</a:t>
            </a:r>
            <a:r>
              <a:rPr sz="3200" spc="-55" dirty="0"/>
              <a:t> </a:t>
            </a:r>
            <a:r>
              <a:rPr sz="3200" spc="-10" dirty="0"/>
              <a:t>upplevelsen</a:t>
            </a:r>
            <a:endParaRPr sz="3200" dirty="0"/>
          </a:p>
        </p:txBody>
      </p:sp>
      <p:sp>
        <p:nvSpPr>
          <p:cNvPr id="5" name="object 5"/>
          <p:cNvSpPr txBox="1">
            <a:spLocks noGrp="1"/>
          </p:cNvSpPr>
          <p:nvPr>
            <p:ph type="sldNum" sz="quarter" idx="7"/>
          </p:nvPr>
        </p:nvSpPr>
        <p:spPr>
          <a:xfrm>
            <a:off x="11383009" y="6545487"/>
            <a:ext cx="259715" cy="196215"/>
          </a:xfrm>
          <a:prstGeom prst="rect">
            <a:avLst/>
          </a:prstGeom>
        </p:spPr>
        <p:txBody>
          <a:bodyPr vert="horz" wrap="square" lIns="0" tIns="0" rIns="0" bIns="0" rtlCol="0">
            <a:spAutoFit/>
          </a:bodyPr>
          <a:lstStyle>
            <a:defPPr>
              <a:defRPr kern="0"/>
            </a:defPPr>
            <a:lvl1pPr>
              <a:defRPr sz="1200" b="0" i="0">
                <a:solidFill>
                  <a:schemeClr val="bg1"/>
                </a:solidFill>
                <a:latin typeface="Arial"/>
                <a:cs typeface="Arial"/>
              </a:defRPr>
            </a:lvl1pPr>
          </a:lstStyle>
          <a:p>
            <a:pPr marL="38100">
              <a:lnSpc>
                <a:spcPts val="1425"/>
              </a:lnSpc>
            </a:pPr>
            <a:fld id="{81D60167-4931-47E6-BA6A-407CBD079E47}" type="slidenum">
              <a:rPr lang="sv-SE" spc="-25" smtClean="0"/>
              <a:pPr marL="38100">
                <a:lnSpc>
                  <a:spcPts val="1425"/>
                </a:lnSpc>
              </a:pPr>
              <a:t>24</a:t>
            </a:fld>
            <a:endParaRPr spc="-25" dirty="0"/>
          </a:p>
        </p:txBody>
      </p:sp>
      <p:sp>
        <p:nvSpPr>
          <p:cNvPr id="3" name="object 3"/>
          <p:cNvSpPr txBox="1"/>
          <p:nvPr/>
        </p:nvSpPr>
        <p:spPr>
          <a:xfrm>
            <a:off x="811479" y="1944782"/>
            <a:ext cx="9384030" cy="4123054"/>
          </a:xfrm>
          <a:prstGeom prst="rect">
            <a:avLst/>
          </a:prstGeom>
        </p:spPr>
        <p:txBody>
          <a:bodyPr vert="horz" wrap="square" lIns="0" tIns="12065" rIns="0" bIns="0" rtlCol="0">
            <a:spAutoFit/>
          </a:bodyPr>
          <a:lstStyle/>
          <a:p>
            <a:pPr marL="12700" marR="5080">
              <a:lnSpc>
                <a:spcPct val="100000"/>
              </a:lnSpc>
              <a:spcBef>
                <a:spcPts val="95"/>
              </a:spcBef>
            </a:pPr>
            <a:r>
              <a:rPr sz="1600" dirty="0">
                <a:solidFill>
                  <a:srgbClr val="FFFFFF"/>
                </a:solidFill>
                <a:latin typeface="Arial"/>
                <a:cs typeface="Arial"/>
              </a:rPr>
              <a:t>Det</a:t>
            </a:r>
            <a:r>
              <a:rPr sz="1600" spc="-40" dirty="0">
                <a:solidFill>
                  <a:srgbClr val="FFFFFF"/>
                </a:solidFill>
                <a:latin typeface="Arial"/>
                <a:cs typeface="Arial"/>
              </a:rPr>
              <a:t> </a:t>
            </a:r>
            <a:r>
              <a:rPr sz="1600" dirty="0">
                <a:solidFill>
                  <a:srgbClr val="FFFFFF"/>
                </a:solidFill>
                <a:latin typeface="Arial"/>
                <a:cs typeface="Arial"/>
              </a:rPr>
              <a:t>andra</a:t>
            </a:r>
            <a:r>
              <a:rPr sz="1600" spc="-35" dirty="0">
                <a:solidFill>
                  <a:srgbClr val="FFFFFF"/>
                </a:solidFill>
                <a:latin typeface="Arial"/>
                <a:cs typeface="Arial"/>
              </a:rPr>
              <a:t> </a:t>
            </a:r>
            <a:r>
              <a:rPr sz="1600" spc="-10" dirty="0">
                <a:solidFill>
                  <a:srgbClr val="FFFFFF"/>
                </a:solidFill>
                <a:latin typeface="Arial"/>
                <a:cs typeface="Arial"/>
              </a:rPr>
              <a:t>perspektivet</a:t>
            </a:r>
            <a:r>
              <a:rPr sz="1600" spc="-40" dirty="0">
                <a:solidFill>
                  <a:srgbClr val="FFFFFF"/>
                </a:solidFill>
                <a:latin typeface="Arial"/>
                <a:cs typeface="Arial"/>
              </a:rPr>
              <a:t> </a:t>
            </a:r>
            <a:r>
              <a:rPr sz="1600" dirty="0">
                <a:solidFill>
                  <a:srgbClr val="FFFFFF"/>
                </a:solidFill>
                <a:latin typeface="Arial"/>
                <a:cs typeface="Arial"/>
              </a:rPr>
              <a:t>som</a:t>
            </a:r>
            <a:r>
              <a:rPr sz="1600" spc="-30" dirty="0">
                <a:solidFill>
                  <a:srgbClr val="FFFFFF"/>
                </a:solidFill>
                <a:latin typeface="Arial"/>
                <a:cs typeface="Arial"/>
              </a:rPr>
              <a:t> </a:t>
            </a:r>
            <a:r>
              <a:rPr sz="1600" dirty="0">
                <a:solidFill>
                  <a:srgbClr val="FFFFFF"/>
                </a:solidFill>
                <a:latin typeface="Arial"/>
                <a:cs typeface="Arial"/>
              </a:rPr>
              <a:t>har</a:t>
            </a:r>
            <a:r>
              <a:rPr sz="1600" spc="-40" dirty="0">
                <a:solidFill>
                  <a:srgbClr val="FFFFFF"/>
                </a:solidFill>
                <a:latin typeface="Arial"/>
                <a:cs typeface="Arial"/>
              </a:rPr>
              <a:t> </a:t>
            </a:r>
            <a:r>
              <a:rPr sz="1600" dirty="0">
                <a:solidFill>
                  <a:srgbClr val="FFFFFF"/>
                </a:solidFill>
                <a:latin typeface="Arial"/>
                <a:cs typeface="Arial"/>
              </a:rPr>
              <a:t>en</a:t>
            </a:r>
            <a:r>
              <a:rPr sz="1600" spc="-45" dirty="0">
                <a:solidFill>
                  <a:srgbClr val="FFFFFF"/>
                </a:solidFill>
                <a:latin typeface="Arial"/>
                <a:cs typeface="Arial"/>
              </a:rPr>
              <a:t> </a:t>
            </a:r>
            <a:r>
              <a:rPr sz="1600" dirty="0">
                <a:solidFill>
                  <a:srgbClr val="FFFFFF"/>
                </a:solidFill>
                <a:latin typeface="Arial"/>
                <a:cs typeface="Arial"/>
              </a:rPr>
              <a:t>avgörande</a:t>
            </a:r>
            <a:r>
              <a:rPr sz="1600" spc="-35" dirty="0">
                <a:solidFill>
                  <a:srgbClr val="FFFFFF"/>
                </a:solidFill>
                <a:latin typeface="Arial"/>
                <a:cs typeface="Arial"/>
              </a:rPr>
              <a:t> </a:t>
            </a:r>
            <a:r>
              <a:rPr sz="1600" dirty="0">
                <a:solidFill>
                  <a:srgbClr val="FFFFFF"/>
                </a:solidFill>
                <a:latin typeface="Arial"/>
                <a:cs typeface="Arial"/>
              </a:rPr>
              <a:t>betydelse</a:t>
            </a:r>
            <a:r>
              <a:rPr sz="1600" spc="-35" dirty="0">
                <a:solidFill>
                  <a:srgbClr val="FFFFFF"/>
                </a:solidFill>
                <a:latin typeface="Arial"/>
                <a:cs typeface="Arial"/>
              </a:rPr>
              <a:t> </a:t>
            </a:r>
            <a:r>
              <a:rPr sz="1600" dirty="0">
                <a:solidFill>
                  <a:srgbClr val="FFFFFF"/>
                </a:solidFill>
                <a:latin typeface="Arial"/>
                <a:cs typeface="Arial"/>
              </a:rPr>
              <a:t>är</a:t>
            </a:r>
            <a:r>
              <a:rPr sz="1600" spc="-25" dirty="0">
                <a:solidFill>
                  <a:srgbClr val="FFFFFF"/>
                </a:solidFill>
                <a:latin typeface="Arial"/>
                <a:cs typeface="Arial"/>
              </a:rPr>
              <a:t> </a:t>
            </a:r>
            <a:r>
              <a:rPr sz="1600" dirty="0">
                <a:solidFill>
                  <a:srgbClr val="FFFFFF"/>
                </a:solidFill>
                <a:latin typeface="Arial"/>
                <a:cs typeface="Arial"/>
              </a:rPr>
              <a:t>de</a:t>
            </a:r>
            <a:r>
              <a:rPr sz="1600" spc="-45" dirty="0">
                <a:solidFill>
                  <a:srgbClr val="FFFFFF"/>
                </a:solidFill>
                <a:latin typeface="Arial"/>
                <a:cs typeface="Arial"/>
              </a:rPr>
              <a:t> </a:t>
            </a:r>
            <a:r>
              <a:rPr sz="1600" dirty="0">
                <a:solidFill>
                  <a:srgbClr val="FFFFFF"/>
                </a:solidFill>
                <a:latin typeface="Arial"/>
                <a:cs typeface="Arial"/>
              </a:rPr>
              <a:t>åtgärder</a:t>
            </a:r>
            <a:r>
              <a:rPr sz="1600" spc="-25" dirty="0">
                <a:solidFill>
                  <a:srgbClr val="FFFFFF"/>
                </a:solidFill>
                <a:latin typeface="Arial"/>
                <a:cs typeface="Arial"/>
              </a:rPr>
              <a:t> </a:t>
            </a:r>
            <a:r>
              <a:rPr sz="1600" dirty="0">
                <a:solidFill>
                  <a:srgbClr val="FFFFFF"/>
                </a:solidFill>
                <a:latin typeface="Arial"/>
                <a:cs typeface="Arial"/>
              </a:rPr>
              <a:t>som</a:t>
            </a:r>
            <a:r>
              <a:rPr sz="1600" spc="-40" dirty="0">
                <a:solidFill>
                  <a:srgbClr val="FFFFFF"/>
                </a:solidFill>
                <a:latin typeface="Arial"/>
                <a:cs typeface="Arial"/>
              </a:rPr>
              <a:t> </a:t>
            </a:r>
            <a:r>
              <a:rPr sz="1600" dirty="0">
                <a:solidFill>
                  <a:srgbClr val="FFFFFF"/>
                </a:solidFill>
                <a:latin typeface="Arial"/>
                <a:cs typeface="Arial"/>
              </a:rPr>
              <a:t>görs</a:t>
            </a:r>
            <a:r>
              <a:rPr sz="1600" spc="-30" dirty="0">
                <a:solidFill>
                  <a:srgbClr val="FFFFFF"/>
                </a:solidFill>
                <a:latin typeface="Arial"/>
                <a:cs typeface="Arial"/>
              </a:rPr>
              <a:t> </a:t>
            </a:r>
            <a:r>
              <a:rPr sz="1600" dirty="0">
                <a:solidFill>
                  <a:srgbClr val="FFFFFF"/>
                </a:solidFill>
                <a:latin typeface="Arial"/>
                <a:cs typeface="Arial"/>
              </a:rPr>
              <a:t>under</a:t>
            </a:r>
            <a:r>
              <a:rPr sz="1600" spc="-40" dirty="0">
                <a:solidFill>
                  <a:srgbClr val="FFFFFF"/>
                </a:solidFill>
                <a:latin typeface="Arial"/>
                <a:cs typeface="Arial"/>
              </a:rPr>
              <a:t> </a:t>
            </a:r>
            <a:r>
              <a:rPr sz="1600" spc="-10" dirty="0">
                <a:solidFill>
                  <a:srgbClr val="FFFFFF"/>
                </a:solidFill>
                <a:latin typeface="Arial"/>
                <a:cs typeface="Arial"/>
              </a:rPr>
              <a:t>själva evenemanget.</a:t>
            </a:r>
            <a:r>
              <a:rPr sz="1600" spc="-35" dirty="0">
                <a:solidFill>
                  <a:srgbClr val="FFFFFF"/>
                </a:solidFill>
                <a:latin typeface="Arial"/>
                <a:cs typeface="Arial"/>
              </a:rPr>
              <a:t> </a:t>
            </a:r>
            <a:r>
              <a:rPr sz="1600" dirty="0">
                <a:solidFill>
                  <a:srgbClr val="FFFFFF"/>
                </a:solidFill>
                <a:latin typeface="Arial"/>
                <a:cs typeface="Arial"/>
              </a:rPr>
              <a:t>Konsultföretaget</a:t>
            </a:r>
            <a:r>
              <a:rPr sz="1600" spc="-30" dirty="0">
                <a:solidFill>
                  <a:srgbClr val="FFFFFF"/>
                </a:solidFill>
                <a:latin typeface="Arial"/>
                <a:cs typeface="Arial"/>
              </a:rPr>
              <a:t> </a:t>
            </a:r>
            <a:r>
              <a:rPr sz="1600" dirty="0">
                <a:solidFill>
                  <a:srgbClr val="FFFFFF"/>
                </a:solidFill>
                <a:latin typeface="Arial"/>
                <a:cs typeface="Arial"/>
              </a:rPr>
              <a:t>Kairos</a:t>
            </a:r>
            <a:r>
              <a:rPr sz="1600" spc="-40" dirty="0">
                <a:solidFill>
                  <a:srgbClr val="FFFFFF"/>
                </a:solidFill>
                <a:latin typeface="Arial"/>
                <a:cs typeface="Arial"/>
              </a:rPr>
              <a:t> </a:t>
            </a:r>
            <a:r>
              <a:rPr sz="1600" dirty="0">
                <a:solidFill>
                  <a:srgbClr val="FFFFFF"/>
                </a:solidFill>
                <a:latin typeface="Arial"/>
                <a:cs typeface="Arial"/>
              </a:rPr>
              <a:t>Future</a:t>
            </a:r>
            <a:r>
              <a:rPr sz="1600" spc="-20" dirty="0">
                <a:solidFill>
                  <a:srgbClr val="FFFFFF"/>
                </a:solidFill>
                <a:latin typeface="Arial"/>
                <a:cs typeface="Arial"/>
              </a:rPr>
              <a:t> </a:t>
            </a:r>
            <a:r>
              <a:rPr sz="1600" dirty="0">
                <a:solidFill>
                  <a:srgbClr val="FFFFFF"/>
                </a:solidFill>
                <a:latin typeface="Arial"/>
                <a:cs typeface="Arial"/>
              </a:rPr>
              <a:t>(2010)</a:t>
            </a:r>
            <a:r>
              <a:rPr sz="1600" spc="-30" dirty="0">
                <a:solidFill>
                  <a:srgbClr val="FFFFFF"/>
                </a:solidFill>
                <a:latin typeface="Arial"/>
                <a:cs typeface="Arial"/>
              </a:rPr>
              <a:t> </a:t>
            </a:r>
            <a:r>
              <a:rPr sz="1600" dirty="0">
                <a:solidFill>
                  <a:srgbClr val="FFFFFF"/>
                </a:solidFill>
                <a:latin typeface="Arial"/>
                <a:cs typeface="Arial"/>
              </a:rPr>
              <a:t>har</a:t>
            </a:r>
            <a:r>
              <a:rPr sz="1600" spc="-40" dirty="0">
                <a:solidFill>
                  <a:srgbClr val="FFFFFF"/>
                </a:solidFill>
                <a:latin typeface="Arial"/>
                <a:cs typeface="Arial"/>
              </a:rPr>
              <a:t> </a:t>
            </a:r>
            <a:r>
              <a:rPr sz="1600" dirty="0">
                <a:solidFill>
                  <a:srgbClr val="FFFFFF"/>
                </a:solidFill>
                <a:latin typeface="Arial"/>
                <a:cs typeface="Arial"/>
              </a:rPr>
              <a:t>genomfört</a:t>
            </a:r>
            <a:r>
              <a:rPr sz="1600" spc="-20" dirty="0">
                <a:solidFill>
                  <a:srgbClr val="FFFFFF"/>
                </a:solidFill>
                <a:latin typeface="Arial"/>
                <a:cs typeface="Arial"/>
              </a:rPr>
              <a:t> </a:t>
            </a:r>
            <a:r>
              <a:rPr sz="1600" dirty="0">
                <a:solidFill>
                  <a:srgbClr val="FFFFFF"/>
                </a:solidFill>
                <a:latin typeface="Arial"/>
                <a:cs typeface="Arial"/>
              </a:rPr>
              <a:t>en</a:t>
            </a:r>
            <a:r>
              <a:rPr sz="1600" spc="-45" dirty="0">
                <a:solidFill>
                  <a:srgbClr val="FFFFFF"/>
                </a:solidFill>
                <a:latin typeface="Arial"/>
                <a:cs typeface="Arial"/>
              </a:rPr>
              <a:t> </a:t>
            </a:r>
            <a:r>
              <a:rPr sz="1600" dirty="0">
                <a:solidFill>
                  <a:srgbClr val="FFFFFF"/>
                </a:solidFill>
                <a:latin typeface="Arial"/>
                <a:cs typeface="Arial"/>
              </a:rPr>
              <a:t>studie</a:t>
            </a:r>
            <a:r>
              <a:rPr sz="1600" spc="-50" dirty="0">
                <a:solidFill>
                  <a:srgbClr val="FFFFFF"/>
                </a:solidFill>
                <a:latin typeface="Arial"/>
                <a:cs typeface="Arial"/>
              </a:rPr>
              <a:t> </a:t>
            </a:r>
            <a:r>
              <a:rPr sz="1600" dirty="0">
                <a:solidFill>
                  <a:srgbClr val="FFFFFF"/>
                </a:solidFill>
                <a:latin typeface="Arial"/>
                <a:cs typeface="Arial"/>
              </a:rPr>
              <a:t>kring</a:t>
            </a:r>
            <a:r>
              <a:rPr sz="1600" spc="-45" dirty="0">
                <a:solidFill>
                  <a:srgbClr val="FFFFFF"/>
                </a:solidFill>
                <a:latin typeface="Arial"/>
                <a:cs typeface="Arial"/>
              </a:rPr>
              <a:t> </a:t>
            </a:r>
            <a:r>
              <a:rPr sz="1600" dirty="0">
                <a:solidFill>
                  <a:srgbClr val="FFFFFF"/>
                </a:solidFill>
                <a:latin typeface="Arial"/>
                <a:cs typeface="Arial"/>
              </a:rPr>
              <a:t>vad</a:t>
            </a:r>
            <a:r>
              <a:rPr sz="1600" spc="-50" dirty="0">
                <a:solidFill>
                  <a:srgbClr val="FFFFFF"/>
                </a:solidFill>
                <a:latin typeface="Arial"/>
                <a:cs typeface="Arial"/>
              </a:rPr>
              <a:t> </a:t>
            </a:r>
            <a:r>
              <a:rPr sz="1600" dirty="0">
                <a:solidFill>
                  <a:srgbClr val="FFFFFF"/>
                </a:solidFill>
                <a:latin typeface="Arial"/>
                <a:cs typeface="Arial"/>
              </a:rPr>
              <a:t>som</a:t>
            </a:r>
            <a:r>
              <a:rPr sz="1600" spc="-35" dirty="0">
                <a:solidFill>
                  <a:srgbClr val="FFFFFF"/>
                </a:solidFill>
                <a:latin typeface="Arial"/>
                <a:cs typeface="Arial"/>
              </a:rPr>
              <a:t> </a:t>
            </a:r>
            <a:r>
              <a:rPr sz="1600" spc="-10" dirty="0">
                <a:solidFill>
                  <a:srgbClr val="FFFFFF"/>
                </a:solidFill>
                <a:latin typeface="Arial"/>
                <a:cs typeface="Arial"/>
              </a:rPr>
              <a:t>driver </a:t>
            </a:r>
            <a:r>
              <a:rPr sz="1600" dirty="0">
                <a:solidFill>
                  <a:srgbClr val="FFFFFF"/>
                </a:solidFill>
                <a:latin typeface="Arial"/>
                <a:cs typeface="Arial"/>
              </a:rPr>
              <a:t>människors</a:t>
            </a:r>
            <a:r>
              <a:rPr sz="1600" spc="-35" dirty="0">
                <a:solidFill>
                  <a:srgbClr val="FFFFFF"/>
                </a:solidFill>
                <a:latin typeface="Arial"/>
                <a:cs typeface="Arial"/>
              </a:rPr>
              <a:t> </a:t>
            </a:r>
            <a:r>
              <a:rPr sz="1600" spc="-10" dirty="0">
                <a:solidFill>
                  <a:srgbClr val="FFFFFF"/>
                </a:solidFill>
                <a:latin typeface="Arial"/>
                <a:cs typeface="Arial"/>
              </a:rPr>
              <a:t>upplevelser</a:t>
            </a:r>
            <a:r>
              <a:rPr sz="1600" spc="-60" dirty="0">
                <a:solidFill>
                  <a:srgbClr val="FFFFFF"/>
                </a:solidFill>
                <a:latin typeface="Arial"/>
                <a:cs typeface="Arial"/>
              </a:rPr>
              <a:t> </a:t>
            </a:r>
            <a:r>
              <a:rPr sz="1600" dirty="0">
                <a:solidFill>
                  <a:srgbClr val="FFFFFF"/>
                </a:solidFill>
                <a:latin typeface="Arial"/>
                <a:cs typeface="Arial"/>
              </a:rPr>
              <a:t>och</a:t>
            </a:r>
            <a:r>
              <a:rPr sz="1600" spc="-20" dirty="0">
                <a:solidFill>
                  <a:srgbClr val="FFFFFF"/>
                </a:solidFill>
                <a:latin typeface="Arial"/>
                <a:cs typeface="Arial"/>
              </a:rPr>
              <a:t> </a:t>
            </a:r>
            <a:r>
              <a:rPr sz="1600" dirty="0">
                <a:solidFill>
                  <a:srgbClr val="FFFFFF"/>
                </a:solidFill>
                <a:latin typeface="Arial"/>
                <a:cs typeface="Arial"/>
              </a:rPr>
              <a:t>vilka</a:t>
            </a:r>
            <a:r>
              <a:rPr sz="1600" spc="-50" dirty="0">
                <a:solidFill>
                  <a:srgbClr val="FFFFFF"/>
                </a:solidFill>
                <a:latin typeface="Arial"/>
                <a:cs typeface="Arial"/>
              </a:rPr>
              <a:t> </a:t>
            </a:r>
            <a:r>
              <a:rPr sz="1600" spc="-10" dirty="0">
                <a:solidFill>
                  <a:srgbClr val="FFFFFF"/>
                </a:solidFill>
                <a:latin typeface="Arial"/>
                <a:cs typeface="Arial"/>
              </a:rPr>
              <a:t>ingredienser</a:t>
            </a:r>
            <a:r>
              <a:rPr sz="1600" spc="-50" dirty="0">
                <a:solidFill>
                  <a:srgbClr val="FFFFFF"/>
                </a:solidFill>
                <a:latin typeface="Arial"/>
                <a:cs typeface="Arial"/>
              </a:rPr>
              <a:t> </a:t>
            </a:r>
            <a:r>
              <a:rPr sz="1600" dirty="0">
                <a:solidFill>
                  <a:srgbClr val="FFFFFF"/>
                </a:solidFill>
                <a:latin typeface="Arial"/>
                <a:cs typeface="Arial"/>
              </a:rPr>
              <a:t>som</a:t>
            </a:r>
            <a:r>
              <a:rPr sz="1600" spc="-20" dirty="0">
                <a:solidFill>
                  <a:srgbClr val="FFFFFF"/>
                </a:solidFill>
                <a:latin typeface="Arial"/>
                <a:cs typeface="Arial"/>
              </a:rPr>
              <a:t> </a:t>
            </a:r>
            <a:r>
              <a:rPr sz="1600" dirty="0">
                <a:solidFill>
                  <a:srgbClr val="FFFFFF"/>
                </a:solidFill>
                <a:latin typeface="Arial"/>
                <a:cs typeface="Arial"/>
              </a:rPr>
              <a:t>en</a:t>
            </a:r>
            <a:r>
              <a:rPr sz="1600" spc="-35" dirty="0">
                <a:solidFill>
                  <a:srgbClr val="FFFFFF"/>
                </a:solidFill>
                <a:latin typeface="Arial"/>
                <a:cs typeface="Arial"/>
              </a:rPr>
              <a:t> </a:t>
            </a:r>
            <a:r>
              <a:rPr sz="1600" spc="-10" dirty="0">
                <a:solidFill>
                  <a:srgbClr val="FFFFFF"/>
                </a:solidFill>
                <a:latin typeface="Arial"/>
                <a:cs typeface="Arial"/>
              </a:rPr>
              <a:t>helhetsupplevelse</a:t>
            </a:r>
            <a:r>
              <a:rPr sz="1600" spc="-50" dirty="0">
                <a:solidFill>
                  <a:srgbClr val="FFFFFF"/>
                </a:solidFill>
                <a:latin typeface="Arial"/>
                <a:cs typeface="Arial"/>
              </a:rPr>
              <a:t> </a:t>
            </a:r>
            <a:r>
              <a:rPr sz="1600" dirty="0">
                <a:solidFill>
                  <a:srgbClr val="FFFFFF"/>
                </a:solidFill>
                <a:latin typeface="Arial"/>
                <a:cs typeface="Arial"/>
              </a:rPr>
              <a:t>i</a:t>
            </a:r>
            <a:r>
              <a:rPr sz="1600" spc="-40" dirty="0">
                <a:solidFill>
                  <a:srgbClr val="FFFFFF"/>
                </a:solidFill>
                <a:latin typeface="Arial"/>
                <a:cs typeface="Arial"/>
              </a:rPr>
              <a:t> </a:t>
            </a:r>
            <a:r>
              <a:rPr sz="1600" dirty="0">
                <a:solidFill>
                  <a:srgbClr val="FFFFFF"/>
                </a:solidFill>
                <a:latin typeface="Arial"/>
                <a:cs typeface="Arial"/>
              </a:rPr>
              <a:t>världsklass</a:t>
            </a:r>
            <a:r>
              <a:rPr sz="1600" spc="-50" dirty="0">
                <a:solidFill>
                  <a:srgbClr val="FFFFFF"/>
                </a:solidFill>
                <a:latin typeface="Arial"/>
                <a:cs typeface="Arial"/>
              </a:rPr>
              <a:t> </a:t>
            </a:r>
            <a:r>
              <a:rPr sz="1600" spc="-10" dirty="0">
                <a:solidFill>
                  <a:srgbClr val="FFFFFF"/>
                </a:solidFill>
                <a:latin typeface="Arial"/>
                <a:cs typeface="Arial"/>
              </a:rPr>
              <a:t>innehåller.</a:t>
            </a:r>
            <a:r>
              <a:rPr sz="1600" spc="-40" dirty="0">
                <a:solidFill>
                  <a:srgbClr val="FFFFFF"/>
                </a:solidFill>
                <a:latin typeface="Arial"/>
                <a:cs typeface="Arial"/>
              </a:rPr>
              <a:t> </a:t>
            </a:r>
            <a:r>
              <a:rPr sz="1600" dirty="0">
                <a:solidFill>
                  <a:srgbClr val="FFFFFF"/>
                </a:solidFill>
                <a:latin typeface="Arial"/>
                <a:cs typeface="Arial"/>
              </a:rPr>
              <a:t>De</a:t>
            </a:r>
            <a:r>
              <a:rPr sz="1600" spc="-35" dirty="0">
                <a:solidFill>
                  <a:srgbClr val="FFFFFF"/>
                </a:solidFill>
                <a:latin typeface="Arial"/>
                <a:cs typeface="Arial"/>
              </a:rPr>
              <a:t> </a:t>
            </a:r>
            <a:r>
              <a:rPr sz="1600" spc="-25" dirty="0">
                <a:solidFill>
                  <a:srgbClr val="FFFFFF"/>
                </a:solidFill>
                <a:latin typeface="Arial"/>
                <a:cs typeface="Arial"/>
              </a:rPr>
              <a:t>har </a:t>
            </a:r>
            <a:r>
              <a:rPr sz="1600" dirty="0">
                <a:solidFill>
                  <a:srgbClr val="FFFFFF"/>
                </a:solidFill>
                <a:latin typeface="Arial"/>
                <a:cs typeface="Arial"/>
              </a:rPr>
              <a:t>identifierat</a:t>
            </a:r>
            <a:r>
              <a:rPr sz="1600" spc="-75" dirty="0">
                <a:solidFill>
                  <a:srgbClr val="FFFFFF"/>
                </a:solidFill>
                <a:latin typeface="Arial"/>
                <a:cs typeface="Arial"/>
              </a:rPr>
              <a:t> </a:t>
            </a:r>
            <a:r>
              <a:rPr sz="1600" dirty="0">
                <a:solidFill>
                  <a:srgbClr val="FFFFFF"/>
                </a:solidFill>
                <a:latin typeface="Arial"/>
                <a:cs typeface="Arial"/>
              </a:rPr>
              <a:t>fyra</a:t>
            </a:r>
            <a:r>
              <a:rPr sz="1600" spc="-50" dirty="0">
                <a:solidFill>
                  <a:srgbClr val="FFFFFF"/>
                </a:solidFill>
                <a:latin typeface="Arial"/>
                <a:cs typeface="Arial"/>
              </a:rPr>
              <a:t> </a:t>
            </a:r>
            <a:r>
              <a:rPr sz="1600" spc="-10" dirty="0">
                <a:solidFill>
                  <a:srgbClr val="FFFFFF"/>
                </a:solidFill>
                <a:latin typeface="Arial"/>
                <a:cs typeface="Arial"/>
              </a:rPr>
              <a:t>områden:</a:t>
            </a:r>
            <a:endParaRPr sz="1600" dirty="0">
              <a:latin typeface="Arial"/>
              <a:cs typeface="Arial"/>
            </a:endParaRPr>
          </a:p>
          <a:p>
            <a:pPr marL="421005" indent="-408305">
              <a:lnSpc>
                <a:spcPct val="100000"/>
              </a:lnSpc>
              <a:spcBef>
                <a:spcPts val="390"/>
              </a:spcBef>
              <a:buFont typeface="Arial"/>
              <a:buChar char="•"/>
              <a:tabLst>
                <a:tab pos="421005" algn="l"/>
              </a:tabLst>
            </a:pPr>
            <a:r>
              <a:rPr sz="1600" b="1" dirty="0">
                <a:solidFill>
                  <a:srgbClr val="FFFFFF"/>
                </a:solidFill>
                <a:latin typeface="Arial"/>
                <a:cs typeface="Arial"/>
              </a:rPr>
              <a:t>Nytt och</a:t>
            </a:r>
            <a:r>
              <a:rPr sz="1600" b="1" spc="-40" dirty="0">
                <a:solidFill>
                  <a:srgbClr val="FFFFFF"/>
                </a:solidFill>
                <a:latin typeface="Arial"/>
                <a:cs typeface="Arial"/>
              </a:rPr>
              <a:t> </a:t>
            </a:r>
            <a:r>
              <a:rPr sz="1600" b="1" dirty="0">
                <a:solidFill>
                  <a:srgbClr val="FFFFFF"/>
                </a:solidFill>
                <a:latin typeface="Arial"/>
                <a:cs typeface="Arial"/>
              </a:rPr>
              <a:t>spännande</a:t>
            </a:r>
            <a:r>
              <a:rPr sz="1600" dirty="0">
                <a:solidFill>
                  <a:srgbClr val="FFFFFF"/>
                </a:solidFill>
                <a:latin typeface="Arial"/>
                <a:cs typeface="Arial"/>
              </a:rPr>
              <a:t>:</a:t>
            </a:r>
            <a:r>
              <a:rPr sz="1600" spc="-25" dirty="0">
                <a:solidFill>
                  <a:srgbClr val="FFFFFF"/>
                </a:solidFill>
                <a:latin typeface="Arial"/>
                <a:cs typeface="Arial"/>
              </a:rPr>
              <a:t> </a:t>
            </a:r>
            <a:r>
              <a:rPr sz="1600" dirty="0">
                <a:solidFill>
                  <a:srgbClr val="FFFFFF"/>
                </a:solidFill>
                <a:latin typeface="Arial"/>
                <a:cs typeface="Arial"/>
              </a:rPr>
              <a:t>Besökarna</a:t>
            </a:r>
            <a:r>
              <a:rPr sz="1600" spc="-50" dirty="0">
                <a:solidFill>
                  <a:srgbClr val="FFFFFF"/>
                </a:solidFill>
                <a:latin typeface="Arial"/>
                <a:cs typeface="Arial"/>
              </a:rPr>
              <a:t> </a:t>
            </a:r>
            <a:r>
              <a:rPr sz="1600" dirty="0">
                <a:solidFill>
                  <a:srgbClr val="FFFFFF"/>
                </a:solidFill>
                <a:latin typeface="Arial"/>
                <a:cs typeface="Arial"/>
              </a:rPr>
              <a:t>ska</a:t>
            </a:r>
            <a:r>
              <a:rPr sz="1600" spc="-45" dirty="0">
                <a:solidFill>
                  <a:srgbClr val="FFFFFF"/>
                </a:solidFill>
                <a:latin typeface="Arial"/>
                <a:cs typeface="Arial"/>
              </a:rPr>
              <a:t> </a:t>
            </a:r>
            <a:r>
              <a:rPr sz="1600" dirty="0">
                <a:solidFill>
                  <a:srgbClr val="FFFFFF"/>
                </a:solidFill>
                <a:latin typeface="Arial"/>
                <a:cs typeface="Arial"/>
              </a:rPr>
              <a:t>helst</a:t>
            </a:r>
            <a:r>
              <a:rPr sz="1600" spc="-55" dirty="0">
                <a:solidFill>
                  <a:srgbClr val="FFFFFF"/>
                </a:solidFill>
                <a:latin typeface="Arial"/>
                <a:cs typeface="Arial"/>
              </a:rPr>
              <a:t> </a:t>
            </a:r>
            <a:r>
              <a:rPr sz="1600" dirty="0">
                <a:solidFill>
                  <a:srgbClr val="FFFFFF"/>
                </a:solidFill>
                <a:latin typeface="Arial"/>
                <a:cs typeface="Arial"/>
              </a:rPr>
              <a:t>känna</a:t>
            </a:r>
            <a:r>
              <a:rPr sz="1600" spc="-50" dirty="0">
                <a:solidFill>
                  <a:srgbClr val="FFFFFF"/>
                </a:solidFill>
                <a:latin typeface="Arial"/>
                <a:cs typeface="Arial"/>
              </a:rPr>
              <a:t> </a:t>
            </a:r>
            <a:r>
              <a:rPr sz="1600" dirty="0">
                <a:solidFill>
                  <a:srgbClr val="FFFFFF"/>
                </a:solidFill>
                <a:latin typeface="Arial"/>
                <a:cs typeface="Arial"/>
              </a:rPr>
              <a:t>att</a:t>
            </a:r>
            <a:r>
              <a:rPr sz="1600" spc="-20" dirty="0">
                <a:solidFill>
                  <a:srgbClr val="FFFFFF"/>
                </a:solidFill>
                <a:latin typeface="Arial"/>
                <a:cs typeface="Arial"/>
              </a:rPr>
              <a:t> </a:t>
            </a:r>
            <a:r>
              <a:rPr sz="1600" dirty="0">
                <a:solidFill>
                  <a:srgbClr val="FFFFFF"/>
                </a:solidFill>
                <a:latin typeface="Arial"/>
                <a:cs typeface="Arial"/>
              </a:rPr>
              <a:t>det</a:t>
            </a:r>
            <a:r>
              <a:rPr sz="1600" spc="-30" dirty="0">
                <a:solidFill>
                  <a:srgbClr val="FFFFFF"/>
                </a:solidFill>
                <a:latin typeface="Arial"/>
                <a:cs typeface="Arial"/>
              </a:rPr>
              <a:t> </a:t>
            </a:r>
            <a:r>
              <a:rPr sz="1600" dirty="0">
                <a:solidFill>
                  <a:srgbClr val="FFFFFF"/>
                </a:solidFill>
                <a:latin typeface="Arial"/>
                <a:cs typeface="Arial"/>
              </a:rPr>
              <a:t>är</a:t>
            </a:r>
            <a:r>
              <a:rPr sz="1600" spc="-40" dirty="0">
                <a:solidFill>
                  <a:srgbClr val="FFFFFF"/>
                </a:solidFill>
                <a:latin typeface="Arial"/>
                <a:cs typeface="Arial"/>
              </a:rPr>
              <a:t> </a:t>
            </a:r>
            <a:r>
              <a:rPr sz="1600" dirty="0">
                <a:solidFill>
                  <a:srgbClr val="FFFFFF"/>
                </a:solidFill>
                <a:latin typeface="Arial"/>
                <a:cs typeface="Arial"/>
              </a:rPr>
              <a:t>något</a:t>
            </a:r>
            <a:r>
              <a:rPr sz="1600" spc="-35" dirty="0">
                <a:solidFill>
                  <a:srgbClr val="FFFFFF"/>
                </a:solidFill>
                <a:latin typeface="Arial"/>
                <a:cs typeface="Arial"/>
              </a:rPr>
              <a:t> </a:t>
            </a:r>
            <a:r>
              <a:rPr sz="1600" dirty="0">
                <a:solidFill>
                  <a:srgbClr val="FFFFFF"/>
                </a:solidFill>
                <a:latin typeface="Arial"/>
                <a:cs typeface="Arial"/>
              </a:rPr>
              <a:t>nytt</a:t>
            </a:r>
            <a:r>
              <a:rPr sz="1600" spc="-15" dirty="0">
                <a:solidFill>
                  <a:srgbClr val="FFFFFF"/>
                </a:solidFill>
                <a:latin typeface="Arial"/>
                <a:cs typeface="Arial"/>
              </a:rPr>
              <a:t> </a:t>
            </a:r>
            <a:r>
              <a:rPr sz="1600" dirty="0">
                <a:solidFill>
                  <a:srgbClr val="FFFFFF"/>
                </a:solidFill>
                <a:latin typeface="Arial"/>
                <a:cs typeface="Arial"/>
              </a:rPr>
              <a:t>som</a:t>
            </a:r>
            <a:r>
              <a:rPr sz="1600" spc="-35" dirty="0">
                <a:solidFill>
                  <a:srgbClr val="FFFFFF"/>
                </a:solidFill>
                <a:latin typeface="Arial"/>
                <a:cs typeface="Arial"/>
              </a:rPr>
              <a:t> </a:t>
            </a:r>
            <a:r>
              <a:rPr sz="1600" dirty="0">
                <a:solidFill>
                  <a:srgbClr val="FFFFFF"/>
                </a:solidFill>
                <a:latin typeface="Arial"/>
                <a:cs typeface="Arial"/>
              </a:rPr>
              <a:t>de</a:t>
            </a:r>
            <a:r>
              <a:rPr sz="1600" spc="-45" dirty="0">
                <a:solidFill>
                  <a:srgbClr val="FFFFFF"/>
                </a:solidFill>
                <a:latin typeface="Arial"/>
                <a:cs typeface="Arial"/>
              </a:rPr>
              <a:t> </a:t>
            </a:r>
            <a:r>
              <a:rPr sz="1600" dirty="0">
                <a:solidFill>
                  <a:srgbClr val="FFFFFF"/>
                </a:solidFill>
                <a:latin typeface="Arial"/>
                <a:cs typeface="Arial"/>
              </a:rPr>
              <a:t>aldrig</a:t>
            </a:r>
            <a:r>
              <a:rPr sz="1600" spc="-45" dirty="0">
                <a:solidFill>
                  <a:srgbClr val="FFFFFF"/>
                </a:solidFill>
                <a:latin typeface="Arial"/>
                <a:cs typeface="Arial"/>
              </a:rPr>
              <a:t> </a:t>
            </a:r>
            <a:r>
              <a:rPr sz="1600" dirty="0">
                <a:solidFill>
                  <a:srgbClr val="FFFFFF"/>
                </a:solidFill>
                <a:latin typeface="Arial"/>
                <a:cs typeface="Arial"/>
              </a:rPr>
              <a:t>har</a:t>
            </a:r>
            <a:r>
              <a:rPr sz="1600" spc="-40" dirty="0">
                <a:solidFill>
                  <a:srgbClr val="FFFFFF"/>
                </a:solidFill>
                <a:latin typeface="Arial"/>
                <a:cs typeface="Arial"/>
              </a:rPr>
              <a:t> </a:t>
            </a:r>
            <a:r>
              <a:rPr sz="1600" spc="-10" dirty="0">
                <a:solidFill>
                  <a:srgbClr val="FFFFFF"/>
                </a:solidFill>
                <a:latin typeface="Arial"/>
                <a:cs typeface="Arial"/>
              </a:rPr>
              <a:t>upplevt</a:t>
            </a:r>
            <a:endParaRPr sz="1600" dirty="0">
              <a:latin typeface="Arial"/>
              <a:cs typeface="Arial"/>
            </a:endParaRPr>
          </a:p>
          <a:p>
            <a:pPr marL="421005">
              <a:lnSpc>
                <a:spcPct val="100000"/>
              </a:lnSpc>
            </a:pPr>
            <a:r>
              <a:rPr sz="1600" dirty="0">
                <a:solidFill>
                  <a:srgbClr val="FFFFFF"/>
                </a:solidFill>
                <a:latin typeface="Arial"/>
                <a:cs typeface="Arial"/>
              </a:rPr>
              <a:t>tidigare.</a:t>
            </a:r>
            <a:r>
              <a:rPr sz="1600" spc="-40" dirty="0">
                <a:solidFill>
                  <a:srgbClr val="FFFFFF"/>
                </a:solidFill>
                <a:latin typeface="Arial"/>
                <a:cs typeface="Arial"/>
              </a:rPr>
              <a:t> </a:t>
            </a:r>
            <a:r>
              <a:rPr sz="1600" spc="-10" dirty="0">
                <a:solidFill>
                  <a:srgbClr val="FFFFFF"/>
                </a:solidFill>
                <a:latin typeface="Arial"/>
                <a:cs typeface="Arial"/>
              </a:rPr>
              <a:t>Överraskningsinslaget</a:t>
            </a:r>
            <a:r>
              <a:rPr sz="1600" spc="-30" dirty="0">
                <a:solidFill>
                  <a:srgbClr val="FFFFFF"/>
                </a:solidFill>
                <a:latin typeface="Arial"/>
                <a:cs typeface="Arial"/>
              </a:rPr>
              <a:t> </a:t>
            </a:r>
            <a:r>
              <a:rPr sz="1600" dirty="0">
                <a:solidFill>
                  <a:srgbClr val="FFFFFF"/>
                </a:solidFill>
                <a:latin typeface="Arial"/>
                <a:cs typeface="Arial"/>
              </a:rPr>
              <a:t>och</a:t>
            </a:r>
            <a:r>
              <a:rPr sz="1600" spc="-35" dirty="0">
                <a:solidFill>
                  <a:srgbClr val="FFFFFF"/>
                </a:solidFill>
                <a:latin typeface="Arial"/>
                <a:cs typeface="Arial"/>
              </a:rPr>
              <a:t> </a:t>
            </a:r>
            <a:r>
              <a:rPr sz="1600" dirty="0">
                <a:solidFill>
                  <a:srgbClr val="FFFFFF"/>
                </a:solidFill>
                <a:latin typeface="Arial"/>
                <a:cs typeface="Arial"/>
              </a:rPr>
              <a:t>att</a:t>
            </a:r>
            <a:r>
              <a:rPr sz="1600" spc="-30" dirty="0">
                <a:solidFill>
                  <a:srgbClr val="FFFFFF"/>
                </a:solidFill>
                <a:latin typeface="Arial"/>
                <a:cs typeface="Arial"/>
              </a:rPr>
              <a:t> </a:t>
            </a:r>
            <a:r>
              <a:rPr sz="1600" dirty="0">
                <a:solidFill>
                  <a:srgbClr val="FFFFFF"/>
                </a:solidFill>
                <a:latin typeface="Arial"/>
                <a:cs typeface="Arial"/>
              </a:rPr>
              <a:t>alla</a:t>
            </a:r>
            <a:r>
              <a:rPr sz="1600" spc="-45" dirty="0">
                <a:solidFill>
                  <a:srgbClr val="FFFFFF"/>
                </a:solidFill>
                <a:latin typeface="Arial"/>
                <a:cs typeface="Arial"/>
              </a:rPr>
              <a:t> </a:t>
            </a:r>
            <a:r>
              <a:rPr sz="1600" dirty="0">
                <a:solidFill>
                  <a:srgbClr val="FFFFFF"/>
                </a:solidFill>
                <a:latin typeface="Arial"/>
                <a:cs typeface="Arial"/>
              </a:rPr>
              <a:t>sinnena</a:t>
            </a:r>
            <a:r>
              <a:rPr sz="1600" spc="-50" dirty="0">
                <a:solidFill>
                  <a:srgbClr val="FFFFFF"/>
                </a:solidFill>
                <a:latin typeface="Arial"/>
                <a:cs typeface="Arial"/>
              </a:rPr>
              <a:t> </a:t>
            </a:r>
            <a:r>
              <a:rPr sz="1600" dirty="0">
                <a:solidFill>
                  <a:srgbClr val="FFFFFF"/>
                </a:solidFill>
                <a:latin typeface="Arial"/>
                <a:cs typeface="Arial"/>
              </a:rPr>
              <a:t>är</a:t>
            </a:r>
            <a:r>
              <a:rPr sz="1600" spc="-30" dirty="0">
                <a:solidFill>
                  <a:srgbClr val="FFFFFF"/>
                </a:solidFill>
                <a:latin typeface="Arial"/>
                <a:cs typeface="Arial"/>
              </a:rPr>
              <a:t> </a:t>
            </a:r>
            <a:r>
              <a:rPr sz="1600" dirty="0">
                <a:solidFill>
                  <a:srgbClr val="FFFFFF"/>
                </a:solidFill>
                <a:latin typeface="Arial"/>
                <a:cs typeface="Arial"/>
              </a:rPr>
              <a:t>med,</a:t>
            </a:r>
            <a:r>
              <a:rPr sz="1600" spc="-15" dirty="0">
                <a:solidFill>
                  <a:srgbClr val="FFFFFF"/>
                </a:solidFill>
                <a:latin typeface="Arial"/>
                <a:cs typeface="Arial"/>
              </a:rPr>
              <a:t> </a:t>
            </a:r>
            <a:r>
              <a:rPr sz="1600" dirty="0">
                <a:solidFill>
                  <a:srgbClr val="FFFFFF"/>
                </a:solidFill>
                <a:latin typeface="Arial"/>
                <a:cs typeface="Arial"/>
              </a:rPr>
              <a:t>är</a:t>
            </a:r>
            <a:r>
              <a:rPr sz="1600" spc="-30" dirty="0">
                <a:solidFill>
                  <a:srgbClr val="FFFFFF"/>
                </a:solidFill>
                <a:latin typeface="Arial"/>
                <a:cs typeface="Arial"/>
              </a:rPr>
              <a:t> </a:t>
            </a:r>
            <a:r>
              <a:rPr sz="1600" dirty="0">
                <a:solidFill>
                  <a:srgbClr val="FFFFFF"/>
                </a:solidFill>
                <a:latin typeface="Arial"/>
                <a:cs typeface="Arial"/>
              </a:rPr>
              <a:t>viktiga</a:t>
            </a:r>
            <a:r>
              <a:rPr sz="1600" spc="-45" dirty="0">
                <a:solidFill>
                  <a:srgbClr val="FFFFFF"/>
                </a:solidFill>
                <a:latin typeface="Arial"/>
                <a:cs typeface="Arial"/>
              </a:rPr>
              <a:t> </a:t>
            </a:r>
            <a:r>
              <a:rPr sz="1600" spc="-10" dirty="0">
                <a:solidFill>
                  <a:srgbClr val="FFFFFF"/>
                </a:solidFill>
                <a:latin typeface="Arial"/>
                <a:cs typeface="Arial"/>
              </a:rPr>
              <a:t>delar.</a:t>
            </a:r>
            <a:endParaRPr sz="1600" dirty="0">
              <a:latin typeface="Arial"/>
              <a:cs typeface="Arial"/>
            </a:endParaRPr>
          </a:p>
          <a:p>
            <a:pPr marL="421005" marR="354330" indent="-408940">
              <a:lnSpc>
                <a:spcPct val="100000"/>
              </a:lnSpc>
              <a:spcBef>
                <a:spcPts val="385"/>
              </a:spcBef>
              <a:buFont typeface="Arial"/>
              <a:buChar char="•"/>
              <a:tabLst>
                <a:tab pos="421005" algn="l"/>
              </a:tabLst>
            </a:pPr>
            <a:r>
              <a:rPr sz="1600" b="1" dirty="0">
                <a:solidFill>
                  <a:srgbClr val="FFFFFF"/>
                </a:solidFill>
                <a:latin typeface="Arial"/>
                <a:cs typeface="Arial"/>
              </a:rPr>
              <a:t>Relationer</a:t>
            </a:r>
            <a:r>
              <a:rPr sz="1600" dirty="0">
                <a:solidFill>
                  <a:srgbClr val="FFFFFF"/>
                </a:solidFill>
                <a:latin typeface="Arial"/>
                <a:cs typeface="Arial"/>
              </a:rPr>
              <a:t>:</a:t>
            </a:r>
            <a:r>
              <a:rPr sz="1600" spc="-10" dirty="0">
                <a:solidFill>
                  <a:srgbClr val="FFFFFF"/>
                </a:solidFill>
                <a:latin typeface="Arial"/>
                <a:cs typeface="Arial"/>
              </a:rPr>
              <a:t> </a:t>
            </a:r>
            <a:r>
              <a:rPr sz="1600" dirty="0">
                <a:solidFill>
                  <a:srgbClr val="FFFFFF"/>
                </a:solidFill>
                <a:latin typeface="Arial"/>
                <a:cs typeface="Arial"/>
              </a:rPr>
              <a:t>Vännerna</a:t>
            </a:r>
            <a:r>
              <a:rPr sz="1600" spc="-35" dirty="0">
                <a:solidFill>
                  <a:srgbClr val="FFFFFF"/>
                </a:solidFill>
                <a:latin typeface="Arial"/>
                <a:cs typeface="Arial"/>
              </a:rPr>
              <a:t> </a:t>
            </a:r>
            <a:r>
              <a:rPr sz="1600" dirty="0">
                <a:solidFill>
                  <a:srgbClr val="FFFFFF"/>
                </a:solidFill>
                <a:latin typeface="Arial"/>
                <a:cs typeface="Arial"/>
              </a:rPr>
              <a:t>och</a:t>
            </a:r>
            <a:r>
              <a:rPr sz="1600" spc="-40" dirty="0">
                <a:solidFill>
                  <a:srgbClr val="FFFFFF"/>
                </a:solidFill>
                <a:latin typeface="Arial"/>
                <a:cs typeface="Arial"/>
              </a:rPr>
              <a:t> </a:t>
            </a:r>
            <a:r>
              <a:rPr sz="1600" spc="-10" dirty="0">
                <a:solidFill>
                  <a:srgbClr val="FFFFFF"/>
                </a:solidFill>
                <a:latin typeface="Arial"/>
                <a:cs typeface="Arial"/>
              </a:rPr>
              <a:t>gemenskapen</a:t>
            </a:r>
            <a:r>
              <a:rPr sz="1600" spc="-40" dirty="0">
                <a:solidFill>
                  <a:srgbClr val="FFFFFF"/>
                </a:solidFill>
                <a:latin typeface="Arial"/>
                <a:cs typeface="Arial"/>
              </a:rPr>
              <a:t> </a:t>
            </a:r>
            <a:r>
              <a:rPr sz="1600" dirty="0">
                <a:solidFill>
                  <a:srgbClr val="FFFFFF"/>
                </a:solidFill>
                <a:latin typeface="Arial"/>
                <a:cs typeface="Arial"/>
              </a:rPr>
              <a:t>är</a:t>
            </a:r>
            <a:r>
              <a:rPr sz="1600" spc="-30" dirty="0">
                <a:solidFill>
                  <a:srgbClr val="FFFFFF"/>
                </a:solidFill>
                <a:latin typeface="Arial"/>
                <a:cs typeface="Arial"/>
              </a:rPr>
              <a:t> </a:t>
            </a:r>
            <a:r>
              <a:rPr sz="1600" dirty="0">
                <a:solidFill>
                  <a:srgbClr val="FFFFFF"/>
                </a:solidFill>
                <a:latin typeface="Arial"/>
                <a:cs typeface="Arial"/>
              </a:rPr>
              <a:t>viktiga</a:t>
            </a:r>
            <a:r>
              <a:rPr sz="1600" spc="-50" dirty="0">
                <a:solidFill>
                  <a:srgbClr val="FFFFFF"/>
                </a:solidFill>
                <a:latin typeface="Arial"/>
                <a:cs typeface="Arial"/>
              </a:rPr>
              <a:t> </a:t>
            </a:r>
            <a:r>
              <a:rPr sz="1600" spc="-10" dirty="0">
                <a:solidFill>
                  <a:srgbClr val="FFFFFF"/>
                </a:solidFill>
                <a:latin typeface="Arial"/>
                <a:cs typeface="Arial"/>
              </a:rPr>
              <a:t>ingredienser</a:t>
            </a:r>
            <a:r>
              <a:rPr sz="1600" spc="-55" dirty="0">
                <a:solidFill>
                  <a:srgbClr val="FFFFFF"/>
                </a:solidFill>
                <a:latin typeface="Arial"/>
                <a:cs typeface="Arial"/>
              </a:rPr>
              <a:t> </a:t>
            </a:r>
            <a:r>
              <a:rPr sz="1600" dirty="0">
                <a:solidFill>
                  <a:srgbClr val="FFFFFF"/>
                </a:solidFill>
                <a:latin typeface="Arial"/>
                <a:cs typeface="Arial"/>
              </a:rPr>
              <a:t>i</a:t>
            </a:r>
            <a:r>
              <a:rPr sz="1600" spc="-35" dirty="0">
                <a:solidFill>
                  <a:srgbClr val="FFFFFF"/>
                </a:solidFill>
                <a:latin typeface="Arial"/>
                <a:cs typeface="Arial"/>
              </a:rPr>
              <a:t> </a:t>
            </a:r>
            <a:r>
              <a:rPr sz="1600" dirty="0">
                <a:solidFill>
                  <a:srgbClr val="FFFFFF"/>
                </a:solidFill>
                <a:latin typeface="Arial"/>
                <a:cs typeface="Arial"/>
              </a:rPr>
              <a:t>en</a:t>
            </a:r>
            <a:r>
              <a:rPr sz="1600" spc="-45" dirty="0">
                <a:solidFill>
                  <a:srgbClr val="FFFFFF"/>
                </a:solidFill>
                <a:latin typeface="Arial"/>
                <a:cs typeface="Arial"/>
              </a:rPr>
              <a:t> </a:t>
            </a:r>
            <a:r>
              <a:rPr sz="1600" spc="-10" dirty="0">
                <a:solidFill>
                  <a:srgbClr val="FFFFFF"/>
                </a:solidFill>
                <a:latin typeface="Arial"/>
                <a:cs typeface="Arial"/>
              </a:rPr>
              <a:t>upplevelse</a:t>
            </a:r>
            <a:r>
              <a:rPr sz="1600" spc="-60" dirty="0">
                <a:solidFill>
                  <a:srgbClr val="FFFFFF"/>
                </a:solidFill>
                <a:latin typeface="Arial"/>
                <a:cs typeface="Arial"/>
              </a:rPr>
              <a:t> </a:t>
            </a:r>
            <a:r>
              <a:rPr sz="1600" dirty="0">
                <a:solidFill>
                  <a:srgbClr val="FFFFFF"/>
                </a:solidFill>
                <a:latin typeface="Arial"/>
                <a:cs typeface="Arial"/>
              </a:rPr>
              <a:t>(extra viktigt</a:t>
            </a:r>
            <a:r>
              <a:rPr sz="1600" spc="-50" dirty="0">
                <a:solidFill>
                  <a:srgbClr val="FFFFFF"/>
                </a:solidFill>
                <a:latin typeface="Arial"/>
                <a:cs typeface="Arial"/>
              </a:rPr>
              <a:t> </a:t>
            </a:r>
            <a:r>
              <a:rPr sz="1600" spc="-25" dirty="0">
                <a:solidFill>
                  <a:srgbClr val="FFFFFF"/>
                </a:solidFill>
                <a:latin typeface="Arial"/>
                <a:cs typeface="Arial"/>
              </a:rPr>
              <a:t>för </a:t>
            </a:r>
            <a:r>
              <a:rPr sz="1600" spc="-10" dirty="0">
                <a:solidFill>
                  <a:srgbClr val="FFFFFF"/>
                </a:solidFill>
                <a:latin typeface="Arial"/>
                <a:cs typeface="Arial"/>
              </a:rPr>
              <a:t>bandypubliken).</a:t>
            </a:r>
            <a:r>
              <a:rPr sz="1600" spc="-100" dirty="0">
                <a:solidFill>
                  <a:srgbClr val="FFFFFF"/>
                </a:solidFill>
                <a:latin typeface="Arial"/>
                <a:cs typeface="Arial"/>
              </a:rPr>
              <a:t> </a:t>
            </a:r>
            <a:r>
              <a:rPr sz="1600" dirty="0">
                <a:solidFill>
                  <a:srgbClr val="FFFFFF"/>
                </a:solidFill>
                <a:latin typeface="Arial"/>
                <a:cs typeface="Arial"/>
              </a:rPr>
              <a:t>Att</a:t>
            </a:r>
            <a:r>
              <a:rPr sz="1600" spc="-20" dirty="0">
                <a:solidFill>
                  <a:srgbClr val="FFFFFF"/>
                </a:solidFill>
                <a:latin typeface="Arial"/>
                <a:cs typeface="Arial"/>
              </a:rPr>
              <a:t> </a:t>
            </a:r>
            <a:r>
              <a:rPr sz="1600" dirty="0">
                <a:solidFill>
                  <a:srgbClr val="FFFFFF"/>
                </a:solidFill>
                <a:latin typeface="Arial"/>
                <a:cs typeface="Arial"/>
              </a:rPr>
              <a:t>kunna</a:t>
            </a:r>
            <a:r>
              <a:rPr sz="1600" spc="-35" dirty="0">
                <a:solidFill>
                  <a:srgbClr val="FFFFFF"/>
                </a:solidFill>
                <a:latin typeface="Arial"/>
                <a:cs typeface="Arial"/>
              </a:rPr>
              <a:t> </a:t>
            </a:r>
            <a:r>
              <a:rPr sz="1600" dirty="0">
                <a:solidFill>
                  <a:srgbClr val="FFFFFF"/>
                </a:solidFill>
                <a:latin typeface="Arial"/>
                <a:cs typeface="Arial"/>
              </a:rPr>
              <a:t>dela</a:t>
            </a:r>
            <a:r>
              <a:rPr sz="1600" spc="-40" dirty="0">
                <a:solidFill>
                  <a:srgbClr val="FFFFFF"/>
                </a:solidFill>
                <a:latin typeface="Arial"/>
                <a:cs typeface="Arial"/>
              </a:rPr>
              <a:t> </a:t>
            </a:r>
            <a:r>
              <a:rPr sz="1600" dirty="0">
                <a:solidFill>
                  <a:srgbClr val="FFFFFF"/>
                </a:solidFill>
                <a:latin typeface="Arial"/>
                <a:cs typeface="Arial"/>
              </a:rPr>
              <a:t>känslan,</a:t>
            </a:r>
            <a:r>
              <a:rPr sz="1600" spc="-35" dirty="0">
                <a:solidFill>
                  <a:srgbClr val="FFFFFF"/>
                </a:solidFill>
                <a:latin typeface="Arial"/>
                <a:cs typeface="Arial"/>
              </a:rPr>
              <a:t> </a:t>
            </a:r>
            <a:r>
              <a:rPr sz="1600" spc="-10" dirty="0">
                <a:solidFill>
                  <a:srgbClr val="FFFFFF"/>
                </a:solidFill>
                <a:latin typeface="Arial"/>
                <a:cs typeface="Arial"/>
              </a:rPr>
              <a:t>spänningen</a:t>
            </a:r>
            <a:r>
              <a:rPr sz="1600" spc="-40" dirty="0">
                <a:solidFill>
                  <a:srgbClr val="FFFFFF"/>
                </a:solidFill>
                <a:latin typeface="Arial"/>
                <a:cs typeface="Arial"/>
              </a:rPr>
              <a:t> </a:t>
            </a:r>
            <a:r>
              <a:rPr sz="1600" dirty="0">
                <a:solidFill>
                  <a:srgbClr val="FFFFFF"/>
                </a:solidFill>
                <a:latin typeface="Arial"/>
                <a:cs typeface="Arial"/>
              </a:rPr>
              <a:t>och</a:t>
            </a:r>
            <a:r>
              <a:rPr sz="1600" spc="-35" dirty="0">
                <a:solidFill>
                  <a:srgbClr val="FFFFFF"/>
                </a:solidFill>
                <a:latin typeface="Arial"/>
                <a:cs typeface="Arial"/>
              </a:rPr>
              <a:t> </a:t>
            </a:r>
            <a:r>
              <a:rPr sz="1600" spc="-10" dirty="0">
                <a:solidFill>
                  <a:srgbClr val="FFFFFF"/>
                </a:solidFill>
                <a:latin typeface="Arial"/>
                <a:cs typeface="Arial"/>
              </a:rPr>
              <a:t>förväntningarna</a:t>
            </a:r>
            <a:r>
              <a:rPr sz="1600" spc="-25" dirty="0">
                <a:solidFill>
                  <a:srgbClr val="FFFFFF"/>
                </a:solidFill>
                <a:latin typeface="Arial"/>
                <a:cs typeface="Arial"/>
              </a:rPr>
              <a:t> </a:t>
            </a:r>
            <a:r>
              <a:rPr sz="1600" dirty="0">
                <a:solidFill>
                  <a:srgbClr val="FFFFFF"/>
                </a:solidFill>
                <a:latin typeface="Arial"/>
                <a:cs typeface="Arial"/>
              </a:rPr>
              <a:t>innan</a:t>
            </a:r>
            <a:r>
              <a:rPr sz="1600" spc="-30" dirty="0">
                <a:solidFill>
                  <a:srgbClr val="FFFFFF"/>
                </a:solidFill>
                <a:latin typeface="Arial"/>
                <a:cs typeface="Arial"/>
              </a:rPr>
              <a:t> </a:t>
            </a:r>
            <a:r>
              <a:rPr sz="1600" dirty="0">
                <a:solidFill>
                  <a:srgbClr val="FFFFFF"/>
                </a:solidFill>
                <a:latin typeface="Arial"/>
                <a:cs typeface="Arial"/>
              </a:rPr>
              <a:t>är</a:t>
            </a:r>
            <a:r>
              <a:rPr sz="1600" spc="-20" dirty="0">
                <a:solidFill>
                  <a:srgbClr val="FFFFFF"/>
                </a:solidFill>
                <a:latin typeface="Arial"/>
                <a:cs typeface="Arial"/>
              </a:rPr>
              <a:t> </a:t>
            </a:r>
            <a:r>
              <a:rPr sz="1600" spc="-10" dirty="0">
                <a:solidFill>
                  <a:srgbClr val="FFFFFF"/>
                </a:solidFill>
                <a:latin typeface="Arial"/>
                <a:cs typeface="Arial"/>
              </a:rPr>
              <a:t>centrala </a:t>
            </a:r>
            <a:r>
              <a:rPr sz="1600" dirty="0">
                <a:solidFill>
                  <a:srgbClr val="FFFFFF"/>
                </a:solidFill>
                <a:latin typeface="Arial"/>
                <a:cs typeface="Arial"/>
              </a:rPr>
              <a:t>beskrivningar</a:t>
            </a:r>
            <a:r>
              <a:rPr sz="1600" spc="-45" dirty="0">
                <a:solidFill>
                  <a:srgbClr val="FFFFFF"/>
                </a:solidFill>
                <a:latin typeface="Arial"/>
                <a:cs typeface="Arial"/>
              </a:rPr>
              <a:t> </a:t>
            </a:r>
            <a:r>
              <a:rPr sz="1600" dirty="0">
                <a:solidFill>
                  <a:srgbClr val="FFFFFF"/>
                </a:solidFill>
                <a:latin typeface="Arial"/>
                <a:cs typeface="Arial"/>
              </a:rPr>
              <a:t>av</a:t>
            </a:r>
            <a:r>
              <a:rPr sz="1600" spc="-30" dirty="0">
                <a:solidFill>
                  <a:srgbClr val="FFFFFF"/>
                </a:solidFill>
                <a:latin typeface="Arial"/>
                <a:cs typeface="Arial"/>
              </a:rPr>
              <a:t> </a:t>
            </a:r>
            <a:r>
              <a:rPr sz="1600" dirty="0">
                <a:solidFill>
                  <a:srgbClr val="FFFFFF"/>
                </a:solidFill>
                <a:latin typeface="Arial"/>
                <a:cs typeface="Arial"/>
              </a:rPr>
              <a:t>en</a:t>
            </a:r>
            <a:r>
              <a:rPr sz="1600" spc="-15" dirty="0">
                <a:solidFill>
                  <a:srgbClr val="FFFFFF"/>
                </a:solidFill>
                <a:latin typeface="Arial"/>
                <a:cs typeface="Arial"/>
              </a:rPr>
              <a:t> </a:t>
            </a:r>
            <a:r>
              <a:rPr sz="1600" spc="-10" dirty="0">
                <a:solidFill>
                  <a:srgbClr val="FFFFFF"/>
                </a:solidFill>
                <a:latin typeface="Arial"/>
                <a:cs typeface="Arial"/>
              </a:rPr>
              <a:t>upplevelse</a:t>
            </a:r>
            <a:r>
              <a:rPr sz="1600" spc="-55" dirty="0">
                <a:solidFill>
                  <a:srgbClr val="FFFFFF"/>
                </a:solidFill>
                <a:latin typeface="Arial"/>
                <a:cs typeface="Arial"/>
              </a:rPr>
              <a:t> </a:t>
            </a:r>
            <a:r>
              <a:rPr sz="1600" dirty="0">
                <a:solidFill>
                  <a:srgbClr val="FFFFFF"/>
                </a:solidFill>
                <a:latin typeface="Arial"/>
                <a:cs typeface="Arial"/>
              </a:rPr>
              <a:t>av</a:t>
            </a:r>
            <a:r>
              <a:rPr sz="1600" spc="-25" dirty="0">
                <a:solidFill>
                  <a:srgbClr val="FFFFFF"/>
                </a:solidFill>
                <a:latin typeface="Arial"/>
                <a:cs typeface="Arial"/>
              </a:rPr>
              <a:t> </a:t>
            </a:r>
            <a:r>
              <a:rPr sz="1600" spc="-10" dirty="0">
                <a:solidFill>
                  <a:srgbClr val="FFFFFF"/>
                </a:solidFill>
                <a:latin typeface="Arial"/>
                <a:cs typeface="Arial"/>
              </a:rPr>
              <a:t>världsklass.</a:t>
            </a:r>
            <a:endParaRPr sz="1600" dirty="0">
              <a:latin typeface="Arial"/>
              <a:cs typeface="Arial"/>
            </a:endParaRPr>
          </a:p>
          <a:p>
            <a:pPr marL="421005" marR="215265" indent="-408940">
              <a:lnSpc>
                <a:spcPct val="100000"/>
              </a:lnSpc>
              <a:spcBef>
                <a:spcPts val="385"/>
              </a:spcBef>
              <a:buFont typeface="Arial"/>
              <a:buChar char="•"/>
              <a:tabLst>
                <a:tab pos="421005" algn="l"/>
              </a:tabLst>
            </a:pPr>
            <a:r>
              <a:rPr sz="1600" b="1" dirty="0">
                <a:solidFill>
                  <a:srgbClr val="FFFFFF"/>
                </a:solidFill>
                <a:latin typeface="Arial"/>
                <a:cs typeface="Arial"/>
              </a:rPr>
              <a:t>Feelgood</a:t>
            </a:r>
            <a:r>
              <a:rPr sz="1600" b="1" spc="-30" dirty="0">
                <a:solidFill>
                  <a:srgbClr val="FFFFFF"/>
                </a:solidFill>
                <a:latin typeface="Arial"/>
                <a:cs typeface="Arial"/>
              </a:rPr>
              <a:t> </a:t>
            </a:r>
            <a:r>
              <a:rPr sz="1600" b="1" dirty="0">
                <a:solidFill>
                  <a:srgbClr val="FFFFFF"/>
                </a:solidFill>
                <a:latin typeface="Arial"/>
                <a:cs typeface="Arial"/>
              </a:rPr>
              <a:t>och</a:t>
            </a:r>
            <a:r>
              <a:rPr sz="1600" b="1" spc="-40" dirty="0">
                <a:solidFill>
                  <a:srgbClr val="FFFFFF"/>
                </a:solidFill>
                <a:latin typeface="Arial"/>
                <a:cs typeface="Arial"/>
              </a:rPr>
              <a:t> </a:t>
            </a:r>
            <a:r>
              <a:rPr sz="1600" b="1" dirty="0">
                <a:solidFill>
                  <a:srgbClr val="FFFFFF"/>
                </a:solidFill>
                <a:latin typeface="Arial"/>
                <a:cs typeface="Arial"/>
              </a:rPr>
              <a:t>god</a:t>
            </a:r>
            <a:r>
              <a:rPr sz="1600" b="1" spc="-35" dirty="0">
                <a:solidFill>
                  <a:srgbClr val="FFFFFF"/>
                </a:solidFill>
                <a:latin typeface="Arial"/>
                <a:cs typeface="Arial"/>
              </a:rPr>
              <a:t> </a:t>
            </a:r>
            <a:r>
              <a:rPr sz="1600" b="1" dirty="0">
                <a:solidFill>
                  <a:srgbClr val="FFFFFF"/>
                </a:solidFill>
                <a:latin typeface="Arial"/>
                <a:cs typeface="Arial"/>
              </a:rPr>
              <a:t>mat</a:t>
            </a:r>
            <a:r>
              <a:rPr sz="1600" dirty="0">
                <a:solidFill>
                  <a:srgbClr val="FFFFFF"/>
                </a:solidFill>
                <a:latin typeface="Arial"/>
                <a:cs typeface="Arial"/>
              </a:rPr>
              <a:t>:</a:t>
            </a:r>
            <a:r>
              <a:rPr sz="1600" spc="-10" dirty="0">
                <a:solidFill>
                  <a:srgbClr val="FFFFFF"/>
                </a:solidFill>
                <a:latin typeface="Arial"/>
                <a:cs typeface="Arial"/>
              </a:rPr>
              <a:t> </a:t>
            </a:r>
            <a:r>
              <a:rPr sz="1600" dirty="0">
                <a:solidFill>
                  <a:srgbClr val="FFFFFF"/>
                </a:solidFill>
                <a:latin typeface="Arial"/>
                <a:cs typeface="Arial"/>
              </a:rPr>
              <a:t>En</a:t>
            </a:r>
            <a:r>
              <a:rPr sz="1600" spc="-45" dirty="0">
                <a:solidFill>
                  <a:srgbClr val="FFFFFF"/>
                </a:solidFill>
                <a:latin typeface="Arial"/>
                <a:cs typeface="Arial"/>
              </a:rPr>
              <a:t> </a:t>
            </a:r>
            <a:r>
              <a:rPr sz="1600" dirty="0">
                <a:solidFill>
                  <a:srgbClr val="FFFFFF"/>
                </a:solidFill>
                <a:latin typeface="Arial"/>
                <a:cs typeface="Arial"/>
              </a:rPr>
              <a:t>bra</a:t>
            </a:r>
            <a:r>
              <a:rPr sz="1600" spc="-35" dirty="0">
                <a:solidFill>
                  <a:srgbClr val="FFFFFF"/>
                </a:solidFill>
                <a:latin typeface="Arial"/>
                <a:cs typeface="Arial"/>
              </a:rPr>
              <a:t> </a:t>
            </a:r>
            <a:r>
              <a:rPr sz="1600" spc="-10" dirty="0">
                <a:solidFill>
                  <a:srgbClr val="FFFFFF"/>
                </a:solidFill>
                <a:latin typeface="Arial"/>
                <a:cs typeface="Arial"/>
              </a:rPr>
              <a:t>upplevelse</a:t>
            </a:r>
            <a:r>
              <a:rPr sz="1600" spc="-60" dirty="0">
                <a:solidFill>
                  <a:srgbClr val="FFFFFF"/>
                </a:solidFill>
                <a:latin typeface="Arial"/>
                <a:cs typeface="Arial"/>
              </a:rPr>
              <a:t> </a:t>
            </a:r>
            <a:r>
              <a:rPr sz="1600" dirty="0">
                <a:solidFill>
                  <a:srgbClr val="FFFFFF"/>
                </a:solidFill>
                <a:latin typeface="Arial"/>
                <a:cs typeface="Arial"/>
              </a:rPr>
              <a:t>ska</a:t>
            </a:r>
            <a:r>
              <a:rPr sz="1600" spc="-45" dirty="0">
                <a:solidFill>
                  <a:srgbClr val="FFFFFF"/>
                </a:solidFill>
                <a:latin typeface="Arial"/>
                <a:cs typeface="Arial"/>
              </a:rPr>
              <a:t> </a:t>
            </a:r>
            <a:r>
              <a:rPr sz="1600" dirty="0">
                <a:solidFill>
                  <a:srgbClr val="FFFFFF"/>
                </a:solidFill>
                <a:latin typeface="Arial"/>
                <a:cs typeface="Arial"/>
              </a:rPr>
              <a:t>göra</a:t>
            </a:r>
            <a:r>
              <a:rPr sz="1600" spc="-35" dirty="0">
                <a:solidFill>
                  <a:srgbClr val="FFFFFF"/>
                </a:solidFill>
                <a:latin typeface="Arial"/>
                <a:cs typeface="Arial"/>
              </a:rPr>
              <a:t> </a:t>
            </a:r>
            <a:r>
              <a:rPr sz="1600" dirty="0">
                <a:solidFill>
                  <a:srgbClr val="FFFFFF"/>
                </a:solidFill>
                <a:latin typeface="Arial"/>
                <a:cs typeface="Arial"/>
              </a:rPr>
              <a:t>att</a:t>
            </a:r>
            <a:r>
              <a:rPr sz="1600" spc="-30" dirty="0">
                <a:solidFill>
                  <a:srgbClr val="FFFFFF"/>
                </a:solidFill>
                <a:latin typeface="Arial"/>
                <a:cs typeface="Arial"/>
              </a:rPr>
              <a:t> </a:t>
            </a:r>
            <a:r>
              <a:rPr sz="1600" dirty="0">
                <a:solidFill>
                  <a:srgbClr val="FFFFFF"/>
                </a:solidFill>
                <a:latin typeface="Arial"/>
                <a:cs typeface="Arial"/>
              </a:rPr>
              <a:t>målgruppen</a:t>
            </a:r>
            <a:r>
              <a:rPr sz="1600" spc="-30" dirty="0">
                <a:solidFill>
                  <a:srgbClr val="FFFFFF"/>
                </a:solidFill>
                <a:latin typeface="Arial"/>
                <a:cs typeface="Arial"/>
              </a:rPr>
              <a:t> </a:t>
            </a:r>
            <a:r>
              <a:rPr sz="1600" dirty="0">
                <a:solidFill>
                  <a:srgbClr val="FFFFFF"/>
                </a:solidFill>
                <a:latin typeface="Arial"/>
                <a:cs typeface="Arial"/>
              </a:rPr>
              <a:t>känner</a:t>
            </a:r>
            <a:r>
              <a:rPr sz="1600" spc="-35" dirty="0">
                <a:solidFill>
                  <a:srgbClr val="FFFFFF"/>
                </a:solidFill>
                <a:latin typeface="Arial"/>
                <a:cs typeface="Arial"/>
              </a:rPr>
              <a:t> </a:t>
            </a:r>
            <a:r>
              <a:rPr sz="1600" dirty="0">
                <a:solidFill>
                  <a:srgbClr val="FFFFFF"/>
                </a:solidFill>
                <a:latin typeface="Arial"/>
                <a:cs typeface="Arial"/>
              </a:rPr>
              <a:t>sig</a:t>
            </a:r>
            <a:r>
              <a:rPr sz="1600" spc="-55" dirty="0">
                <a:solidFill>
                  <a:srgbClr val="FFFFFF"/>
                </a:solidFill>
                <a:latin typeface="Arial"/>
                <a:cs typeface="Arial"/>
              </a:rPr>
              <a:t> </a:t>
            </a:r>
            <a:r>
              <a:rPr sz="1600" dirty="0">
                <a:solidFill>
                  <a:srgbClr val="FFFFFF"/>
                </a:solidFill>
                <a:latin typeface="Arial"/>
                <a:cs typeface="Arial"/>
              </a:rPr>
              <a:t>lycklig</a:t>
            </a:r>
            <a:r>
              <a:rPr sz="1600" spc="-55" dirty="0">
                <a:solidFill>
                  <a:srgbClr val="FFFFFF"/>
                </a:solidFill>
                <a:latin typeface="Arial"/>
                <a:cs typeface="Arial"/>
              </a:rPr>
              <a:t> </a:t>
            </a:r>
            <a:r>
              <a:rPr sz="1600" dirty="0">
                <a:solidFill>
                  <a:srgbClr val="FFFFFF"/>
                </a:solidFill>
                <a:latin typeface="Arial"/>
                <a:cs typeface="Arial"/>
              </a:rPr>
              <a:t>och</a:t>
            </a:r>
            <a:r>
              <a:rPr sz="1600" spc="-40" dirty="0">
                <a:solidFill>
                  <a:srgbClr val="FFFFFF"/>
                </a:solidFill>
                <a:latin typeface="Arial"/>
                <a:cs typeface="Arial"/>
              </a:rPr>
              <a:t> </a:t>
            </a:r>
            <a:r>
              <a:rPr sz="1600" dirty="0">
                <a:solidFill>
                  <a:srgbClr val="FFFFFF"/>
                </a:solidFill>
                <a:latin typeface="Arial"/>
                <a:cs typeface="Arial"/>
              </a:rPr>
              <a:t>glad</a:t>
            </a:r>
            <a:r>
              <a:rPr sz="1600" spc="-45" dirty="0">
                <a:solidFill>
                  <a:srgbClr val="FFFFFF"/>
                </a:solidFill>
                <a:latin typeface="Arial"/>
                <a:cs typeface="Arial"/>
              </a:rPr>
              <a:t> </a:t>
            </a:r>
            <a:r>
              <a:rPr sz="1600" spc="-50" dirty="0">
                <a:solidFill>
                  <a:srgbClr val="FFFFFF"/>
                </a:solidFill>
                <a:latin typeface="Arial"/>
                <a:cs typeface="Arial"/>
              </a:rPr>
              <a:t>i </a:t>
            </a:r>
            <a:r>
              <a:rPr sz="1600" dirty="0">
                <a:solidFill>
                  <a:srgbClr val="FFFFFF"/>
                </a:solidFill>
                <a:latin typeface="Arial"/>
                <a:cs typeface="Arial"/>
              </a:rPr>
              <a:t>hela</a:t>
            </a:r>
            <a:r>
              <a:rPr sz="1600" spc="-45" dirty="0">
                <a:solidFill>
                  <a:srgbClr val="FFFFFF"/>
                </a:solidFill>
                <a:latin typeface="Arial"/>
                <a:cs typeface="Arial"/>
              </a:rPr>
              <a:t> </a:t>
            </a:r>
            <a:r>
              <a:rPr sz="1600" dirty="0">
                <a:solidFill>
                  <a:srgbClr val="FFFFFF"/>
                </a:solidFill>
                <a:latin typeface="Arial"/>
                <a:cs typeface="Arial"/>
              </a:rPr>
              <a:t>kroppen.</a:t>
            </a:r>
            <a:r>
              <a:rPr sz="1600" spc="-35" dirty="0">
                <a:solidFill>
                  <a:srgbClr val="FFFFFF"/>
                </a:solidFill>
                <a:latin typeface="Arial"/>
                <a:cs typeface="Arial"/>
              </a:rPr>
              <a:t> </a:t>
            </a:r>
            <a:r>
              <a:rPr sz="1600" spc="-10" dirty="0">
                <a:solidFill>
                  <a:srgbClr val="FFFFFF"/>
                </a:solidFill>
                <a:latin typeface="Arial"/>
                <a:cs typeface="Arial"/>
              </a:rPr>
              <a:t>Målgruppen</a:t>
            </a:r>
            <a:r>
              <a:rPr sz="1600" spc="-40" dirty="0">
                <a:solidFill>
                  <a:srgbClr val="FFFFFF"/>
                </a:solidFill>
                <a:latin typeface="Arial"/>
                <a:cs typeface="Arial"/>
              </a:rPr>
              <a:t> </a:t>
            </a:r>
            <a:r>
              <a:rPr sz="1600" dirty="0">
                <a:solidFill>
                  <a:srgbClr val="FFFFFF"/>
                </a:solidFill>
                <a:latin typeface="Arial"/>
                <a:cs typeface="Arial"/>
              </a:rPr>
              <a:t>ska</a:t>
            </a:r>
            <a:r>
              <a:rPr sz="1600" spc="-45" dirty="0">
                <a:solidFill>
                  <a:srgbClr val="FFFFFF"/>
                </a:solidFill>
                <a:latin typeface="Arial"/>
                <a:cs typeface="Arial"/>
              </a:rPr>
              <a:t> </a:t>
            </a:r>
            <a:r>
              <a:rPr sz="1600" dirty="0">
                <a:solidFill>
                  <a:srgbClr val="FFFFFF"/>
                </a:solidFill>
                <a:latin typeface="Arial"/>
                <a:cs typeface="Arial"/>
              </a:rPr>
              <a:t>trivas</a:t>
            </a:r>
            <a:r>
              <a:rPr sz="1600" spc="-45" dirty="0">
                <a:solidFill>
                  <a:srgbClr val="FFFFFF"/>
                </a:solidFill>
                <a:latin typeface="Arial"/>
                <a:cs typeface="Arial"/>
              </a:rPr>
              <a:t> </a:t>
            </a:r>
            <a:r>
              <a:rPr sz="1600" dirty="0">
                <a:solidFill>
                  <a:srgbClr val="FFFFFF"/>
                </a:solidFill>
                <a:latin typeface="Arial"/>
                <a:cs typeface="Arial"/>
              </a:rPr>
              <a:t>och</a:t>
            </a:r>
            <a:r>
              <a:rPr sz="1600" spc="-30" dirty="0">
                <a:solidFill>
                  <a:srgbClr val="FFFFFF"/>
                </a:solidFill>
                <a:latin typeface="Arial"/>
                <a:cs typeface="Arial"/>
              </a:rPr>
              <a:t> </a:t>
            </a:r>
            <a:r>
              <a:rPr sz="1600" dirty="0">
                <a:solidFill>
                  <a:srgbClr val="FFFFFF"/>
                </a:solidFill>
                <a:latin typeface="Arial"/>
                <a:cs typeface="Arial"/>
              </a:rPr>
              <a:t>inte</a:t>
            </a:r>
            <a:r>
              <a:rPr sz="1600" spc="-45" dirty="0">
                <a:solidFill>
                  <a:srgbClr val="FFFFFF"/>
                </a:solidFill>
                <a:latin typeface="Arial"/>
                <a:cs typeface="Arial"/>
              </a:rPr>
              <a:t> </a:t>
            </a:r>
            <a:r>
              <a:rPr sz="1600" dirty="0">
                <a:solidFill>
                  <a:srgbClr val="FFFFFF"/>
                </a:solidFill>
                <a:latin typeface="Arial"/>
                <a:cs typeface="Arial"/>
              </a:rPr>
              <a:t>vilja</a:t>
            </a:r>
            <a:r>
              <a:rPr sz="1600" spc="-75" dirty="0">
                <a:solidFill>
                  <a:srgbClr val="FFFFFF"/>
                </a:solidFill>
                <a:latin typeface="Arial"/>
                <a:cs typeface="Arial"/>
              </a:rPr>
              <a:t> </a:t>
            </a:r>
            <a:r>
              <a:rPr sz="1600" dirty="0">
                <a:solidFill>
                  <a:srgbClr val="FFFFFF"/>
                </a:solidFill>
                <a:latin typeface="Arial"/>
                <a:cs typeface="Arial"/>
              </a:rPr>
              <a:t>vara</a:t>
            </a:r>
            <a:r>
              <a:rPr sz="1600" spc="-35" dirty="0">
                <a:solidFill>
                  <a:srgbClr val="FFFFFF"/>
                </a:solidFill>
                <a:latin typeface="Arial"/>
                <a:cs typeface="Arial"/>
              </a:rPr>
              <a:t> </a:t>
            </a:r>
            <a:r>
              <a:rPr sz="1600" dirty="0">
                <a:solidFill>
                  <a:srgbClr val="FFFFFF"/>
                </a:solidFill>
                <a:latin typeface="Arial"/>
                <a:cs typeface="Arial"/>
              </a:rPr>
              <a:t>någon</a:t>
            </a:r>
            <a:r>
              <a:rPr sz="1600" spc="-40" dirty="0">
                <a:solidFill>
                  <a:srgbClr val="FFFFFF"/>
                </a:solidFill>
                <a:latin typeface="Arial"/>
                <a:cs typeface="Arial"/>
              </a:rPr>
              <a:t> </a:t>
            </a:r>
            <a:r>
              <a:rPr sz="1600" dirty="0">
                <a:solidFill>
                  <a:srgbClr val="FFFFFF"/>
                </a:solidFill>
                <a:latin typeface="Arial"/>
                <a:cs typeface="Arial"/>
              </a:rPr>
              <a:t>annanstans</a:t>
            </a:r>
            <a:r>
              <a:rPr sz="1600" spc="-40" dirty="0">
                <a:solidFill>
                  <a:srgbClr val="FFFFFF"/>
                </a:solidFill>
                <a:latin typeface="Arial"/>
                <a:cs typeface="Arial"/>
              </a:rPr>
              <a:t> </a:t>
            </a:r>
            <a:r>
              <a:rPr sz="1600" dirty="0">
                <a:solidFill>
                  <a:srgbClr val="FFFFFF"/>
                </a:solidFill>
                <a:latin typeface="Arial"/>
                <a:cs typeface="Arial"/>
              </a:rPr>
              <a:t>än</a:t>
            </a:r>
            <a:r>
              <a:rPr sz="1600" spc="-35" dirty="0">
                <a:solidFill>
                  <a:srgbClr val="FFFFFF"/>
                </a:solidFill>
                <a:latin typeface="Arial"/>
                <a:cs typeface="Arial"/>
              </a:rPr>
              <a:t> </a:t>
            </a:r>
            <a:r>
              <a:rPr sz="1600" dirty="0">
                <a:solidFill>
                  <a:srgbClr val="FFFFFF"/>
                </a:solidFill>
                <a:latin typeface="Arial"/>
                <a:cs typeface="Arial"/>
              </a:rPr>
              <a:t>just</a:t>
            </a:r>
            <a:r>
              <a:rPr sz="1600" spc="-40" dirty="0">
                <a:solidFill>
                  <a:srgbClr val="FFFFFF"/>
                </a:solidFill>
                <a:latin typeface="Arial"/>
                <a:cs typeface="Arial"/>
              </a:rPr>
              <a:t> </a:t>
            </a:r>
            <a:r>
              <a:rPr sz="1600" dirty="0">
                <a:solidFill>
                  <a:srgbClr val="FFFFFF"/>
                </a:solidFill>
                <a:latin typeface="Arial"/>
                <a:cs typeface="Arial"/>
              </a:rPr>
              <a:t>där</a:t>
            </a:r>
            <a:r>
              <a:rPr sz="1600" spc="-30" dirty="0">
                <a:solidFill>
                  <a:srgbClr val="FFFFFF"/>
                </a:solidFill>
                <a:latin typeface="Arial"/>
                <a:cs typeface="Arial"/>
              </a:rPr>
              <a:t> </a:t>
            </a:r>
            <a:r>
              <a:rPr sz="1600" dirty="0">
                <a:solidFill>
                  <a:srgbClr val="FFFFFF"/>
                </a:solidFill>
                <a:latin typeface="Arial"/>
                <a:cs typeface="Arial"/>
              </a:rPr>
              <a:t>och</a:t>
            </a:r>
            <a:r>
              <a:rPr sz="1600" spc="-45" dirty="0">
                <a:solidFill>
                  <a:srgbClr val="FFFFFF"/>
                </a:solidFill>
                <a:latin typeface="Arial"/>
                <a:cs typeface="Arial"/>
              </a:rPr>
              <a:t> </a:t>
            </a:r>
            <a:r>
              <a:rPr sz="1600" dirty="0">
                <a:solidFill>
                  <a:srgbClr val="FFFFFF"/>
                </a:solidFill>
                <a:latin typeface="Arial"/>
                <a:cs typeface="Arial"/>
              </a:rPr>
              <a:t>då,</a:t>
            </a:r>
            <a:r>
              <a:rPr sz="1600" spc="-30" dirty="0">
                <a:solidFill>
                  <a:srgbClr val="FFFFFF"/>
                </a:solidFill>
                <a:latin typeface="Arial"/>
                <a:cs typeface="Arial"/>
              </a:rPr>
              <a:t> </a:t>
            </a:r>
            <a:r>
              <a:rPr sz="1600" spc="-25" dirty="0">
                <a:solidFill>
                  <a:srgbClr val="FFFFFF"/>
                </a:solidFill>
                <a:latin typeface="Arial"/>
                <a:cs typeface="Arial"/>
              </a:rPr>
              <a:t>och </a:t>
            </a:r>
            <a:r>
              <a:rPr sz="1600" dirty="0">
                <a:solidFill>
                  <a:srgbClr val="FFFFFF"/>
                </a:solidFill>
                <a:latin typeface="Arial"/>
                <a:cs typeface="Arial"/>
              </a:rPr>
              <a:t>inte</a:t>
            </a:r>
            <a:r>
              <a:rPr sz="1600" spc="-40" dirty="0">
                <a:solidFill>
                  <a:srgbClr val="FFFFFF"/>
                </a:solidFill>
                <a:latin typeface="Arial"/>
                <a:cs typeface="Arial"/>
              </a:rPr>
              <a:t> </a:t>
            </a:r>
            <a:r>
              <a:rPr sz="1600" dirty="0">
                <a:solidFill>
                  <a:srgbClr val="FFFFFF"/>
                </a:solidFill>
                <a:latin typeface="Arial"/>
                <a:cs typeface="Arial"/>
              </a:rPr>
              <a:t>ha</a:t>
            </a:r>
            <a:r>
              <a:rPr sz="1600" spc="-40" dirty="0">
                <a:solidFill>
                  <a:srgbClr val="FFFFFF"/>
                </a:solidFill>
                <a:latin typeface="Arial"/>
                <a:cs typeface="Arial"/>
              </a:rPr>
              <a:t> </a:t>
            </a:r>
            <a:r>
              <a:rPr sz="1600" dirty="0">
                <a:solidFill>
                  <a:srgbClr val="FFFFFF"/>
                </a:solidFill>
                <a:latin typeface="Arial"/>
                <a:cs typeface="Arial"/>
              </a:rPr>
              <a:t>något</a:t>
            </a:r>
            <a:r>
              <a:rPr sz="1600" spc="-25" dirty="0">
                <a:solidFill>
                  <a:srgbClr val="FFFFFF"/>
                </a:solidFill>
                <a:latin typeface="Arial"/>
                <a:cs typeface="Arial"/>
              </a:rPr>
              <a:t> </a:t>
            </a:r>
            <a:r>
              <a:rPr sz="1600" dirty="0">
                <a:solidFill>
                  <a:srgbClr val="FFFFFF"/>
                </a:solidFill>
                <a:latin typeface="Arial"/>
                <a:cs typeface="Arial"/>
              </a:rPr>
              <a:t>annat</a:t>
            </a:r>
            <a:r>
              <a:rPr sz="1600" spc="-25" dirty="0">
                <a:solidFill>
                  <a:srgbClr val="FFFFFF"/>
                </a:solidFill>
                <a:latin typeface="Arial"/>
                <a:cs typeface="Arial"/>
              </a:rPr>
              <a:t> </a:t>
            </a:r>
            <a:r>
              <a:rPr sz="1600" dirty="0">
                <a:solidFill>
                  <a:srgbClr val="FFFFFF"/>
                </a:solidFill>
                <a:latin typeface="Arial"/>
                <a:cs typeface="Arial"/>
              </a:rPr>
              <a:t>i</a:t>
            </a:r>
            <a:r>
              <a:rPr sz="1600" spc="-35" dirty="0">
                <a:solidFill>
                  <a:srgbClr val="FFFFFF"/>
                </a:solidFill>
                <a:latin typeface="Arial"/>
                <a:cs typeface="Arial"/>
              </a:rPr>
              <a:t> </a:t>
            </a:r>
            <a:r>
              <a:rPr sz="1600" dirty="0">
                <a:solidFill>
                  <a:srgbClr val="FFFFFF"/>
                </a:solidFill>
                <a:latin typeface="Arial"/>
                <a:cs typeface="Arial"/>
              </a:rPr>
              <a:t>huvudet.</a:t>
            </a:r>
            <a:r>
              <a:rPr sz="1600" spc="-25" dirty="0">
                <a:solidFill>
                  <a:srgbClr val="FFFFFF"/>
                </a:solidFill>
                <a:latin typeface="Arial"/>
                <a:cs typeface="Arial"/>
              </a:rPr>
              <a:t> </a:t>
            </a:r>
            <a:r>
              <a:rPr sz="1600" dirty="0">
                <a:solidFill>
                  <a:srgbClr val="FFFFFF"/>
                </a:solidFill>
                <a:latin typeface="Arial"/>
                <a:cs typeface="Arial"/>
              </a:rPr>
              <a:t>En</a:t>
            </a:r>
            <a:r>
              <a:rPr sz="1600" spc="-35" dirty="0">
                <a:solidFill>
                  <a:srgbClr val="FFFFFF"/>
                </a:solidFill>
                <a:latin typeface="Arial"/>
                <a:cs typeface="Arial"/>
              </a:rPr>
              <a:t> </a:t>
            </a:r>
            <a:r>
              <a:rPr sz="1600" dirty="0">
                <a:solidFill>
                  <a:srgbClr val="FFFFFF"/>
                </a:solidFill>
                <a:latin typeface="Arial"/>
                <a:cs typeface="Arial"/>
              </a:rPr>
              <a:t>viktig</a:t>
            </a:r>
            <a:r>
              <a:rPr sz="1600" spc="-60" dirty="0">
                <a:solidFill>
                  <a:srgbClr val="FFFFFF"/>
                </a:solidFill>
                <a:latin typeface="Arial"/>
                <a:cs typeface="Arial"/>
              </a:rPr>
              <a:t> </a:t>
            </a:r>
            <a:r>
              <a:rPr sz="1600" dirty="0">
                <a:solidFill>
                  <a:srgbClr val="FFFFFF"/>
                </a:solidFill>
                <a:latin typeface="Arial"/>
                <a:cs typeface="Arial"/>
              </a:rPr>
              <a:t>aspekt</a:t>
            </a:r>
            <a:r>
              <a:rPr sz="1600" spc="-25" dirty="0">
                <a:solidFill>
                  <a:srgbClr val="FFFFFF"/>
                </a:solidFill>
                <a:latin typeface="Arial"/>
                <a:cs typeface="Arial"/>
              </a:rPr>
              <a:t> </a:t>
            </a:r>
            <a:r>
              <a:rPr sz="1600" dirty="0">
                <a:solidFill>
                  <a:srgbClr val="FFFFFF"/>
                </a:solidFill>
                <a:latin typeface="Arial"/>
                <a:cs typeface="Arial"/>
              </a:rPr>
              <a:t>i</a:t>
            </a:r>
            <a:r>
              <a:rPr sz="1600" spc="-40" dirty="0">
                <a:solidFill>
                  <a:srgbClr val="FFFFFF"/>
                </a:solidFill>
                <a:latin typeface="Arial"/>
                <a:cs typeface="Arial"/>
              </a:rPr>
              <a:t> </a:t>
            </a:r>
            <a:r>
              <a:rPr sz="1600" dirty="0">
                <a:solidFill>
                  <a:srgbClr val="FFFFFF"/>
                </a:solidFill>
                <a:latin typeface="Arial"/>
                <a:cs typeface="Arial"/>
              </a:rPr>
              <a:t>detta</a:t>
            </a:r>
            <a:r>
              <a:rPr sz="1600" spc="-20" dirty="0">
                <a:solidFill>
                  <a:srgbClr val="FFFFFF"/>
                </a:solidFill>
                <a:latin typeface="Arial"/>
                <a:cs typeface="Arial"/>
              </a:rPr>
              <a:t> </a:t>
            </a:r>
            <a:r>
              <a:rPr sz="1600" dirty="0">
                <a:solidFill>
                  <a:srgbClr val="FFFFFF"/>
                </a:solidFill>
                <a:latin typeface="Arial"/>
                <a:cs typeface="Arial"/>
              </a:rPr>
              <a:t>är</a:t>
            </a:r>
            <a:r>
              <a:rPr sz="1600" spc="-25" dirty="0">
                <a:solidFill>
                  <a:srgbClr val="FFFFFF"/>
                </a:solidFill>
                <a:latin typeface="Arial"/>
                <a:cs typeface="Arial"/>
              </a:rPr>
              <a:t> </a:t>
            </a:r>
            <a:r>
              <a:rPr sz="1600" dirty="0">
                <a:solidFill>
                  <a:srgbClr val="FFFFFF"/>
                </a:solidFill>
                <a:latin typeface="Arial"/>
                <a:cs typeface="Arial"/>
              </a:rPr>
              <a:t>ett</a:t>
            </a:r>
            <a:r>
              <a:rPr sz="1600" spc="-25" dirty="0">
                <a:solidFill>
                  <a:srgbClr val="FFFFFF"/>
                </a:solidFill>
                <a:latin typeface="Arial"/>
                <a:cs typeface="Arial"/>
              </a:rPr>
              <a:t> </a:t>
            </a:r>
            <a:r>
              <a:rPr sz="1600" dirty="0">
                <a:solidFill>
                  <a:srgbClr val="FFFFFF"/>
                </a:solidFill>
                <a:latin typeface="Arial"/>
                <a:cs typeface="Arial"/>
              </a:rPr>
              <a:t>brett</a:t>
            </a:r>
            <a:r>
              <a:rPr sz="1600" spc="-10" dirty="0">
                <a:solidFill>
                  <a:srgbClr val="FFFFFF"/>
                </a:solidFill>
                <a:latin typeface="Arial"/>
                <a:cs typeface="Arial"/>
              </a:rPr>
              <a:t> </a:t>
            </a:r>
            <a:r>
              <a:rPr sz="1600" dirty="0">
                <a:solidFill>
                  <a:srgbClr val="FFFFFF"/>
                </a:solidFill>
                <a:latin typeface="Arial"/>
                <a:cs typeface="Arial"/>
              </a:rPr>
              <a:t>och</a:t>
            </a:r>
            <a:r>
              <a:rPr sz="1600" spc="-35" dirty="0">
                <a:solidFill>
                  <a:srgbClr val="FFFFFF"/>
                </a:solidFill>
                <a:latin typeface="Arial"/>
                <a:cs typeface="Arial"/>
              </a:rPr>
              <a:t> </a:t>
            </a:r>
            <a:r>
              <a:rPr sz="1600" dirty="0">
                <a:solidFill>
                  <a:srgbClr val="FFFFFF"/>
                </a:solidFill>
                <a:latin typeface="Arial"/>
                <a:cs typeface="Arial"/>
              </a:rPr>
              <a:t>kvalitativt</a:t>
            </a:r>
            <a:r>
              <a:rPr sz="1600" spc="-60" dirty="0">
                <a:solidFill>
                  <a:srgbClr val="FFFFFF"/>
                </a:solidFill>
                <a:latin typeface="Arial"/>
                <a:cs typeface="Arial"/>
              </a:rPr>
              <a:t> </a:t>
            </a:r>
            <a:r>
              <a:rPr sz="1600" dirty="0">
                <a:solidFill>
                  <a:srgbClr val="FFFFFF"/>
                </a:solidFill>
                <a:latin typeface="Arial"/>
                <a:cs typeface="Arial"/>
              </a:rPr>
              <a:t>utbud</a:t>
            </a:r>
            <a:r>
              <a:rPr sz="1600" spc="-25" dirty="0">
                <a:solidFill>
                  <a:srgbClr val="FFFFFF"/>
                </a:solidFill>
                <a:latin typeface="Arial"/>
                <a:cs typeface="Arial"/>
              </a:rPr>
              <a:t> </a:t>
            </a:r>
            <a:r>
              <a:rPr sz="1600" dirty="0">
                <a:solidFill>
                  <a:srgbClr val="FFFFFF"/>
                </a:solidFill>
                <a:latin typeface="Arial"/>
                <a:cs typeface="Arial"/>
              </a:rPr>
              <a:t>av</a:t>
            </a:r>
            <a:r>
              <a:rPr sz="1600" spc="-35" dirty="0">
                <a:solidFill>
                  <a:srgbClr val="FFFFFF"/>
                </a:solidFill>
                <a:latin typeface="Arial"/>
                <a:cs typeface="Arial"/>
              </a:rPr>
              <a:t> </a:t>
            </a:r>
            <a:r>
              <a:rPr sz="1600" dirty="0">
                <a:solidFill>
                  <a:srgbClr val="FFFFFF"/>
                </a:solidFill>
                <a:latin typeface="Arial"/>
                <a:cs typeface="Arial"/>
              </a:rPr>
              <a:t>mat</a:t>
            </a:r>
            <a:r>
              <a:rPr sz="1600" spc="-25" dirty="0">
                <a:solidFill>
                  <a:srgbClr val="FFFFFF"/>
                </a:solidFill>
                <a:latin typeface="Arial"/>
                <a:cs typeface="Arial"/>
              </a:rPr>
              <a:t> och </a:t>
            </a:r>
            <a:r>
              <a:rPr sz="1600" spc="-10" dirty="0">
                <a:solidFill>
                  <a:srgbClr val="FFFFFF"/>
                </a:solidFill>
                <a:latin typeface="Arial"/>
                <a:cs typeface="Arial"/>
              </a:rPr>
              <a:t>dryck.</a:t>
            </a:r>
            <a:endParaRPr sz="1600" dirty="0">
              <a:latin typeface="Arial"/>
              <a:cs typeface="Arial"/>
            </a:endParaRPr>
          </a:p>
          <a:p>
            <a:pPr marL="421005" marR="62865" indent="-408940">
              <a:lnSpc>
                <a:spcPct val="100000"/>
              </a:lnSpc>
              <a:spcBef>
                <a:spcPts val="385"/>
              </a:spcBef>
              <a:buFont typeface="Arial"/>
              <a:buChar char="•"/>
              <a:tabLst>
                <a:tab pos="421005" algn="l"/>
              </a:tabLst>
            </a:pPr>
            <a:r>
              <a:rPr sz="1600" b="1" dirty="0">
                <a:solidFill>
                  <a:srgbClr val="FFFFFF"/>
                </a:solidFill>
                <a:latin typeface="Arial"/>
                <a:cs typeface="Arial"/>
              </a:rPr>
              <a:t>Motsvarar</a:t>
            </a:r>
            <a:r>
              <a:rPr sz="1600" b="1" spc="10" dirty="0">
                <a:solidFill>
                  <a:srgbClr val="FFFFFF"/>
                </a:solidFill>
                <a:latin typeface="Arial"/>
                <a:cs typeface="Arial"/>
              </a:rPr>
              <a:t> </a:t>
            </a:r>
            <a:r>
              <a:rPr sz="1600" b="1" dirty="0">
                <a:solidFill>
                  <a:srgbClr val="FFFFFF"/>
                </a:solidFill>
                <a:latin typeface="Arial"/>
                <a:cs typeface="Arial"/>
              </a:rPr>
              <a:t>och</a:t>
            </a:r>
            <a:r>
              <a:rPr sz="1600" b="1" spc="-40" dirty="0">
                <a:solidFill>
                  <a:srgbClr val="FFFFFF"/>
                </a:solidFill>
                <a:latin typeface="Arial"/>
                <a:cs typeface="Arial"/>
              </a:rPr>
              <a:t> </a:t>
            </a:r>
            <a:r>
              <a:rPr sz="1600" b="1" dirty="0">
                <a:solidFill>
                  <a:srgbClr val="FFFFFF"/>
                </a:solidFill>
                <a:latin typeface="Arial"/>
                <a:cs typeface="Arial"/>
              </a:rPr>
              <a:t>överträffar</a:t>
            </a:r>
            <a:r>
              <a:rPr sz="1600" b="1" spc="5" dirty="0">
                <a:solidFill>
                  <a:srgbClr val="FFFFFF"/>
                </a:solidFill>
                <a:latin typeface="Arial"/>
                <a:cs typeface="Arial"/>
              </a:rPr>
              <a:t> </a:t>
            </a:r>
            <a:r>
              <a:rPr sz="1600" b="1" spc="-10" dirty="0">
                <a:solidFill>
                  <a:srgbClr val="FFFFFF"/>
                </a:solidFill>
                <a:latin typeface="Arial"/>
                <a:cs typeface="Arial"/>
              </a:rPr>
              <a:t>förväntningar</a:t>
            </a:r>
            <a:r>
              <a:rPr sz="1600" spc="-10" dirty="0">
                <a:solidFill>
                  <a:srgbClr val="FFFFFF"/>
                </a:solidFill>
                <a:latin typeface="Arial"/>
                <a:cs typeface="Arial"/>
              </a:rPr>
              <a:t>:</a:t>
            </a:r>
            <a:r>
              <a:rPr sz="1600" spc="-60" dirty="0">
                <a:solidFill>
                  <a:srgbClr val="FFFFFF"/>
                </a:solidFill>
                <a:latin typeface="Arial"/>
                <a:cs typeface="Arial"/>
              </a:rPr>
              <a:t> </a:t>
            </a:r>
            <a:r>
              <a:rPr sz="1600" dirty="0">
                <a:solidFill>
                  <a:srgbClr val="FFFFFF"/>
                </a:solidFill>
                <a:latin typeface="Arial"/>
                <a:cs typeface="Arial"/>
              </a:rPr>
              <a:t>Att</a:t>
            </a:r>
            <a:r>
              <a:rPr sz="1600" spc="-35" dirty="0">
                <a:solidFill>
                  <a:srgbClr val="FFFFFF"/>
                </a:solidFill>
                <a:latin typeface="Arial"/>
                <a:cs typeface="Arial"/>
              </a:rPr>
              <a:t> </a:t>
            </a:r>
            <a:r>
              <a:rPr sz="1600" spc="-10" dirty="0">
                <a:solidFill>
                  <a:srgbClr val="FFFFFF"/>
                </a:solidFill>
                <a:latin typeface="Arial"/>
                <a:cs typeface="Arial"/>
              </a:rPr>
              <a:t>upplevelsen</a:t>
            </a:r>
            <a:r>
              <a:rPr sz="1600" spc="-65" dirty="0">
                <a:solidFill>
                  <a:srgbClr val="FFFFFF"/>
                </a:solidFill>
                <a:latin typeface="Arial"/>
                <a:cs typeface="Arial"/>
              </a:rPr>
              <a:t> </a:t>
            </a:r>
            <a:r>
              <a:rPr sz="1600" dirty="0">
                <a:solidFill>
                  <a:srgbClr val="FFFFFF"/>
                </a:solidFill>
                <a:latin typeface="Arial"/>
                <a:cs typeface="Arial"/>
              </a:rPr>
              <a:t>motsvarar</a:t>
            </a:r>
            <a:r>
              <a:rPr sz="1600" spc="-25" dirty="0">
                <a:solidFill>
                  <a:srgbClr val="FFFFFF"/>
                </a:solidFill>
                <a:latin typeface="Arial"/>
                <a:cs typeface="Arial"/>
              </a:rPr>
              <a:t> </a:t>
            </a:r>
            <a:r>
              <a:rPr sz="1600" spc="-10" dirty="0">
                <a:solidFill>
                  <a:srgbClr val="FFFFFF"/>
                </a:solidFill>
                <a:latin typeface="Arial"/>
                <a:cs typeface="Arial"/>
              </a:rPr>
              <a:t>förväntningarna</a:t>
            </a:r>
            <a:r>
              <a:rPr sz="1600" spc="-25" dirty="0">
                <a:solidFill>
                  <a:srgbClr val="FFFFFF"/>
                </a:solidFill>
                <a:latin typeface="Arial"/>
                <a:cs typeface="Arial"/>
              </a:rPr>
              <a:t> </a:t>
            </a:r>
            <a:r>
              <a:rPr sz="1600" dirty="0">
                <a:solidFill>
                  <a:srgbClr val="FFFFFF"/>
                </a:solidFill>
                <a:latin typeface="Arial"/>
                <a:cs typeface="Arial"/>
              </a:rPr>
              <a:t>är</a:t>
            </a:r>
            <a:r>
              <a:rPr sz="1600" spc="-35" dirty="0">
                <a:solidFill>
                  <a:srgbClr val="FFFFFF"/>
                </a:solidFill>
                <a:latin typeface="Arial"/>
                <a:cs typeface="Arial"/>
              </a:rPr>
              <a:t> </a:t>
            </a:r>
            <a:r>
              <a:rPr sz="1600" dirty="0">
                <a:solidFill>
                  <a:srgbClr val="FFFFFF"/>
                </a:solidFill>
                <a:latin typeface="Arial"/>
                <a:cs typeface="Arial"/>
              </a:rPr>
              <a:t>en</a:t>
            </a:r>
            <a:r>
              <a:rPr sz="1600" spc="-35" dirty="0">
                <a:solidFill>
                  <a:srgbClr val="FFFFFF"/>
                </a:solidFill>
                <a:latin typeface="Arial"/>
                <a:cs typeface="Arial"/>
              </a:rPr>
              <a:t> </a:t>
            </a:r>
            <a:r>
              <a:rPr sz="1600" spc="-10" dirty="0">
                <a:solidFill>
                  <a:srgbClr val="FFFFFF"/>
                </a:solidFill>
                <a:latin typeface="Arial"/>
                <a:cs typeface="Arial"/>
              </a:rPr>
              <a:t>annan </a:t>
            </a:r>
            <a:r>
              <a:rPr sz="1600" dirty="0">
                <a:solidFill>
                  <a:srgbClr val="FFFFFF"/>
                </a:solidFill>
                <a:latin typeface="Arial"/>
                <a:cs typeface="Arial"/>
              </a:rPr>
              <a:t>viktig</a:t>
            </a:r>
            <a:r>
              <a:rPr sz="1600" spc="-55" dirty="0">
                <a:solidFill>
                  <a:srgbClr val="FFFFFF"/>
                </a:solidFill>
                <a:latin typeface="Arial"/>
                <a:cs typeface="Arial"/>
              </a:rPr>
              <a:t> </a:t>
            </a:r>
            <a:r>
              <a:rPr sz="1600" dirty="0">
                <a:solidFill>
                  <a:srgbClr val="FFFFFF"/>
                </a:solidFill>
                <a:latin typeface="Arial"/>
                <a:cs typeface="Arial"/>
              </a:rPr>
              <a:t>faktor</a:t>
            </a:r>
            <a:r>
              <a:rPr sz="1600" spc="-35" dirty="0">
                <a:solidFill>
                  <a:srgbClr val="FFFFFF"/>
                </a:solidFill>
                <a:latin typeface="Arial"/>
                <a:cs typeface="Arial"/>
              </a:rPr>
              <a:t> </a:t>
            </a:r>
            <a:r>
              <a:rPr sz="1600" dirty="0">
                <a:solidFill>
                  <a:srgbClr val="FFFFFF"/>
                </a:solidFill>
                <a:latin typeface="Arial"/>
                <a:cs typeface="Arial"/>
              </a:rPr>
              <a:t>och</a:t>
            </a:r>
            <a:r>
              <a:rPr sz="1600" spc="-35" dirty="0">
                <a:solidFill>
                  <a:srgbClr val="FFFFFF"/>
                </a:solidFill>
                <a:latin typeface="Arial"/>
                <a:cs typeface="Arial"/>
              </a:rPr>
              <a:t> </a:t>
            </a:r>
            <a:r>
              <a:rPr sz="1600" dirty="0">
                <a:solidFill>
                  <a:srgbClr val="FFFFFF"/>
                </a:solidFill>
                <a:latin typeface="Arial"/>
                <a:cs typeface="Arial"/>
              </a:rPr>
              <a:t>där</a:t>
            </a:r>
            <a:r>
              <a:rPr sz="1600" spc="-35" dirty="0">
                <a:solidFill>
                  <a:srgbClr val="FFFFFF"/>
                </a:solidFill>
                <a:latin typeface="Arial"/>
                <a:cs typeface="Arial"/>
              </a:rPr>
              <a:t> </a:t>
            </a:r>
            <a:r>
              <a:rPr sz="1600" dirty="0">
                <a:solidFill>
                  <a:srgbClr val="FFFFFF"/>
                </a:solidFill>
                <a:latin typeface="Arial"/>
                <a:cs typeface="Arial"/>
              </a:rPr>
              <a:t>är</a:t>
            </a:r>
            <a:r>
              <a:rPr sz="1600" spc="-35" dirty="0">
                <a:solidFill>
                  <a:srgbClr val="FFFFFF"/>
                </a:solidFill>
                <a:latin typeface="Arial"/>
                <a:cs typeface="Arial"/>
              </a:rPr>
              <a:t> </a:t>
            </a:r>
            <a:r>
              <a:rPr sz="1600" dirty="0">
                <a:solidFill>
                  <a:srgbClr val="FFFFFF"/>
                </a:solidFill>
                <a:latin typeface="Arial"/>
                <a:cs typeface="Arial"/>
              </a:rPr>
              <a:t>frånvaron</a:t>
            </a:r>
            <a:r>
              <a:rPr sz="1600" spc="-25" dirty="0">
                <a:solidFill>
                  <a:srgbClr val="FFFFFF"/>
                </a:solidFill>
                <a:latin typeface="Arial"/>
                <a:cs typeface="Arial"/>
              </a:rPr>
              <a:t> </a:t>
            </a:r>
            <a:r>
              <a:rPr sz="1600" dirty="0">
                <a:solidFill>
                  <a:srgbClr val="FFFFFF"/>
                </a:solidFill>
                <a:latin typeface="Arial"/>
                <a:cs typeface="Arial"/>
              </a:rPr>
              <a:t>av</a:t>
            </a:r>
            <a:r>
              <a:rPr sz="1600" spc="-40" dirty="0">
                <a:solidFill>
                  <a:srgbClr val="FFFFFF"/>
                </a:solidFill>
                <a:latin typeface="Arial"/>
                <a:cs typeface="Arial"/>
              </a:rPr>
              <a:t> </a:t>
            </a:r>
            <a:r>
              <a:rPr sz="1600" dirty="0">
                <a:solidFill>
                  <a:srgbClr val="FFFFFF"/>
                </a:solidFill>
                <a:latin typeface="Arial"/>
                <a:cs typeface="Arial"/>
              </a:rPr>
              <a:t>missöden</a:t>
            </a:r>
            <a:r>
              <a:rPr sz="1600" spc="-45" dirty="0">
                <a:solidFill>
                  <a:srgbClr val="FFFFFF"/>
                </a:solidFill>
                <a:latin typeface="Arial"/>
                <a:cs typeface="Arial"/>
              </a:rPr>
              <a:t> </a:t>
            </a:r>
            <a:r>
              <a:rPr sz="1600" dirty="0">
                <a:solidFill>
                  <a:srgbClr val="FFFFFF"/>
                </a:solidFill>
                <a:latin typeface="Arial"/>
                <a:cs typeface="Arial"/>
              </a:rPr>
              <a:t>en</a:t>
            </a:r>
            <a:r>
              <a:rPr sz="1600" spc="-45" dirty="0">
                <a:solidFill>
                  <a:srgbClr val="FFFFFF"/>
                </a:solidFill>
                <a:latin typeface="Arial"/>
                <a:cs typeface="Arial"/>
              </a:rPr>
              <a:t> </a:t>
            </a:r>
            <a:r>
              <a:rPr sz="1600" dirty="0">
                <a:solidFill>
                  <a:srgbClr val="FFFFFF"/>
                </a:solidFill>
                <a:latin typeface="Arial"/>
                <a:cs typeface="Arial"/>
              </a:rPr>
              <a:t>viktig</a:t>
            </a:r>
            <a:r>
              <a:rPr sz="1600" spc="-50" dirty="0">
                <a:solidFill>
                  <a:srgbClr val="FFFFFF"/>
                </a:solidFill>
                <a:latin typeface="Arial"/>
                <a:cs typeface="Arial"/>
              </a:rPr>
              <a:t> </a:t>
            </a:r>
            <a:r>
              <a:rPr sz="1600" dirty="0">
                <a:solidFill>
                  <a:srgbClr val="FFFFFF"/>
                </a:solidFill>
                <a:latin typeface="Arial"/>
                <a:cs typeface="Arial"/>
              </a:rPr>
              <a:t>del.</a:t>
            </a:r>
            <a:r>
              <a:rPr sz="1600" spc="-45" dirty="0">
                <a:solidFill>
                  <a:srgbClr val="FFFFFF"/>
                </a:solidFill>
                <a:latin typeface="Arial"/>
                <a:cs typeface="Arial"/>
              </a:rPr>
              <a:t> </a:t>
            </a:r>
            <a:r>
              <a:rPr sz="1600" dirty="0">
                <a:solidFill>
                  <a:srgbClr val="FFFFFF"/>
                </a:solidFill>
                <a:latin typeface="Arial"/>
                <a:cs typeface="Arial"/>
              </a:rPr>
              <a:t>Det</a:t>
            </a:r>
            <a:r>
              <a:rPr sz="1600" spc="-50" dirty="0">
                <a:solidFill>
                  <a:srgbClr val="FFFFFF"/>
                </a:solidFill>
                <a:latin typeface="Arial"/>
                <a:cs typeface="Arial"/>
              </a:rPr>
              <a:t> </a:t>
            </a:r>
            <a:r>
              <a:rPr sz="1600" dirty="0">
                <a:solidFill>
                  <a:srgbClr val="FFFFFF"/>
                </a:solidFill>
                <a:latin typeface="Arial"/>
                <a:cs typeface="Arial"/>
              </a:rPr>
              <a:t>ska</a:t>
            </a:r>
            <a:r>
              <a:rPr sz="1600" spc="-45" dirty="0">
                <a:solidFill>
                  <a:srgbClr val="FFFFFF"/>
                </a:solidFill>
                <a:latin typeface="Arial"/>
                <a:cs typeface="Arial"/>
              </a:rPr>
              <a:t> </a:t>
            </a:r>
            <a:r>
              <a:rPr sz="1600" dirty="0">
                <a:solidFill>
                  <a:srgbClr val="FFFFFF"/>
                </a:solidFill>
                <a:latin typeface="Arial"/>
                <a:cs typeface="Arial"/>
              </a:rPr>
              <a:t>inte</a:t>
            </a:r>
            <a:r>
              <a:rPr sz="1600" spc="-45" dirty="0">
                <a:solidFill>
                  <a:srgbClr val="FFFFFF"/>
                </a:solidFill>
                <a:latin typeface="Arial"/>
                <a:cs typeface="Arial"/>
              </a:rPr>
              <a:t> </a:t>
            </a:r>
            <a:r>
              <a:rPr sz="1600" dirty="0">
                <a:solidFill>
                  <a:srgbClr val="FFFFFF"/>
                </a:solidFill>
                <a:latin typeface="Arial"/>
                <a:cs typeface="Arial"/>
              </a:rPr>
              <a:t>förekomma</a:t>
            </a:r>
            <a:r>
              <a:rPr sz="1600" spc="-10" dirty="0">
                <a:solidFill>
                  <a:srgbClr val="FFFFFF"/>
                </a:solidFill>
                <a:latin typeface="Arial"/>
                <a:cs typeface="Arial"/>
              </a:rPr>
              <a:t> störande </a:t>
            </a:r>
            <a:r>
              <a:rPr sz="1600" dirty="0">
                <a:solidFill>
                  <a:srgbClr val="FFFFFF"/>
                </a:solidFill>
                <a:latin typeface="Arial"/>
                <a:cs typeface="Arial"/>
              </a:rPr>
              <a:t>moment,</a:t>
            </a:r>
            <a:r>
              <a:rPr sz="1600" spc="-50" dirty="0">
                <a:solidFill>
                  <a:srgbClr val="FFFFFF"/>
                </a:solidFill>
                <a:latin typeface="Arial"/>
                <a:cs typeface="Arial"/>
              </a:rPr>
              <a:t> </a:t>
            </a:r>
            <a:r>
              <a:rPr sz="1600" dirty="0">
                <a:solidFill>
                  <a:srgbClr val="FFFFFF"/>
                </a:solidFill>
                <a:latin typeface="Arial"/>
                <a:cs typeface="Arial"/>
              </a:rPr>
              <a:t>onödig</a:t>
            </a:r>
            <a:r>
              <a:rPr sz="1600" spc="-70" dirty="0">
                <a:solidFill>
                  <a:srgbClr val="FFFFFF"/>
                </a:solidFill>
                <a:latin typeface="Arial"/>
                <a:cs typeface="Arial"/>
              </a:rPr>
              <a:t> </a:t>
            </a:r>
            <a:r>
              <a:rPr sz="1600" dirty="0">
                <a:solidFill>
                  <a:srgbClr val="FFFFFF"/>
                </a:solidFill>
                <a:latin typeface="Arial"/>
                <a:cs typeface="Arial"/>
              </a:rPr>
              <a:t>väntetid</a:t>
            </a:r>
            <a:r>
              <a:rPr sz="1600" spc="-65" dirty="0">
                <a:solidFill>
                  <a:srgbClr val="FFFFFF"/>
                </a:solidFill>
                <a:latin typeface="Arial"/>
                <a:cs typeface="Arial"/>
              </a:rPr>
              <a:t> </a:t>
            </a:r>
            <a:r>
              <a:rPr sz="1600" dirty="0">
                <a:solidFill>
                  <a:srgbClr val="FFFFFF"/>
                </a:solidFill>
                <a:latin typeface="Arial"/>
                <a:cs typeface="Arial"/>
              </a:rPr>
              <a:t>eller</a:t>
            </a:r>
            <a:r>
              <a:rPr sz="1600" spc="-80" dirty="0">
                <a:solidFill>
                  <a:srgbClr val="FFFFFF"/>
                </a:solidFill>
                <a:latin typeface="Arial"/>
                <a:cs typeface="Arial"/>
              </a:rPr>
              <a:t> </a:t>
            </a:r>
            <a:r>
              <a:rPr sz="1600" dirty="0">
                <a:solidFill>
                  <a:srgbClr val="FFFFFF"/>
                </a:solidFill>
                <a:latin typeface="Arial"/>
                <a:cs typeface="Arial"/>
              </a:rPr>
              <a:t>otrevlig</a:t>
            </a:r>
            <a:r>
              <a:rPr sz="1600" spc="-70" dirty="0">
                <a:solidFill>
                  <a:srgbClr val="FFFFFF"/>
                </a:solidFill>
                <a:latin typeface="Arial"/>
                <a:cs typeface="Arial"/>
              </a:rPr>
              <a:t> </a:t>
            </a:r>
            <a:r>
              <a:rPr sz="1600" spc="-10" dirty="0">
                <a:solidFill>
                  <a:srgbClr val="FFFFFF"/>
                </a:solidFill>
                <a:latin typeface="Arial"/>
                <a:cs typeface="Arial"/>
              </a:rPr>
              <a:t>personal.</a:t>
            </a:r>
            <a:endParaRPr sz="1600" dirty="0">
              <a:latin typeface="Arial"/>
              <a:cs typeface="Arial"/>
            </a:endParaRPr>
          </a:p>
        </p:txBody>
      </p:sp>
      <p:sp>
        <p:nvSpPr>
          <p:cNvPr id="4" name="object 4"/>
          <p:cNvSpPr txBox="1"/>
          <p:nvPr/>
        </p:nvSpPr>
        <p:spPr>
          <a:xfrm>
            <a:off x="10012426" y="898652"/>
            <a:ext cx="1794510" cy="208279"/>
          </a:xfrm>
          <a:prstGeom prst="rect">
            <a:avLst/>
          </a:prstGeom>
        </p:spPr>
        <p:txBody>
          <a:bodyPr vert="horz" wrap="square" lIns="0" tIns="12700" rIns="0" bIns="0" rtlCol="0">
            <a:spAutoFit/>
          </a:bodyPr>
          <a:lstStyle/>
          <a:p>
            <a:pPr marL="12700">
              <a:lnSpc>
                <a:spcPct val="100000"/>
              </a:lnSpc>
              <a:spcBef>
                <a:spcPts val="100"/>
              </a:spcBef>
            </a:pPr>
            <a:r>
              <a:rPr sz="1200" dirty="0">
                <a:solidFill>
                  <a:srgbClr val="FFFFFF"/>
                </a:solidFill>
                <a:latin typeface="Arial"/>
                <a:cs typeface="Arial"/>
              </a:rPr>
              <a:t>Strategiska</a:t>
            </a:r>
            <a:r>
              <a:rPr sz="1200" spc="-55" dirty="0">
                <a:solidFill>
                  <a:srgbClr val="FFFFFF"/>
                </a:solidFill>
                <a:latin typeface="Arial"/>
                <a:cs typeface="Arial"/>
              </a:rPr>
              <a:t> </a:t>
            </a:r>
            <a:r>
              <a:rPr sz="1200" spc="-10" dirty="0">
                <a:solidFill>
                  <a:srgbClr val="FFFFFF"/>
                </a:solidFill>
                <a:latin typeface="Arial"/>
                <a:cs typeface="Arial"/>
              </a:rPr>
              <a:t>fokusområden</a:t>
            </a:r>
            <a:endParaRPr sz="1200">
              <a:latin typeface="Arial"/>
              <a:cs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27024" y="1263888"/>
            <a:ext cx="3165475" cy="514350"/>
          </a:xfrm>
          <a:prstGeom prst="rect">
            <a:avLst/>
          </a:prstGeom>
        </p:spPr>
        <p:txBody>
          <a:bodyPr vert="horz" wrap="square" lIns="0" tIns="13335" rIns="0" bIns="0" rtlCol="0">
            <a:spAutoFit/>
          </a:bodyPr>
          <a:lstStyle/>
          <a:p>
            <a:pPr marL="12700">
              <a:lnSpc>
                <a:spcPct val="100000"/>
              </a:lnSpc>
              <a:spcBef>
                <a:spcPts val="105"/>
              </a:spcBef>
            </a:pPr>
            <a:r>
              <a:rPr sz="3200" dirty="0"/>
              <a:t>10</a:t>
            </a:r>
            <a:r>
              <a:rPr sz="3200" spc="-15" dirty="0"/>
              <a:t> </a:t>
            </a:r>
            <a:r>
              <a:rPr sz="3200" spc="-10" dirty="0"/>
              <a:t>fokusområden</a:t>
            </a:r>
            <a:endParaRPr sz="3200" dirty="0"/>
          </a:p>
        </p:txBody>
      </p:sp>
      <p:sp>
        <p:nvSpPr>
          <p:cNvPr id="5" name="object 5"/>
          <p:cNvSpPr txBox="1">
            <a:spLocks noGrp="1"/>
          </p:cNvSpPr>
          <p:nvPr>
            <p:ph type="sldNum" sz="quarter" idx="7"/>
          </p:nvPr>
        </p:nvSpPr>
        <p:spPr>
          <a:xfrm>
            <a:off x="11383009" y="6545487"/>
            <a:ext cx="259715" cy="196215"/>
          </a:xfrm>
          <a:prstGeom prst="rect">
            <a:avLst/>
          </a:prstGeom>
        </p:spPr>
        <p:txBody>
          <a:bodyPr vert="horz" wrap="square" lIns="0" tIns="0" rIns="0" bIns="0" rtlCol="0">
            <a:spAutoFit/>
          </a:bodyPr>
          <a:lstStyle>
            <a:defPPr>
              <a:defRPr kern="0"/>
            </a:defPPr>
            <a:lvl1pPr>
              <a:defRPr sz="1200" b="0" i="0">
                <a:solidFill>
                  <a:schemeClr val="bg1"/>
                </a:solidFill>
                <a:latin typeface="Arial"/>
                <a:cs typeface="Arial"/>
              </a:defRPr>
            </a:lvl1pPr>
          </a:lstStyle>
          <a:p>
            <a:pPr marL="38100">
              <a:lnSpc>
                <a:spcPts val="1425"/>
              </a:lnSpc>
            </a:pPr>
            <a:fld id="{81D60167-4931-47E6-BA6A-407CBD079E47}" type="slidenum">
              <a:rPr lang="sv-SE" spc="-25" smtClean="0"/>
              <a:pPr marL="38100">
                <a:lnSpc>
                  <a:spcPts val="1425"/>
                </a:lnSpc>
              </a:pPr>
              <a:t>25</a:t>
            </a:fld>
            <a:endParaRPr spc="-25" dirty="0"/>
          </a:p>
        </p:txBody>
      </p:sp>
      <p:sp>
        <p:nvSpPr>
          <p:cNvPr id="3" name="object 3"/>
          <p:cNvSpPr txBox="1"/>
          <p:nvPr/>
        </p:nvSpPr>
        <p:spPr>
          <a:xfrm>
            <a:off x="827024" y="1980438"/>
            <a:ext cx="10473055" cy="3978910"/>
          </a:xfrm>
          <a:prstGeom prst="rect">
            <a:avLst/>
          </a:prstGeom>
        </p:spPr>
        <p:txBody>
          <a:bodyPr vert="horz" wrap="square" lIns="0" tIns="12065" rIns="0" bIns="0" rtlCol="0">
            <a:spAutoFit/>
          </a:bodyPr>
          <a:lstStyle/>
          <a:p>
            <a:pPr marL="12700">
              <a:lnSpc>
                <a:spcPct val="100000"/>
              </a:lnSpc>
              <a:spcBef>
                <a:spcPts val="95"/>
              </a:spcBef>
            </a:pPr>
            <a:r>
              <a:rPr sz="1600" i="1" spc="-10" dirty="0">
                <a:solidFill>
                  <a:srgbClr val="FFFFFF"/>
                </a:solidFill>
                <a:latin typeface="Arial"/>
                <a:cs typeface="Arial"/>
              </a:rPr>
              <a:t>Förklaring</a:t>
            </a:r>
            <a:endParaRPr sz="1600" dirty="0">
              <a:latin typeface="Arial"/>
              <a:cs typeface="Arial"/>
            </a:endParaRPr>
          </a:p>
          <a:p>
            <a:pPr marL="421005" marR="153670" indent="-408940">
              <a:lnSpc>
                <a:spcPct val="120000"/>
              </a:lnSpc>
              <a:spcBef>
                <a:spcPts val="1175"/>
              </a:spcBef>
              <a:buChar char="•"/>
              <a:tabLst>
                <a:tab pos="421005" algn="l"/>
              </a:tabLst>
            </a:pPr>
            <a:r>
              <a:rPr sz="1600" dirty="0">
                <a:solidFill>
                  <a:srgbClr val="FFFFFF"/>
                </a:solidFill>
                <a:latin typeface="Arial"/>
                <a:cs typeface="Arial"/>
              </a:rPr>
              <a:t>Alla</a:t>
            </a:r>
            <a:r>
              <a:rPr sz="1600" spc="-65" dirty="0">
                <a:solidFill>
                  <a:srgbClr val="FFFFFF"/>
                </a:solidFill>
                <a:latin typeface="Arial"/>
                <a:cs typeface="Arial"/>
              </a:rPr>
              <a:t> </a:t>
            </a:r>
            <a:r>
              <a:rPr sz="1600" dirty="0">
                <a:solidFill>
                  <a:srgbClr val="FFFFFF"/>
                </a:solidFill>
                <a:latin typeface="Arial"/>
                <a:cs typeface="Arial"/>
              </a:rPr>
              <a:t>klubbar</a:t>
            </a:r>
            <a:r>
              <a:rPr sz="1600" spc="-40" dirty="0">
                <a:solidFill>
                  <a:srgbClr val="FFFFFF"/>
                </a:solidFill>
                <a:latin typeface="Arial"/>
                <a:cs typeface="Arial"/>
              </a:rPr>
              <a:t> </a:t>
            </a:r>
            <a:r>
              <a:rPr sz="1600" dirty="0">
                <a:solidFill>
                  <a:srgbClr val="FFFFFF"/>
                </a:solidFill>
                <a:latin typeface="Arial"/>
                <a:cs typeface="Arial"/>
              </a:rPr>
              <a:t>har</a:t>
            </a:r>
            <a:r>
              <a:rPr sz="1600" spc="-35" dirty="0">
                <a:solidFill>
                  <a:srgbClr val="FFFFFF"/>
                </a:solidFill>
                <a:latin typeface="Arial"/>
                <a:cs typeface="Arial"/>
              </a:rPr>
              <a:t> </a:t>
            </a:r>
            <a:r>
              <a:rPr sz="1600" dirty="0">
                <a:solidFill>
                  <a:srgbClr val="FFFFFF"/>
                </a:solidFill>
                <a:latin typeface="Arial"/>
                <a:cs typeface="Arial"/>
              </a:rPr>
              <a:t>olika</a:t>
            </a:r>
            <a:r>
              <a:rPr sz="1600" spc="-55" dirty="0">
                <a:solidFill>
                  <a:srgbClr val="FFFFFF"/>
                </a:solidFill>
                <a:latin typeface="Arial"/>
                <a:cs typeface="Arial"/>
              </a:rPr>
              <a:t> </a:t>
            </a:r>
            <a:r>
              <a:rPr sz="1600" spc="-10" dirty="0">
                <a:solidFill>
                  <a:srgbClr val="FFFFFF"/>
                </a:solidFill>
                <a:latin typeface="Arial"/>
                <a:cs typeface="Arial"/>
              </a:rPr>
              <a:t>förutsättningar </a:t>
            </a:r>
            <a:r>
              <a:rPr sz="1600" dirty="0">
                <a:solidFill>
                  <a:srgbClr val="FFFFFF"/>
                </a:solidFill>
                <a:latin typeface="Arial"/>
                <a:cs typeface="Arial"/>
              </a:rPr>
              <a:t>med</a:t>
            </a:r>
            <a:r>
              <a:rPr sz="1600" spc="-45" dirty="0">
                <a:solidFill>
                  <a:srgbClr val="FFFFFF"/>
                </a:solidFill>
                <a:latin typeface="Arial"/>
                <a:cs typeface="Arial"/>
              </a:rPr>
              <a:t> </a:t>
            </a:r>
            <a:r>
              <a:rPr sz="1600" dirty="0">
                <a:solidFill>
                  <a:srgbClr val="FFFFFF"/>
                </a:solidFill>
                <a:latin typeface="Arial"/>
                <a:cs typeface="Arial"/>
              </a:rPr>
              <a:t>olika</a:t>
            </a:r>
            <a:r>
              <a:rPr sz="1600" spc="-50" dirty="0">
                <a:solidFill>
                  <a:srgbClr val="FFFFFF"/>
                </a:solidFill>
                <a:latin typeface="Arial"/>
                <a:cs typeface="Arial"/>
              </a:rPr>
              <a:t> </a:t>
            </a:r>
            <a:r>
              <a:rPr sz="1600" dirty="0">
                <a:solidFill>
                  <a:srgbClr val="FFFFFF"/>
                </a:solidFill>
                <a:latin typeface="Arial"/>
                <a:cs typeface="Arial"/>
              </a:rPr>
              <a:t>typer</a:t>
            </a:r>
            <a:r>
              <a:rPr sz="1600" spc="-15" dirty="0">
                <a:solidFill>
                  <a:srgbClr val="FFFFFF"/>
                </a:solidFill>
                <a:latin typeface="Arial"/>
                <a:cs typeface="Arial"/>
              </a:rPr>
              <a:t> </a:t>
            </a:r>
            <a:r>
              <a:rPr sz="1600" dirty="0">
                <a:solidFill>
                  <a:srgbClr val="FFFFFF"/>
                </a:solidFill>
                <a:latin typeface="Arial"/>
                <a:cs typeface="Arial"/>
              </a:rPr>
              <a:t>av</a:t>
            </a:r>
            <a:r>
              <a:rPr sz="1600" spc="-35" dirty="0">
                <a:solidFill>
                  <a:srgbClr val="FFFFFF"/>
                </a:solidFill>
                <a:latin typeface="Arial"/>
                <a:cs typeface="Arial"/>
              </a:rPr>
              <a:t> </a:t>
            </a:r>
            <a:r>
              <a:rPr sz="1600" spc="-10" dirty="0">
                <a:solidFill>
                  <a:srgbClr val="FFFFFF"/>
                </a:solidFill>
                <a:latin typeface="Arial"/>
                <a:cs typeface="Arial"/>
              </a:rPr>
              <a:t>arenor,</a:t>
            </a:r>
            <a:r>
              <a:rPr sz="1600" spc="-20" dirty="0">
                <a:solidFill>
                  <a:srgbClr val="FFFFFF"/>
                </a:solidFill>
                <a:latin typeface="Arial"/>
                <a:cs typeface="Arial"/>
              </a:rPr>
              <a:t> </a:t>
            </a:r>
            <a:r>
              <a:rPr sz="1600" dirty="0">
                <a:solidFill>
                  <a:srgbClr val="FFFFFF"/>
                </a:solidFill>
                <a:latin typeface="Arial"/>
                <a:cs typeface="Arial"/>
              </a:rPr>
              <a:t>teknisk</a:t>
            </a:r>
            <a:r>
              <a:rPr sz="1600" spc="-50" dirty="0">
                <a:solidFill>
                  <a:srgbClr val="FFFFFF"/>
                </a:solidFill>
                <a:latin typeface="Arial"/>
                <a:cs typeface="Arial"/>
              </a:rPr>
              <a:t> </a:t>
            </a:r>
            <a:r>
              <a:rPr sz="1600" dirty="0">
                <a:solidFill>
                  <a:srgbClr val="FFFFFF"/>
                </a:solidFill>
                <a:latin typeface="Arial"/>
                <a:cs typeface="Arial"/>
              </a:rPr>
              <a:t>utrustning</a:t>
            </a:r>
            <a:r>
              <a:rPr sz="1600" spc="-30" dirty="0">
                <a:solidFill>
                  <a:srgbClr val="FFFFFF"/>
                </a:solidFill>
                <a:latin typeface="Arial"/>
                <a:cs typeface="Arial"/>
              </a:rPr>
              <a:t> </a:t>
            </a:r>
            <a:r>
              <a:rPr sz="1600" dirty="0">
                <a:solidFill>
                  <a:srgbClr val="FFFFFF"/>
                </a:solidFill>
                <a:latin typeface="Arial"/>
                <a:cs typeface="Arial"/>
              </a:rPr>
              <a:t>etc.</a:t>
            </a:r>
            <a:r>
              <a:rPr sz="1600" spc="-20" dirty="0">
                <a:solidFill>
                  <a:srgbClr val="FFFFFF"/>
                </a:solidFill>
                <a:latin typeface="Arial"/>
                <a:cs typeface="Arial"/>
              </a:rPr>
              <a:t> </a:t>
            </a:r>
            <a:r>
              <a:rPr sz="1600" dirty="0">
                <a:solidFill>
                  <a:srgbClr val="FFFFFF"/>
                </a:solidFill>
                <a:latin typeface="Arial"/>
                <a:cs typeface="Arial"/>
              </a:rPr>
              <a:t>Det</a:t>
            </a:r>
            <a:r>
              <a:rPr sz="1600" spc="-45" dirty="0">
                <a:solidFill>
                  <a:srgbClr val="FFFFFF"/>
                </a:solidFill>
                <a:latin typeface="Arial"/>
                <a:cs typeface="Arial"/>
              </a:rPr>
              <a:t> </a:t>
            </a:r>
            <a:r>
              <a:rPr sz="1600" dirty="0">
                <a:solidFill>
                  <a:srgbClr val="FFFFFF"/>
                </a:solidFill>
                <a:latin typeface="Arial"/>
                <a:cs typeface="Arial"/>
              </a:rPr>
              <a:t>som</a:t>
            </a:r>
            <a:r>
              <a:rPr sz="1600" spc="-30" dirty="0">
                <a:solidFill>
                  <a:srgbClr val="FFFFFF"/>
                </a:solidFill>
                <a:latin typeface="Arial"/>
                <a:cs typeface="Arial"/>
              </a:rPr>
              <a:t> </a:t>
            </a:r>
            <a:r>
              <a:rPr sz="1600" dirty="0">
                <a:solidFill>
                  <a:srgbClr val="FFFFFF"/>
                </a:solidFill>
                <a:latin typeface="Arial"/>
                <a:cs typeface="Arial"/>
              </a:rPr>
              <a:t>dock</a:t>
            </a:r>
            <a:r>
              <a:rPr sz="1600" spc="-35" dirty="0">
                <a:solidFill>
                  <a:srgbClr val="FFFFFF"/>
                </a:solidFill>
                <a:latin typeface="Arial"/>
                <a:cs typeface="Arial"/>
              </a:rPr>
              <a:t> </a:t>
            </a:r>
            <a:r>
              <a:rPr sz="1600" spc="-25" dirty="0">
                <a:solidFill>
                  <a:srgbClr val="FFFFFF"/>
                </a:solidFill>
                <a:latin typeface="Arial"/>
                <a:cs typeface="Arial"/>
              </a:rPr>
              <a:t>är </a:t>
            </a:r>
            <a:r>
              <a:rPr sz="1600" dirty="0">
                <a:solidFill>
                  <a:srgbClr val="FFFFFF"/>
                </a:solidFill>
                <a:latin typeface="Arial"/>
                <a:cs typeface="Arial"/>
              </a:rPr>
              <a:t>detsamma</a:t>
            </a:r>
            <a:r>
              <a:rPr sz="1600" spc="-50" dirty="0">
                <a:solidFill>
                  <a:srgbClr val="FFFFFF"/>
                </a:solidFill>
                <a:latin typeface="Arial"/>
                <a:cs typeface="Arial"/>
              </a:rPr>
              <a:t> </a:t>
            </a:r>
            <a:r>
              <a:rPr sz="1600" dirty="0">
                <a:solidFill>
                  <a:srgbClr val="FFFFFF"/>
                </a:solidFill>
                <a:latin typeface="Arial"/>
                <a:cs typeface="Arial"/>
              </a:rPr>
              <a:t>är</a:t>
            </a:r>
            <a:r>
              <a:rPr sz="1600" spc="-30" dirty="0">
                <a:solidFill>
                  <a:srgbClr val="FFFFFF"/>
                </a:solidFill>
                <a:latin typeface="Arial"/>
                <a:cs typeface="Arial"/>
              </a:rPr>
              <a:t> </a:t>
            </a:r>
            <a:r>
              <a:rPr sz="1600" b="1" dirty="0">
                <a:solidFill>
                  <a:srgbClr val="FFFFFF"/>
                </a:solidFill>
                <a:latin typeface="Arial"/>
                <a:cs typeface="Arial"/>
              </a:rPr>
              <a:t>vad</a:t>
            </a:r>
            <a:r>
              <a:rPr sz="1600" b="1" spc="-30" dirty="0">
                <a:solidFill>
                  <a:srgbClr val="FFFFFF"/>
                </a:solidFill>
                <a:latin typeface="Arial"/>
                <a:cs typeface="Arial"/>
              </a:rPr>
              <a:t> </a:t>
            </a:r>
            <a:r>
              <a:rPr sz="1600" b="1" dirty="0">
                <a:solidFill>
                  <a:srgbClr val="FFFFFF"/>
                </a:solidFill>
                <a:latin typeface="Arial"/>
                <a:cs typeface="Arial"/>
              </a:rPr>
              <a:t>som</a:t>
            </a:r>
            <a:r>
              <a:rPr sz="1600" b="1" spc="-40" dirty="0">
                <a:solidFill>
                  <a:srgbClr val="FFFFFF"/>
                </a:solidFill>
                <a:latin typeface="Arial"/>
                <a:cs typeface="Arial"/>
              </a:rPr>
              <a:t> </a:t>
            </a:r>
            <a:r>
              <a:rPr sz="1600" b="1" dirty="0">
                <a:solidFill>
                  <a:srgbClr val="FFFFFF"/>
                </a:solidFill>
                <a:latin typeface="Arial"/>
                <a:cs typeface="Arial"/>
              </a:rPr>
              <a:t>driver</a:t>
            </a:r>
            <a:r>
              <a:rPr sz="1600" b="1" spc="-10" dirty="0">
                <a:solidFill>
                  <a:srgbClr val="FFFFFF"/>
                </a:solidFill>
                <a:latin typeface="Arial"/>
                <a:cs typeface="Arial"/>
              </a:rPr>
              <a:t> </a:t>
            </a:r>
            <a:r>
              <a:rPr sz="1600" b="1" dirty="0">
                <a:solidFill>
                  <a:srgbClr val="FFFFFF"/>
                </a:solidFill>
                <a:latin typeface="Arial"/>
                <a:cs typeface="Arial"/>
              </a:rPr>
              <a:t>vår</a:t>
            </a:r>
            <a:r>
              <a:rPr sz="1600" b="1" spc="-15" dirty="0">
                <a:solidFill>
                  <a:srgbClr val="FFFFFF"/>
                </a:solidFill>
                <a:latin typeface="Arial"/>
                <a:cs typeface="Arial"/>
              </a:rPr>
              <a:t> </a:t>
            </a:r>
            <a:r>
              <a:rPr sz="1600" b="1" dirty="0">
                <a:solidFill>
                  <a:srgbClr val="FFFFFF"/>
                </a:solidFill>
                <a:latin typeface="Arial"/>
                <a:cs typeface="Arial"/>
              </a:rPr>
              <a:t>publik</a:t>
            </a:r>
            <a:r>
              <a:rPr sz="1600" b="1" spc="-40" dirty="0">
                <a:solidFill>
                  <a:srgbClr val="FFFFFF"/>
                </a:solidFill>
                <a:latin typeface="Arial"/>
                <a:cs typeface="Arial"/>
              </a:rPr>
              <a:t> </a:t>
            </a:r>
            <a:r>
              <a:rPr sz="1600" b="1" dirty="0">
                <a:solidFill>
                  <a:srgbClr val="FFFFFF"/>
                </a:solidFill>
                <a:latin typeface="Arial"/>
                <a:cs typeface="Arial"/>
              </a:rPr>
              <a:t>och</a:t>
            </a:r>
            <a:r>
              <a:rPr sz="1600" b="1" spc="-55" dirty="0">
                <a:solidFill>
                  <a:srgbClr val="FFFFFF"/>
                </a:solidFill>
                <a:latin typeface="Arial"/>
                <a:cs typeface="Arial"/>
              </a:rPr>
              <a:t> </a:t>
            </a:r>
            <a:r>
              <a:rPr sz="1600" b="1" dirty="0">
                <a:solidFill>
                  <a:srgbClr val="FFFFFF"/>
                </a:solidFill>
                <a:latin typeface="Arial"/>
                <a:cs typeface="Arial"/>
              </a:rPr>
              <a:t>vad</a:t>
            </a:r>
            <a:r>
              <a:rPr sz="1600" b="1" spc="-25" dirty="0">
                <a:solidFill>
                  <a:srgbClr val="FFFFFF"/>
                </a:solidFill>
                <a:latin typeface="Arial"/>
                <a:cs typeface="Arial"/>
              </a:rPr>
              <a:t> </a:t>
            </a:r>
            <a:r>
              <a:rPr sz="1600" b="1" dirty="0">
                <a:solidFill>
                  <a:srgbClr val="FFFFFF"/>
                </a:solidFill>
                <a:latin typeface="Arial"/>
                <a:cs typeface="Arial"/>
              </a:rPr>
              <a:t>som</a:t>
            </a:r>
            <a:r>
              <a:rPr sz="1600" b="1" spc="-45" dirty="0">
                <a:solidFill>
                  <a:srgbClr val="FFFFFF"/>
                </a:solidFill>
                <a:latin typeface="Arial"/>
                <a:cs typeface="Arial"/>
              </a:rPr>
              <a:t> </a:t>
            </a:r>
            <a:r>
              <a:rPr sz="1600" b="1" spc="-10" dirty="0">
                <a:solidFill>
                  <a:srgbClr val="FFFFFF"/>
                </a:solidFill>
                <a:latin typeface="Arial"/>
                <a:cs typeface="Arial"/>
              </a:rPr>
              <a:t>karakteriserar</a:t>
            </a:r>
            <a:r>
              <a:rPr sz="1600" b="1" spc="-30" dirty="0">
                <a:solidFill>
                  <a:srgbClr val="FFFFFF"/>
                </a:solidFill>
                <a:latin typeface="Arial"/>
                <a:cs typeface="Arial"/>
              </a:rPr>
              <a:t> </a:t>
            </a:r>
            <a:r>
              <a:rPr sz="1600" b="1" dirty="0">
                <a:solidFill>
                  <a:srgbClr val="FFFFFF"/>
                </a:solidFill>
                <a:latin typeface="Arial"/>
                <a:cs typeface="Arial"/>
              </a:rPr>
              <a:t>en</a:t>
            </a:r>
            <a:r>
              <a:rPr sz="1600" b="1" spc="-60" dirty="0">
                <a:solidFill>
                  <a:srgbClr val="FFFFFF"/>
                </a:solidFill>
                <a:latin typeface="Arial"/>
                <a:cs typeface="Arial"/>
              </a:rPr>
              <a:t> </a:t>
            </a:r>
            <a:r>
              <a:rPr sz="1600" b="1" dirty="0">
                <a:solidFill>
                  <a:srgbClr val="FFFFFF"/>
                </a:solidFill>
                <a:latin typeface="Arial"/>
                <a:cs typeface="Arial"/>
              </a:rPr>
              <a:t>bra</a:t>
            </a:r>
            <a:r>
              <a:rPr sz="1600" b="1" spc="-45" dirty="0">
                <a:solidFill>
                  <a:srgbClr val="FFFFFF"/>
                </a:solidFill>
                <a:latin typeface="Arial"/>
                <a:cs typeface="Arial"/>
              </a:rPr>
              <a:t> </a:t>
            </a:r>
            <a:r>
              <a:rPr sz="1600" b="1" dirty="0">
                <a:solidFill>
                  <a:srgbClr val="FFFFFF"/>
                </a:solidFill>
                <a:latin typeface="Arial"/>
                <a:cs typeface="Arial"/>
              </a:rPr>
              <a:t>upplevelse</a:t>
            </a:r>
            <a:r>
              <a:rPr sz="1600" dirty="0">
                <a:solidFill>
                  <a:srgbClr val="FFFFFF"/>
                </a:solidFill>
                <a:latin typeface="Arial"/>
                <a:cs typeface="Arial"/>
              </a:rPr>
              <a:t>.</a:t>
            </a:r>
            <a:r>
              <a:rPr sz="1600" spc="5" dirty="0">
                <a:solidFill>
                  <a:srgbClr val="FFFFFF"/>
                </a:solidFill>
                <a:latin typeface="Arial"/>
                <a:cs typeface="Arial"/>
              </a:rPr>
              <a:t> </a:t>
            </a:r>
            <a:r>
              <a:rPr sz="1600" dirty="0">
                <a:solidFill>
                  <a:srgbClr val="FFFFFF"/>
                </a:solidFill>
                <a:latin typeface="Arial"/>
                <a:cs typeface="Arial"/>
              </a:rPr>
              <a:t>Utifrån</a:t>
            </a:r>
            <a:r>
              <a:rPr sz="1600" spc="-50" dirty="0">
                <a:solidFill>
                  <a:srgbClr val="FFFFFF"/>
                </a:solidFill>
                <a:latin typeface="Arial"/>
                <a:cs typeface="Arial"/>
              </a:rPr>
              <a:t> </a:t>
            </a:r>
            <a:r>
              <a:rPr sz="1600" dirty="0">
                <a:solidFill>
                  <a:srgbClr val="FFFFFF"/>
                </a:solidFill>
                <a:latin typeface="Arial"/>
                <a:cs typeface="Arial"/>
              </a:rPr>
              <a:t>detta</a:t>
            </a:r>
            <a:r>
              <a:rPr sz="1600" spc="-45" dirty="0">
                <a:solidFill>
                  <a:srgbClr val="FFFFFF"/>
                </a:solidFill>
                <a:latin typeface="Arial"/>
                <a:cs typeface="Arial"/>
              </a:rPr>
              <a:t> </a:t>
            </a:r>
            <a:r>
              <a:rPr sz="1600" spc="-10" dirty="0">
                <a:solidFill>
                  <a:srgbClr val="FFFFFF"/>
                </a:solidFill>
                <a:latin typeface="Arial"/>
                <a:cs typeface="Arial"/>
              </a:rPr>
              <a:t>finns </a:t>
            </a:r>
            <a:r>
              <a:rPr sz="1600" dirty="0">
                <a:solidFill>
                  <a:srgbClr val="FFFFFF"/>
                </a:solidFill>
                <a:latin typeface="Arial"/>
                <a:cs typeface="Arial"/>
              </a:rPr>
              <a:t>ett</a:t>
            </a:r>
            <a:r>
              <a:rPr sz="1600" spc="-35" dirty="0">
                <a:solidFill>
                  <a:srgbClr val="FFFFFF"/>
                </a:solidFill>
                <a:latin typeface="Arial"/>
                <a:cs typeface="Arial"/>
              </a:rPr>
              <a:t> </a:t>
            </a:r>
            <a:r>
              <a:rPr sz="1600" dirty="0">
                <a:solidFill>
                  <a:srgbClr val="FFFFFF"/>
                </a:solidFill>
                <a:latin typeface="Arial"/>
                <a:cs typeface="Arial"/>
              </a:rPr>
              <a:t>antal</a:t>
            </a:r>
            <a:r>
              <a:rPr sz="1600" spc="-35" dirty="0">
                <a:solidFill>
                  <a:srgbClr val="FFFFFF"/>
                </a:solidFill>
                <a:latin typeface="Arial"/>
                <a:cs typeface="Arial"/>
              </a:rPr>
              <a:t> </a:t>
            </a:r>
            <a:r>
              <a:rPr sz="1600" spc="-10" dirty="0">
                <a:solidFill>
                  <a:srgbClr val="FFFFFF"/>
                </a:solidFill>
                <a:latin typeface="Arial"/>
                <a:cs typeface="Arial"/>
              </a:rPr>
              <a:t>identifierade</a:t>
            </a:r>
            <a:r>
              <a:rPr sz="1600" spc="-45" dirty="0">
                <a:solidFill>
                  <a:srgbClr val="FFFFFF"/>
                </a:solidFill>
                <a:latin typeface="Arial"/>
                <a:cs typeface="Arial"/>
              </a:rPr>
              <a:t> </a:t>
            </a:r>
            <a:r>
              <a:rPr sz="1600" spc="-10" dirty="0">
                <a:solidFill>
                  <a:srgbClr val="FFFFFF"/>
                </a:solidFill>
                <a:latin typeface="Arial"/>
                <a:cs typeface="Arial"/>
              </a:rPr>
              <a:t>fokusområden</a:t>
            </a:r>
            <a:r>
              <a:rPr sz="1600" spc="-30" dirty="0">
                <a:solidFill>
                  <a:srgbClr val="FFFFFF"/>
                </a:solidFill>
                <a:latin typeface="Arial"/>
                <a:cs typeface="Arial"/>
              </a:rPr>
              <a:t> </a:t>
            </a:r>
            <a:r>
              <a:rPr sz="1600" dirty="0">
                <a:solidFill>
                  <a:srgbClr val="FFFFFF"/>
                </a:solidFill>
                <a:latin typeface="Arial"/>
                <a:cs typeface="Arial"/>
              </a:rPr>
              <a:t>som</a:t>
            </a:r>
            <a:r>
              <a:rPr sz="1600" spc="-30" dirty="0">
                <a:solidFill>
                  <a:srgbClr val="FFFFFF"/>
                </a:solidFill>
                <a:latin typeface="Arial"/>
                <a:cs typeface="Arial"/>
              </a:rPr>
              <a:t> </a:t>
            </a:r>
            <a:r>
              <a:rPr sz="1600" dirty="0">
                <a:solidFill>
                  <a:srgbClr val="FFFFFF"/>
                </a:solidFill>
                <a:latin typeface="Arial"/>
                <a:cs typeface="Arial"/>
              </a:rPr>
              <a:t>varje</a:t>
            </a:r>
            <a:r>
              <a:rPr sz="1600" spc="-45" dirty="0">
                <a:solidFill>
                  <a:srgbClr val="FFFFFF"/>
                </a:solidFill>
                <a:latin typeface="Arial"/>
                <a:cs typeface="Arial"/>
              </a:rPr>
              <a:t> </a:t>
            </a:r>
            <a:r>
              <a:rPr sz="1600" dirty="0">
                <a:solidFill>
                  <a:srgbClr val="FFFFFF"/>
                </a:solidFill>
                <a:latin typeface="Arial"/>
                <a:cs typeface="Arial"/>
              </a:rPr>
              <a:t>klubb</a:t>
            </a:r>
            <a:r>
              <a:rPr sz="1600" spc="-55" dirty="0">
                <a:solidFill>
                  <a:srgbClr val="FFFFFF"/>
                </a:solidFill>
                <a:latin typeface="Arial"/>
                <a:cs typeface="Arial"/>
              </a:rPr>
              <a:t> </a:t>
            </a:r>
            <a:r>
              <a:rPr sz="1600" dirty="0">
                <a:solidFill>
                  <a:srgbClr val="FFFFFF"/>
                </a:solidFill>
                <a:latin typeface="Arial"/>
                <a:cs typeface="Arial"/>
              </a:rPr>
              <a:t>bör</a:t>
            </a:r>
            <a:r>
              <a:rPr sz="1600" spc="-35" dirty="0">
                <a:solidFill>
                  <a:srgbClr val="FFFFFF"/>
                </a:solidFill>
                <a:latin typeface="Arial"/>
                <a:cs typeface="Arial"/>
              </a:rPr>
              <a:t> </a:t>
            </a:r>
            <a:r>
              <a:rPr sz="1600" dirty="0">
                <a:solidFill>
                  <a:srgbClr val="FFFFFF"/>
                </a:solidFill>
                <a:latin typeface="Arial"/>
                <a:cs typeface="Arial"/>
              </a:rPr>
              <a:t>arbeta</a:t>
            </a:r>
            <a:r>
              <a:rPr sz="1600" spc="-25" dirty="0">
                <a:solidFill>
                  <a:srgbClr val="FFFFFF"/>
                </a:solidFill>
                <a:latin typeface="Arial"/>
                <a:cs typeface="Arial"/>
              </a:rPr>
              <a:t> </a:t>
            </a:r>
            <a:r>
              <a:rPr sz="1600" dirty="0">
                <a:solidFill>
                  <a:srgbClr val="FFFFFF"/>
                </a:solidFill>
                <a:latin typeface="Arial"/>
                <a:cs typeface="Arial"/>
              </a:rPr>
              <a:t>med.</a:t>
            </a:r>
            <a:r>
              <a:rPr sz="1600" spc="-30" dirty="0">
                <a:solidFill>
                  <a:srgbClr val="FFFFFF"/>
                </a:solidFill>
                <a:latin typeface="Arial"/>
                <a:cs typeface="Arial"/>
              </a:rPr>
              <a:t> </a:t>
            </a:r>
            <a:r>
              <a:rPr sz="1600" spc="-20" dirty="0">
                <a:solidFill>
                  <a:srgbClr val="FFFFFF"/>
                </a:solidFill>
                <a:latin typeface="Arial"/>
                <a:cs typeface="Arial"/>
              </a:rPr>
              <a:t>Varje</a:t>
            </a:r>
            <a:r>
              <a:rPr sz="1600" spc="-45" dirty="0">
                <a:solidFill>
                  <a:srgbClr val="FFFFFF"/>
                </a:solidFill>
                <a:latin typeface="Arial"/>
                <a:cs typeface="Arial"/>
              </a:rPr>
              <a:t> </a:t>
            </a:r>
            <a:r>
              <a:rPr sz="1600" dirty="0">
                <a:solidFill>
                  <a:srgbClr val="FFFFFF"/>
                </a:solidFill>
                <a:latin typeface="Arial"/>
                <a:cs typeface="Arial"/>
              </a:rPr>
              <a:t>klubb</a:t>
            </a:r>
            <a:r>
              <a:rPr sz="1600" spc="-45" dirty="0">
                <a:solidFill>
                  <a:srgbClr val="FFFFFF"/>
                </a:solidFill>
                <a:latin typeface="Arial"/>
                <a:cs typeface="Arial"/>
              </a:rPr>
              <a:t> </a:t>
            </a:r>
            <a:r>
              <a:rPr sz="1600" dirty="0">
                <a:solidFill>
                  <a:srgbClr val="FFFFFF"/>
                </a:solidFill>
                <a:latin typeface="Arial"/>
                <a:cs typeface="Arial"/>
              </a:rPr>
              <a:t>bör</a:t>
            </a:r>
            <a:r>
              <a:rPr sz="1600" spc="-30" dirty="0">
                <a:solidFill>
                  <a:srgbClr val="FFFFFF"/>
                </a:solidFill>
                <a:latin typeface="Arial"/>
                <a:cs typeface="Arial"/>
              </a:rPr>
              <a:t> </a:t>
            </a:r>
            <a:r>
              <a:rPr sz="1600" dirty="0">
                <a:solidFill>
                  <a:srgbClr val="FFFFFF"/>
                </a:solidFill>
                <a:latin typeface="Arial"/>
                <a:cs typeface="Arial"/>
              </a:rPr>
              <a:t>försöka</a:t>
            </a:r>
            <a:r>
              <a:rPr sz="1600" spc="-30" dirty="0">
                <a:solidFill>
                  <a:srgbClr val="FFFFFF"/>
                </a:solidFill>
                <a:latin typeface="Arial"/>
                <a:cs typeface="Arial"/>
              </a:rPr>
              <a:t> </a:t>
            </a:r>
            <a:r>
              <a:rPr sz="1600" dirty="0">
                <a:solidFill>
                  <a:srgbClr val="FFFFFF"/>
                </a:solidFill>
                <a:latin typeface="Arial"/>
                <a:cs typeface="Arial"/>
              </a:rPr>
              <a:t>genomföra</a:t>
            </a:r>
            <a:r>
              <a:rPr sz="1600" spc="-30" dirty="0">
                <a:solidFill>
                  <a:srgbClr val="FFFFFF"/>
                </a:solidFill>
                <a:latin typeface="Arial"/>
                <a:cs typeface="Arial"/>
              </a:rPr>
              <a:t> </a:t>
            </a:r>
            <a:r>
              <a:rPr sz="1600" spc="-25" dirty="0">
                <a:solidFill>
                  <a:srgbClr val="FFFFFF"/>
                </a:solidFill>
                <a:latin typeface="Arial"/>
                <a:cs typeface="Arial"/>
              </a:rPr>
              <a:t>så </a:t>
            </a:r>
            <a:r>
              <a:rPr sz="1600" dirty="0">
                <a:solidFill>
                  <a:srgbClr val="FFFFFF"/>
                </a:solidFill>
                <a:latin typeface="Arial"/>
                <a:cs typeface="Arial"/>
              </a:rPr>
              <a:t>många</a:t>
            </a:r>
            <a:r>
              <a:rPr sz="1600" spc="-55" dirty="0">
                <a:solidFill>
                  <a:srgbClr val="FFFFFF"/>
                </a:solidFill>
                <a:latin typeface="Arial"/>
                <a:cs typeface="Arial"/>
              </a:rPr>
              <a:t> </a:t>
            </a:r>
            <a:r>
              <a:rPr sz="1600" dirty="0">
                <a:solidFill>
                  <a:srgbClr val="FFFFFF"/>
                </a:solidFill>
                <a:latin typeface="Arial"/>
                <a:cs typeface="Arial"/>
              </a:rPr>
              <a:t>aktiviteter</a:t>
            </a:r>
            <a:r>
              <a:rPr sz="1600" spc="-65" dirty="0">
                <a:solidFill>
                  <a:srgbClr val="FFFFFF"/>
                </a:solidFill>
                <a:latin typeface="Arial"/>
                <a:cs typeface="Arial"/>
              </a:rPr>
              <a:t> </a:t>
            </a:r>
            <a:r>
              <a:rPr sz="1600" dirty="0">
                <a:solidFill>
                  <a:srgbClr val="FFFFFF"/>
                </a:solidFill>
                <a:latin typeface="Arial"/>
                <a:cs typeface="Arial"/>
              </a:rPr>
              <a:t>som</a:t>
            </a:r>
            <a:r>
              <a:rPr sz="1600" spc="-45" dirty="0">
                <a:solidFill>
                  <a:srgbClr val="FFFFFF"/>
                </a:solidFill>
                <a:latin typeface="Arial"/>
                <a:cs typeface="Arial"/>
              </a:rPr>
              <a:t> </a:t>
            </a:r>
            <a:r>
              <a:rPr sz="1600" dirty="0">
                <a:solidFill>
                  <a:srgbClr val="FFFFFF"/>
                </a:solidFill>
                <a:latin typeface="Arial"/>
                <a:cs typeface="Arial"/>
              </a:rPr>
              <a:t>möjligt</a:t>
            </a:r>
            <a:r>
              <a:rPr sz="1600" spc="-70" dirty="0">
                <a:solidFill>
                  <a:srgbClr val="FFFFFF"/>
                </a:solidFill>
                <a:latin typeface="Arial"/>
                <a:cs typeface="Arial"/>
              </a:rPr>
              <a:t> </a:t>
            </a:r>
            <a:r>
              <a:rPr sz="1600" dirty="0">
                <a:solidFill>
                  <a:srgbClr val="FFFFFF"/>
                </a:solidFill>
                <a:latin typeface="Arial"/>
                <a:cs typeface="Arial"/>
              </a:rPr>
              <a:t>inom</a:t>
            </a:r>
            <a:r>
              <a:rPr sz="1600" spc="-60" dirty="0">
                <a:solidFill>
                  <a:srgbClr val="FFFFFF"/>
                </a:solidFill>
                <a:latin typeface="Arial"/>
                <a:cs typeface="Arial"/>
              </a:rPr>
              <a:t> </a:t>
            </a:r>
            <a:r>
              <a:rPr sz="1600" dirty="0">
                <a:solidFill>
                  <a:srgbClr val="FFFFFF"/>
                </a:solidFill>
                <a:latin typeface="Arial"/>
                <a:cs typeface="Arial"/>
              </a:rPr>
              <a:t>respektive</a:t>
            </a:r>
            <a:r>
              <a:rPr sz="1600" spc="-70" dirty="0">
                <a:solidFill>
                  <a:srgbClr val="FFFFFF"/>
                </a:solidFill>
                <a:latin typeface="Arial"/>
                <a:cs typeface="Arial"/>
              </a:rPr>
              <a:t> </a:t>
            </a:r>
            <a:r>
              <a:rPr sz="1600" dirty="0">
                <a:solidFill>
                  <a:srgbClr val="FFFFFF"/>
                </a:solidFill>
                <a:latin typeface="Arial"/>
                <a:cs typeface="Arial"/>
              </a:rPr>
              <a:t>fokusområde.</a:t>
            </a:r>
            <a:r>
              <a:rPr sz="1600" spc="-35" dirty="0">
                <a:solidFill>
                  <a:srgbClr val="FFFFFF"/>
                </a:solidFill>
                <a:latin typeface="Arial"/>
                <a:cs typeface="Arial"/>
              </a:rPr>
              <a:t> </a:t>
            </a:r>
            <a:r>
              <a:rPr sz="1600" dirty="0">
                <a:solidFill>
                  <a:srgbClr val="FFFFFF"/>
                </a:solidFill>
                <a:latin typeface="Arial"/>
                <a:cs typeface="Arial"/>
              </a:rPr>
              <a:t>Exakt</a:t>
            </a:r>
            <a:r>
              <a:rPr sz="1600" spc="-50" dirty="0">
                <a:solidFill>
                  <a:srgbClr val="FFFFFF"/>
                </a:solidFill>
                <a:latin typeface="Arial"/>
                <a:cs typeface="Arial"/>
              </a:rPr>
              <a:t> </a:t>
            </a:r>
            <a:r>
              <a:rPr sz="1600" dirty="0">
                <a:solidFill>
                  <a:srgbClr val="FFFFFF"/>
                </a:solidFill>
                <a:latin typeface="Arial"/>
                <a:cs typeface="Arial"/>
              </a:rPr>
              <a:t>vilka</a:t>
            </a:r>
            <a:r>
              <a:rPr sz="1600" spc="-80" dirty="0">
                <a:solidFill>
                  <a:srgbClr val="FFFFFF"/>
                </a:solidFill>
                <a:latin typeface="Arial"/>
                <a:cs typeface="Arial"/>
              </a:rPr>
              <a:t> </a:t>
            </a:r>
            <a:r>
              <a:rPr sz="1600" dirty="0">
                <a:solidFill>
                  <a:srgbClr val="FFFFFF"/>
                </a:solidFill>
                <a:latin typeface="Arial"/>
                <a:cs typeface="Arial"/>
              </a:rPr>
              <a:t>aktiviteter</a:t>
            </a:r>
            <a:r>
              <a:rPr sz="1600" spc="-60" dirty="0">
                <a:solidFill>
                  <a:srgbClr val="FFFFFF"/>
                </a:solidFill>
                <a:latin typeface="Arial"/>
                <a:cs typeface="Arial"/>
              </a:rPr>
              <a:t> </a:t>
            </a:r>
            <a:r>
              <a:rPr sz="1600" dirty="0">
                <a:solidFill>
                  <a:srgbClr val="FFFFFF"/>
                </a:solidFill>
                <a:latin typeface="Arial"/>
                <a:cs typeface="Arial"/>
              </a:rPr>
              <a:t>som</a:t>
            </a:r>
            <a:r>
              <a:rPr sz="1600" spc="-60" dirty="0">
                <a:solidFill>
                  <a:srgbClr val="FFFFFF"/>
                </a:solidFill>
                <a:latin typeface="Arial"/>
                <a:cs typeface="Arial"/>
              </a:rPr>
              <a:t> </a:t>
            </a:r>
            <a:r>
              <a:rPr sz="1600" dirty="0">
                <a:solidFill>
                  <a:srgbClr val="FFFFFF"/>
                </a:solidFill>
                <a:latin typeface="Arial"/>
                <a:cs typeface="Arial"/>
              </a:rPr>
              <a:t>genomförs</a:t>
            </a:r>
            <a:r>
              <a:rPr sz="1600" spc="-30" dirty="0">
                <a:solidFill>
                  <a:srgbClr val="FFFFFF"/>
                </a:solidFill>
                <a:latin typeface="Arial"/>
                <a:cs typeface="Arial"/>
              </a:rPr>
              <a:t> </a:t>
            </a:r>
            <a:r>
              <a:rPr sz="1600" dirty="0">
                <a:solidFill>
                  <a:srgbClr val="FFFFFF"/>
                </a:solidFill>
                <a:latin typeface="Arial"/>
                <a:cs typeface="Arial"/>
              </a:rPr>
              <a:t>är</a:t>
            </a:r>
            <a:r>
              <a:rPr sz="1600" spc="-60" dirty="0">
                <a:solidFill>
                  <a:srgbClr val="FFFFFF"/>
                </a:solidFill>
                <a:latin typeface="Arial"/>
                <a:cs typeface="Arial"/>
              </a:rPr>
              <a:t> </a:t>
            </a:r>
            <a:r>
              <a:rPr sz="1600" dirty="0">
                <a:solidFill>
                  <a:srgbClr val="FFFFFF"/>
                </a:solidFill>
                <a:latin typeface="Arial"/>
                <a:cs typeface="Arial"/>
              </a:rPr>
              <a:t>upp</a:t>
            </a:r>
            <a:r>
              <a:rPr sz="1600" spc="-60" dirty="0">
                <a:solidFill>
                  <a:srgbClr val="FFFFFF"/>
                </a:solidFill>
                <a:latin typeface="Arial"/>
                <a:cs typeface="Arial"/>
              </a:rPr>
              <a:t> </a:t>
            </a:r>
            <a:r>
              <a:rPr sz="1600" spc="-20" dirty="0">
                <a:solidFill>
                  <a:srgbClr val="FFFFFF"/>
                </a:solidFill>
                <a:latin typeface="Arial"/>
                <a:cs typeface="Arial"/>
              </a:rPr>
              <a:t>till </a:t>
            </a:r>
            <a:r>
              <a:rPr sz="1600" dirty="0">
                <a:solidFill>
                  <a:srgbClr val="FFFFFF"/>
                </a:solidFill>
                <a:latin typeface="Arial"/>
                <a:cs typeface="Arial"/>
              </a:rPr>
              <a:t>varje</a:t>
            </a:r>
            <a:r>
              <a:rPr sz="1600" spc="-55" dirty="0">
                <a:solidFill>
                  <a:srgbClr val="FFFFFF"/>
                </a:solidFill>
                <a:latin typeface="Arial"/>
                <a:cs typeface="Arial"/>
              </a:rPr>
              <a:t> </a:t>
            </a:r>
            <a:r>
              <a:rPr sz="1600" dirty="0">
                <a:solidFill>
                  <a:srgbClr val="FFFFFF"/>
                </a:solidFill>
                <a:latin typeface="Arial"/>
                <a:cs typeface="Arial"/>
              </a:rPr>
              <a:t>klubb</a:t>
            </a:r>
            <a:r>
              <a:rPr sz="1600" spc="-60" dirty="0">
                <a:solidFill>
                  <a:srgbClr val="FFFFFF"/>
                </a:solidFill>
                <a:latin typeface="Arial"/>
                <a:cs typeface="Arial"/>
              </a:rPr>
              <a:t> </a:t>
            </a:r>
            <a:r>
              <a:rPr sz="1600" dirty="0">
                <a:solidFill>
                  <a:srgbClr val="FFFFFF"/>
                </a:solidFill>
                <a:latin typeface="Arial"/>
                <a:cs typeface="Arial"/>
              </a:rPr>
              <a:t>och</a:t>
            </a:r>
            <a:r>
              <a:rPr sz="1600" spc="-50" dirty="0">
                <a:solidFill>
                  <a:srgbClr val="FFFFFF"/>
                </a:solidFill>
                <a:latin typeface="Arial"/>
                <a:cs typeface="Arial"/>
              </a:rPr>
              <a:t> </a:t>
            </a:r>
            <a:r>
              <a:rPr sz="1600" dirty="0">
                <a:solidFill>
                  <a:srgbClr val="FFFFFF"/>
                </a:solidFill>
                <a:latin typeface="Arial"/>
                <a:cs typeface="Arial"/>
              </a:rPr>
              <a:t>bör</a:t>
            </a:r>
            <a:r>
              <a:rPr sz="1600" spc="-35" dirty="0">
                <a:solidFill>
                  <a:srgbClr val="FFFFFF"/>
                </a:solidFill>
                <a:latin typeface="Arial"/>
                <a:cs typeface="Arial"/>
              </a:rPr>
              <a:t> </a:t>
            </a:r>
            <a:r>
              <a:rPr sz="1600" dirty="0">
                <a:solidFill>
                  <a:srgbClr val="FFFFFF"/>
                </a:solidFill>
                <a:latin typeface="Arial"/>
                <a:cs typeface="Arial"/>
              </a:rPr>
              <a:t>anpassas</a:t>
            </a:r>
            <a:r>
              <a:rPr sz="1600" spc="-55" dirty="0">
                <a:solidFill>
                  <a:srgbClr val="FFFFFF"/>
                </a:solidFill>
                <a:latin typeface="Arial"/>
                <a:cs typeface="Arial"/>
              </a:rPr>
              <a:t> </a:t>
            </a:r>
            <a:r>
              <a:rPr sz="1600" dirty="0">
                <a:solidFill>
                  <a:srgbClr val="FFFFFF"/>
                </a:solidFill>
                <a:latin typeface="Arial"/>
                <a:cs typeface="Arial"/>
              </a:rPr>
              <a:t>till</a:t>
            </a:r>
            <a:r>
              <a:rPr sz="1600" spc="-70" dirty="0">
                <a:solidFill>
                  <a:srgbClr val="FFFFFF"/>
                </a:solidFill>
                <a:latin typeface="Arial"/>
                <a:cs typeface="Arial"/>
              </a:rPr>
              <a:t> </a:t>
            </a:r>
            <a:r>
              <a:rPr sz="1600" dirty="0">
                <a:solidFill>
                  <a:srgbClr val="FFFFFF"/>
                </a:solidFill>
                <a:latin typeface="Arial"/>
                <a:cs typeface="Arial"/>
              </a:rPr>
              <a:t>klubbens</a:t>
            </a:r>
            <a:r>
              <a:rPr sz="1600" spc="-50" dirty="0">
                <a:solidFill>
                  <a:srgbClr val="FFFFFF"/>
                </a:solidFill>
                <a:latin typeface="Arial"/>
                <a:cs typeface="Arial"/>
              </a:rPr>
              <a:t> </a:t>
            </a:r>
            <a:r>
              <a:rPr sz="1600" dirty="0">
                <a:solidFill>
                  <a:srgbClr val="FFFFFF"/>
                </a:solidFill>
                <a:latin typeface="Arial"/>
                <a:cs typeface="Arial"/>
              </a:rPr>
              <a:t>utmaningar</a:t>
            </a:r>
            <a:r>
              <a:rPr sz="1600" spc="-40" dirty="0">
                <a:solidFill>
                  <a:srgbClr val="FFFFFF"/>
                </a:solidFill>
                <a:latin typeface="Arial"/>
                <a:cs typeface="Arial"/>
              </a:rPr>
              <a:t> </a:t>
            </a:r>
            <a:r>
              <a:rPr sz="1600" dirty="0">
                <a:solidFill>
                  <a:srgbClr val="FFFFFF"/>
                </a:solidFill>
                <a:latin typeface="Arial"/>
                <a:cs typeface="Arial"/>
              </a:rPr>
              <a:t>och</a:t>
            </a:r>
            <a:r>
              <a:rPr sz="1600" spc="-55" dirty="0">
                <a:solidFill>
                  <a:srgbClr val="FFFFFF"/>
                </a:solidFill>
                <a:latin typeface="Arial"/>
                <a:cs typeface="Arial"/>
              </a:rPr>
              <a:t> </a:t>
            </a:r>
            <a:r>
              <a:rPr sz="1600" spc="-10" dirty="0">
                <a:solidFill>
                  <a:srgbClr val="FFFFFF"/>
                </a:solidFill>
                <a:latin typeface="Arial"/>
                <a:cs typeface="Arial"/>
              </a:rPr>
              <a:t>förutsättningar.</a:t>
            </a:r>
            <a:endParaRPr sz="1600" dirty="0">
              <a:latin typeface="Arial"/>
              <a:cs typeface="Arial"/>
            </a:endParaRPr>
          </a:p>
          <a:p>
            <a:pPr marL="421005" marR="5080" indent="-408940">
              <a:lnSpc>
                <a:spcPct val="120000"/>
              </a:lnSpc>
              <a:spcBef>
                <a:spcPts val="385"/>
              </a:spcBef>
              <a:buChar char="•"/>
              <a:tabLst>
                <a:tab pos="421005" algn="l"/>
              </a:tabLst>
            </a:pPr>
            <a:r>
              <a:rPr sz="1600" dirty="0">
                <a:solidFill>
                  <a:srgbClr val="FFFFFF"/>
                </a:solidFill>
                <a:latin typeface="Arial"/>
                <a:cs typeface="Arial"/>
              </a:rPr>
              <a:t>Ett</a:t>
            </a:r>
            <a:r>
              <a:rPr sz="1600" spc="-30" dirty="0">
                <a:solidFill>
                  <a:srgbClr val="FFFFFF"/>
                </a:solidFill>
                <a:latin typeface="Arial"/>
                <a:cs typeface="Arial"/>
              </a:rPr>
              <a:t> </a:t>
            </a:r>
            <a:r>
              <a:rPr sz="1600" spc="-10" dirty="0">
                <a:solidFill>
                  <a:srgbClr val="FFFFFF"/>
                </a:solidFill>
                <a:latin typeface="Arial"/>
                <a:cs typeface="Arial"/>
              </a:rPr>
              <a:t>övergripande</a:t>
            </a:r>
            <a:r>
              <a:rPr sz="1600" spc="-25" dirty="0">
                <a:solidFill>
                  <a:srgbClr val="FFFFFF"/>
                </a:solidFill>
                <a:latin typeface="Arial"/>
                <a:cs typeface="Arial"/>
              </a:rPr>
              <a:t> </a:t>
            </a:r>
            <a:r>
              <a:rPr sz="1600" dirty="0">
                <a:solidFill>
                  <a:srgbClr val="FFFFFF"/>
                </a:solidFill>
                <a:latin typeface="Arial"/>
                <a:cs typeface="Arial"/>
              </a:rPr>
              <a:t>fokusområde</a:t>
            </a:r>
            <a:r>
              <a:rPr sz="1600" spc="-25" dirty="0">
                <a:solidFill>
                  <a:srgbClr val="FFFFFF"/>
                </a:solidFill>
                <a:latin typeface="Arial"/>
                <a:cs typeface="Arial"/>
              </a:rPr>
              <a:t> </a:t>
            </a:r>
            <a:r>
              <a:rPr sz="1600" dirty="0">
                <a:solidFill>
                  <a:srgbClr val="FFFFFF"/>
                </a:solidFill>
                <a:latin typeface="Arial"/>
                <a:cs typeface="Arial"/>
              </a:rPr>
              <a:t>som</a:t>
            </a:r>
            <a:r>
              <a:rPr sz="1600" spc="-25" dirty="0">
                <a:solidFill>
                  <a:srgbClr val="FFFFFF"/>
                </a:solidFill>
                <a:latin typeface="Arial"/>
                <a:cs typeface="Arial"/>
              </a:rPr>
              <a:t> </a:t>
            </a:r>
            <a:r>
              <a:rPr sz="1600" dirty="0">
                <a:solidFill>
                  <a:srgbClr val="FFFFFF"/>
                </a:solidFill>
                <a:latin typeface="Arial"/>
                <a:cs typeface="Arial"/>
              </a:rPr>
              <a:t>bör</a:t>
            </a:r>
            <a:r>
              <a:rPr sz="1600" spc="-30" dirty="0">
                <a:solidFill>
                  <a:srgbClr val="FFFFFF"/>
                </a:solidFill>
                <a:latin typeface="Arial"/>
                <a:cs typeface="Arial"/>
              </a:rPr>
              <a:t> </a:t>
            </a:r>
            <a:r>
              <a:rPr sz="1600" dirty="0">
                <a:solidFill>
                  <a:srgbClr val="FFFFFF"/>
                </a:solidFill>
                <a:latin typeface="Arial"/>
                <a:cs typeface="Arial"/>
              </a:rPr>
              <a:t>styra</a:t>
            </a:r>
            <a:r>
              <a:rPr sz="1600" spc="-5" dirty="0">
                <a:solidFill>
                  <a:srgbClr val="FFFFFF"/>
                </a:solidFill>
                <a:latin typeface="Arial"/>
                <a:cs typeface="Arial"/>
              </a:rPr>
              <a:t> </a:t>
            </a:r>
            <a:r>
              <a:rPr sz="1600" dirty="0">
                <a:solidFill>
                  <a:srgbClr val="FFFFFF"/>
                </a:solidFill>
                <a:latin typeface="Arial"/>
                <a:cs typeface="Arial"/>
              </a:rPr>
              <a:t>en</a:t>
            </a:r>
            <a:r>
              <a:rPr sz="1600" spc="-40" dirty="0">
                <a:solidFill>
                  <a:srgbClr val="FFFFFF"/>
                </a:solidFill>
                <a:latin typeface="Arial"/>
                <a:cs typeface="Arial"/>
              </a:rPr>
              <a:t> </a:t>
            </a:r>
            <a:r>
              <a:rPr sz="1600" dirty="0">
                <a:solidFill>
                  <a:srgbClr val="FFFFFF"/>
                </a:solidFill>
                <a:latin typeface="Arial"/>
                <a:cs typeface="Arial"/>
              </a:rPr>
              <a:t>klubbs</a:t>
            </a:r>
            <a:r>
              <a:rPr sz="1600" spc="-45" dirty="0">
                <a:solidFill>
                  <a:srgbClr val="FFFFFF"/>
                </a:solidFill>
                <a:latin typeface="Arial"/>
                <a:cs typeface="Arial"/>
              </a:rPr>
              <a:t> </a:t>
            </a:r>
            <a:r>
              <a:rPr sz="1600" dirty="0">
                <a:solidFill>
                  <a:srgbClr val="FFFFFF"/>
                </a:solidFill>
                <a:latin typeface="Arial"/>
                <a:cs typeface="Arial"/>
              </a:rPr>
              <a:t>samtliga</a:t>
            </a:r>
            <a:r>
              <a:rPr sz="1600" spc="-50" dirty="0">
                <a:solidFill>
                  <a:srgbClr val="FFFFFF"/>
                </a:solidFill>
                <a:latin typeface="Arial"/>
                <a:cs typeface="Arial"/>
              </a:rPr>
              <a:t> </a:t>
            </a:r>
            <a:r>
              <a:rPr sz="1600" dirty="0">
                <a:solidFill>
                  <a:srgbClr val="FFFFFF"/>
                </a:solidFill>
                <a:latin typeface="Arial"/>
                <a:cs typeface="Arial"/>
              </a:rPr>
              <a:t>beslut</a:t>
            </a:r>
            <a:r>
              <a:rPr sz="1600" spc="-40" dirty="0">
                <a:solidFill>
                  <a:srgbClr val="FFFFFF"/>
                </a:solidFill>
                <a:latin typeface="Arial"/>
                <a:cs typeface="Arial"/>
              </a:rPr>
              <a:t> </a:t>
            </a:r>
            <a:r>
              <a:rPr sz="1600" dirty="0">
                <a:solidFill>
                  <a:srgbClr val="FFFFFF"/>
                </a:solidFill>
                <a:latin typeface="Arial"/>
                <a:cs typeface="Arial"/>
              </a:rPr>
              <a:t>är</a:t>
            </a:r>
            <a:r>
              <a:rPr sz="1600" spc="5" dirty="0">
                <a:solidFill>
                  <a:srgbClr val="FFFFFF"/>
                </a:solidFill>
                <a:latin typeface="Arial"/>
                <a:cs typeface="Arial"/>
              </a:rPr>
              <a:t> </a:t>
            </a:r>
            <a:r>
              <a:rPr sz="1600" b="1" spc="-10" dirty="0">
                <a:solidFill>
                  <a:srgbClr val="FFFFFF"/>
                </a:solidFill>
                <a:latin typeface="Arial"/>
                <a:cs typeface="Arial"/>
              </a:rPr>
              <a:t>intresseparametern</a:t>
            </a:r>
            <a:r>
              <a:rPr sz="1600" spc="-10" dirty="0">
                <a:solidFill>
                  <a:srgbClr val="FFFFFF"/>
                </a:solidFill>
                <a:latin typeface="Arial"/>
                <a:cs typeface="Arial"/>
              </a:rPr>
              <a:t>.</a:t>
            </a:r>
            <a:r>
              <a:rPr sz="1600" spc="15" dirty="0">
                <a:solidFill>
                  <a:srgbClr val="FFFFFF"/>
                </a:solidFill>
                <a:latin typeface="Arial"/>
                <a:cs typeface="Arial"/>
              </a:rPr>
              <a:t> </a:t>
            </a:r>
            <a:r>
              <a:rPr sz="1600" dirty="0">
                <a:solidFill>
                  <a:srgbClr val="FFFFFF"/>
                </a:solidFill>
                <a:latin typeface="Arial"/>
                <a:cs typeface="Arial"/>
              </a:rPr>
              <a:t>En</a:t>
            </a:r>
            <a:r>
              <a:rPr sz="1600" spc="-40" dirty="0">
                <a:solidFill>
                  <a:srgbClr val="FFFFFF"/>
                </a:solidFill>
                <a:latin typeface="Arial"/>
                <a:cs typeface="Arial"/>
              </a:rPr>
              <a:t> </a:t>
            </a:r>
            <a:r>
              <a:rPr sz="1600" spc="-10" dirty="0">
                <a:solidFill>
                  <a:srgbClr val="FFFFFF"/>
                </a:solidFill>
                <a:latin typeface="Arial"/>
                <a:cs typeface="Arial"/>
              </a:rPr>
              <a:t>klubbs kommersiella</a:t>
            </a:r>
            <a:r>
              <a:rPr sz="1600" spc="-55" dirty="0">
                <a:solidFill>
                  <a:srgbClr val="FFFFFF"/>
                </a:solidFill>
                <a:latin typeface="Arial"/>
                <a:cs typeface="Arial"/>
              </a:rPr>
              <a:t> </a:t>
            </a:r>
            <a:r>
              <a:rPr sz="1600" dirty="0">
                <a:solidFill>
                  <a:srgbClr val="FFFFFF"/>
                </a:solidFill>
                <a:latin typeface="Arial"/>
                <a:cs typeface="Arial"/>
              </a:rPr>
              <a:t>utveckling</a:t>
            </a:r>
            <a:r>
              <a:rPr sz="1600" spc="-60" dirty="0">
                <a:solidFill>
                  <a:srgbClr val="FFFFFF"/>
                </a:solidFill>
                <a:latin typeface="Arial"/>
                <a:cs typeface="Arial"/>
              </a:rPr>
              <a:t> </a:t>
            </a:r>
            <a:r>
              <a:rPr sz="1600" dirty="0">
                <a:solidFill>
                  <a:srgbClr val="FFFFFF"/>
                </a:solidFill>
                <a:latin typeface="Arial"/>
                <a:cs typeface="Arial"/>
              </a:rPr>
              <a:t>styrs</a:t>
            </a:r>
            <a:r>
              <a:rPr sz="1600" spc="-5" dirty="0">
                <a:solidFill>
                  <a:srgbClr val="FFFFFF"/>
                </a:solidFill>
                <a:latin typeface="Arial"/>
                <a:cs typeface="Arial"/>
              </a:rPr>
              <a:t> </a:t>
            </a:r>
            <a:r>
              <a:rPr sz="1600" dirty="0">
                <a:solidFill>
                  <a:srgbClr val="FFFFFF"/>
                </a:solidFill>
                <a:latin typeface="Arial"/>
                <a:cs typeface="Arial"/>
              </a:rPr>
              <a:t>i</a:t>
            </a:r>
            <a:r>
              <a:rPr sz="1600" spc="-35" dirty="0">
                <a:solidFill>
                  <a:srgbClr val="FFFFFF"/>
                </a:solidFill>
                <a:latin typeface="Arial"/>
                <a:cs typeface="Arial"/>
              </a:rPr>
              <a:t> </a:t>
            </a:r>
            <a:r>
              <a:rPr sz="1600" dirty="0">
                <a:solidFill>
                  <a:srgbClr val="FFFFFF"/>
                </a:solidFill>
                <a:latin typeface="Arial"/>
                <a:cs typeface="Arial"/>
              </a:rPr>
              <a:t>hög</a:t>
            </a:r>
            <a:r>
              <a:rPr sz="1600" spc="-40" dirty="0">
                <a:solidFill>
                  <a:srgbClr val="FFFFFF"/>
                </a:solidFill>
                <a:latin typeface="Arial"/>
                <a:cs typeface="Arial"/>
              </a:rPr>
              <a:t> </a:t>
            </a:r>
            <a:r>
              <a:rPr sz="1600" dirty="0">
                <a:solidFill>
                  <a:srgbClr val="FFFFFF"/>
                </a:solidFill>
                <a:latin typeface="Arial"/>
                <a:cs typeface="Arial"/>
              </a:rPr>
              <a:t>grad</a:t>
            </a:r>
            <a:r>
              <a:rPr sz="1600" spc="-30" dirty="0">
                <a:solidFill>
                  <a:srgbClr val="FFFFFF"/>
                </a:solidFill>
                <a:latin typeface="Arial"/>
                <a:cs typeface="Arial"/>
              </a:rPr>
              <a:t> </a:t>
            </a:r>
            <a:r>
              <a:rPr sz="1600" dirty="0">
                <a:solidFill>
                  <a:srgbClr val="FFFFFF"/>
                </a:solidFill>
                <a:latin typeface="Arial"/>
                <a:cs typeface="Arial"/>
              </a:rPr>
              <a:t>av</a:t>
            </a:r>
            <a:r>
              <a:rPr sz="1600" spc="-35" dirty="0">
                <a:solidFill>
                  <a:srgbClr val="FFFFFF"/>
                </a:solidFill>
                <a:latin typeface="Arial"/>
                <a:cs typeface="Arial"/>
              </a:rPr>
              <a:t> </a:t>
            </a:r>
            <a:r>
              <a:rPr sz="1600" dirty="0">
                <a:solidFill>
                  <a:srgbClr val="FFFFFF"/>
                </a:solidFill>
                <a:latin typeface="Arial"/>
                <a:cs typeface="Arial"/>
              </a:rPr>
              <a:t>intresset</a:t>
            </a:r>
            <a:r>
              <a:rPr sz="1600" spc="-30" dirty="0">
                <a:solidFill>
                  <a:srgbClr val="FFFFFF"/>
                </a:solidFill>
                <a:latin typeface="Arial"/>
                <a:cs typeface="Arial"/>
              </a:rPr>
              <a:t> </a:t>
            </a:r>
            <a:r>
              <a:rPr sz="1600" dirty="0">
                <a:solidFill>
                  <a:srgbClr val="FFFFFF"/>
                </a:solidFill>
                <a:latin typeface="Arial"/>
                <a:cs typeface="Arial"/>
              </a:rPr>
              <a:t>för</a:t>
            </a:r>
            <a:r>
              <a:rPr sz="1600" spc="-25" dirty="0">
                <a:solidFill>
                  <a:srgbClr val="FFFFFF"/>
                </a:solidFill>
                <a:latin typeface="Arial"/>
                <a:cs typeface="Arial"/>
              </a:rPr>
              <a:t> </a:t>
            </a:r>
            <a:r>
              <a:rPr sz="1600" dirty="0">
                <a:solidFill>
                  <a:srgbClr val="FFFFFF"/>
                </a:solidFill>
                <a:latin typeface="Arial"/>
                <a:cs typeface="Arial"/>
              </a:rPr>
              <a:t>sporten,</a:t>
            </a:r>
            <a:r>
              <a:rPr sz="1600" spc="-30" dirty="0">
                <a:solidFill>
                  <a:srgbClr val="FFFFFF"/>
                </a:solidFill>
                <a:latin typeface="Arial"/>
                <a:cs typeface="Arial"/>
              </a:rPr>
              <a:t> </a:t>
            </a:r>
            <a:r>
              <a:rPr sz="1600" dirty="0">
                <a:solidFill>
                  <a:srgbClr val="FFFFFF"/>
                </a:solidFill>
                <a:latin typeface="Arial"/>
                <a:cs typeface="Arial"/>
              </a:rPr>
              <a:t>ligan</a:t>
            </a:r>
            <a:r>
              <a:rPr sz="1600" spc="-50" dirty="0">
                <a:solidFill>
                  <a:srgbClr val="FFFFFF"/>
                </a:solidFill>
                <a:latin typeface="Arial"/>
                <a:cs typeface="Arial"/>
              </a:rPr>
              <a:t> </a:t>
            </a:r>
            <a:r>
              <a:rPr sz="1600" dirty="0">
                <a:solidFill>
                  <a:srgbClr val="FFFFFF"/>
                </a:solidFill>
                <a:latin typeface="Arial"/>
                <a:cs typeface="Arial"/>
              </a:rPr>
              <a:t>och</a:t>
            </a:r>
            <a:r>
              <a:rPr sz="1600" spc="-45" dirty="0">
                <a:solidFill>
                  <a:srgbClr val="FFFFFF"/>
                </a:solidFill>
                <a:latin typeface="Arial"/>
                <a:cs typeface="Arial"/>
              </a:rPr>
              <a:t> </a:t>
            </a:r>
            <a:r>
              <a:rPr sz="1600" dirty="0">
                <a:solidFill>
                  <a:srgbClr val="FFFFFF"/>
                </a:solidFill>
                <a:latin typeface="Arial"/>
                <a:cs typeface="Arial"/>
              </a:rPr>
              <a:t>klubben.</a:t>
            </a:r>
            <a:r>
              <a:rPr sz="1600" spc="-40" dirty="0">
                <a:solidFill>
                  <a:srgbClr val="FFFFFF"/>
                </a:solidFill>
                <a:latin typeface="Arial"/>
                <a:cs typeface="Arial"/>
              </a:rPr>
              <a:t> </a:t>
            </a:r>
            <a:r>
              <a:rPr sz="1600" dirty="0">
                <a:solidFill>
                  <a:srgbClr val="FFFFFF"/>
                </a:solidFill>
                <a:latin typeface="Arial"/>
                <a:cs typeface="Arial"/>
              </a:rPr>
              <a:t>Det</a:t>
            </a:r>
            <a:r>
              <a:rPr sz="1600" spc="-30" dirty="0">
                <a:solidFill>
                  <a:srgbClr val="FFFFFF"/>
                </a:solidFill>
                <a:latin typeface="Arial"/>
                <a:cs typeface="Arial"/>
              </a:rPr>
              <a:t> </a:t>
            </a:r>
            <a:r>
              <a:rPr sz="1600" dirty="0">
                <a:solidFill>
                  <a:srgbClr val="FFFFFF"/>
                </a:solidFill>
                <a:latin typeface="Arial"/>
                <a:cs typeface="Arial"/>
              </a:rPr>
              <a:t>finns</a:t>
            </a:r>
            <a:r>
              <a:rPr sz="1600" spc="-45" dirty="0">
                <a:solidFill>
                  <a:srgbClr val="FFFFFF"/>
                </a:solidFill>
                <a:latin typeface="Arial"/>
                <a:cs typeface="Arial"/>
              </a:rPr>
              <a:t> </a:t>
            </a:r>
            <a:r>
              <a:rPr sz="1600" dirty="0">
                <a:solidFill>
                  <a:srgbClr val="FFFFFF"/>
                </a:solidFill>
                <a:latin typeface="Arial"/>
                <a:cs typeface="Arial"/>
              </a:rPr>
              <a:t>flera</a:t>
            </a:r>
            <a:r>
              <a:rPr sz="1600" spc="-35" dirty="0">
                <a:solidFill>
                  <a:srgbClr val="FFFFFF"/>
                </a:solidFill>
                <a:latin typeface="Arial"/>
                <a:cs typeface="Arial"/>
              </a:rPr>
              <a:t> </a:t>
            </a:r>
            <a:r>
              <a:rPr sz="1600" spc="-10" dirty="0">
                <a:solidFill>
                  <a:srgbClr val="FFFFFF"/>
                </a:solidFill>
                <a:latin typeface="Arial"/>
                <a:cs typeface="Arial"/>
              </a:rPr>
              <a:t>parametrar </a:t>
            </a:r>
            <a:r>
              <a:rPr sz="1600" dirty="0">
                <a:solidFill>
                  <a:srgbClr val="FFFFFF"/>
                </a:solidFill>
                <a:latin typeface="Arial"/>
                <a:cs typeface="Arial"/>
              </a:rPr>
              <a:t>som</a:t>
            </a:r>
            <a:r>
              <a:rPr sz="1600" spc="-50" dirty="0">
                <a:solidFill>
                  <a:srgbClr val="FFFFFF"/>
                </a:solidFill>
                <a:latin typeface="Arial"/>
                <a:cs typeface="Arial"/>
              </a:rPr>
              <a:t> </a:t>
            </a:r>
            <a:r>
              <a:rPr sz="1600" dirty="0">
                <a:solidFill>
                  <a:srgbClr val="FFFFFF"/>
                </a:solidFill>
                <a:latin typeface="Arial"/>
                <a:cs typeface="Arial"/>
              </a:rPr>
              <a:t>styr</a:t>
            </a:r>
            <a:r>
              <a:rPr sz="1600" spc="-30" dirty="0">
                <a:solidFill>
                  <a:srgbClr val="FFFFFF"/>
                </a:solidFill>
                <a:latin typeface="Arial"/>
                <a:cs typeface="Arial"/>
              </a:rPr>
              <a:t> </a:t>
            </a:r>
            <a:r>
              <a:rPr sz="1600" dirty="0">
                <a:solidFill>
                  <a:srgbClr val="FFFFFF"/>
                </a:solidFill>
                <a:latin typeface="Arial"/>
                <a:cs typeface="Arial"/>
              </a:rPr>
              <a:t>intresset</a:t>
            </a:r>
            <a:r>
              <a:rPr sz="1600" spc="-55" dirty="0">
                <a:solidFill>
                  <a:srgbClr val="FFFFFF"/>
                </a:solidFill>
                <a:latin typeface="Arial"/>
                <a:cs typeface="Arial"/>
              </a:rPr>
              <a:t> </a:t>
            </a:r>
            <a:r>
              <a:rPr sz="1600" dirty="0">
                <a:solidFill>
                  <a:srgbClr val="FFFFFF"/>
                </a:solidFill>
                <a:latin typeface="Arial"/>
                <a:cs typeface="Arial"/>
              </a:rPr>
              <a:t>för</a:t>
            </a:r>
            <a:r>
              <a:rPr sz="1600" spc="-40" dirty="0">
                <a:solidFill>
                  <a:srgbClr val="FFFFFF"/>
                </a:solidFill>
                <a:latin typeface="Arial"/>
                <a:cs typeface="Arial"/>
              </a:rPr>
              <a:t> </a:t>
            </a:r>
            <a:r>
              <a:rPr sz="1600" dirty="0">
                <a:solidFill>
                  <a:srgbClr val="FFFFFF"/>
                </a:solidFill>
                <a:latin typeface="Arial"/>
                <a:cs typeface="Arial"/>
              </a:rPr>
              <a:t>en</a:t>
            </a:r>
            <a:r>
              <a:rPr sz="1600" spc="-50" dirty="0">
                <a:solidFill>
                  <a:srgbClr val="FFFFFF"/>
                </a:solidFill>
                <a:latin typeface="Arial"/>
                <a:cs typeface="Arial"/>
              </a:rPr>
              <a:t> </a:t>
            </a:r>
            <a:r>
              <a:rPr sz="1600" dirty="0">
                <a:solidFill>
                  <a:srgbClr val="FFFFFF"/>
                </a:solidFill>
                <a:latin typeface="Arial"/>
                <a:cs typeface="Arial"/>
              </a:rPr>
              <a:t>klubb,</a:t>
            </a:r>
            <a:r>
              <a:rPr sz="1600" spc="-65" dirty="0">
                <a:solidFill>
                  <a:srgbClr val="FFFFFF"/>
                </a:solidFill>
                <a:latin typeface="Arial"/>
                <a:cs typeface="Arial"/>
              </a:rPr>
              <a:t> </a:t>
            </a:r>
            <a:r>
              <a:rPr sz="1600" dirty="0">
                <a:solidFill>
                  <a:srgbClr val="FFFFFF"/>
                </a:solidFill>
                <a:latin typeface="Arial"/>
                <a:cs typeface="Arial"/>
              </a:rPr>
              <a:t>bland</a:t>
            </a:r>
            <a:r>
              <a:rPr sz="1600" spc="-60" dirty="0">
                <a:solidFill>
                  <a:srgbClr val="FFFFFF"/>
                </a:solidFill>
                <a:latin typeface="Arial"/>
                <a:cs typeface="Arial"/>
              </a:rPr>
              <a:t> </a:t>
            </a:r>
            <a:r>
              <a:rPr sz="1600" dirty="0">
                <a:solidFill>
                  <a:srgbClr val="FFFFFF"/>
                </a:solidFill>
                <a:latin typeface="Arial"/>
                <a:cs typeface="Arial"/>
              </a:rPr>
              <a:t>annat</a:t>
            </a:r>
            <a:r>
              <a:rPr sz="1600" spc="-50" dirty="0">
                <a:solidFill>
                  <a:srgbClr val="FFFFFF"/>
                </a:solidFill>
                <a:latin typeface="Arial"/>
                <a:cs typeface="Arial"/>
              </a:rPr>
              <a:t> </a:t>
            </a:r>
            <a:r>
              <a:rPr sz="1600" dirty="0">
                <a:solidFill>
                  <a:srgbClr val="FFFFFF"/>
                </a:solidFill>
                <a:latin typeface="Arial"/>
                <a:cs typeface="Arial"/>
              </a:rPr>
              <a:t>målgruppens</a:t>
            </a:r>
            <a:r>
              <a:rPr sz="1600" spc="-40" dirty="0">
                <a:solidFill>
                  <a:srgbClr val="FFFFFF"/>
                </a:solidFill>
                <a:latin typeface="Arial"/>
                <a:cs typeface="Arial"/>
              </a:rPr>
              <a:t> </a:t>
            </a:r>
            <a:r>
              <a:rPr sz="1600" b="1" spc="-10" dirty="0">
                <a:solidFill>
                  <a:srgbClr val="FFFFFF"/>
                </a:solidFill>
                <a:latin typeface="Arial"/>
                <a:cs typeface="Arial"/>
              </a:rPr>
              <a:t>kunskapsnivå</a:t>
            </a:r>
            <a:r>
              <a:rPr sz="1600" b="1" spc="-5" dirty="0">
                <a:solidFill>
                  <a:srgbClr val="FFFFFF"/>
                </a:solidFill>
                <a:latin typeface="Arial"/>
                <a:cs typeface="Arial"/>
              </a:rPr>
              <a:t> </a:t>
            </a:r>
            <a:r>
              <a:rPr sz="1600" dirty="0">
                <a:solidFill>
                  <a:srgbClr val="FFFFFF"/>
                </a:solidFill>
                <a:latin typeface="Arial"/>
                <a:cs typeface="Arial"/>
              </a:rPr>
              <a:t>och</a:t>
            </a:r>
            <a:r>
              <a:rPr sz="1600" spc="-60" dirty="0">
                <a:solidFill>
                  <a:srgbClr val="FFFFFF"/>
                </a:solidFill>
                <a:latin typeface="Arial"/>
                <a:cs typeface="Arial"/>
              </a:rPr>
              <a:t> </a:t>
            </a:r>
            <a:r>
              <a:rPr sz="1600" dirty="0">
                <a:solidFill>
                  <a:srgbClr val="FFFFFF"/>
                </a:solidFill>
                <a:latin typeface="Arial"/>
                <a:cs typeface="Arial"/>
              </a:rPr>
              <a:t>det</a:t>
            </a:r>
            <a:r>
              <a:rPr sz="1600" spc="-45" dirty="0">
                <a:solidFill>
                  <a:srgbClr val="FFFFFF"/>
                </a:solidFill>
                <a:latin typeface="Arial"/>
                <a:cs typeface="Arial"/>
              </a:rPr>
              <a:t> </a:t>
            </a:r>
            <a:r>
              <a:rPr sz="1600" b="1" dirty="0">
                <a:solidFill>
                  <a:srgbClr val="FFFFFF"/>
                </a:solidFill>
                <a:latin typeface="Arial"/>
                <a:cs typeface="Arial"/>
              </a:rPr>
              <a:t>mediala</a:t>
            </a:r>
            <a:r>
              <a:rPr sz="1600" b="1" spc="-35" dirty="0">
                <a:solidFill>
                  <a:srgbClr val="FFFFFF"/>
                </a:solidFill>
                <a:latin typeface="Arial"/>
                <a:cs typeface="Arial"/>
              </a:rPr>
              <a:t> </a:t>
            </a:r>
            <a:r>
              <a:rPr sz="1600" b="1" dirty="0">
                <a:solidFill>
                  <a:srgbClr val="FFFFFF"/>
                </a:solidFill>
                <a:latin typeface="Arial"/>
                <a:cs typeface="Arial"/>
              </a:rPr>
              <a:t>genomslaget</a:t>
            </a:r>
            <a:r>
              <a:rPr sz="1600" dirty="0">
                <a:solidFill>
                  <a:srgbClr val="FFFFFF"/>
                </a:solidFill>
                <a:latin typeface="Arial"/>
                <a:cs typeface="Arial"/>
              </a:rPr>
              <a:t>.</a:t>
            </a:r>
            <a:r>
              <a:rPr sz="1600" spc="-15" dirty="0">
                <a:solidFill>
                  <a:srgbClr val="FFFFFF"/>
                </a:solidFill>
                <a:latin typeface="Arial"/>
                <a:cs typeface="Arial"/>
              </a:rPr>
              <a:t> </a:t>
            </a:r>
            <a:r>
              <a:rPr sz="1600" spc="-10" dirty="0">
                <a:solidFill>
                  <a:srgbClr val="FFFFFF"/>
                </a:solidFill>
                <a:latin typeface="Arial"/>
                <a:cs typeface="Arial"/>
              </a:rPr>
              <a:t>Detta </a:t>
            </a:r>
            <a:r>
              <a:rPr sz="1600" dirty="0">
                <a:solidFill>
                  <a:srgbClr val="FFFFFF"/>
                </a:solidFill>
                <a:latin typeface="Arial"/>
                <a:cs typeface="Arial"/>
              </a:rPr>
              <a:t>gör</a:t>
            </a:r>
            <a:r>
              <a:rPr sz="1600" spc="-35" dirty="0">
                <a:solidFill>
                  <a:srgbClr val="FFFFFF"/>
                </a:solidFill>
                <a:latin typeface="Arial"/>
                <a:cs typeface="Arial"/>
              </a:rPr>
              <a:t> </a:t>
            </a:r>
            <a:r>
              <a:rPr sz="1600" dirty="0">
                <a:solidFill>
                  <a:srgbClr val="FFFFFF"/>
                </a:solidFill>
                <a:latin typeface="Arial"/>
                <a:cs typeface="Arial"/>
              </a:rPr>
              <a:t>att</a:t>
            </a:r>
            <a:r>
              <a:rPr sz="1600" spc="-15" dirty="0">
                <a:solidFill>
                  <a:srgbClr val="FFFFFF"/>
                </a:solidFill>
                <a:latin typeface="Arial"/>
                <a:cs typeface="Arial"/>
              </a:rPr>
              <a:t> </a:t>
            </a:r>
            <a:r>
              <a:rPr sz="1600" dirty="0">
                <a:solidFill>
                  <a:srgbClr val="FFFFFF"/>
                </a:solidFill>
                <a:latin typeface="Arial"/>
                <a:cs typeface="Arial"/>
              </a:rPr>
              <a:t>en</a:t>
            </a:r>
            <a:r>
              <a:rPr sz="1600" spc="-40" dirty="0">
                <a:solidFill>
                  <a:srgbClr val="FFFFFF"/>
                </a:solidFill>
                <a:latin typeface="Arial"/>
                <a:cs typeface="Arial"/>
              </a:rPr>
              <a:t> </a:t>
            </a:r>
            <a:r>
              <a:rPr sz="1600" spc="-20" dirty="0">
                <a:solidFill>
                  <a:srgbClr val="FFFFFF"/>
                </a:solidFill>
                <a:latin typeface="Arial"/>
                <a:cs typeface="Arial"/>
              </a:rPr>
              <a:t>webb-</a:t>
            </a:r>
            <a:r>
              <a:rPr sz="1600" spc="-30" dirty="0">
                <a:solidFill>
                  <a:srgbClr val="FFFFFF"/>
                </a:solidFill>
                <a:latin typeface="Arial"/>
                <a:cs typeface="Arial"/>
              </a:rPr>
              <a:t>TV/TV-</a:t>
            </a:r>
            <a:r>
              <a:rPr sz="1600" dirty="0">
                <a:solidFill>
                  <a:srgbClr val="FFFFFF"/>
                </a:solidFill>
                <a:latin typeface="Arial"/>
                <a:cs typeface="Arial"/>
              </a:rPr>
              <a:t>sändning</a:t>
            </a:r>
            <a:r>
              <a:rPr sz="1600" spc="-25" dirty="0">
                <a:solidFill>
                  <a:srgbClr val="FFFFFF"/>
                </a:solidFill>
                <a:latin typeface="Arial"/>
                <a:cs typeface="Arial"/>
              </a:rPr>
              <a:t> </a:t>
            </a:r>
            <a:r>
              <a:rPr sz="1600" dirty="0">
                <a:solidFill>
                  <a:srgbClr val="FFFFFF"/>
                </a:solidFill>
                <a:latin typeface="Arial"/>
                <a:cs typeface="Arial"/>
              </a:rPr>
              <a:t>(i</a:t>
            </a:r>
            <a:r>
              <a:rPr sz="1600" spc="-25" dirty="0">
                <a:solidFill>
                  <a:srgbClr val="FFFFFF"/>
                </a:solidFill>
                <a:latin typeface="Arial"/>
                <a:cs typeface="Arial"/>
              </a:rPr>
              <a:t> </a:t>
            </a:r>
            <a:r>
              <a:rPr sz="1600" dirty="0">
                <a:solidFill>
                  <a:srgbClr val="FFFFFF"/>
                </a:solidFill>
                <a:latin typeface="Arial"/>
                <a:cs typeface="Arial"/>
              </a:rPr>
              <a:t>jämförelse</a:t>
            </a:r>
            <a:r>
              <a:rPr sz="1600" spc="-40" dirty="0">
                <a:solidFill>
                  <a:srgbClr val="FFFFFF"/>
                </a:solidFill>
                <a:latin typeface="Arial"/>
                <a:cs typeface="Arial"/>
              </a:rPr>
              <a:t> </a:t>
            </a:r>
            <a:r>
              <a:rPr sz="1600" dirty="0">
                <a:solidFill>
                  <a:srgbClr val="FFFFFF"/>
                </a:solidFill>
                <a:latin typeface="Arial"/>
                <a:cs typeface="Arial"/>
              </a:rPr>
              <a:t>med</a:t>
            </a:r>
            <a:r>
              <a:rPr sz="1600" spc="-25" dirty="0">
                <a:solidFill>
                  <a:srgbClr val="FFFFFF"/>
                </a:solidFill>
                <a:latin typeface="Arial"/>
                <a:cs typeface="Arial"/>
              </a:rPr>
              <a:t> </a:t>
            </a:r>
            <a:r>
              <a:rPr sz="1600" dirty="0">
                <a:solidFill>
                  <a:srgbClr val="FFFFFF"/>
                </a:solidFill>
                <a:latin typeface="Arial"/>
                <a:cs typeface="Arial"/>
              </a:rPr>
              <a:t>om</a:t>
            </a:r>
            <a:r>
              <a:rPr sz="1600" spc="-30" dirty="0">
                <a:solidFill>
                  <a:srgbClr val="FFFFFF"/>
                </a:solidFill>
                <a:latin typeface="Arial"/>
                <a:cs typeface="Arial"/>
              </a:rPr>
              <a:t> </a:t>
            </a:r>
            <a:r>
              <a:rPr sz="1600" dirty="0">
                <a:solidFill>
                  <a:srgbClr val="FFFFFF"/>
                </a:solidFill>
                <a:latin typeface="Arial"/>
                <a:cs typeface="Arial"/>
              </a:rPr>
              <a:t>matchen</a:t>
            </a:r>
            <a:r>
              <a:rPr sz="1600" spc="-40" dirty="0">
                <a:solidFill>
                  <a:srgbClr val="FFFFFF"/>
                </a:solidFill>
                <a:latin typeface="Arial"/>
                <a:cs typeface="Arial"/>
              </a:rPr>
              <a:t> </a:t>
            </a:r>
            <a:r>
              <a:rPr sz="1600" dirty="0">
                <a:solidFill>
                  <a:srgbClr val="FFFFFF"/>
                </a:solidFill>
                <a:latin typeface="Arial"/>
                <a:cs typeface="Arial"/>
              </a:rPr>
              <a:t>inte</a:t>
            </a:r>
            <a:r>
              <a:rPr sz="1600" spc="-25" dirty="0">
                <a:solidFill>
                  <a:srgbClr val="FFFFFF"/>
                </a:solidFill>
                <a:latin typeface="Arial"/>
                <a:cs typeface="Arial"/>
              </a:rPr>
              <a:t> </a:t>
            </a:r>
            <a:r>
              <a:rPr sz="1600" dirty="0">
                <a:solidFill>
                  <a:srgbClr val="FFFFFF"/>
                </a:solidFill>
                <a:latin typeface="Arial"/>
                <a:cs typeface="Arial"/>
              </a:rPr>
              <a:t>visades)</a:t>
            </a:r>
            <a:r>
              <a:rPr sz="1600" spc="-55" dirty="0">
                <a:solidFill>
                  <a:srgbClr val="FFFFFF"/>
                </a:solidFill>
                <a:latin typeface="Arial"/>
                <a:cs typeface="Arial"/>
              </a:rPr>
              <a:t> </a:t>
            </a:r>
            <a:r>
              <a:rPr sz="1600" dirty="0">
                <a:solidFill>
                  <a:srgbClr val="FFFFFF"/>
                </a:solidFill>
                <a:latin typeface="Arial"/>
                <a:cs typeface="Arial"/>
              </a:rPr>
              <a:t>är</a:t>
            </a:r>
            <a:r>
              <a:rPr sz="1600" spc="-30" dirty="0">
                <a:solidFill>
                  <a:srgbClr val="FFFFFF"/>
                </a:solidFill>
                <a:latin typeface="Arial"/>
                <a:cs typeface="Arial"/>
              </a:rPr>
              <a:t> </a:t>
            </a:r>
            <a:r>
              <a:rPr sz="1600" dirty="0">
                <a:solidFill>
                  <a:srgbClr val="FFFFFF"/>
                </a:solidFill>
                <a:latin typeface="Arial"/>
                <a:cs typeface="Arial"/>
              </a:rPr>
              <a:t>positiv</a:t>
            </a:r>
            <a:r>
              <a:rPr sz="1600" spc="-45" dirty="0">
                <a:solidFill>
                  <a:srgbClr val="FFFFFF"/>
                </a:solidFill>
                <a:latin typeface="Arial"/>
                <a:cs typeface="Arial"/>
              </a:rPr>
              <a:t> </a:t>
            </a:r>
            <a:r>
              <a:rPr sz="1600" dirty="0">
                <a:solidFill>
                  <a:srgbClr val="FFFFFF"/>
                </a:solidFill>
                <a:latin typeface="Arial"/>
                <a:cs typeface="Arial"/>
              </a:rPr>
              <a:t>för</a:t>
            </a:r>
            <a:r>
              <a:rPr sz="1600" spc="-30" dirty="0">
                <a:solidFill>
                  <a:srgbClr val="FFFFFF"/>
                </a:solidFill>
                <a:latin typeface="Arial"/>
                <a:cs typeface="Arial"/>
              </a:rPr>
              <a:t> </a:t>
            </a:r>
            <a:r>
              <a:rPr sz="1600" dirty="0">
                <a:solidFill>
                  <a:srgbClr val="FFFFFF"/>
                </a:solidFill>
                <a:latin typeface="Arial"/>
                <a:cs typeface="Arial"/>
              </a:rPr>
              <a:t>seriens</a:t>
            </a:r>
            <a:r>
              <a:rPr sz="1600" spc="-30" dirty="0">
                <a:solidFill>
                  <a:srgbClr val="FFFFFF"/>
                </a:solidFill>
                <a:latin typeface="Arial"/>
                <a:cs typeface="Arial"/>
              </a:rPr>
              <a:t> </a:t>
            </a:r>
            <a:r>
              <a:rPr sz="1600" dirty="0">
                <a:solidFill>
                  <a:srgbClr val="FFFFFF"/>
                </a:solidFill>
                <a:latin typeface="Arial"/>
                <a:cs typeface="Arial"/>
              </a:rPr>
              <a:t>och</a:t>
            </a:r>
            <a:r>
              <a:rPr sz="1600" spc="-40" dirty="0">
                <a:solidFill>
                  <a:srgbClr val="FFFFFF"/>
                </a:solidFill>
                <a:latin typeface="Arial"/>
                <a:cs typeface="Arial"/>
              </a:rPr>
              <a:t> </a:t>
            </a:r>
            <a:r>
              <a:rPr sz="1600" spc="-10" dirty="0">
                <a:solidFill>
                  <a:srgbClr val="FFFFFF"/>
                </a:solidFill>
                <a:latin typeface="Arial"/>
                <a:cs typeface="Arial"/>
              </a:rPr>
              <a:t>klubbens </a:t>
            </a:r>
            <a:r>
              <a:rPr sz="1600" dirty="0">
                <a:solidFill>
                  <a:srgbClr val="FFFFFF"/>
                </a:solidFill>
                <a:latin typeface="Arial"/>
                <a:cs typeface="Arial"/>
              </a:rPr>
              <a:t>långsiktiga</a:t>
            </a:r>
            <a:r>
              <a:rPr sz="1600" spc="-80" dirty="0">
                <a:solidFill>
                  <a:srgbClr val="FFFFFF"/>
                </a:solidFill>
                <a:latin typeface="Arial"/>
                <a:cs typeface="Arial"/>
              </a:rPr>
              <a:t> </a:t>
            </a:r>
            <a:r>
              <a:rPr sz="1600" dirty="0">
                <a:solidFill>
                  <a:srgbClr val="FFFFFF"/>
                </a:solidFill>
                <a:latin typeface="Arial"/>
                <a:cs typeface="Arial"/>
              </a:rPr>
              <a:t>utveckling,</a:t>
            </a:r>
            <a:r>
              <a:rPr sz="1600" spc="-80" dirty="0">
                <a:solidFill>
                  <a:srgbClr val="FFFFFF"/>
                </a:solidFill>
                <a:latin typeface="Arial"/>
                <a:cs typeface="Arial"/>
              </a:rPr>
              <a:t> </a:t>
            </a:r>
            <a:r>
              <a:rPr sz="1600" dirty="0">
                <a:solidFill>
                  <a:srgbClr val="FFFFFF"/>
                </a:solidFill>
                <a:latin typeface="Arial"/>
                <a:cs typeface="Arial"/>
              </a:rPr>
              <a:t>eftersom</a:t>
            </a:r>
            <a:r>
              <a:rPr sz="1600" spc="-30" dirty="0">
                <a:solidFill>
                  <a:srgbClr val="FFFFFF"/>
                </a:solidFill>
                <a:latin typeface="Arial"/>
                <a:cs typeface="Arial"/>
              </a:rPr>
              <a:t> </a:t>
            </a:r>
            <a:r>
              <a:rPr sz="1600" dirty="0">
                <a:solidFill>
                  <a:srgbClr val="FFFFFF"/>
                </a:solidFill>
                <a:latin typeface="Arial"/>
                <a:cs typeface="Arial"/>
              </a:rPr>
              <a:t>fler</a:t>
            </a:r>
            <a:r>
              <a:rPr sz="1600" spc="-50" dirty="0">
                <a:solidFill>
                  <a:srgbClr val="FFFFFF"/>
                </a:solidFill>
                <a:latin typeface="Arial"/>
                <a:cs typeface="Arial"/>
              </a:rPr>
              <a:t> </a:t>
            </a:r>
            <a:r>
              <a:rPr sz="1600" dirty="0">
                <a:solidFill>
                  <a:srgbClr val="FFFFFF"/>
                </a:solidFill>
                <a:latin typeface="Arial"/>
                <a:cs typeface="Arial"/>
              </a:rPr>
              <a:t>människor</a:t>
            </a:r>
            <a:r>
              <a:rPr sz="1600" spc="-60" dirty="0">
                <a:solidFill>
                  <a:srgbClr val="FFFFFF"/>
                </a:solidFill>
                <a:latin typeface="Arial"/>
                <a:cs typeface="Arial"/>
              </a:rPr>
              <a:t> </a:t>
            </a:r>
            <a:r>
              <a:rPr sz="1600" dirty="0">
                <a:solidFill>
                  <a:srgbClr val="FFFFFF"/>
                </a:solidFill>
                <a:latin typeface="Arial"/>
                <a:cs typeface="Arial"/>
              </a:rPr>
              <a:t>får</a:t>
            </a:r>
            <a:r>
              <a:rPr sz="1600" spc="-55" dirty="0">
                <a:solidFill>
                  <a:srgbClr val="FFFFFF"/>
                </a:solidFill>
                <a:latin typeface="Arial"/>
                <a:cs typeface="Arial"/>
              </a:rPr>
              <a:t> </a:t>
            </a:r>
            <a:r>
              <a:rPr sz="1600" dirty="0">
                <a:solidFill>
                  <a:srgbClr val="FFFFFF"/>
                </a:solidFill>
                <a:latin typeface="Arial"/>
                <a:cs typeface="Arial"/>
              </a:rPr>
              <a:t>möjlighet</a:t>
            </a:r>
            <a:r>
              <a:rPr sz="1600" spc="-70" dirty="0">
                <a:solidFill>
                  <a:srgbClr val="FFFFFF"/>
                </a:solidFill>
                <a:latin typeface="Arial"/>
                <a:cs typeface="Arial"/>
              </a:rPr>
              <a:t> </a:t>
            </a:r>
            <a:r>
              <a:rPr sz="1600" dirty="0">
                <a:solidFill>
                  <a:srgbClr val="FFFFFF"/>
                </a:solidFill>
                <a:latin typeface="Arial"/>
                <a:cs typeface="Arial"/>
              </a:rPr>
              <a:t>att</a:t>
            </a:r>
            <a:r>
              <a:rPr sz="1600" spc="-40" dirty="0">
                <a:solidFill>
                  <a:srgbClr val="FFFFFF"/>
                </a:solidFill>
                <a:latin typeface="Arial"/>
                <a:cs typeface="Arial"/>
              </a:rPr>
              <a:t> </a:t>
            </a:r>
            <a:r>
              <a:rPr sz="1600" dirty="0">
                <a:solidFill>
                  <a:srgbClr val="FFFFFF"/>
                </a:solidFill>
                <a:latin typeface="Arial"/>
                <a:cs typeface="Arial"/>
              </a:rPr>
              <a:t>uppleva</a:t>
            </a:r>
            <a:r>
              <a:rPr sz="1600" spc="-70" dirty="0">
                <a:solidFill>
                  <a:srgbClr val="FFFFFF"/>
                </a:solidFill>
                <a:latin typeface="Arial"/>
                <a:cs typeface="Arial"/>
              </a:rPr>
              <a:t> </a:t>
            </a:r>
            <a:r>
              <a:rPr sz="1600" dirty="0">
                <a:solidFill>
                  <a:srgbClr val="FFFFFF"/>
                </a:solidFill>
                <a:latin typeface="Arial"/>
                <a:cs typeface="Arial"/>
              </a:rPr>
              <a:t>sporten,</a:t>
            </a:r>
            <a:r>
              <a:rPr sz="1600" spc="-40" dirty="0">
                <a:solidFill>
                  <a:srgbClr val="FFFFFF"/>
                </a:solidFill>
                <a:latin typeface="Arial"/>
                <a:cs typeface="Arial"/>
              </a:rPr>
              <a:t> </a:t>
            </a:r>
            <a:r>
              <a:rPr sz="1600" dirty="0">
                <a:solidFill>
                  <a:srgbClr val="FFFFFF"/>
                </a:solidFill>
                <a:latin typeface="Arial"/>
                <a:cs typeface="Arial"/>
              </a:rPr>
              <a:t>serien</a:t>
            </a:r>
            <a:r>
              <a:rPr sz="1600" spc="-65" dirty="0">
                <a:solidFill>
                  <a:srgbClr val="FFFFFF"/>
                </a:solidFill>
                <a:latin typeface="Arial"/>
                <a:cs typeface="Arial"/>
              </a:rPr>
              <a:t> </a:t>
            </a:r>
            <a:r>
              <a:rPr sz="1600" dirty="0">
                <a:solidFill>
                  <a:srgbClr val="FFFFFF"/>
                </a:solidFill>
                <a:latin typeface="Arial"/>
                <a:cs typeface="Arial"/>
              </a:rPr>
              <a:t>och</a:t>
            </a:r>
            <a:r>
              <a:rPr sz="1600" spc="-60" dirty="0">
                <a:solidFill>
                  <a:srgbClr val="FFFFFF"/>
                </a:solidFill>
                <a:latin typeface="Arial"/>
                <a:cs typeface="Arial"/>
              </a:rPr>
              <a:t> </a:t>
            </a:r>
            <a:r>
              <a:rPr sz="1600" dirty="0">
                <a:solidFill>
                  <a:srgbClr val="FFFFFF"/>
                </a:solidFill>
                <a:latin typeface="Arial"/>
                <a:cs typeface="Arial"/>
              </a:rPr>
              <a:t>klubben.</a:t>
            </a:r>
            <a:r>
              <a:rPr sz="1600" spc="-65" dirty="0">
                <a:solidFill>
                  <a:srgbClr val="FFFFFF"/>
                </a:solidFill>
                <a:latin typeface="Arial"/>
                <a:cs typeface="Arial"/>
              </a:rPr>
              <a:t> </a:t>
            </a:r>
            <a:r>
              <a:rPr sz="1600" dirty="0">
                <a:solidFill>
                  <a:srgbClr val="FFFFFF"/>
                </a:solidFill>
                <a:latin typeface="Arial"/>
                <a:cs typeface="Arial"/>
              </a:rPr>
              <a:t>Detta</a:t>
            </a:r>
            <a:r>
              <a:rPr sz="1600" spc="-50" dirty="0">
                <a:solidFill>
                  <a:srgbClr val="FFFFFF"/>
                </a:solidFill>
                <a:latin typeface="Arial"/>
                <a:cs typeface="Arial"/>
              </a:rPr>
              <a:t> </a:t>
            </a:r>
            <a:r>
              <a:rPr sz="1600" spc="-10" dirty="0">
                <a:solidFill>
                  <a:srgbClr val="FFFFFF"/>
                </a:solidFill>
                <a:latin typeface="Arial"/>
                <a:cs typeface="Arial"/>
              </a:rPr>
              <a:t>trots </a:t>
            </a:r>
            <a:r>
              <a:rPr sz="1600" dirty="0">
                <a:solidFill>
                  <a:srgbClr val="FFFFFF"/>
                </a:solidFill>
                <a:latin typeface="Arial"/>
                <a:cs typeface="Arial"/>
              </a:rPr>
              <a:t>att</a:t>
            </a:r>
            <a:r>
              <a:rPr sz="1600" spc="-35" dirty="0">
                <a:solidFill>
                  <a:srgbClr val="FFFFFF"/>
                </a:solidFill>
                <a:latin typeface="Arial"/>
                <a:cs typeface="Arial"/>
              </a:rPr>
              <a:t> </a:t>
            </a:r>
            <a:r>
              <a:rPr sz="1600" dirty="0">
                <a:solidFill>
                  <a:srgbClr val="FFFFFF"/>
                </a:solidFill>
                <a:latin typeface="Arial"/>
                <a:cs typeface="Arial"/>
              </a:rPr>
              <a:t>antalet</a:t>
            </a:r>
            <a:r>
              <a:rPr sz="1600" spc="-35" dirty="0">
                <a:solidFill>
                  <a:srgbClr val="FFFFFF"/>
                </a:solidFill>
                <a:latin typeface="Arial"/>
                <a:cs typeface="Arial"/>
              </a:rPr>
              <a:t> </a:t>
            </a:r>
            <a:r>
              <a:rPr sz="1600" dirty="0">
                <a:solidFill>
                  <a:srgbClr val="FFFFFF"/>
                </a:solidFill>
                <a:latin typeface="Arial"/>
                <a:cs typeface="Arial"/>
              </a:rPr>
              <a:t>åskådare</a:t>
            </a:r>
            <a:r>
              <a:rPr sz="1600" spc="-50" dirty="0">
                <a:solidFill>
                  <a:srgbClr val="FFFFFF"/>
                </a:solidFill>
                <a:latin typeface="Arial"/>
                <a:cs typeface="Arial"/>
              </a:rPr>
              <a:t> </a:t>
            </a:r>
            <a:r>
              <a:rPr sz="1600" dirty="0">
                <a:solidFill>
                  <a:srgbClr val="FFFFFF"/>
                </a:solidFill>
                <a:latin typeface="Arial"/>
                <a:cs typeface="Arial"/>
              </a:rPr>
              <a:t>kan</a:t>
            </a:r>
            <a:r>
              <a:rPr sz="1600" spc="-50" dirty="0">
                <a:solidFill>
                  <a:srgbClr val="FFFFFF"/>
                </a:solidFill>
                <a:latin typeface="Arial"/>
                <a:cs typeface="Arial"/>
              </a:rPr>
              <a:t> </a:t>
            </a:r>
            <a:r>
              <a:rPr sz="1600" dirty="0">
                <a:solidFill>
                  <a:srgbClr val="FFFFFF"/>
                </a:solidFill>
                <a:latin typeface="Arial"/>
                <a:cs typeface="Arial"/>
              </a:rPr>
              <a:t>bli</a:t>
            </a:r>
            <a:r>
              <a:rPr sz="1600" spc="-55" dirty="0">
                <a:solidFill>
                  <a:srgbClr val="FFFFFF"/>
                </a:solidFill>
                <a:latin typeface="Arial"/>
                <a:cs typeface="Arial"/>
              </a:rPr>
              <a:t> </a:t>
            </a:r>
            <a:r>
              <a:rPr sz="1600" dirty="0">
                <a:solidFill>
                  <a:srgbClr val="FFFFFF"/>
                </a:solidFill>
                <a:latin typeface="Arial"/>
                <a:cs typeface="Arial"/>
              </a:rPr>
              <a:t>något</a:t>
            </a:r>
            <a:r>
              <a:rPr sz="1600" spc="-35" dirty="0">
                <a:solidFill>
                  <a:srgbClr val="FFFFFF"/>
                </a:solidFill>
                <a:latin typeface="Arial"/>
                <a:cs typeface="Arial"/>
              </a:rPr>
              <a:t> </a:t>
            </a:r>
            <a:r>
              <a:rPr sz="1600" dirty="0">
                <a:solidFill>
                  <a:srgbClr val="FFFFFF"/>
                </a:solidFill>
                <a:latin typeface="Arial"/>
                <a:cs typeface="Arial"/>
              </a:rPr>
              <a:t>mindre</a:t>
            </a:r>
            <a:r>
              <a:rPr sz="1600" spc="-35" dirty="0">
                <a:solidFill>
                  <a:srgbClr val="FFFFFF"/>
                </a:solidFill>
                <a:latin typeface="Arial"/>
                <a:cs typeface="Arial"/>
              </a:rPr>
              <a:t> </a:t>
            </a:r>
            <a:r>
              <a:rPr sz="1600" dirty="0">
                <a:solidFill>
                  <a:srgbClr val="FFFFFF"/>
                </a:solidFill>
                <a:latin typeface="Arial"/>
                <a:cs typeface="Arial"/>
              </a:rPr>
              <a:t>på</a:t>
            </a:r>
            <a:r>
              <a:rPr sz="1600" spc="-50" dirty="0">
                <a:solidFill>
                  <a:srgbClr val="FFFFFF"/>
                </a:solidFill>
                <a:latin typeface="Arial"/>
                <a:cs typeface="Arial"/>
              </a:rPr>
              <a:t> </a:t>
            </a:r>
            <a:r>
              <a:rPr sz="1600" dirty="0">
                <a:solidFill>
                  <a:srgbClr val="FFFFFF"/>
                </a:solidFill>
                <a:latin typeface="Arial"/>
                <a:cs typeface="Arial"/>
              </a:rPr>
              <a:t>den</a:t>
            </a:r>
            <a:r>
              <a:rPr sz="1600" spc="-35" dirty="0">
                <a:solidFill>
                  <a:srgbClr val="FFFFFF"/>
                </a:solidFill>
                <a:latin typeface="Arial"/>
                <a:cs typeface="Arial"/>
              </a:rPr>
              <a:t> </a:t>
            </a:r>
            <a:r>
              <a:rPr sz="1600" dirty="0">
                <a:solidFill>
                  <a:srgbClr val="FFFFFF"/>
                </a:solidFill>
                <a:latin typeface="Arial"/>
                <a:cs typeface="Arial"/>
              </a:rPr>
              <a:t>enskilda</a:t>
            </a:r>
            <a:r>
              <a:rPr sz="1600" spc="-65" dirty="0">
                <a:solidFill>
                  <a:srgbClr val="FFFFFF"/>
                </a:solidFill>
                <a:latin typeface="Arial"/>
                <a:cs typeface="Arial"/>
              </a:rPr>
              <a:t> </a:t>
            </a:r>
            <a:r>
              <a:rPr sz="1600" dirty="0">
                <a:solidFill>
                  <a:srgbClr val="FFFFFF"/>
                </a:solidFill>
                <a:latin typeface="Arial"/>
                <a:cs typeface="Arial"/>
              </a:rPr>
              <a:t>matchen.</a:t>
            </a:r>
            <a:r>
              <a:rPr sz="1600" spc="-35" dirty="0">
                <a:solidFill>
                  <a:srgbClr val="FFFFFF"/>
                </a:solidFill>
                <a:latin typeface="Arial"/>
                <a:cs typeface="Arial"/>
              </a:rPr>
              <a:t> </a:t>
            </a:r>
            <a:r>
              <a:rPr sz="1600" dirty="0">
                <a:solidFill>
                  <a:srgbClr val="FFFFFF"/>
                </a:solidFill>
                <a:latin typeface="Arial"/>
                <a:cs typeface="Arial"/>
              </a:rPr>
              <a:t>Målet</a:t>
            </a:r>
            <a:r>
              <a:rPr sz="1600" spc="-35" dirty="0">
                <a:solidFill>
                  <a:srgbClr val="FFFFFF"/>
                </a:solidFill>
                <a:latin typeface="Arial"/>
                <a:cs typeface="Arial"/>
              </a:rPr>
              <a:t> </a:t>
            </a:r>
            <a:r>
              <a:rPr sz="1600" dirty="0">
                <a:solidFill>
                  <a:srgbClr val="FFFFFF"/>
                </a:solidFill>
                <a:latin typeface="Arial"/>
                <a:cs typeface="Arial"/>
              </a:rPr>
              <a:t>är</a:t>
            </a:r>
            <a:r>
              <a:rPr sz="1600" spc="-40" dirty="0">
                <a:solidFill>
                  <a:srgbClr val="FFFFFF"/>
                </a:solidFill>
                <a:latin typeface="Arial"/>
                <a:cs typeface="Arial"/>
              </a:rPr>
              <a:t> </a:t>
            </a:r>
            <a:r>
              <a:rPr sz="1600" dirty="0">
                <a:solidFill>
                  <a:srgbClr val="FFFFFF"/>
                </a:solidFill>
                <a:latin typeface="Arial"/>
                <a:cs typeface="Arial"/>
              </a:rPr>
              <a:t>dock</a:t>
            </a:r>
            <a:r>
              <a:rPr sz="1600" spc="-45" dirty="0">
                <a:solidFill>
                  <a:srgbClr val="FFFFFF"/>
                </a:solidFill>
                <a:latin typeface="Arial"/>
                <a:cs typeface="Arial"/>
              </a:rPr>
              <a:t> </a:t>
            </a:r>
            <a:r>
              <a:rPr sz="1600" dirty="0">
                <a:solidFill>
                  <a:srgbClr val="FFFFFF"/>
                </a:solidFill>
                <a:latin typeface="Arial"/>
                <a:cs typeface="Arial"/>
              </a:rPr>
              <a:t>självklart</a:t>
            </a:r>
            <a:r>
              <a:rPr sz="1600" spc="-60" dirty="0">
                <a:solidFill>
                  <a:srgbClr val="FFFFFF"/>
                </a:solidFill>
                <a:latin typeface="Arial"/>
                <a:cs typeface="Arial"/>
              </a:rPr>
              <a:t> </a:t>
            </a:r>
            <a:r>
              <a:rPr sz="1600" spc="-25" dirty="0">
                <a:solidFill>
                  <a:srgbClr val="FFFFFF"/>
                </a:solidFill>
                <a:latin typeface="Arial"/>
                <a:cs typeface="Arial"/>
              </a:rPr>
              <a:t>att </a:t>
            </a:r>
            <a:r>
              <a:rPr sz="1600" spc="-10" dirty="0">
                <a:solidFill>
                  <a:srgbClr val="FFFFFF"/>
                </a:solidFill>
                <a:latin typeface="Arial"/>
                <a:cs typeface="Arial"/>
              </a:rPr>
              <a:t>matchevenemanget</a:t>
            </a:r>
            <a:r>
              <a:rPr sz="1600" spc="-35" dirty="0">
                <a:solidFill>
                  <a:srgbClr val="FFFFFF"/>
                </a:solidFill>
                <a:latin typeface="Arial"/>
                <a:cs typeface="Arial"/>
              </a:rPr>
              <a:t> </a:t>
            </a:r>
            <a:r>
              <a:rPr sz="1600" dirty="0">
                <a:solidFill>
                  <a:srgbClr val="FFFFFF"/>
                </a:solidFill>
                <a:latin typeface="Arial"/>
                <a:cs typeface="Arial"/>
              </a:rPr>
              <a:t>ska</a:t>
            </a:r>
            <a:r>
              <a:rPr sz="1600" spc="-40" dirty="0">
                <a:solidFill>
                  <a:srgbClr val="FFFFFF"/>
                </a:solidFill>
                <a:latin typeface="Arial"/>
                <a:cs typeface="Arial"/>
              </a:rPr>
              <a:t> </a:t>
            </a:r>
            <a:r>
              <a:rPr sz="1600" dirty="0">
                <a:solidFill>
                  <a:srgbClr val="FFFFFF"/>
                </a:solidFill>
                <a:latin typeface="Arial"/>
                <a:cs typeface="Arial"/>
              </a:rPr>
              <a:t>vara</a:t>
            </a:r>
            <a:r>
              <a:rPr sz="1600" spc="-25" dirty="0">
                <a:solidFill>
                  <a:srgbClr val="FFFFFF"/>
                </a:solidFill>
                <a:latin typeface="Arial"/>
                <a:cs typeface="Arial"/>
              </a:rPr>
              <a:t> </a:t>
            </a:r>
            <a:r>
              <a:rPr sz="1600" dirty="0">
                <a:solidFill>
                  <a:srgbClr val="FFFFFF"/>
                </a:solidFill>
                <a:latin typeface="Arial"/>
                <a:cs typeface="Arial"/>
              </a:rPr>
              <a:t>så</a:t>
            </a:r>
            <a:r>
              <a:rPr sz="1600" spc="-40" dirty="0">
                <a:solidFill>
                  <a:srgbClr val="FFFFFF"/>
                </a:solidFill>
                <a:latin typeface="Arial"/>
                <a:cs typeface="Arial"/>
              </a:rPr>
              <a:t> </a:t>
            </a:r>
            <a:r>
              <a:rPr sz="1600" dirty="0">
                <a:solidFill>
                  <a:srgbClr val="FFFFFF"/>
                </a:solidFill>
                <a:latin typeface="Arial"/>
                <a:cs typeface="Arial"/>
              </a:rPr>
              <a:t>attraktivt</a:t>
            </a:r>
            <a:r>
              <a:rPr sz="1600" spc="-15" dirty="0">
                <a:solidFill>
                  <a:srgbClr val="FFFFFF"/>
                </a:solidFill>
                <a:latin typeface="Arial"/>
                <a:cs typeface="Arial"/>
              </a:rPr>
              <a:t> </a:t>
            </a:r>
            <a:r>
              <a:rPr sz="1600" dirty="0">
                <a:solidFill>
                  <a:srgbClr val="FFFFFF"/>
                </a:solidFill>
                <a:latin typeface="Arial"/>
                <a:cs typeface="Arial"/>
              </a:rPr>
              <a:t>att</a:t>
            </a:r>
            <a:r>
              <a:rPr sz="1600" spc="-30" dirty="0">
                <a:solidFill>
                  <a:srgbClr val="FFFFFF"/>
                </a:solidFill>
                <a:latin typeface="Arial"/>
                <a:cs typeface="Arial"/>
              </a:rPr>
              <a:t> </a:t>
            </a:r>
            <a:r>
              <a:rPr sz="1600" dirty="0">
                <a:solidFill>
                  <a:srgbClr val="FFFFFF"/>
                </a:solidFill>
                <a:latin typeface="Arial"/>
                <a:cs typeface="Arial"/>
              </a:rPr>
              <a:t>alla</a:t>
            </a:r>
            <a:r>
              <a:rPr sz="1600" spc="-45" dirty="0">
                <a:solidFill>
                  <a:srgbClr val="FFFFFF"/>
                </a:solidFill>
                <a:latin typeface="Arial"/>
                <a:cs typeface="Arial"/>
              </a:rPr>
              <a:t> </a:t>
            </a:r>
            <a:r>
              <a:rPr sz="1600" dirty="0">
                <a:solidFill>
                  <a:srgbClr val="FFFFFF"/>
                </a:solidFill>
                <a:latin typeface="Arial"/>
                <a:cs typeface="Arial"/>
              </a:rPr>
              <a:t>som</a:t>
            </a:r>
            <a:r>
              <a:rPr sz="1600" spc="-30" dirty="0">
                <a:solidFill>
                  <a:srgbClr val="FFFFFF"/>
                </a:solidFill>
                <a:latin typeface="Arial"/>
                <a:cs typeface="Arial"/>
              </a:rPr>
              <a:t> </a:t>
            </a:r>
            <a:r>
              <a:rPr sz="1600" dirty="0">
                <a:solidFill>
                  <a:srgbClr val="FFFFFF"/>
                </a:solidFill>
                <a:latin typeface="Arial"/>
                <a:cs typeface="Arial"/>
              </a:rPr>
              <a:t>har</a:t>
            </a:r>
            <a:r>
              <a:rPr sz="1600" spc="-30" dirty="0">
                <a:solidFill>
                  <a:srgbClr val="FFFFFF"/>
                </a:solidFill>
                <a:latin typeface="Arial"/>
                <a:cs typeface="Arial"/>
              </a:rPr>
              <a:t> </a:t>
            </a:r>
            <a:r>
              <a:rPr sz="1600" dirty="0">
                <a:solidFill>
                  <a:srgbClr val="FFFFFF"/>
                </a:solidFill>
                <a:latin typeface="Arial"/>
                <a:cs typeface="Arial"/>
              </a:rPr>
              <a:t>möjlighet</a:t>
            </a:r>
            <a:r>
              <a:rPr sz="1600" spc="-50" dirty="0">
                <a:solidFill>
                  <a:srgbClr val="FFFFFF"/>
                </a:solidFill>
                <a:latin typeface="Arial"/>
                <a:cs typeface="Arial"/>
              </a:rPr>
              <a:t> </a:t>
            </a:r>
            <a:r>
              <a:rPr sz="1600" dirty="0">
                <a:solidFill>
                  <a:srgbClr val="FFFFFF"/>
                </a:solidFill>
                <a:latin typeface="Arial"/>
                <a:cs typeface="Arial"/>
              </a:rPr>
              <a:t>att</a:t>
            </a:r>
            <a:r>
              <a:rPr sz="1600" spc="-30" dirty="0">
                <a:solidFill>
                  <a:srgbClr val="FFFFFF"/>
                </a:solidFill>
                <a:latin typeface="Arial"/>
                <a:cs typeface="Arial"/>
              </a:rPr>
              <a:t> </a:t>
            </a:r>
            <a:r>
              <a:rPr sz="1600" dirty="0">
                <a:solidFill>
                  <a:srgbClr val="FFFFFF"/>
                </a:solidFill>
                <a:latin typeface="Arial"/>
                <a:cs typeface="Arial"/>
              </a:rPr>
              <a:t>fysiskt</a:t>
            </a:r>
            <a:r>
              <a:rPr sz="1600" spc="-25" dirty="0">
                <a:solidFill>
                  <a:srgbClr val="FFFFFF"/>
                </a:solidFill>
                <a:latin typeface="Arial"/>
                <a:cs typeface="Arial"/>
              </a:rPr>
              <a:t> </a:t>
            </a:r>
            <a:r>
              <a:rPr sz="1600" dirty="0">
                <a:solidFill>
                  <a:srgbClr val="FFFFFF"/>
                </a:solidFill>
                <a:latin typeface="Arial"/>
                <a:cs typeface="Arial"/>
              </a:rPr>
              <a:t>vara</a:t>
            </a:r>
            <a:r>
              <a:rPr sz="1600" spc="-30" dirty="0">
                <a:solidFill>
                  <a:srgbClr val="FFFFFF"/>
                </a:solidFill>
                <a:latin typeface="Arial"/>
                <a:cs typeface="Arial"/>
              </a:rPr>
              <a:t> </a:t>
            </a:r>
            <a:r>
              <a:rPr sz="1600" dirty="0">
                <a:solidFill>
                  <a:srgbClr val="FFFFFF"/>
                </a:solidFill>
                <a:latin typeface="Arial"/>
                <a:cs typeface="Arial"/>
              </a:rPr>
              <a:t>på</a:t>
            </a:r>
            <a:r>
              <a:rPr sz="1600" spc="-30" dirty="0">
                <a:solidFill>
                  <a:srgbClr val="FFFFFF"/>
                </a:solidFill>
                <a:latin typeface="Arial"/>
                <a:cs typeface="Arial"/>
              </a:rPr>
              <a:t> </a:t>
            </a:r>
            <a:r>
              <a:rPr sz="1600" dirty="0">
                <a:solidFill>
                  <a:srgbClr val="FFFFFF"/>
                </a:solidFill>
                <a:latin typeface="Arial"/>
                <a:cs typeface="Arial"/>
              </a:rPr>
              <a:t>plats</a:t>
            </a:r>
            <a:r>
              <a:rPr sz="1600" spc="-40" dirty="0">
                <a:solidFill>
                  <a:srgbClr val="FFFFFF"/>
                </a:solidFill>
                <a:latin typeface="Arial"/>
                <a:cs typeface="Arial"/>
              </a:rPr>
              <a:t> </a:t>
            </a:r>
            <a:r>
              <a:rPr sz="1600" dirty="0">
                <a:solidFill>
                  <a:srgbClr val="FFFFFF"/>
                </a:solidFill>
                <a:latin typeface="Arial"/>
                <a:cs typeface="Arial"/>
              </a:rPr>
              <a:t>ska</a:t>
            </a:r>
            <a:r>
              <a:rPr sz="1600" spc="-40" dirty="0">
                <a:solidFill>
                  <a:srgbClr val="FFFFFF"/>
                </a:solidFill>
                <a:latin typeface="Arial"/>
                <a:cs typeface="Arial"/>
              </a:rPr>
              <a:t> </a:t>
            </a:r>
            <a:r>
              <a:rPr sz="1600" dirty="0">
                <a:solidFill>
                  <a:srgbClr val="FFFFFF"/>
                </a:solidFill>
                <a:latin typeface="Arial"/>
                <a:cs typeface="Arial"/>
              </a:rPr>
              <a:t>vara</a:t>
            </a:r>
            <a:r>
              <a:rPr sz="1600" spc="-25" dirty="0">
                <a:solidFill>
                  <a:srgbClr val="FFFFFF"/>
                </a:solidFill>
                <a:latin typeface="Arial"/>
                <a:cs typeface="Arial"/>
              </a:rPr>
              <a:t> </a:t>
            </a:r>
            <a:r>
              <a:rPr sz="1600" spc="-20" dirty="0">
                <a:solidFill>
                  <a:srgbClr val="FFFFFF"/>
                </a:solidFill>
                <a:latin typeface="Arial"/>
                <a:cs typeface="Arial"/>
              </a:rPr>
              <a:t>det.</a:t>
            </a:r>
            <a:endParaRPr sz="1600" dirty="0">
              <a:latin typeface="Arial"/>
              <a:cs typeface="Arial"/>
            </a:endParaRPr>
          </a:p>
        </p:txBody>
      </p:sp>
      <p:sp>
        <p:nvSpPr>
          <p:cNvPr id="4" name="object 4"/>
          <p:cNvSpPr txBox="1"/>
          <p:nvPr/>
        </p:nvSpPr>
        <p:spPr>
          <a:xfrm>
            <a:off x="10012426" y="898652"/>
            <a:ext cx="1794510" cy="208279"/>
          </a:xfrm>
          <a:prstGeom prst="rect">
            <a:avLst/>
          </a:prstGeom>
        </p:spPr>
        <p:txBody>
          <a:bodyPr vert="horz" wrap="square" lIns="0" tIns="12700" rIns="0" bIns="0" rtlCol="0">
            <a:spAutoFit/>
          </a:bodyPr>
          <a:lstStyle/>
          <a:p>
            <a:pPr marL="12700">
              <a:lnSpc>
                <a:spcPct val="100000"/>
              </a:lnSpc>
              <a:spcBef>
                <a:spcPts val="100"/>
              </a:spcBef>
            </a:pPr>
            <a:r>
              <a:rPr sz="1200" dirty="0">
                <a:solidFill>
                  <a:srgbClr val="FFFFFF"/>
                </a:solidFill>
                <a:latin typeface="Arial"/>
                <a:cs typeface="Arial"/>
              </a:rPr>
              <a:t>Strategiska</a:t>
            </a:r>
            <a:r>
              <a:rPr sz="1200" spc="-55" dirty="0">
                <a:solidFill>
                  <a:srgbClr val="FFFFFF"/>
                </a:solidFill>
                <a:latin typeface="Arial"/>
                <a:cs typeface="Arial"/>
              </a:rPr>
              <a:t> </a:t>
            </a:r>
            <a:r>
              <a:rPr sz="1200" spc="-10" dirty="0">
                <a:solidFill>
                  <a:srgbClr val="FFFFFF"/>
                </a:solidFill>
                <a:latin typeface="Arial"/>
                <a:cs typeface="Arial"/>
              </a:rPr>
              <a:t>fokusområden</a:t>
            </a:r>
            <a:endParaRPr sz="1200">
              <a:latin typeface="Arial"/>
              <a:cs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3335" rIns="0" bIns="0" rtlCol="0">
            <a:spAutoFit/>
          </a:bodyPr>
          <a:lstStyle/>
          <a:p>
            <a:pPr marL="12700">
              <a:lnSpc>
                <a:spcPct val="100000"/>
              </a:lnSpc>
              <a:spcBef>
                <a:spcPts val="105"/>
              </a:spcBef>
            </a:pPr>
            <a:r>
              <a:rPr sz="3200" spc="-10" dirty="0"/>
              <a:t>Klubbvarumärket</a:t>
            </a:r>
            <a:endParaRPr sz="3200"/>
          </a:p>
          <a:p>
            <a:pPr marL="12700">
              <a:lnSpc>
                <a:spcPct val="100000"/>
              </a:lnSpc>
              <a:spcBef>
                <a:spcPts val="55"/>
              </a:spcBef>
            </a:pPr>
            <a:r>
              <a:rPr sz="1600" i="1" dirty="0">
                <a:latin typeface="Arial"/>
                <a:cs typeface="Arial"/>
              </a:rPr>
              <a:t>Fokusområde</a:t>
            </a:r>
            <a:r>
              <a:rPr sz="1600" i="1" spc="-105" dirty="0">
                <a:latin typeface="Arial"/>
                <a:cs typeface="Arial"/>
              </a:rPr>
              <a:t> </a:t>
            </a:r>
            <a:r>
              <a:rPr sz="1600" i="1" spc="-50" dirty="0">
                <a:latin typeface="Arial"/>
                <a:cs typeface="Arial"/>
              </a:rPr>
              <a:t>1</a:t>
            </a:r>
            <a:endParaRPr sz="1600">
              <a:latin typeface="Arial"/>
              <a:cs typeface="Arial"/>
            </a:endParaRPr>
          </a:p>
        </p:txBody>
      </p:sp>
      <p:sp>
        <p:nvSpPr>
          <p:cNvPr id="5" name="object 5"/>
          <p:cNvSpPr txBox="1">
            <a:spLocks noGrp="1"/>
          </p:cNvSpPr>
          <p:nvPr>
            <p:ph type="sldNum" sz="quarter" idx="7"/>
          </p:nvPr>
        </p:nvSpPr>
        <p:spPr>
          <a:xfrm>
            <a:off x="11383009" y="6545487"/>
            <a:ext cx="259715" cy="196215"/>
          </a:xfrm>
          <a:prstGeom prst="rect">
            <a:avLst/>
          </a:prstGeom>
        </p:spPr>
        <p:txBody>
          <a:bodyPr vert="horz" wrap="square" lIns="0" tIns="0" rIns="0" bIns="0" rtlCol="0">
            <a:spAutoFit/>
          </a:bodyPr>
          <a:lstStyle>
            <a:defPPr>
              <a:defRPr kern="0"/>
            </a:defPPr>
            <a:lvl1pPr>
              <a:defRPr sz="1200" b="0" i="0">
                <a:solidFill>
                  <a:schemeClr val="bg1"/>
                </a:solidFill>
                <a:latin typeface="Arial"/>
                <a:cs typeface="Arial"/>
              </a:defRPr>
            </a:lvl1pPr>
          </a:lstStyle>
          <a:p>
            <a:pPr marL="38100">
              <a:lnSpc>
                <a:spcPts val="1425"/>
              </a:lnSpc>
            </a:pPr>
            <a:fld id="{81D60167-4931-47E6-BA6A-407CBD079E47}" type="slidenum">
              <a:rPr lang="sv-SE" spc="-25" smtClean="0"/>
              <a:pPr marL="38100">
                <a:lnSpc>
                  <a:spcPts val="1425"/>
                </a:lnSpc>
              </a:pPr>
              <a:t>26</a:t>
            </a:fld>
            <a:endParaRPr spc="-25" dirty="0"/>
          </a:p>
        </p:txBody>
      </p:sp>
      <p:sp>
        <p:nvSpPr>
          <p:cNvPr id="3" name="object 3"/>
          <p:cNvSpPr txBox="1"/>
          <p:nvPr/>
        </p:nvSpPr>
        <p:spPr>
          <a:xfrm>
            <a:off x="827024" y="2301463"/>
            <a:ext cx="10428605" cy="1310005"/>
          </a:xfrm>
          <a:prstGeom prst="rect">
            <a:avLst/>
          </a:prstGeom>
        </p:spPr>
        <p:txBody>
          <a:bodyPr vert="horz" wrap="square" lIns="0" tIns="54610" rIns="0" bIns="0" rtlCol="0">
            <a:spAutoFit/>
          </a:bodyPr>
          <a:lstStyle/>
          <a:p>
            <a:pPr marL="421005" indent="-408305">
              <a:lnSpc>
                <a:spcPct val="100000"/>
              </a:lnSpc>
              <a:spcBef>
                <a:spcPts val="430"/>
              </a:spcBef>
              <a:buChar char="•"/>
              <a:tabLst>
                <a:tab pos="421005" algn="l"/>
              </a:tabLst>
            </a:pPr>
            <a:r>
              <a:rPr sz="1400" dirty="0">
                <a:solidFill>
                  <a:srgbClr val="FFFFFF"/>
                </a:solidFill>
                <a:latin typeface="Arial"/>
                <a:cs typeface="Arial"/>
              </a:rPr>
              <a:t>Arbeta</a:t>
            </a:r>
            <a:r>
              <a:rPr sz="1400" spc="-50" dirty="0">
                <a:solidFill>
                  <a:srgbClr val="FFFFFF"/>
                </a:solidFill>
                <a:latin typeface="Arial"/>
                <a:cs typeface="Arial"/>
              </a:rPr>
              <a:t> </a:t>
            </a:r>
            <a:r>
              <a:rPr sz="1400" dirty="0">
                <a:solidFill>
                  <a:srgbClr val="FFFFFF"/>
                </a:solidFill>
                <a:latin typeface="Arial"/>
                <a:cs typeface="Arial"/>
              </a:rPr>
              <a:t>med</a:t>
            </a:r>
            <a:r>
              <a:rPr sz="1400" spc="-35" dirty="0">
                <a:solidFill>
                  <a:srgbClr val="FFFFFF"/>
                </a:solidFill>
                <a:latin typeface="Arial"/>
                <a:cs typeface="Arial"/>
              </a:rPr>
              <a:t> </a:t>
            </a:r>
            <a:r>
              <a:rPr sz="1400" dirty="0">
                <a:solidFill>
                  <a:srgbClr val="FFFFFF"/>
                </a:solidFill>
                <a:latin typeface="Arial"/>
                <a:cs typeface="Arial"/>
              </a:rPr>
              <a:t>ert</a:t>
            </a:r>
            <a:r>
              <a:rPr sz="1400" spc="-25" dirty="0">
                <a:solidFill>
                  <a:srgbClr val="FFFFFF"/>
                </a:solidFill>
                <a:latin typeface="Arial"/>
                <a:cs typeface="Arial"/>
              </a:rPr>
              <a:t> </a:t>
            </a:r>
            <a:r>
              <a:rPr sz="1400" dirty="0">
                <a:solidFill>
                  <a:srgbClr val="FFFFFF"/>
                </a:solidFill>
                <a:latin typeface="Arial"/>
                <a:cs typeface="Arial"/>
              </a:rPr>
              <a:t>varumärke</a:t>
            </a:r>
            <a:r>
              <a:rPr sz="1400" spc="-40" dirty="0">
                <a:solidFill>
                  <a:srgbClr val="FFFFFF"/>
                </a:solidFill>
                <a:latin typeface="Arial"/>
                <a:cs typeface="Arial"/>
              </a:rPr>
              <a:t> </a:t>
            </a:r>
            <a:r>
              <a:rPr sz="1400" dirty="0">
                <a:solidFill>
                  <a:srgbClr val="FFFFFF"/>
                </a:solidFill>
                <a:latin typeface="Arial"/>
                <a:cs typeface="Arial"/>
              </a:rPr>
              <a:t>och</a:t>
            </a:r>
            <a:r>
              <a:rPr sz="1400" spc="-30" dirty="0">
                <a:solidFill>
                  <a:srgbClr val="FFFFFF"/>
                </a:solidFill>
                <a:latin typeface="Arial"/>
                <a:cs typeface="Arial"/>
              </a:rPr>
              <a:t> </a:t>
            </a:r>
            <a:r>
              <a:rPr sz="1400" dirty="0">
                <a:solidFill>
                  <a:srgbClr val="FFFFFF"/>
                </a:solidFill>
                <a:latin typeface="Arial"/>
                <a:cs typeface="Arial"/>
              </a:rPr>
              <a:t>er</a:t>
            </a:r>
            <a:r>
              <a:rPr sz="1400" spc="-20" dirty="0">
                <a:solidFill>
                  <a:srgbClr val="FFFFFF"/>
                </a:solidFill>
                <a:latin typeface="Arial"/>
                <a:cs typeface="Arial"/>
              </a:rPr>
              <a:t> </a:t>
            </a:r>
            <a:r>
              <a:rPr sz="1400" dirty="0">
                <a:solidFill>
                  <a:srgbClr val="FFFFFF"/>
                </a:solidFill>
                <a:latin typeface="Arial"/>
                <a:cs typeface="Arial"/>
              </a:rPr>
              <a:t>vision</a:t>
            </a:r>
            <a:r>
              <a:rPr sz="1400" spc="-20" dirty="0">
                <a:solidFill>
                  <a:srgbClr val="FFFFFF"/>
                </a:solidFill>
                <a:latin typeface="Arial"/>
                <a:cs typeface="Arial"/>
              </a:rPr>
              <a:t> </a:t>
            </a:r>
            <a:r>
              <a:rPr sz="1400" dirty="0">
                <a:solidFill>
                  <a:srgbClr val="FFFFFF"/>
                </a:solidFill>
                <a:latin typeface="Arial"/>
                <a:cs typeface="Arial"/>
              </a:rPr>
              <a:t>med</a:t>
            </a:r>
            <a:r>
              <a:rPr sz="1400" spc="-30" dirty="0">
                <a:solidFill>
                  <a:srgbClr val="FFFFFF"/>
                </a:solidFill>
                <a:latin typeface="Arial"/>
                <a:cs typeface="Arial"/>
              </a:rPr>
              <a:t> </a:t>
            </a:r>
            <a:r>
              <a:rPr sz="1400" dirty="0">
                <a:solidFill>
                  <a:srgbClr val="FFFFFF"/>
                </a:solidFill>
                <a:latin typeface="Arial"/>
                <a:cs typeface="Arial"/>
              </a:rPr>
              <a:t>syftet</a:t>
            </a:r>
            <a:r>
              <a:rPr sz="1400" spc="-40" dirty="0">
                <a:solidFill>
                  <a:srgbClr val="FFFFFF"/>
                </a:solidFill>
                <a:latin typeface="Arial"/>
                <a:cs typeface="Arial"/>
              </a:rPr>
              <a:t> </a:t>
            </a:r>
            <a:r>
              <a:rPr sz="1400" dirty="0">
                <a:solidFill>
                  <a:srgbClr val="FFFFFF"/>
                </a:solidFill>
                <a:latin typeface="Arial"/>
                <a:cs typeface="Arial"/>
              </a:rPr>
              <a:t>att</a:t>
            </a:r>
            <a:r>
              <a:rPr sz="1400" spc="-25" dirty="0">
                <a:solidFill>
                  <a:srgbClr val="FFFFFF"/>
                </a:solidFill>
                <a:latin typeface="Arial"/>
                <a:cs typeface="Arial"/>
              </a:rPr>
              <a:t> </a:t>
            </a:r>
            <a:r>
              <a:rPr sz="1400" spc="-10" dirty="0">
                <a:solidFill>
                  <a:srgbClr val="FFFFFF"/>
                </a:solidFill>
                <a:latin typeface="Arial"/>
                <a:cs typeface="Arial"/>
              </a:rPr>
              <a:t>målgruppen</a:t>
            </a:r>
            <a:r>
              <a:rPr sz="1400" spc="-60" dirty="0">
                <a:solidFill>
                  <a:srgbClr val="FFFFFF"/>
                </a:solidFill>
                <a:latin typeface="Arial"/>
                <a:cs typeface="Arial"/>
              </a:rPr>
              <a:t> </a:t>
            </a:r>
            <a:r>
              <a:rPr sz="1400" dirty="0">
                <a:solidFill>
                  <a:srgbClr val="FFFFFF"/>
                </a:solidFill>
                <a:latin typeface="Arial"/>
                <a:cs typeface="Arial"/>
              </a:rPr>
              <a:t>ska</a:t>
            </a:r>
            <a:r>
              <a:rPr sz="1400" spc="-40" dirty="0">
                <a:solidFill>
                  <a:srgbClr val="FFFFFF"/>
                </a:solidFill>
                <a:latin typeface="Arial"/>
                <a:cs typeface="Arial"/>
              </a:rPr>
              <a:t> </a:t>
            </a:r>
            <a:r>
              <a:rPr sz="1400" dirty="0">
                <a:solidFill>
                  <a:srgbClr val="FFFFFF"/>
                </a:solidFill>
                <a:latin typeface="Arial"/>
                <a:cs typeface="Arial"/>
              </a:rPr>
              <a:t>känna</a:t>
            </a:r>
            <a:r>
              <a:rPr sz="1400" spc="-45" dirty="0">
                <a:solidFill>
                  <a:srgbClr val="FFFFFF"/>
                </a:solidFill>
                <a:latin typeface="Arial"/>
                <a:cs typeface="Arial"/>
              </a:rPr>
              <a:t> </a:t>
            </a:r>
            <a:r>
              <a:rPr sz="1400" dirty="0">
                <a:solidFill>
                  <a:srgbClr val="FFFFFF"/>
                </a:solidFill>
                <a:latin typeface="Arial"/>
                <a:cs typeface="Arial"/>
              </a:rPr>
              <a:t>delaktighet</a:t>
            </a:r>
            <a:r>
              <a:rPr sz="1400" spc="-50" dirty="0">
                <a:solidFill>
                  <a:srgbClr val="FFFFFF"/>
                </a:solidFill>
                <a:latin typeface="Arial"/>
                <a:cs typeface="Arial"/>
              </a:rPr>
              <a:t> </a:t>
            </a:r>
            <a:r>
              <a:rPr sz="1400" dirty="0">
                <a:solidFill>
                  <a:srgbClr val="FFFFFF"/>
                </a:solidFill>
                <a:latin typeface="Arial"/>
                <a:cs typeface="Arial"/>
              </a:rPr>
              <a:t>och</a:t>
            </a:r>
            <a:r>
              <a:rPr sz="1400" spc="-30" dirty="0">
                <a:solidFill>
                  <a:srgbClr val="FFFFFF"/>
                </a:solidFill>
                <a:latin typeface="Arial"/>
                <a:cs typeface="Arial"/>
              </a:rPr>
              <a:t> </a:t>
            </a:r>
            <a:r>
              <a:rPr sz="1400" dirty="0">
                <a:solidFill>
                  <a:srgbClr val="FFFFFF"/>
                </a:solidFill>
                <a:latin typeface="Arial"/>
                <a:cs typeface="Arial"/>
              </a:rPr>
              <a:t>engagemang</a:t>
            </a:r>
            <a:r>
              <a:rPr sz="1400" spc="-55" dirty="0">
                <a:solidFill>
                  <a:srgbClr val="FFFFFF"/>
                </a:solidFill>
                <a:latin typeface="Arial"/>
                <a:cs typeface="Arial"/>
              </a:rPr>
              <a:t> </a:t>
            </a:r>
            <a:r>
              <a:rPr sz="1400" dirty="0">
                <a:solidFill>
                  <a:srgbClr val="FFFFFF"/>
                </a:solidFill>
                <a:latin typeface="Arial"/>
                <a:cs typeface="Arial"/>
              </a:rPr>
              <a:t>och</a:t>
            </a:r>
            <a:r>
              <a:rPr sz="1400" spc="-30" dirty="0">
                <a:solidFill>
                  <a:srgbClr val="FFFFFF"/>
                </a:solidFill>
                <a:latin typeface="Arial"/>
                <a:cs typeface="Arial"/>
              </a:rPr>
              <a:t> </a:t>
            </a:r>
            <a:r>
              <a:rPr sz="1400" dirty="0">
                <a:solidFill>
                  <a:srgbClr val="FFFFFF"/>
                </a:solidFill>
                <a:latin typeface="Arial"/>
                <a:cs typeface="Arial"/>
              </a:rPr>
              <a:t>vilja</a:t>
            </a:r>
            <a:r>
              <a:rPr sz="1400" spc="-5" dirty="0">
                <a:solidFill>
                  <a:srgbClr val="FFFFFF"/>
                </a:solidFill>
                <a:latin typeface="Arial"/>
                <a:cs typeface="Arial"/>
              </a:rPr>
              <a:t> </a:t>
            </a:r>
            <a:r>
              <a:rPr sz="1400" dirty="0">
                <a:solidFill>
                  <a:srgbClr val="FFFFFF"/>
                </a:solidFill>
                <a:latin typeface="Arial"/>
                <a:cs typeface="Arial"/>
              </a:rPr>
              <a:t>vara</a:t>
            </a:r>
            <a:r>
              <a:rPr sz="1400" spc="-10" dirty="0">
                <a:solidFill>
                  <a:srgbClr val="FFFFFF"/>
                </a:solidFill>
                <a:latin typeface="Arial"/>
                <a:cs typeface="Arial"/>
              </a:rPr>
              <a:t> </a:t>
            </a:r>
            <a:r>
              <a:rPr sz="1400" dirty="0">
                <a:solidFill>
                  <a:srgbClr val="FFFFFF"/>
                </a:solidFill>
                <a:latin typeface="Arial"/>
                <a:cs typeface="Arial"/>
              </a:rPr>
              <a:t>en</a:t>
            </a:r>
            <a:r>
              <a:rPr sz="1400" spc="-30" dirty="0">
                <a:solidFill>
                  <a:srgbClr val="FFFFFF"/>
                </a:solidFill>
                <a:latin typeface="Arial"/>
                <a:cs typeface="Arial"/>
              </a:rPr>
              <a:t> </a:t>
            </a:r>
            <a:r>
              <a:rPr sz="1400" spc="-25" dirty="0">
                <a:solidFill>
                  <a:srgbClr val="FFFFFF"/>
                </a:solidFill>
                <a:latin typeface="Arial"/>
                <a:cs typeface="Arial"/>
              </a:rPr>
              <a:t>del</a:t>
            </a:r>
            <a:endParaRPr sz="1400">
              <a:latin typeface="Arial"/>
              <a:cs typeface="Arial"/>
            </a:endParaRPr>
          </a:p>
          <a:p>
            <a:pPr marL="421005">
              <a:lnSpc>
                <a:spcPct val="100000"/>
              </a:lnSpc>
              <a:spcBef>
                <a:spcPts val="335"/>
              </a:spcBef>
            </a:pPr>
            <a:r>
              <a:rPr sz="1400" dirty="0">
                <a:solidFill>
                  <a:srgbClr val="FFFFFF"/>
                </a:solidFill>
                <a:latin typeface="Arial"/>
                <a:cs typeface="Arial"/>
              </a:rPr>
              <a:t>av</a:t>
            </a:r>
            <a:r>
              <a:rPr sz="1400" spc="-40" dirty="0">
                <a:solidFill>
                  <a:srgbClr val="FFFFFF"/>
                </a:solidFill>
                <a:latin typeface="Arial"/>
                <a:cs typeface="Arial"/>
              </a:rPr>
              <a:t> </a:t>
            </a:r>
            <a:r>
              <a:rPr sz="1400" dirty="0">
                <a:solidFill>
                  <a:srgbClr val="FFFFFF"/>
                </a:solidFill>
                <a:latin typeface="Arial"/>
                <a:cs typeface="Arial"/>
              </a:rPr>
              <a:t>klubbens</a:t>
            </a:r>
            <a:r>
              <a:rPr sz="1400" spc="-60" dirty="0">
                <a:solidFill>
                  <a:srgbClr val="FFFFFF"/>
                </a:solidFill>
                <a:latin typeface="Arial"/>
                <a:cs typeface="Arial"/>
              </a:rPr>
              <a:t> </a:t>
            </a:r>
            <a:r>
              <a:rPr sz="1400" dirty="0">
                <a:solidFill>
                  <a:srgbClr val="FFFFFF"/>
                </a:solidFill>
                <a:latin typeface="Arial"/>
                <a:cs typeface="Arial"/>
              </a:rPr>
              <a:t>identitet.</a:t>
            </a:r>
            <a:r>
              <a:rPr sz="1400" spc="-55" dirty="0">
                <a:solidFill>
                  <a:srgbClr val="FFFFFF"/>
                </a:solidFill>
                <a:latin typeface="Arial"/>
                <a:cs typeface="Arial"/>
              </a:rPr>
              <a:t> </a:t>
            </a:r>
            <a:r>
              <a:rPr sz="1400" dirty="0">
                <a:solidFill>
                  <a:srgbClr val="FFFFFF"/>
                </a:solidFill>
                <a:latin typeface="Arial"/>
                <a:cs typeface="Arial"/>
              </a:rPr>
              <a:t>Målet</a:t>
            </a:r>
            <a:r>
              <a:rPr sz="1400" spc="-35" dirty="0">
                <a:solidFill>
                  <a:srgbClr val="FFFFFF"/>
                </a:solidFill>
                <a:latin typeface="Arial"/>
                <a:cs typeface="Arial"/>
              </a:rPr>
              <a:t> </a:t>
            </a:r>
            <a:r>
              <a:rPr sz="1400" dirty="0">
                <a:solidFill>
                  <a:srgbClr val="FFFFFF"/>
                </a:solidFill>
                <a:latin typeface="Arial"/>
                <a:cs typeface="Arial"/>
              </a:rPr>
              <a:t>är</a:t>
            </a:r>
            <a:r>
              <a:rPr sz="1400" spc="-30" dirty="0">
                <a:solidFill>
                  <a:srgbClr val="FFFFFF"/>
                </a:solidFill>
                <a:latin typeface="Arial"/>
                <a:cs typeface="Arial"/>
              </a:rPr>
              <a:t> </a:t>
            </a:r>
            <a:r>
              <a:rPr sz="1400" dirty="0">
                <a:solidFill>
                  <a:srgbClr val="FFFFFF"/>
                </a:solidFill>
                <a:latin typeface="Arial"/>
                <a:cs typeface="Arial"/>
              </a:rPr>
              <a:t>att</a:t>
            </a:r>
            <a:r>
              <a:rPr sz="1400" spc="-25" dirty="0">
                <a:solidFill>
                  <a:srgbClr val="FFFFFF"/>
                </a:solidFill>
                <a:latin typeface="Arial"/>
                <a:cs typeface="Arial"/>
              </a:rPr>
              <a:t> </a:t>
            </a:r>
            <a:r>
              <a:rPr sz="1400" dirty="0">
                <a:solidFill>
                  <a:srgbClr val="FFFFFF"/>
                </a:solidFill>
                <a:latin typeface="Arial"/>
                <a:cs typeface="Arial"/>
              </a:rPr>
              <a:t>klubben</a:t>
            </a:r>
            <a:r>
              <a:rPr sz="1400" spc="-60" dirty="0">
                <a:solidFill>
                  <a:srgbClr val="FFFFFF"/>
                </a:solidFill>
                <a:latin typeface="Arial"/>
                <a:cs typeface="Arial"/>
              </a:rPr>
              <a:t> </a:t>
            </a:r>
            <a:r>
              <a:rPr sz="1400" dirty="0">
                <a:solidFill>
                  <a:srgbClr val="FFFFFF"/>
                </a:solidFill>
                <a:latin typeface="Arial"/>
                <a:cs typeface="Arial"/>
              </a:rPr>
              <a:t>ska</a:t>
            </a:r>
            <a:r>
              <a:rPr sz="1400" spc="-35" dirty="0">
                <a:solidFill>
                  <a:srgbClr val="FFFFFF"/>
                </a:solidFill>
                <a:latin typeface="Arial"/>
                <a:cs typeface="Arial"/>
              </a:rPr>
              <a:t> </a:t>
            </a:r>
            <a:r>
              <a:rPr sz="1400" dirty="0">
                <a:solidFill>
                  <a:srgbClr val="FFFFFF"/>
                </a:solidFill>
                <a:latin typeface="Arial"/>
                <a:cs typeface="Arial"/>
              </a:rPr>
              <a:t>bli</a:t>
            </a:r>
            <a:r>
              <a:rPr sz="1400" spc="-25" dirty="0">
                <a:solidFill>
                  <a:srgbClr val="FFFFFF"/>
                </a:solidFill>
                <a:latin typeface="Arial"/>
                <a:cs typeface="Arial"/>
              </a:rPr>
              <a:t> </a:t>
            </a:r>
            <a:r>
              <a:rPr sz="1400" dirty="0">
                <a:solidFill>
                  <a:srgbClr val="FFFFFF"/>
                </a:solidFill>
                <a:latin typeface="Arial"/>
                <a:cs typeface="Arial"/>
              </a:rPr>
              <a:t>en</a:t>
            </a:r>
            <a:r>
              <a:rPr sz="1400" spc="-35" dirty="0">
                <a:solidFill>
                  <a:srgbClr val="FFFFFF"/>
                </a:solidFill>
                <a:latin typeface="Arial"/>
                <a:cs typeface="Arial"/>
              </a:rPr>
              <a:t> </a:t>
            </a:r>
            <a:r>
              <a:rPr sz="1400" dirty="0">
                <a:solidFill>
                  <a:srgbClr val="FFFFFF"/>
                </a:solidFill>
                <a:latin typeface="Arial"/>
                <a:cs typeface="Arial"/>
              </a:rPr>
              <a:t>viktigare</a:t>
            </a:r>
            <a:r>
              <a:rPr sz="1400" spc="-35" dirty="0">
                <a:solidFill>
                  <a:srgbClr val="FFFFFF"/>
                </a:solidFill>
                <a:latin typeface="Arial"/>
                <a:cs typeface="Arial"/>
              </a:rPr>
              <a:t> </a:t>
            </a:r>
            <a:r>
              <a:rPr sz="1400" dirty="0">
                <a:solidFill>
                  <a:srgbClr val="FFFFFF"/>
                </a:solidFill>
                <a:latin typeface="Arial"/>
                <a:cs typeface="Arial"/>
              </a:rPr>
              <a:t>del</a:t>
            </a:r>
            <a:r>
              <a:rPr sz="1400" spc="-40" dirty="0">
                <a:solidFill>
                  <a:srgbClr val="FFFFFF"/>
                </a:solidFill>
                <a:latin typeface="Arial"/>
                <a:cs typeface="Arial"/>
              </a:rPr>
              <a:t> </a:t>
            </a:r>
            <a:r>
              <a:rPr sz="1400" dirty="0">
                <a:solidFill>
                  <a:srgbClr val="FFFFFF"/>
                </a:solidFill>
                <a:latin typeface="Arial"/>
                <a:cs typeface="Arial"/>
              </a:rPr>
              <a:t>av</a:t>
            </a:r>
            <a:r>
              <a:rPr sz="1400" spc="-30" dirty="0">
                <a:solidFill>
                  <a:srgbClr val="FFFFFF"/>
                </a:solidFill>
                <a:latin typeface="Arial"/>
                <a:cs typeface="Arial"/>
              </a:rPr>
              <a:t> </a:t>
            </a:r>
            <a:r>
              <a:rPr sz="1400" dirty="0">
                <a:solidFill>
                  <a:srgbClr val="FFFFFF"/>
                </a:solidFill>
                <a:latin typeface="Arial"/>
                <a:cs typeface="Arial"/>
              </a:rPr>
              <a:t>människors</a:t>
            </a:r>
            <a:r>
              <a:rPr sz="1400" spc="-55" dirty="0">
                <a:solidFill>
                  <a:srgbClr val="FFFFFF"/>
                </a:solidFill>
                <a:latin typeface="Arial"/>
                <a:cs typeface="Arial"/>
              </a:rPr>
              <a:t> </a:t>
            </a:r>
            <a:r>
              <a:rPr sz="1400" dirty="0">
                <a:solidFill>
                  <a:srgbClr val="FFFFFF"/>
                </a:solidFill>
                <a:latin typeface="Arial"/>
                <a:cs typeface="Arial"/>
              </a:rPr>
              <a:t>liv</a:t>
            </a:r>
            <a:r>
              <a:rPr sz="1400" spc="-25" dirty="0">
                <a:solidFill>
                  <a:srgbClr val="FFFFFF"/>
                </a:solidFill>
                <a:latin typeface="Arial"/>
                <a:cs typeface="Arial"/>
              </a:rPr>
              <a:t> </a:t>
            </a:r>
            <a:r>
              <a:rPr sz="1400" dirty="0">
                <a:solidFill>
                  <a:srgbClr val="FFFFFF"/>
                </a:solidFill>
                <a:latin typeface="Arial"/>
                <a:cs typeface="Arial"/>
              </a:rPr>
              <a:t>och</a:t>
            </a:r>
            <a:r>
              <a:rPr sz="1400" spc="-35" dirty="0">
                <a:solidFill>
                  <a:srgbClr val="FFFFFF"/>
                </a:solidFill>
                <a:latin typeface="Arial"/>
                <a:cs typeface="Arial"/>
              </a:rPr>
              <a:t> </a:t>
            </a:r>
            <a:r>
              <a:rPr sz="1400" dirty="0">
                <a:solidFill>
                  <a:srgbClr val="FFFFFF"/>
                </a:solidFill>
                <a:latin typeface="Arial"/>
                <a:cs typeface="Arial"/>
              </a:rPr>
              <a:t>identitet.</a:t>
            </a:r>
            <a:r>
              <a:rPr sz="1400" spc="-55" dirty="0">
                <a:solidFill>
                  <a:srgbClr val="FFFFFF"/>
                </a:solidFill>
                <a:latin typeface="Arial"/>
                <a:cs typeface="Arial"/>
              </a:rPr>
              <a:t> </a:t>
            </a:r>
            <a:r>
              <a:rPr sz="1400" dirty="0">
                <a:solidFill>
                  <a:srgbClr val="FFFFFF"/>
                </a:solidFill>
                <a:latin typeface="Arial"/>
                <a:cs typeface="Arial"/>
              </a:rPr>
              <a:t>Förslag</a:t>
            </a:r>
            <a:r>
              <a:rPr sz="1400" spc="-50" dirty="0">
                <a:solidFill>
                  <a:srgbClr val="FFFFFF"/>
                </a:solidFill>
                <a:latin typeface="Arial"/>
                <a:cs typeface="Arial"/>
              </a:rPr>
              <a:t> </a:t>
            </a:r>
            <a:r>
              <a:rPr sz="1400" dirty="0">
                <a:solidFill>
                  <a:srgbClr val="FFFFFF"/>
                </a:solidFill>
                <a:latin typeface="Arial"/>
                <a:cs typeface="Arial"/>
              </a:rPr>
              <a:t>på</a:t>
            </a:r>
            <a:r>
              <a:rPr sz="1400" spc="-35" dirty="0">
                <a:solidFill>
                  <a:srgbClr val="FFFFFF"/>
                </a:solidFill>
                <a:latin typeface="Arial"/>
                <a:cs typeface="Arial"/>
              </a:rPr>
              <a:t> </a:t>
            </a:r>
            <a:r>
              <a:rPr sz="1400" spc="-10" dirty="0">
                <a:solidFill>
                  <a:srgbClr val="FFFFFF"/>
                </a:solidFill>
                <a:latin typeface="Arial"/>
                <a:cs typeface="Arial"/>
              </a:rPr>
              <a:t>aktiviteter:</a:t>
            </a:r>
            <a:endParaRPr sz="1400">
              <a:latin typeface="Arial"/>
              <a:cs typeface="Arial"/>
            </a:endParaRPr>
          </a:p>
          <a:p>
            <a:pPr marL="556260">
              <a:lnSpc>
                <a:spcPct val="100000"/>
              </a:lnSpc>
              <a:spcBef>
                <a:spcPts val="610"/>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Utveckla/förtydliga</a:t>
            </a:r>
            <a:r>
              <a:rPr sz="1200" spc="-25" dirty="0">
                <a:solidFill>
                  <a:srgbClr val="FFFFFF"/>
                </a:solidFill>
                <a:latin typeface="Arial"/>
                <a:cs typeface="Arial"/>
              </a:rPr>
              <a:t> </a:t>
            </a:r>
            <a:r>
              <a:rPr sz="1200" dirty="0">
                <a:solidFill>
                  <a:srgbClr val="FFFFFF"/>
                </a:solidFill>
                <a:latin typeface="Arial"/>
                <a:cs typeface="Arial"/>
              </a:rPr>
              <a:t>varumärkets</a:t>
            </a:r>
            <a:r>
              <a:rPr sz="1200" spc="-25" dirty="0">
                <a:solidFill>
                  <a:srgbClr val="FFFFFF"/>
                </a:solidFill>
                <a:latin typeface="Arial"/>
                <a:cs typeface="Arial"/>
              </a:rPr>
              <a:t> </a:t>
            </a:r>
            <a:r>
              <a:rPr sz="1200" dirty="0">
                <a:solidFill>
                  <a:srgbClr val="FFFFFF"/>
                </a:solidFill>
                <a:latin typeface="Arial"/>
                <a:cs typeface="Arial"/>
              </a:rPr>
              <a:t>identitet,</a:t>
            </a:r>
            <a:r>
              <a:rPr sz="1200" spc="-35" dirty="0">
                <a:solidFill>
                  <a:srgbClr val="FFFFFF"/>
                </a:solidFill>
                <a:latin typeface="Arial"/>
                <a:cs typeface="Arial"/>
              </a:rPr>
              <a:t> </a:t>
            </a:r>
            <a:r>
              <a:rPr sz="1200" dirty="0">
                <a:solidFill>
                  <a:srgbClr val="FFFFFF"/>
                </a:solidFill>
                <a:latin typeface="Arial"/>
                <a:cs typeface="Arial"/>
              </a:rPr>
              <a:t>vision</a:t>
            </a:r>
            <a:r>
              <a:rPr sz="1200" spc="-5" dirty="0">
                <a:solidFill>
                  <a:srgbClr val="FFFFFF"/>
                </a:solidFill>
                <a:latin typeface="Arial"/>
                <a:cs typeface="Arial"/>
              </a:rPr>
              <a:t> </a:t>
            </a:r>
            <a:r>
              <a:rPr sz="1200" dirty="0">
                <a:solidFill>
                  <a:srgbClr val="FFFFFF"/>
                </a:solidFill>
                <a:latin typeface="Arial"/>
                <a:cs typeface="Arial"/>
              </a:rPr>
              <a:t>och</a:t>
            </a:r>
            <a:r>
              <a:rPr sz="1200" spc="-10" dirty="0">
                <a:solidFill>
                  <a:srgbClr val="FFFFFF"/>
                </a:solidFill>
                <a:latin typeface="Arial"/>
                <a:cs typeface="Arial"/>
              </a:rPr>
              <a:t> </a:t>
            </a:r>
            <a:r>
              <a:rPr sz="1200" dirty="0">
                <a:solidFill>
                  <a:srgbClr val="FFFFFF"/>
                </a:solidFill>
                <a:latin typeface="Arial"/>
                <a:cs typeface="Arial"/>
              </a:rPr>
              <a:t>mål.</a:t>
            </a:r>
            <a:r>
              <a:rPr sz="1200" spc="-15" dirty="0">
                <a:solidFill>
                  <a:srgbClr val="FFFFFF"/>
                </a:solidFill>
                <a:latin typeface="Arial"/>
                <a:cs typeface="Arial"/>
              </a:rPr>
              <a:t> </a:t>
            </a:r>
            <a:r>
              <a:rPr sz="1200" dirty="0">
                <a:solidFill>
                  <a:srgbClr val="FFFFFF"/>
                </a:solidFill>
                <a:latin typeface="Arial"/>
                <a:cs typeface="Arial"/>
              </a:rPr>
              <a:t>Vilken</a:t>
            </a:r>
            <a:r>
              <a:rPr sz="1200" spc="-25" dirty="0">
                <a:solidFill>
                  <a:srgbClr val="FFFFFF"/>
                </a:solidFill>
                <a:latin typeface="Arial"/>
                <a:cs typeface="Arial"/>
              </a:rPr>
              <a:t> </a:t>
            </a:r>
            <a:r>
              <a:rPr sz="1200" dirty="0">
                <a:solidFill>
                  <a:srgbClr val="FFFFFF"/>
                </a:solidFill>
                <a:latin typeface="Arial"/>
                <a:cs typeface="Arial"/>
              </a:rPr>
              <a:t>resa</a:t>
            </a:r>
            <a:r>
              <a:rPr sz="1200" spc="-5" dirty="0">
                <a:solidFill>
                  <a:srgbClr val="FFFFFF"/>
                </a:solidFill>
                <a:latin typeface="Arial"/>
                <a:cs typeface="Arial"/>
              </a:rPr>
              <a:t> </a:t>
            </a:r>
            <a:r>
              <a:rPr sz="1200" dirty="0">
                <a:solidFill>
                  <a:srgbClr val="FFFFFF"/>
                </a:solidFill>
                <a:latin typeface="Arial"/>
                <a:cs typeface="Arial"/>
              </a:rPr>
              <a:t>kan</a:t>
            </a:r>
            <a:r>
              <a:rPr sz="1200" spc="-25" dirty="0">
                <a:solidFill>
                  <a:srgbClr val="FFFFFF"/>
                </a:solidFill>
                <a:latin typeface="Arial"/>
                <a:cs typeface="Arial"/>
              </a:rPr>
              <a:t> </a:t>
            </a:r>
            <a:r>
              <a:rPr sz="1200" dirty="0">
                <a:solidFill>
                  <a:srgbClr val="FFFFFF"/>
                </a:solidFill>
                <a:latin typeface="Arial"/>
                <a:cs typeface="Arial"/>
              </a:rPr>
              <a:t>fansen</a:t>
            </a:r>
            <a:r>
              <a:rPr sz="1200" spc="-45" dirty="0">
                <a:solidFill>
                  <a:srgbClr val="FFFFFF"/>
                </a:solidFill>
                <a:latin typeface="Arial"/>
                <a:cs typeface="Arial"/>
              </a:rPr>
              <a:t> </a:t>
            </a:r>
            <a:r>
              <a:rPr sz="1200" dirty="0">
                <a:solidFill>
                  <a:srgbClr val="FFFFFF"/>
                </a:solidFill>
                <a:latin typeface="Arial"/>
                <a:cs typeface="Arial"/>
              </a:rPr>
              <a:t>bli</a:t>
            </a:r>
            <a:r>
              <a:rPr sz="1200" spc="-20" dirty="0">
                <a:solidFill>
                  <a:srgbClr val="FFFFFF"/>
                </a:solidFill>
                <a:latin typeface="Arial"/>
                <a:cs typeface="Arial"/>
              </a:rPr>
              <a:t> </a:t>
            </a:r>
            <a:r>
              <a:rPr sz="1200" dirty="0">
                <a:solidFill>
                  <a:srgbClr val="FFFFFF"/>
                </a:solidFill>
                <a:latin typeface="Arial"/>
                <a:cs typeface="Arial"/>
              </a:rPr>
              <a:t>en</a:t>
            </a:r>
            <a:r>
              <a:rPr sz="1200" spc="-5" dirty="0">
                <a:solidFill>
                  <a:srgbClr val="FFFFFF"/>
                </a:solidFill>
                <a:latin typeface="Arial"/>
                <a:cs typeface="Arial"/>
              </a:rPr>
              <a:t> </a:t>
            </a:r>
            <a:r>
              <a:rPr sz="1200" dirty="0">
                <a:solidFill>
                  <a:srgbClr val="FFFFFF"/>
                </a:solidFill>
                <a:latin typeface="Arial"/>
                <a:cs typeface="Arial"/>
              </a:rPr>
              <a:t>del</a:t>
            </a:r>
            <a:r>
              <a:rPr sz="1200" spc="-30" dirty="0">
                <a:solidFill>
                  <a:srgbClr val="FFFFFF"/>
                </a:solidFill>
                <a:latin typeface="Arial"/>
                <a:cs typeface="Arial"/>
              </a:rPr>
              <a:t> </a:t>
            </a:r>
            <a:r>
              <a:rPr sz="1200" spc="-25" dirty="0">
                <a:solidFill>
                  <a:srgbClr val="FFFFFF"/>
                </a:solidFill>
                <a:latin typeface="Arial"/>
                <a:cs typeface="Arial"/>
              </a:rPr>
              <a:t>av?</a:t>
            </a:r>
            <a:endParaRPr sz="1200">
              <a:latin typeface="Arial"/>
              <a:cs typeface="Arial"/>
            </a:endParaRPr>
          </a:p>
          <a:p>
            <a:pPr marL="556260">
              <a:lnSpc>
                <a:spcPct val="100000"/>
              </a:lnSpc>
              <a:spcBef>
                <a:spcPts val="580"/>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Använd</a:t>
            </a:r>
            <a:r>
              <a:rPr sz="1200" spc="-45" dirty="0">
                <a:solidFill>
                  <a:srgbClr val="FFFFFF"/>
                </a:solidFill>
                <a:latin typeface="Arial"/>
                <a:cs typeface="Arial"/>
              </a:rPr>
              <a:t> </a:t>
            </a:r>
            <a:r>
              <a:rPr sz="1200" dirty="0">
                <a:solidFill>
                  <a:srgbClr val="FFFFFF"/>
                </a:solidFill>
                <a:latin typeface="Arial"/>
                <a:cs typeface="Arial"/>
              </a:rPr>
              <a:t>hashtags,</a:t>
            </a:r>
            <a:r>
              <a:rPr sz="1200" spc="-45" dirty="0">
                <a:solidFill>
                  <a:srgbClr val="FFFFFF"/>
                </a:solidFill>
                <a:latin typeface="Arial"/>
                <a:cs typeface="Arial"/>
              </a:rPr>
              <a:t> </a:t>
            </a:r>
            <a:r>
              <a:rPr sz="1200" dirty="0">
                <a:solidFill>
                  <a:srgbClr val="FFFFFF"/>
                </a:solidFill>
                <a:latin typeface="Arial"/>
                <a:cs typeface="Arial"/>
              </a:rPr>
              <a:t>klubbens</a:t>
            </a:r>
            <a:r>
              <a:rPr sz="1200" spc="-45" dirty="0">
                <a:solidFill>
                  <a:srgbClr val="FFFFFF"/>
                </a:solidFill>
                <a:latin typeface="Arial"/>
                <a:cs typeface="Arial"/>
              </a:rPr>
              <a:t> </a:t>
            </a:r>
            <a:r>
              <a:rPr sz="1200" spc="-10" dirty="0">
                <a:solidFill>
                  <a:srgbClr val="FFFFFF"/>
                </a:solidFill>
                <a:latin typeface="Arial"/>
                <a:cs typeface="Arial"/>
              </a:rPr>
              <a:t>färger,</a:t>
            </a:r>
            <a:r>
              <a:rPr sz="1200" spc="-30" dirty="0">
                <a:solidFill>
                  <a:srgbClr val="FFFFFF"/>
                </a:solidFill>
                <a:latin typeface="Arial"/>
                <a:cs typeface="Arial"/>
              </a:rPr>
              <a:t> </a:t>
            </a:r>
            <a:r>
              <a:rPr sz="1200" spc="-10" dirty="0">
                <a:solidFill>
                  <a:srgbClr val="FFFFFF"/>
                </a:solidFill>
                <a:latin typeface="Arial"/>
                <a:cs typeface="Arial"/>
              </a:rPr>
              <a:t>symboler,</a:t>
            </a:r>
            <a:r>
              <a:rPr sz="1200" spc="-30" dirty="0">
                <a:solidFill>
                  <a:srgbClr val="FFFFFF"/>
                </a:solidFill>
                <a:latin typeface="Arial"/>
                <a:cs typeface="Arial"/>
              </a:rPr>
              <a:t> </a:t>
            </a:r>
            <a:r>
              <a:rPr sz="1200" dirty="0">
                <a:solidFill>
                  <a:srgbClr val="FFFFFF"/>
                </a:solidFill>
                <a:latin typeface="Arial"/>
                <a:cs typeface="Arial"/>
              </a:rPr>
              <a:t>matchtröjan</a:t>
            </a:r>
            <a:r>
              <a:rPr sz="1200" spc="-50" dirty="0">
                <a:solidFill>
                  <a:srgbClr val="FFFFFF"/>
                </a:solidFill>
                <a:latin typeface="Arial"/>
                <a:cs typeface="Arial"/>
              </a:rPr>
              <a:t> </a:t>
            </a:r>
            <a:r>
              <a:rPr sz="1200" dirty="0">
                <a:solidFill>
                  <a:srgbClr val="FFFFFF"/>
                </a:solidFill>
                <a:latin typeface="Arial"/>
                <a:cs typeface="Arial"/>
              </a:rPr>
              <a:t>och</a:t>
            </a:r>
            <a:r>
              <a:rPr sz="1200" spc="-20" dirty="0">
                <a:solidFill>
                  <a:srgbClr val="FFFFFF"/>
                </a:solidFill>
                <a:latin typeface="Arial"/>
                <a:cs typeface="Arial"/>
              </a:rPr>
              <a:t> </a:t>
            </a:r>
            <a:r>
              <a:rPr sz="1200" dirty="0">
                <a:solidFill>
                  <a:srgbClr val="FFFFFF"/>
                </a:solidFill>
                <a:latin typeface="Arial"/>
                <a:cs typeface="Arial"/>
              </a:rPr>
              <a:t>andra</a:t>
            </a:r>
            <a:r>
              <a:rPr sz="1200" spc="-45" dirty="0">
                <a:solidFill>
                  <a:srgbClr val="FFFFFF"/>
                </a:solidFill>
                <a:latin typeface="Arial"/>
                <a:cs typeface="Arial"/>
              </a:rPr>
              <a:t> </a:t>
            </a:r>
            <a:r>
              <a:rPr sz="1200" dirty="0">
                <a:solidFill>
                  <a:srgbClr val="FFFFFF"/>
                </a:solidFill>
                <a:latin typeface="Arial"/>
                <a:cs typeface="Arial"/>
              </a:rPr>
              <a:t>identitetsmarkörer</a:t>
            </a:r>
            <a:r>
              <a:rPr sz="1200" spc="-45" dirty="0">
                <a:solidFill>
                  <a:srgbClr val="FFFFFF"/>
                </a:solidFill>
                <a:latin typeface="Arial"/>
                <a:cs typeface="Arial"/>
              </a:rPr>
              <a:t> </a:t>
            </a:r>
            <a:r>
              <a:rPr sz="1200" dirty="0">
                <a:solidFill>
                  <a:srgbClr val="FFFFFF"/>
                </a:solidFill>
                <a:latin typeface="Arial"/>
                <a:cs typeface="Arial"/>
              </a:rPr>
              <a:t>i</a:t>
            </a:r>
            <a:r>
              <a:rPr sz="1200" spc="-10" dirty="0">
                <a:solidFill>
                  <a:srgbClr val="FFFFFF"/>
                </a:solidFill>
                <a:latin typeface="Arial"/>
                <a:cs typeface="Arial"/>
              </a:rPr>
              <a:t> </a:t>
            </a:r>
            <a:r>
              <a:rPr sz="1200" dirty="0">
                <a:solidFill>
                  <a:srgbClr val="FFFFFF"/>
                </a:solidFill>
                <a:latin typeface="Arial"/>
                <a:cs typeface="Arial"/>
              </a:rPr>
              <a:t>er</a:t>
            </a:r>
            <a:r>
              <a:rPr sz="1200" spc="-15" dirty="0">
                <a:solidFill>
                  <a:srgbClr val="FFFFFF"/>
                </a:solidFill>
                <a:latin typeface="Arial"/>
                <a:cs typeface="Arial"/>
              </a:rPr>
              <a:t> </a:t>
            </a:r>
            <a:r>
              <a:rPr sz="1200" dirty="0">
                <a:solidFill>
                  <a:srgbClr val="FFFFFF"/>
                </a:solidFill>
                <a:latin typeface="Arial"/>
                <a:cs typeface="Arial"/>
              </a:rPr>
              <a:t>kommunikation</a:t>
            </a:r>
            <a:r>
              <a:rPr sz="1200" spc="-20" dirty="0">
                <a:solidFill>
                  <a:srgbClr val="FFFFFF"/>
                </a:solidFill>
                <a:latin typeface="Arial"/>
                <a:cs typeface="Arial"/>
              </a:rPr>
              <a:t> </a:t>
            </a:r>
            <a:r>
              <a:rPr sz="1200" dirty="0">
                <a:solidFill>
                  <a:srgbClr val="FFFFFF"/>
                </a:solidFill>
                <a:latin typeface="Arial"/>
                <a:cs typeface="Arial"/>
              </a:rPr>
              <a:t>och</a:t>
            </a:r>
            <a:r>
              <a:rPr sz="1200" spc="-50" dirty="0">
                <a:solidFill>
                  <a:srgbClr val="FFFFFF"/>
                </a:solidFill>
                <a:latin typeface="Arial"/>
                <a:cs typeface="Arial"/>
              </a:rPr>
              <a:t> </a:t>
            </a:r>
            <a:r>
              <a:rPr sz="1200" spc="-10" dirty="0">
                <a:solidFill>
                  <a:srgbClr val="FFFFFF"/>
                </a:solidFill>
                <a:latin typeface="Arial"/>
                <a:cs typeface="Arial"/>
              </a:rPr>
              <a:t>kampanjer.</a:t>
            </a:r>
            <a:endParaRPr sz="1200">
              <a:latin typeface="Arial"/>
              <a:cs typeface="Arial"/>
            </a:endParaRPr>
          </a:p>
          <a:p>
            <a:pPr marL="556260">
              <a:lnSpc>
                <a:spcPct val="100000"/>
              </a:lnSpc>
              <a:spcBef>
                <a:spcPts val="575"/>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Utgå</a:t>
            </a:r>
            <a:r>
              <a:rPr sz="1200" spc="-5" dirty="0">
                <a:solidFill>
                  <a:srgbClr val="FFFFFF"/>
                </a:solidFill>
                <a:latin typeface="Arial"/>
                <a:cs typeface="Arial"/>
              </a:rPr>
              <a:t> </a:t>
            </a:r>
            <a:r>
              <a:rPr sz="1200" dirty="0">
                <a:solidFill>
                  <a:srgbClr val="FFFFFF"/>
                </a:solidFill>
                <a:latin typeface="Arial"/>
                <a:cs typeface="Arial"/>
              </a:rPr>
              <a:t>från</a:t>
            </a:r>
            <a:r>
              <a:rPr sz="1200" spc="-20" dirty="0">
                <a:solidFill>
                  <a:srgbClr val="FFFFFF"/>
                </a:solidFill>
                <a:latin typeface="Arial"/>
                <a:cs typeface="Arial"/>
              </a:rPr>
              <a:t> </a:t>
            </a:r>
            <a:r>
              <a:rPr sz="1200" dirty="0">
                <a:solidFill>
                  <a:srgbClr val="FFFFFF"/>
                </a:solidFill>
                <a:latin typeface="Arial"/>
                <a:cs typeface="Arial"/>
              </a:rPr>
              <a:t>vad</a:t>
            </a:r>
            <a:r>
              <a:rPr sz="1200" spc="-5" dirty="0">
                <a:solidFill>
                  <a:srgbClr val="FFFFFF"/>
                </a:solidFill>
                <a:latin typeface="Arial"/>
                <a:cs typeface="Arial"/>
              </a:rPr>
              <a:t> </a:t>
            </a:r>
            <a:r>
              <a:rPr sz="1200" dirty="0">
                <a:solidFill>
                  <a:srgbClr val="FFFFFF"/>
                </a:solidFill>
                <a:latin typeface="Arial"/>
                <a:cs typeface="Arial"/>
              </a:rPr>
              <a:t>som</a:t>
            </a:r>
            <a:r>
              <a:rPr sz="1200" spc="-5" dirty="0">
                <a:solidFill>
                  <a:srgbClr val="FFFFFF"/>
                </a:solidFill>
                <a:latin typeface="Arial"/>
                <a:cs typeface="Arial"/>
              </a:rPr>
              <a:t> </a:t>
            </a:r>
            <a:r>
              <a:rPr sz="1200" dirty="0">
                <a:solidFill>
                  <a:srgbClr val="FFFFFF"/>
                </a:solidFill>
                <a:latin typeface="Arial"/>
                <a:cs typeface="Arial"/>
              </a:rPr>
              <a:t>driver fansen.</a:t>
            </a:r>
            <a:r>
              <a:rPr sz="1200" spc="-40" dirty="0">
                <a:solidFill>
                  <a:srgbClr val="FFFFFF"/>
                </a:solidFill>
                <a:latin typeface="Arial"/>
                <a:cs typeface="Arial"/>
              </a:rPr>
              <a:t> </a:t>
            </a:r>
            <a:r>
              <a:rPr sz="1200" dirty="0">
                <a:solidFill>
                  <a:srgbClr val="FFFFFF"/>
                </a:solidFill>
                <a:latin typeface="Arial"/>
                <a:cs typeface="Arial"/>
              </a:rPr>
              <a:t>Låt</a:t>
            </a:r>
            <a:r>
              <a:rPr sz="1200" spc="-10" dirty="0">
                <a:solidFill>
                  <a:srgbClr val="FFFFFF"/>
                </a:solidFill>
                <a:latin typeface="Arial"/>
                <a:cs typeface="Arial"/>
              </a:rPr>
              <a:t> </a:t>
            </a:r>
            <a:r>
              <a:rPr sz="1200" dirty="0">
                <a:solidFill>
                  <a:srgbClr val="FFFFFF"/>
                </a:solidFill>
                <a:latin typeface="Arial"/>
                <a:cs typeface="Arial"/>
              </a:rPr>
              <a:t>fansen</a:t>
            </a:r>
            <a:r>
              <a:rPr sz="1200" spc="-35" dirty="0">
                <a:solidFill>
                  <a:srgbClr val="FFFFFF"/>
                </a:solidFill>
                <a:latin typeface="Arial"/>
                <a:cs typeface="Arial"/>
              </a:rPr>
              <a:t> </a:t>
            </a:r>
            <a:r>
              <a:rPr sz="1200" dirty="0">
                <a:solidFill>
                  <a:srgbClr val="FFFFFF"/>
                </a:solidFill>
                <a:latin typeface="Arial"/>
                <a:cs typeface="Arial"/>
              </a:rPr>
              <a:t>berätta</a:t>
            </a:r>
            <a:r>
              <a:rPr sz="1200" spc="-30" dirty="0">
                <a:solidFill>
                  <a:srgbClr val="FFFFFF"/>
                </a:solidFill>
                <a:latin typeface="Arial"/>
                <a:cs typeface="Arial"/>
              </a:rPr>
              <a:t> </a:t>
            </a:r>
            <a:r>
              <a:rPr sz="1200" dirty="0">
                <a:solidFill>
                  <a:srgbClr val="FFFFFF"/>
                </a:solidFill>
                <a:latin typeface="Arial"/>
                <a:cs typeface="Arial"/>
              </a:rPr>
              <a:t>om</a:t>
            </a:r>
            <a:r>
              <a:rPr sz="1200" spc="-5" dirty="0">
                <a:solidFill>
                  <a:srgbClr val="FFFFFF"/>
                </a:solidFill>
                <a:latin typeface="Arial"/>
                <a:cs typeface="Arial"/>
              </a:rPr>
              <a:t> </a:t>
            </a:r>
            <a:r>
              <a:rPr sz="1200" dirty="0">
                <a:solidFill>
                  <a:srgbClr val="FFFFFF"/>
                </a:solidFill>
                <a:latin typeface="Arial"/>
                <a:cs typeface="Arial"/>
              </a:rPr>
              <a:t>sin</a:t>
            </a:r>
            <a:r>
              <a:rPr sz="1200" spc="-10" dirty="0">
                <a:solidFill>
                  <a:srgbClr val="FFFFFF"/>
                </a:solidFill>
                <a:latin typeface="Arial"/>
                <a:cs typeface="Arial"/>
              </a:rPr>
              <a:t> </a:t>
            </a:r>
            <a:r>
              <a:rPr sz="1200" dirty="0">
                <a:solidFill>
                  <a:srgbClr val="FFFFFF"/>
                </a:solidFill>
                <a:latin typeface="Arial"/>
                <a:cs typeface="Arial"/>
              </a:rPr>
              <a:t>historia</a:t>
            </a:r>
            <a:r>
              <a:rPr sz="1200" spc="-20" dirty="0">
                <a:solidFill>
                  <a:srgbClr val="FFFFFF"/>
                </a:solidFill>
                <a:latin typeface="Arial"/>
                <a:cs typeface="Arial"/>
              </a:rPr>
              <a:t> </a:t>
            </a:r>
            <a:r>
              <a:rPr sz="1200" dirty="0">
                <a:solidFill>
                  <a:srgbClr val="FFFFFF"/>
                </a:solidFill>
                <a:latin typeface="Arial"/>
                <a:cs typeface="Arial"/>
              </a:rPr>
              <a:t>och</a:t>
            </a:r>
            <a:r>
              <a:rPr sz="1200" spc="-10" dirty="0">
                <a:solidFill>
                  <a:srgbClr val="FFFFFF"/>
                </a:solidFill>
                <a:latin typeface="Arial"/>
                <a:cs typeface="Arial"/>
              </a:rPr>
              <a:t> </a:t>
            </a:r>
            <a:r>
              <a:rPr sz="1200" dirty="0">
                <a:solidFill>
                  <a:srgbClr val="FFFFFF"/>
                </a:solidFill>
                <a:latin typeface="Arial"/>
                <a:cs typeface="Arial"/>
              </a:rPr>
              <a:t>kärlek</a:t>
            </a:r>
            <a:r>
              <a:rPr sz="1200" spc="-20" dirty="0">
                <a:solidFill>
                  <a:srgbClr val="FFFFFF"/>
                </a:solidFill>
                <a:latin typeface="Arial"/>
                <a:cs typeface="Arial"/>
              </a:rPr>
              <a:t> </a:t>
            </a:r>
            <a:r>
              <a:rPr sz="1200" dirty="0">
                <a:solidFill>
                  <a:srgbClr val="FFFFFF"/>
                </a:solidFill>
                <a:latin typeface="Arial"/>
                <a:cs typeface="Arial"/>
              </a:rPr>
              <a:t>till</a:t>
            </a:r>
            <a:r>
              <a:rPr sz="1200" spc="-10" dirty="0">
                <a:solidFill>
                  <a:srgbClr val="FFFFFF"/>
                </a:solidFill>
                <a:latin typeface="Arial"/>
                <a:cs typeface="Arial"/>
              </a:rPr>
              <a:t> klubben!</a:t>
            </a:r>
            <a:endParaRPr sz="1200">
              <a:latin typeface="Arial"/>
              <a:cs typeface="Arial"/>
            </a:endParaRPr>
          </a:p>
        </p:txBody>
      </p:sp>
      <p:sp>
        <p:nvSpPr>
          <p:cNvPr id="4" name="object 4"/>
          <p:cNvSpPr txBox="1"/>
          <p:nvPr/>
        </p:nvSpPr>
        <p:spPr>
          <a:xfrm>
            <a:off x="10012426" y="898652"/>
            <a:ext cx="1794510" cy="208279"/>
          </a:xfrm>
          <a:prstGeom prst="rect">
            <a:avLst/>
          </a:prstGeom>
        </p:spPr>
        <p:txBody>
          <a:bodyPr vert="horz" wrap="square" lIns="0" tIns="12700" rIns="0" bIns="0" rtlCol="0">
            <a:spAutoFit/>
          </a:bodyPr>
          <a:lstStyle/>
          <a:p>
            <a:pPr marL="12700">
              <a:lnSpc>
                <a:spcPct val="100000"/>
              </a:lnSpc>
              <a:spcBef>
                <a:spcPts val="100"/>
              </a:spcBef>
            </a:pPr>
            <a:r>
              <a:rPr sz="1200" dirty="0">
                <a:solidFill>
                  <a:srgbClr val="FFFFFF"/>
                </a:solidFill>
                <a:latin typeface="Arial"/>
                <a:cs typeface="Arial"/>
              </a:rPr>
              <a:t>Strategiska</a:t>
            </a:r>
            <a:r>
              <a:rPr sz="1200" spc="-55" dirty="0">
                <a:solidFill>
                  <a:srgbClr val="FFFFFF"/>
                </a:solidFill>
                <a:latin typeface="Arial"/>
                <a:cs typeface="Arial"/>
              </a:rPr>
              <a:t> </a:t>
            </a:r>
            <a:r>
              <a:rPr sz="1200" spc="-10" dirty="0">
                <a:solidFill>
                  <a:srgbClr val="FFFFFF"/>
                </a:solidFill>
                <a:latin typeface="Arial"/>
                <a:cs typeface="Arial"/>
              </a:rPr>
              <a:t>fokusområden</a:t>
            </a:r>
            <a:endParaRPr sz="1200">
              <a:latin typeface="Arial"/>
              <a:cs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88009" y="1310102"/>
            <a:ext cx="4383405" cy="764540"/>
          </a:xfrm>
          <a:prstGeom prst="rect">
            <a:avLst/>
          </a:prstGeom>
        </p:spPr>
        <p:txBody>
          <a:bodyPr vert="horz" wrap="square" lIns="0" tIns="13335" rIns="0" bIns="0" rtlCol="0">
            <a:spAutoFit/>
          </a:bodyPr>
          <a:lstStyle/>
          <a:p>
            <a:pPr marL="12700">
              <a:lnSpc>
                <a:spcPct val="100000"/>
              </a:lnSpc>
              <a:spcBef>
                <a:spcPts val="105"/>
              </a:spcBef>
            </a:pPr>
            <a:r>
              <a:rPr sz="3200" spc="-10" dirty="0"/>
              <a:t>Målgruppssegmentering</a:t>
            </a:r>
            <a:endParaRPr sz="3200" dirty="0"/>
          </a:p>
          <a:p>
            <a:pPr marL="12700">
              <a:lnSpc>
                <a:spcPct val="100000"/>
              </a:lnSpc>
              <a:spcBef>
                <a:spcPts val="55"/>
              </a:spcBef>
            </a:pPr>
            <a:r>
              <a:rPr sz="1600" i="1" dirty="0">
                <a:latin typeface="Arial"/>
                <a:cs typeface="Arial"/>
              </a:rPr>
              <a:t>Fokusområde</a:t>
            </a:r>
            <a:r>
              <a:rPr sz="1600" i="1" spc="-105" dirty="0">
                <a:latin typeface="Arial"/>
                <a:cs typeface="Arial"/>
              </a:rPr>
              <a:t> </a:t>
            </a:r>
            <a:r>
              <a:rPr sz="1600" i="1" spc="-50" dirty="0">
                <a:latin typeface="Arial"/>
                <a:cs typeface="Arial"/>
              </a:rPr>
              <a:t>2</a:t>
            </a:r>
            <a:endParaRPr sz="1600" dirty="0">
              <a:latin typeface="Arial"/>
              <a:cs typeface="Arial"/>
            </a:endParaRPr>
          </a:p>
        </p:txBody>
      </p:sp>
      <p:pic>
        <p:nvPicPr>
          <p:cNvPr id="3" name="object 3"/>
          <p:cNvPicPr/>
          <p:nvPr/>
        </p:nvPicPr>
        <p:blipFill>
          <a:blip r:embed="rId2" cstate="print"/>
          <a:stretch>
            <a:fillRect/>
          </a:stretch>
        </p:blipFill>
        <p:spPr>
          <a:xfrm>
            <a:off x="1920430" y="3831526"/>
            <a:ext cx="8037195" cy="2427351"/>
          </a:xfrm>
          <a:prstGeom prst="rect">
            <a:avLst/>
          </a:prstGeom>
        </p:spPr>
      </p:pic>
      <p:sp>
        <p:nvSpPr>
          <p:cNvPr id="4" name="object 4"/>
          <p:cNvSpPr txBox="1"/>
          <p:nvPr/>
        </p:nvSpPr>
        <p:spPr>
          <a:xfrm>
            <a:off x="788009" y="2293225"/>
            <a:ext cx="9292590" cy="1101135"/>
          </a:xfrm>
          <a:prstGeom prst="rect">
            <a:avLst/>
          </a:prstGeom>
        </p:spPr>
        <p:txBody>
          <a:bodyPr vert="horz" wrap="square" lIns="0" tIns="13335" rIns="0" bIns="0" rtlCol="0">
            <a:spAutoFit/>
          </a:bodyPr>
          <a:lstStyle/>
          <a:p>
            <a:pPr marL="421005" marR="5080" indent="-408940">
              <a:lnSpc>
                <a:spcPct val="120000"/>
              </a:lnSpc>
              <a:spcBef>
                <a:spcPts val="105"/>
              </a:spcBef>
              <a:buChar char="•"/>
              <a:tabLst>
                <a:tab pos="421005" algn="l"/>
              </a:tabLst>
            </a:pPr>
            <a:r>
              <a:rPr sz="1200" dirty="0">
                <a:solidFill>
                  <a:srgbClr val="FFFFFF"/>
                </a:solidFill>
                <a:latin typeface="Arial"/>
                <a:cs typeface="Arial"/>
              </a:rPr>
              <a:t>En</a:t>
            </a:r>
            <a:r>
              <a:rPr sz="1200" spc="-20" dirty="0">
                <a:solidFill>
                  <a:srgbClr val="FFFFFF"/>
                </a:solidFill>
                <a:latin typeface="Arial"/>
                <a:cs typeface="Arial"/>
              </a:rPr>
              <a:t> </a:t>
            </a:r>
            <a:r>
              <a:rPr sz="1200" dirty="0">
                <a:solidFill>
                  <a:srgbClr val="FFFFFF"/>
                </a:solidFill>
                <a:latin typeface="Arial"/>
                <a:cs typeface="Arial"/>
              </a:rPr>
              <a:t>bra</a:t>
            </a:r>
            <a:r>
              <a:rPr sz="1200" spc="-20" dirty="0">
                <a:solidFill>
                  <a:srgbClr val="FFFFFF"/>
                </a:solidFill>
                <a:latin typeface="Arial"/>
                <a:cs typeface="Arial"/>
              </a:rPr>
              <a:t> </a:t>
            </a:r>
            <a:r>
              <a:rPr sz="1200" dirty="0">
                <a:solidFill>
                  <a:srgbClr val="FFFFFF"/>
                </a:solidFill>
                <a:latin typeface="Arial"/>
                <a:cs typeface="Arial"/>
              </a:rPr>
              <a:t>och</a:t>
            </a:r>
            <a:r>
              <a:rPr sz="1200" spc="-20" dirty="0">
                <a:solidFill>
                  <a:srgbClr val="FFFFFF"/>
                </a:solidFill>
                <a:latin typeface="Arial"/>
                <a:cs typeface="Arial"/>
              </a:rPr>
              <a:t> </a:t>
            </a:r>
            <a:r>
              <a:rPr sz="1200" dirty="0">
                <a:solidFill>
                  <a:srgbClr val="FFFFFF"/>
                </a:solidFill>
                <a:latin typeface="Arial"/>
                <a:cs typeface="Arial"/>
              </a:rPr>
              <a:t>tydlig</a:t>
            </a:r>
            <a:r>
              <a:rPr sz="1200" spc="-10" dirty="0">
                <a:solidFill>
                  <a:srgbClr val="FFFFFF"/>
                </a:solidFill>
                <a:latin typeface="Arial"/>
                <a:cs typeface="Arial"/>
              </a:rPr>
              <a:t> </a:t>
            </a:r>
            <a:r>
              <a:rPr sz="1200" dirty="0">
                <a:solidFill>
                  <a:srgbClr val="FFFFFF"/>
                </a:solidFill>
                <a:latin typeface="Arial"/>
                <a:cs typeface="Arial"/>
              </a:rPr>
              <a:t>segmentering</a:t>
            </a:r>
            <a:r>
              <a:rPr sz="1200" spc="-55" dirty="0">
                <a:solidFill>
                  <a:srgbClr val="FFFFFF"/>
                </a:solidFill>
                <a:latin typeface="Arial"/>
                <a:cs typeface="Arial"/>
              </a:rPr>
              <a:t> </a:t>
            </a:r>
            <a:r>
              <a:rPr sz="1200" dirty="0">
                <a:solidFill>
                  <a:srgbClr val="FFFFFF"/>
                </a:solidFill>
                <a:latin typeface="Arial"/>
                <a:cs typeface="Arial"/>
              </a:rPr>
              <a:t>av</a:t>
            </a:r>
            <a:r>
              <a:rPr sz="1200" spc="-5" dirty="0">
                <a:solidFill>
                  <a:srgbClr val="FFFFFF"/>
                </a:solidFill>
                <a:latin typeface="Arial"/>
                <a:cs typeface="Arial"/>
              </a:rPr>
              <a:t> </a:t>
            </a:r>
            <a:r>
              <a:rPr sz="1200" spc="-10" dirty="0">
                <a:solidFill>
                  <a:srgbClr val="FFFFFF"/>
                </a:solidFill>
                <a:latin typeface="Arial"/>
                <a:cs typeface="Arial"/>
              </a:rPr>
              <a:t>målgruppen</a:t>
            </a:r>
            <a:r>
              <a:rPr sz="1200" spc="-55" dirty="0">
                <a:solidFill>
                  <a:srgbClr val="FFFFFF"/>
                </a:solidFill>
                <a:latin typeface="Arial"/>
                <a:cs typeface="Arial"/>
              </a:rPr>
              <a:t> </a:t>
            </a:r>
            <a:r>
              <a:rPr sz="1200" dirty="0">
                <a:solidFill>
                  <a:srgbClr val="FFFFFF"/>
                </a:solidFill>
                <a:latin typeface="Arial"/>
                <a:cs typeface="Arial"/>
              </a:rPr>
              <a:t>skapar</a:t>
            </a:r>
            <a:r>
              <a:rPr sz="1200" spc="-35" dirty="0">
                <a:solidFill>
                  <a:srgbClr val="FFFFFF"/>
                </a:solidFill>
                <a:latin typeface="Arial"/>
                <a:cs typeface="Arial"/>
              </a:rPr>
              <a:t> </a:t>
            </a:r>
            <a:r>
              <a:rPr sz="1200" spc="-10" dirty="0">
                <a:solidFill>
                  <a:srgbClr val="FFFFFF"/>
                </a:solidFill>
                <a:latin typeface="Arial"/>
                <a:cs typeface="Arial"/>
              </a:rPr>
              <a:t>förutsättningar</a:t>
            </a:r>
            <a:r>
              <a:rPr sz="1200" spc="-45" dirty="0">
                <a:solidFill>
                  <a:srgbClr val="FFFFFF"/>
                </a:solidFill>
                <a:latin typeface="Arial"/>
                <a:cs typeface="Arial"/>
              </a:rPr>
              <a:t> </a:t>
            </a:r>
            <a:r>
              <a:rPr sz="1200" dirty="0">
                <a:solidFill>
                  <a:srgbClr val="FFFFFF"/>
                </a:solidFill>
                <a:latin typeface="Arial"/>
                <a:cs typeface="Arial"/>
              </a:rPr>
              <a:t>för</a:t>
            </a:r>
            <a:r>
              <a:rPr sz="1200" spc="-30" dirty="0">
                <a:solidFill>
                  <a:srgbClr val="FFFFFF"/>
                </a:solidFill>
                <a:latin typeface="Arial"/>
                <a:cs typeface="Arial"/>
              </a:rPr>
              <a:t> </a:t>
            </a:r>
            <a:r>
              <a:rPr sz="1200" dirty="0">
                <a:solidFill>
                  <a:srgbClr val="FFFFFF"/>
                </a:solidFill>
                <a:latin typeface="Arial"/>
                <a:cs typeface="Arial"/>
              </a:rPr>
              <a:t>att</a:t>
            </a:r>
            <a:r>
              <a:rPr sz="1200" spc="-15" dirty="0">
                <a:solidFill>
                  <a:srgbClr val="FFFFFF"/>
                </a:solidFill>
                <a:latin typeface="Arial"/>
                <a:cs typeface="Arial"/>
              </a:rPr>
              <a:t> </a:t>
            </a:r>
            <a:r>
              <a:rPr sz="1200" dirty="0">
                <a:solidFill>
                  <a:srgbClr val="FFFFFF"/>
                </a:solidFill>
                <a:latin typeface="Arial"/>
                <a:cs typeface="Arial"/>
              </a:rPr>
              <a:t>utveckla</a:t>
            </a:r>
            <a:r>
              <a:rPr sz="1200" spc="-30" dirty="0">
                <a:solidFill>
                  <a:srgbClr val="FFFFFF"/>
                </a:solidFill>
                <a:latin typeface="Arial"/>
                <a:cs typeface="Arial"/>
              </a:rPr>
              <a:t> </a:t>
            </a:r>
            <a:r>
              <a:rPr sz="1200" dirty="0">
                <a:solidFill>
                  <a:srgbClr val="FFFFFF"/>
                </a:solidFill>
                <a:latin typeface="Arial"/>
                <a:cs typeface="Arial"/>
              </a:rPr>
              <a:t>en</a:t>
            </a:r>
            <a:r>
              <a:rPr sz="1200" spc="-10" dirty="0">
                <a:solidFill>
                  <a:srgbClr val="FFFFFF"/>
                </a:solidFill>
                <a:latin typeface="Arial"/>
                <a:cs typeface="Arial"/>
              </a:rPr>
              <a:t> </a:t>
            </a:r>
            <a:r>
              <a:rPr sz="1200" dirty="0">
                <a:solidFill>
                  <a:srgbClr val="FFFFFF"/>
                </a:solidFill>
                <a:latin typeface="Arial"/>
                <a:cs typeface="Arial"/>
              </a:rPr>
              <a:t>bra</a:t>
            </a:r>
            <a:r>
              <a:rPr sz="1200" spc="-15" dirty="0">
                <a:solidFill>
                  <a:srgbClr val="FFFFFF"/>
                </a:solidFill>
                <a:latin typeface="Arial"/>
                <a:cs typeface="Arial"/>
              </a:rPr>
              <a:t> </a:t>
            </a:r>
            <a:r>
              <a:rPr sz="1200" spc="-10" dirty="0">
                <a:solidFill>
                  <a:srgbClr val="FFFFFF"/>
                </a:solidFill>
                <a:latin typeface="Arial"/>
                <a:cs typeface="Arial"/>
              </a:rPr>
              <a:t>marknadsstrategi. </a:t>
            </a:r>
            <a:r>
              <a:rPr sz="1200" dirty="0">
                <a:solidFill>
                  <a:srgbClr val="FFFFFF"/>
                </a:solidFill>
                <a:latin typeface="Arial"/>
                <a:cs typeface="Arial"/>
              </a:rPr>
              <a:t>Exempelvis</a:t>
            </a:r>
            <a:r>
              <a:rPr sz="1200" spc="-30" dirty="0">
                <a:solidFill>
                  <a:srgbClr val="FFFFFF"/>
                </a:solidFill>
                <a:latin typeface="Arial"/>
                <a:cs typeface="Arial"/>
              </a:rPr>
              <a:t> </a:t>
            </a:r>
            <a:r>
              <a:rPr sz="1200" dirty="0">
                <a:solidFill>
                  <a:srgbClr val="FFFFFF"/>
                </a:solidFill>
                <a:latin typeface="Arial"/>
                <a:cs typeface="Arial"/>
              </a:rPr>
              <a:t>hur</a:t>
            </a:r>
            <a:r>
              <a:rPr sz="1200" spc="-40" dirty="0">
                <a:solidFill>
                  <a:srgbClr val="FFFFFF"/>
                </a:solidFill>
                <a:latin typeface="Arial"/>
                <a:cs typeface="Arial"/>
              </a:rPr>
              <a:t> </a:t>
            </a:r>
            <a:r>
              <a:rPr sz="1200" dirty="0">
                <a:solidFill>
                  <a:srgbClr val="FFFFFF"/>
                </a:solidFill>
                <a:latin typeface="Arial"/>
                <a:cs typeface="Arial"/>
              </a:rPr>
              <a:t>vi</a:t>
            </a:r>
            <a:r>
              <a:rPr sz="1200" spc="-10" dirty="0">
                <a:solidFill>
                  <a:srgbClr val="FFFFFF"/>
                </a:solidFill>
                <a:latin typeface="Arial"/>
                <a:cs typeface="Arial"/>
              </a:rPr>
              <a:t> </a:t>
            </a:r>
            <a:r>
              <a:rPr sz="1200" dirty="0">
                <a:solidFill>
                  <a:srgbClr val="FFFFFF"/>
                </a:solidFill>
                <a:latin typeface="Arial"/>
                <a:cs typeface="Arial"/>
              </a:rPr>
              <a:t>ska</a:t>
            </a:r>
            <a:r>
              <a:rPr sz="1200" spc="-50" dirty="0">
                <a:solidFill>
                  <a:srgbClr val="FFFFFF"/>
                </a:solidFill>
                <a:latin typeface="Arial"/>
                <a:cs typeface="Arial"/>
              </a:rPr>
              <a:t> </a:t>
            </a:r>
            <a:r>
              <a:rPr sz="1200" dirty="0">
                <a:solidFill>
                  <a:srgbClr val="FFFFFF"/>
                </a:solidFill>
                <a:latin typeface="Arial"/>
                <a:cs typeface="Arial"/>
              </a:rPr>
              <a:t>släppa</a:t>
            </a:r>
            <a:r>
              <a:rPr sz="1200" spc="-55" dirty="0">
                <a:solidFill>
                  <a:srgbClr val="FFFFFF"/>
                </a:solidFill>
                <a:latin typeface="Arial"/>
                <a:cs typeface="Arial"/>
              </a:rPr>
              <a:t> </a:t>
            </a:r>
            <a:r>
              <a:rPr sz="1200" dirty="0">
                <a:solidFill>
                  <a:srgbClr val="FFFFFF"/>
                </a:solidFill>
                <a:latin typeface="Arial"/>
                <a:cs typeface="Arial"/>
              </a:rPr>
              <a:t>biljetter</a:t>
            </a:r>
            <a:r>
              <a:rPr sz="1200" spc="-55" dirty="0">
                <a:solidFill>
                  <a:srgbClr val="FFFFFF"/>
                </a:solidFill>
                <a:latin typeface="Arial"/>
                <a:cs typeface="Arial"/>
              </a:rPr>
              <a:t> </a:t>
            </a:r>
            <a:r>
              <a:rPr sz="1200" dirty="0">
                <a:solidFill>
                  <a:srgbClr val="FFFFFF"/>
                </a:solidFill>
                <a:latin typeface="Arial"/>
                <a:cs typeface="Arial"/>
              </a:rPr>
              <a:t>till</a:t>
            </a:r>
            <a:r>
              <a:rPr sz="1200" spc="-35" dirty="0">
                <a:solidFill>
                  <a:srgbClr val="FFFFFF"/>
                </a:solidFill>
                <a:latin typeface="Arial"/>
                <a:cs typeface="Arial"/>
              </a:rPr>
              <a:t> </a:t>
            </a:r>
            <a:r>
              <a:rPr sz="1200" dirty="0">
                <a:solidFill>
                  <a:srgbClr val="FFFFFF"/>
                </a:solidFill>
                <a:latin typeface="Arial"/>
                <a:cs typeface="Arial"/>
              </a:rPr>
              <a:t>åtråvärda</a:t>
            </a:r>
            <a:r>
              <a:rPr sz="1200" spc="-55" dirty="0">
                <a:solidFill>
                  <a:srgbClr val="FFFFFF"/>
                </a:solidFill>
                <a:latin typeface="Arial"/>
                <a:cs typeface="Arial"/>
              </a:rPr>
              <a:t> </a:t>
            </a:r>
            <a:r>
              <a:rPr sz="1200" dirty="0">
                <a:solidFill>
                  <a:srgbClr val="FFFFFF"/>
                </a:solidFill>
                <a:latin typeface="Arial"/>
                <a:cs typeface="Arial"/>
              </a:rPr>
              <a:t>matcher?</a:t>
            </a:r>
            <a:r>
              <a:rPr sz="1200" spc="-65" dirty="0">
                <a:solidFill>
                  <a:srgbClr val="FFFFFF"/>
                </a:solidFill>
                <a:latin typeface="Arial"/>
                <a:cs typeface="Arial"/>
              </a:rPr>
              <a:t> </a:t>
            </a:r>
            <a:r>
              <a:rPr sz="1200" dirty="0">
                <a:solidFill>
                  <a:srgbClr val="FFFFFF"/>
                </a:solidFill>
                <a:latin typeface="Arial"/>
                <a:cs typeface="Arial"/>
              </a:rPr>
              <a:t>Då</a:t>
            </a:r>
            <a:r>
              <a:rPr sz="1200" spc="-30" dirty="0">
                <a:solidFill>
                  <a:srgbClr val="FFFFFF"/>
                </a:solidFill>
                <a:latin typeface="Arial"/>
                <a:cs typeface="Arial"/>
              </a:rPr>
              <a:t> </a:t>
            </a:r>
            <a:r>
              <a:rPr sz="1200" dirty="0">
                <a:solidFill>
                  <a:srgbClr val="FFFFFF"/>
                </a:solidFill>
                <a:latin typeface="Arial"/>
                <a:cs typeface="Arial"/>
              </a:rPr>
              <a:t>bör</a:t>
            </a:r>
            <a:r>
              <a:rPr sz="1200" spc="-40" dirty="0">
                <a:solidFill>
                  <a:srgbClr val="FFFFFF"/>
                </a:solidFill>
                <a:latin typeface="Arial"/>
                <a:cs typeface="Arial"/>
              </a:rPr>
              <a:t> </a:t>
            </a:r>
            <a:r>
              <a:rPr sz="1200" dirty="0">
                <a:solidFill>
                  <a:srgbClr val="FFFFFF"/>
                </a:solidFill>
                <a:latin typeface="Arial"/>
                <a:cs typeface="Arial"/>
              </a:rPr>
              <a:t>vår</a:t>
            </a:r>
            <a:r>
              <a:rPr sz="1200" spc="-25" dirty="0">
                <a:solidFill>
                  <a:srgbClr val="FFFFFF"/>
                </a:solidFill>
                <a:latin typeface="Arial"/>
                <a:cs typeface="Arial"/>
              </a:rPr>
              <a:t> </a:t>
            </a:r>
            <a:r>
              <a:rPr sz="1200" dirty="0">
                <a:solidFill>
                  <a:srgbClr val="FFFFFF"/>
                </a:solidFill>
                <a:latin typeface="Arial"/>
                <a:cs typeface="Arial"/>
              </a:rPr>
              <a:t>mest</a:t>
            </a:r>
            <a:r>
              <a:rPr sz="1200" spc="-40" dirty="0">
                <a:solidFill>
                  <a:srgbClr val="FFFFFF"/>
                </a:solidFill>
                <a:latin typeface="Arial"/>
                <a:cs typeface="Arial"/>
              </a:rPr>
              <a:t> </a:t>
            </a:r>
            <a:r>
              <a:rPr sz="1200" dirty="0">
                <a:solidFill>
                  <a:srgbClr val="FFFFFF"/>
                </a:solidFill>
                <a:latin typeface="Arial"/>
                <a:cs typeface="Arial"/>
              </a:rPr>
              <a:t>lojala</a:t>
            </a:r>
            <a:r>
              <a:rPr sz="1200" spc="-40" dirty="0">
                <a:solidFill>
                  <a:srgbClr val="FFFFFF"/>
                </a:solidFill>
                <a:latin typeface="Arial"/>
                <a:cs typeface="Arial"/>
              </a:rPr>
              <a:t> </a:t>
            </a:r>
            <a:r>
              <a:rPr sz="1200" dirty="0">
                <a:solidFill>
                  <a:srgbClr val="FFFFFF"/>
                </a:solidFill>
                <a:latin typeface="Arial"/>
                <a:cs typeface="Arial"/>
              </a:rPr>
              <a:t>publik</a:t>
            </a:r>
            <a:r>
              <a:rPr sz="1200" spc="-35" dirty="0">
                <a:solidFill>
                  <a:srgbClr val="FFFFFF"/>
                </a:solidFill>
                <a:latin typeface="Arial"/>
                <a:cs typeface="Arial"/>
              </a:rPr>
              <a:t> </a:t>
            </a:r>
            <a:r>
              <a:rPr sz="1200" dirty="0">
                <a:solidFill>
                  <a:srgbClr val="FFFFFF"/>
                </a:solidFill>
                <a:latin typeface="Arial"/>
                <a:cs typeface="Arial"/>
              </a:rPr>
              <a:t>prioriteras</a:t>
            </a:r>
            <a:r>
              <a:rPr sz="1200" spc="-60" dirty="0">
                <a:solidFill>
                  <a:srgbClr val="FFFFFF"/>
                </a:solidFill>
                <a:latin typeface="Arial"/>
                <a:cs typeface="Arial"/>
              </a:rPr>
              <a:t> </a:t>
            </a:r>
            <a:r>
              <a:rPr sz="1200" dirty="0">
                <a:solidFill>
                  <a:srgbClr val="FFFFFF"/>
                </a:solidFill>
                <a:latin typeface="Arial"/>
                <a:cs typeface="Arial"/>
              </a:rPr>
              <a:t>och</a:t>
            </a:r>
            <a:r>
              <a:rPr sz="1200" spc="-35" dirty="0">
                <a:solidFill>
                  <a:srgbClr val="FFFFFF"/>
                </a:solidFill>
                <a:latin typeface="Arial"/>
                <a:cs typeface="Arial"/>
              </a:rPr>
              <a:t> </a:t>
            </a:r>
            <a:r>
              <a:rPr sz="1200" spc="-25" dirty="0">
                <a:solidFill>
                  <a:srgbClr val="FFFFFF"/>
                </a:solidFill>
                <a:latin typeface="Arial"/>
                <a:cs typeface="Arial"/>
              </a:rPr>
              <a:t>få </a:t>
            </a:r>
            <a:r>
              <a:rPr sz="1200" spc="-10" dirty="0">
                <a:solidFill>
                  <a:srgbClr val="FFFFFF"/>
                </a:solidFill>
                <a:latin typeface="Arial"/>
                <a:cs typeface="Arial"/>
              </a:rPr>
              <a:t>erbjudanden</a:t>
            </a:r>
            <a:r>
              <a:rPr sz="1200" spc="-60" dirty="0">
                <a:solidFill>
                  <a:srgbClr val="FFFFFF"/>
                </a:solidFill>
                <a:latin typeface="Arial"/>
                <a:cs typeface="Arial"/>
              </a:rPr>
              <a:t> </a:t>
            </a:r>
            <a:r>
              <a:rPr sz="1200" dirty="0">
                <a:solidFill>
                  <a:srgbClr val="FFFFFF"/>
                </a:solidFill>
                <a:latin typeface="Arial"/>
                <a:cs typeface="Arial"/>
              </a:rPr>
              <a:t>först.</a:t>
            </a:r>
            <a:r>
              <a:rPr sz="1200" spc="-40" dirty="0">
                <a:solidFill>
                  <a:srgbClr val="FFFFFF"/>
                </a:solidFill>
                <a:latin typeface="Arial"/>
                <a:cs typeface="Arial"/>
              </a:rPr>
              <a:t> </a:t>
            </a:r>
            <a:r>
              <a:rPr sz="1200" dirty="0">
                <a:solidFill>
                  <a:srgbClr val="FFFFFF"/>
                </a:solidFill>
                <a:latin typeface="Arial"/>
                <a:cs typeface="Arial"/>
              </a:rPr>
              <a:t>Ett</a:t>
            </a:r>
            <a:r>
              <a:rPr sz="1200" spc="-20" dirty="0">
                <a:solidFill>
                  <a:srgbClr val="FFFFFF"/>
                </a:solidFill>
                <a:latin typeface="Arial"/>
                <a:cs typeface="Arial"/>
              </a:rPr>
              <a:t> </a:t>
            </a:r>
            <a:r>
              <a:rPr sz="1200" dirty="0">
                <a:solidFill>
                  <a:srgbClr val="FFFFFF"/>
                </a:solidFill>
                <a:latin typeface="Arial"/>
                <a:cs typeface="Arial"/>
              </a:rPr>
              <a:t>annat</a:t>
            </a:r>
            <a:r>
              <a:rPr sz="1200" spc="-30" dirty="0">
                <a:solidFill>
                  <a:srgbClr val="FFFFFF"/>
                </a:solidFill>
                <a:latin typeface="Arial"/>
                <a:cs typeface="Arial"/>
              </a:rPr>
              <a:t> </a:t>
            </a:r>
            <a:r>
              <a:rPr sz="1200" dirty="0">
                <a:solidFill>
                  <a:srgbClr val="FFFFFF"/>
                </a:solidFill>
                <a:latin typeface="Arial"/>
                <a:cs typeface="Arial"/>
              </a:rPr>
              <a:t>viktigt</a:t>
            </a:r>
            <a:r>
              <a:rPr sz="1200" spc="-20" dirty="0">
                <a:solidFill>
                  <a:srgbClr val="FFFFFF"/>
                </a:solidFill>
                <a:latin typeface="Arial"/>
                <a:cs typeface="Arial"/>
              </a:rPr>
              <a:t> </a:t>
            </a:r>
            <a:r>
              <a:rPr sz="1200" dirty="0">
                <a:solidFill>
                  <a:srgbClr val="FFFFFF"/>
                </a:solidFill>
                <a:latin typeface="Arial"/>
                <a:cs typeface="Arial"/>
              </a:rPr>
              <a:t>syfte</a:t>
            </a:r>
            <a:r>
              <a:rPr sz="1200" spc="-20" dirty="0">
                <a:solidFill>
                  <a:srgbClr val="FFFFFF"/>
                </a:solidFill>
                <a:latin typeface="Arial"/>
                <a:cs typeface="Arial"/>
              </a:rPr>
              <a:t> </a:t>
            </a:r>
            <a:r>
              <a:rPr sz="1200" dirty="0">
                <a:solidFill>
                  <a:srgbClr val="FFFFFF"/>
                </a:solidFill>
                <a:latin typeface="Arial"/>
                <a:cs typeface="Arial"/>
              </a:rPr>
              <a:t>med</a:t>
            </a:r>
            <a:r>
              <a:rPr sz="1200" spc="-25" dirty="0">
                <a:solidFill>
                  <a:srgbClr val="FFFFFF"/>
                </a:solidFill>
                <a:latin typeface="Arial"/>
                <a:cs typeface="Arial"/>
              </a:rPr>
              <a:t> </a:t>
            </a:r>
            <a:r>
              <a:rPr sz="1200" dirty="0">
                <a:solidFill>
                  <a:srgbClr val="FFFFFF"/>
                </a:solidFill>
                <a:latin typeface="Arial"/>
                <a:cs typeface="Arial"/>
              </a:rPr>
              <a:t>att</a:t>
            </a:r>
            <a:r>
              <a:rPr sz="1200" spc="-15" dirty="0">
                <a:solidFill>
                  <a:srgbClr val="FFFFFF"/>
                </a:solidFill>
                <a:latin typeface="Arial"/>
                <a:cs typeface="Arial"/>
              </a:rPr>
              <a:t> </a:t>
            </a:r>
            <a:r>
              <a:rPr sz="1200" dirty="0">
                <a:solidFill>
                  <a:srgbClr val="FFFFFF"/>
                </a:solidFill>
                <a:latin typeface="Arial"/>
                <a:cs typeface="Arial"/>
              </a:rPr>
              <a:t>segmentera</a:t>
            </a:r>
            <a:r>
              <a:rPr sz="1200" spc="-45" dirty="0">
                <a:solidFill>
                  <a:srgbClr val="FFFFFF"/>
                </a:solidFill>
                <a:latin typeface="Arial"/>
                <a:cs typeface="Arial"/>
              </a:rPr>
              <a:t> </a:t>
            </a:r>
            <a:r>
              <a:rPr sz="1200" spc="-10" dirty="0">
                <a:solidFill>
                  <a:srgbClr val="FFFFFF"/>
                </a:solidFill>
                <a:latin typeface="Arial"/>
                <a:cs typeface="Arial"/>
              </a:rPr>
              <a:t>målgruppen</a:t>
            </a:r>
            <a:r>
              <a:rPr sz="1200" spc="-65" dirty="0">
                <a:solidFill>
                  <a:srgbClr val="FFFFFF"/>
                </a:solidFill>
                <a:latin typeface="Arial"/>
                <a:cs typeface="Arial"/>
              </a:rPr>
              <a:t> </a:t>
            </a:r>
            <a:r>
              <a:rPr sz="1200" dirty="0">
                <a:solidFill>
                  <a:srgbClr val="FFFFFF"/>
                </a:solidFill>
                <a:latin typeface="Arial"/>
                <a:cs typeface="Arial"/>
              </a:rPr>
              <a:t>är</a:t>
            </a:r>
            <a:r>
              <a:rPr sz="1200" spc="-10" dirty="0">
                <a:solidFill>
                  <a:srgbClr val="FFFFFF"/>
                </a:solidFill>
                <a:latin typeface="Arial"/>
                <a:cs typeface="Arial"/>
              </a:rPr>
              <a:t> </a:t>
            </a:r>
            <a:r>
              <a:rPr sz="1200" dirty="0">
                <a:solidFill>
                  <a:srgbClr val="FFFFFF"/>
                </a:solidFill>
                <a:latin typeface="Arial"/>
                <a:cs typeface="Arial"/>
              </a:rPr>
              <a:t>att</a:t>
            </a:r>
            <a:r>
              <a:rPr sz="1200" spc="-35" dirty="0">
                <a:solidFill>
                  <a:srgbClr val="FFFFFF"/>
                </a:solidFill>
                <a:latin typeface="Arial"/>
                <a:cs typeface="Arial"/>
              </a:rPr>
              <a:t> </a:t>
            </a:r>
            <a:r>
              <a:rPr sz="1200" dirty="0">
                <a:solidFill>
                  <a:srgbClr val="FFFFFF"/>
                </a:solidFill>
                <a:latin typeface="Arial"/>
                <a:cs typeface="Arial"/>
              </a:rPr>
              <a:t>kvantifiera</a:t>
            </a:r>
            <a:r>
              <a:rPr sz="1200" spc="-30" dirty="0">
                <a:solidFill>
                  <a:srgbClr val="FFFFFF"/>
                </a:solidFill>
                <a:latin typeface="Arial"/>
                <a:cs typeface="Arial"/>
              </a:rPr>
              <a:t> </a:t>
            </a:r>
            <a:r>
              <a:rPr sz="1200" dirty="0">
                <a:solidFill>
                  <a:srgbClr val="FFFFFF"/>
                </a:solidFill>
                <a:latin typeface="Arial"/>
                <a:cs typeface="Arial"/>
              </a:rPr>
              <a:t>och</a:t>
            </a:r>
            <a:r>
              <a:rPr sz="1200" spc="-25" dirty="0">
                <a:solidFill>
                  <a:srgbClr val="FFFFFF"/>
                </a:solidFill>
                <a:latin typeface="Arial"/>
                <a:cs typeface="Arial"/>
              </a:rPr>
              <a:t> </a:t>
            </a:r>
            <a:r>
              <a:rPr sz="1200" dirty="0">
                <a:solidFill>
                  <a:srgbClr val="FFFFFF"/>
                </a:solidFill>
                <a:latin typeface="Arial"/>
                <a:cs typeface="Arial"/>
              </a:rPr>
              <a:t>sätta</a:t>
            </a:r>
            <a:r>
              <a:rPr sz="1200" spc="-45" dirty="0">
                <a:solidFill>
                  <a:srgbClr val="FFFFFF"/>
                </a:solidFill>
                <a:latin typeface="Arial"/>
                <a:cs typeface="Arial"/>
              </a:rPr>
              <a:t> </a:t>
            </a:r>
            <a:r>
              <a:rPr sz="1200" dirty="0">
                <a:solidFill>
                  <a:srgbClr val="FFFFFF"/>
                </a:solidFill>
                <a:latin typeface="Arial"/>
                <a:cs typeface="Arial"/>
              </a:rPr>
              <a:t>mål.</a:t>
            </a:r>
            <a:r>
              <a:rPr sz="1200" spc="-15" dirty="0">
                <a:solidFill>
                  <a:srgbClr val="FFFFFF"/>
                </a:solidFill>
                <a:latin typeface="Arial"/>
                <a:cs typeface="Arial"/>
              </a:rPr>
              <a:t> </a:t>
            </a:r>
            <a:r>
              <a:rPr sz="1200" spc="-25" dirty="0">
                <a:solidFill>
                  <a:srgbClr val="FFFFFF"/>
                </a:solidFill>
                <a:latin typeface="Arial"/>
                <a:cs typeface="Arial"/>
              </a:rPr>
              <a:t>Hur </a:t>
            </a:r>
            <a:r>
              <a:rPr sz="1200" dirty="0">
                <a:solidFill>
                  <a:srgbClr val="FFFFFF"/>
                </a:solidFill>
                <a:latin typeface="Arial"/>
                <a:cs typeface="Arial"/>
              </a:rPr>
              <a:t>många</a:t>
            </a:r>
            <a:r>
              <a:rPr sz="1200" spc="-45" dirty="0">
                <a:solidFill>
                  <a:srgbClr val="FFFFFF"/>
                </a:solidFill>
                <a:latin typeface="Arial"/>
                <a:cs typeface="Arial"/>
              </a:rPr>
              <a:t> </a:t>
            </a:r>
            <a:r>
              <a:rPr sz="1200" dirty="0">
                <a:solidFill>
                  <a:srgbClr val="FFFFFF"/>
                </a:solidFill>
                <a:latin typeface="Arial"/>
                <a:cs typeface="Arial"/>
              </a:rPr>
              <a:t>ska</a:t>
            </a:r>
            <a:r>
              <a:rPr sz="1200" spc="-25" dirty="0">
                <a:solidFill>
                  <a:srgbClr val="FFFFFF"/>
                </a:solidFill>
                <a:latin typeface="Arial"/>
                <a:cs typeface="Arial"/>
              </a:rPr>
              <a:t> </a:t>
            </a:r>
            <a:r>
              <a:rPr sz="1200" dirty="0">
                <a:solidFill>
                  <a:srgbClr val="FFFFFF"/>
                </a:solidFill>
                <a:latin typeface="Arial"/>
                <a:cs typeface="Arial"/>
              </a:rPr>
              <a:t>vi</a:t>
            </a:r>
            <a:r>
              <a:rPr sz="1200" spc="5" dirty="0">
                <a:solidFill>
                  <a:srgbClr val="FFFFFF"/>
                </a:solidFill>
                <a:latin typeface="Arial"/>
                <a:cs typeface="Arial"/>
              </a:rPr>
              <a:t> </a:t>
            </a:r>
            <a:r>
              <a:rPr sz="1200" dirty="0">
                <a:solidFill>
                  <a:srgbClr val="FFFFFF"/>
                </a:solidFill>
                <a:latin typeface="Arial"/>
                <a:cs typeface="Arial"/>
              </a:rPr>
              <a:t>ha</a:t>
            </a:r>
            <a:r>
              <a:rPr sz="1200" spc="-25" dirty="0">
                <a:solidFill>
                  <a:srgbClr val="FFFFFF"/>
                </a:solidFill>
                <a:latin typeface="Arial"/>
                <a:cs typeface="Arial"/>
              </a:rPr>
              <a:t> </a:t>
            </a:r>
            <a:r>
              <a:rPr sz="1200" dirty="0">
                <a:solidFill>
                  <a:srgbClr val="FFFFFF"/>
                </a:solidFill>
                <a:latin typeface="Arial"/>
                <a:cs typeface="Arial"/>
              </a:rPr>
              <a:t>i</a:t>
            </a:r>
            <a:r>
              <a:rPr sz="1200" spc="-10" dirty="0">
                <a:solidFill>
                  <a:srgbClr val="FFFFFF"/>
                </a:solidFill>
                <a:latin typeface="Arial"/>
                <a:cs typeface="Arial"/>
              </a:rPr>
              <a:t> </a:t>
            </a:r>
            <a:r>
              <a:rPr sz="1200" dirty="0">
                <a:solidFill>
                  <a:srgbClr val="FFFFFF"/>
                </a:solidFill>
                <a:latin typeface="Arial"/>
                <a:cs typeface="Arial"/>
              </a:rPr>
              <a:t>vår databas</a:t>
            </a:r>
            <a:r>
              <a:rPr sz="1200" spc="-45" dirty="0">
                <a:solidFill>
                  <a:srgbClr val="FFFFFF"/>
                </a:solidFill>
                <a:latin typeface="Arial"/>
                <a:cs typeface="Arial"/>
              </a:rPr>
              <a:t> </a:t>
            </a:r>
            <a:r>
              <a:rPr sz="1200" dirty="0">
                <a:solidFill>
                  <a:srgbClr val="FFFFFF"/>
                </a:solidFill>
                <a:latin typeface="Arial"/>
                <a:cs typeface="Arial"/>
              </a:rPr>
              <a:t>om</a:t>
            </a:r>
            <a:r>
              <a:rPr sz="1200" spc="-15" dirty="0">
                <a:solidFill>
                  <a:srgbClr val="FFFFFF"/>
                </a:solidFill>
                <a:latin typeface="Arial"/>
                <a:cs typeface="Arial"/>
              </a:rPr>
              <a:t> </a:t>
            </a:r>
            <a:r>
              <a:rPr sz="1200" dirty="0">
                <a:solidFill>
                  <a:srgbClr val="FFFFFF"/>
                </a:solidFill>
                <a:latin typeface="Arial"/>
                <a:cs typeface="Arial"/>
              </a:rPr>
              <a:t>fem</a:t>
            </a:r>
            <a:r>
              <a:rPr sz="1200" spc="-30" dirty="0">
                <a:solidFill>
                  <a:srgbClr val="FFFFFF"/>
                </a:solidFill>
                <a:latin typeface="Arial"/>
                <a:cs typeface="Arial"/>
              </a:rPr>
              <a:t> </a:t>
            </a:r>
            <a:r>
              <a:rPr sz="1200" dirty="0">
                <a:solidFill>
                  <a:srgbClr val="FFFFFF"/>
                </a:solidFill>
                <a:latin typeface="Arial"/>
                <a:cs typeface="Arial"/>
              </a:rPr>
              <a:t>år?</a:t>
            </a:r>
            <a:r>
              <a:rPr sz="1200" spc="-25" dirty="0">
                <a:solidFill>
                  <a:srgbClr val="FFFFFF"/>
                </a:solidFill>
                <a:latin typeface="Arial"/>
                <a:cs typeface="Arial"/>
              </a:rPr>
              <a:t> </a:t>
            </a:r>
            <a:r>
              <a:rPr sz="1200" dirty="0">
                <a:solidFill>
                  <a:srgbClr val="FFFFFF"/>
                </a:solidFill>
                <a:latin typeface="Arial"/>
                <a:cs typeface="Arial"/>
              </a:rPr>
              <a:t>Segmenten</a:t>
            </a:r>
            <a:r>
              <a:rPr sz="1200" spc="-50" dirty="0">
                <a:solidFill>
                  <a:srgbClr val="FFFFFF"/>
                </a:solidFill>
                <a:latin typeface="Arial"/>
                <a:cs typeface="Arial"/>
              </a:rPr>
              <a:t> </a:t>
            </a:r>
            <a:r>
              <a:rPr sz="1200" dirty="0">
                <a:solidFill>
                  <a:srgbClr val="FFFFFF"/>
                </a:solidFill>
                <a:latin typeface="Arial"/>
                <a:cs typeface="Arial"/>
              </a:rPr>
              <a:t>nedan</a:t>
            </a:r>
            <a:r>
              <a:rPr sz="1200" spc="-40" dirty="0">
                <a:solidFill>
                  <a:srgbClr val="FFFFFF"/>
                </a:solidFill>
                <a:latin typeface="Arial"/>
                <a:cs typeface="Arial"/>
              </a:rPr>
              <a:t> </a:t>
            </a:r>
            <a:r>
              <a:rPr sz="1200" dirty="0">
                <a:solidFill>
                  <a:srgbClr val="FFFFFF"/>
                </a:solidFill>
                <a:latin typeface="Arial"/>
                <a:cs typeface="Arial"/>
              </a:rPr>
              <a:t>är</a:t>
            </a:r>
            <a:r>
              <a:rPr sz="1200" spc="-15" dirty="0">
                <a:solidFill>
                  <a:srgbClr val="FFFFFF"/>
                </a:solidFill>
                <a:latin typeface="Arial"/>
                <a:cs typeface="Arial"/>
              </a:rPr>
              <a:t> </a:t>
            </a:r>
            <a:r>
              <a:rPr sz="1200" dirty="0">
                <a:solidFill>
                  <a:srgbClr val="FFFFFF"/>
                </a:solidFill>
                <a:latin typeface="Arial"/>
                <a:cs typeface="Arial"/>
              </a:rPr>
              <a:t>endast</a:t>
            </a:r>
            <a:r>
              <a:rPr sz="1200" spc="-40" dirty="0">
                <a:solidFill>
                  <a:srgbClr val="FFFFFF"/>
                </a:solidFill>
                <a:latin typeface="Arial"/>
                <a:cs typeface="Arial"/>
              </a:rPr>
              <a:t> </a:t>
            </a:r>
            <a:r>
              <a:rPr sz="1200" spc="-10" dirty="0">
                <a:solidFill>
                  <a:srgbClr val="FFFFFF"/>
                </a:solidFill>
                <a:latin typeface="Arial"/>
                <a:cs typeface="Arial"/>
              </a:rPr>
              <a:t>exempel.</a:t>
            </a:r>
            <a:r>
              <a:rPr sz="1200" spc="-90" dirty="0">
                <a:solidFill>
                  <a:srgbClr val="FFFFFF"/>
                </a:solidFill>
                <a:latin typeface="Arial"/>
                <a:cs typeface="Arial"/>
              </a:rPr>
              <a:t> </a:t>
            </a:r>
            <a:r>
              <a:rPr sz="1200" dirty="0">
                <a:solidFill>
                  <a:srgbClr val="FFFFFF"/>
                </a:solidFill>
                <a:latin typeface="Arial"/>
                <a:cs typeface="Arial"/>
              </a:rPr>
              <a:t>Att</a:t>
            </a:r>
            <a:r>
              <a:rPr sz="1200" spc="-20" dirty="0">
                <a:solidFill>
                  <a:srgbClr val="FFFFFF"/>
                </a:solidFill>
                <a:latin typeface="Arial"/>
                <a:cs typeface="Arial"/>
              </a:rPr>
              <a:t> </a:t>
            </a:r>
            <a:r>
              <a:rPr sz="1200" dirty="0">
                <a:solidFill>
                  <a:srgbClr val="FFFFFF"/>
                </a:solidFill>
                <a:latin typeface="Arial"/>
                <a:cs typeface="Arial"/>
              </a:rPr>
              <a:t>bygga</a:t>
            </a:r>
            <a:r>
              <a:rPr sz="1200" spc="-15" dirty="0">
                <a:solidFill>
                  <a:srgbClr val="FFFFFF"/>
                </a:solidFill>
                <a:latin typeface="Arial"/>
                <a:cs typeface="Arial"/>
              </a:rPr>
              <a:t> </a:t>
            </a:r>
            <a:r>
              <a:rPr sz="1200" dirty="0">
                <a:solidFill>
                  <a:srgbClr val="FFFFFF"/>
                </a:solidFill>
                <a:latin typeface="Arial"/>
                <a:cs typeface="Arial"/>
              </a:rPr>
              <a:t>en</a:t>
            </a:r>
            <a:r>
              <a:rPr sz="1200" spc="-25" dirty="0">
                <a:solidFill>
                  <a:srgbClr val="FFFFFF"/>
                </a:solidFill>
                <a:latin typeface="Arial"/>
                <a:cs typeface="Arial"/>
              </a:rPr>
              <a:t> </a:t>
            </a:r>
            <a:r>
              <a:rPr sz="1200" dirty="0">
                <a:solidFill>
                  <a:srgbClr val="FFFFFF"/>
                </a:solidFill>
                <a:latin typeface="Arial"/>
                <a:cs typeface="Arial"/>
              </a:rPr>
              <a:t>databas</a:t>
            </a:r>
            <a:r>
              <a:rPr sz="1200" spc="-45" dirty="0">
                <a:solidFill>
                  <a:srgbClr val="FFFFFF"/>
                </a:solidFill>
                <a:latin typeface="Arial"/>
                <a:cs typeface="Arial"/>
              </a:rPr>
              <a:t> </a:t>
            </a:r>
            <a:r>
              <a:rPr sz="1200" dirty="0">
                <a:solidFill>
                  <a:srgbClr val="FFFFFF"/>
                </a:solidFill>
                <a:latin typeface="Arial"/>
                <a:cs typeface="Arial"/>
              </a:rPr>
              <a:t>med</a:t>
            </a:r>
            <a:r>
              <a:rPr sz="1200" spc="-25" dirty="0">
                <a:solidFill>
                  <a:srgbClr val="FFFFFF"/>
                </a:solidFill>
                <a:latin typeface="Arial"/>
                <a:cs typeface="Arial"/>
              </a:rPr>
              <a:t> er </a:t>
            </a:r>
            <a:r>
              <a:rPr sz="1200" dirty="0">
                <a:solidFill>
                  <a:srgbClr val="FFFFFF"/>
                </a:solidFill>
                <a:latin typeface="Arial"/>
                <a:cs typeface="Arial"/>
              </a:rPr>
              <a:t>publik</a:t>
            </a:r>
            <a:r>
              <a:rPr sz="1200" spc="-55" dirty="0">
                <a:solidFill>
                  <a:srgbClr val="FFFFFF"/>
                </a:solidFill>
                <a:latin typeface="Arial"/>
                <a:cs typeface="Arial"/>
              </a:rPr>
              <a:t> </a:t>
            </a:r>
            <a:r>
              <a:rPr sz="1200" dirty="0">
                <a:solidFill>
                  <a:srgbClr val="FFFFFF"/>
                </a:solidFill>
                <a:latin typeface="Arial"/>
                <a:cs typeface="Arial"/>
              </a:rPr>
              <a:t>är</a:t>
            </a:r>
            <a:r>
              <a:rPr sz="1200" spc="-20" dirty="0">
                <a:solidFill>
                  <a:srgbClr val="FFFFFF"/>
                </a:solidFill>
                <a:latin typeface="Arial"/>
                <a:cs typeface="Arial"/>
              </a:rPr>
              <a:t> </a:t>
            </a:r>
            <a:r>
              <a:rPr sz="1200" dirty="0">
                <a:solidFill>
                  <a:srgbClr val="FFFFFF"/>
                </a:solidFill>
                <a:latin typeface="Arial"/>
                <a:cs typeface="Arial"/>
              </a:rPr>
              <a:t>mycket</a:t>
            </a:r>
            <a:r>
              <a:rPr sz="1200" spc="-25" dirty="0">
                <a:solidFill>
                  <a:srgbClr val="FFFFFF"/>
                </a:solidFill>
                <a:latin typeface="Arial"/>
                <a:cs typeface="Arial"/>
              </a:rPr>
              <a:t> </a:t>
            </a:r>
            <a:r>
              <a:rPr sz="1200" dirty="0">
                <a:solidFill>
                  <a:srgbClr val="FFFFFF"/>
                </a:solidFill>
                <a:latin typeface="Arial"/>
                <a:cs typeface="Arial"/>
              </a:rPr>
              <a:t>viktigt</a:t>
            </a:r>
            <a:r>
              <a:rPr sz="1200" spc="-25" dirty="0">
                <a:solidFill>
                  <a:srgbClr val="FFFFFF"/>
                </a:solidFill>
                <a:latin typeface="Arial"/>
                <a:cs typeface="Arial"/>
              </a:rPr>
              <a:t> </a:t>
            </a:r>
            <a:r>
              <a:rPr sz="1200" dirty="0">
                <a:solidFill>
                  <a:srgbClr val="FFFFFF"/>
                </a:solidFill>
                <a:latin typeface="Arial"/>
                <a:cs typeface="Arial"/>
              </a:rPr>
              <a:t>för</a:t>
            </a:r>
            <a:r>
              <a:rPr sz="1200" spc="-30" dirty="0">
                <a:solidFill>
                  <a:srgbClr val="FFFFFF"/>
                </a:solidFill>
                <a:latin typeface="Arial"/>
                <a:cs typeface="Arial"/>
              </a:rPr>
              <a:t> </a:t>
            </a:r>
            <a:r>
              <a:rPr sz="1200" dirty="0">
                <a:solidFill>
                  <a:srgbClr val="FFFFFF"/>
                </a:solidFill>
                <a:latin typeface="Arial"/>
                <a:cs typeface="Arial"/>
              </a:rPr>
              <a:t>att</a:t>
            </a:r>
            <a:r>
              <a:rPr sz="1200" spc="-40" dirty="0">
                <a:solidFill>
                  <a:srgbClr val="FFFFFF"/>
                </a:solidFill>
                <a:latin typeface="Arial"/>
                <a:cs typeface="Arial"/>
              </a:rPr>
              <a:t> </a:t>
            </a:r>
            <a:r>
              <a:rPr sz="1200" dirty="0">
                <a:solidFill>
                  <a:srgbClr val="FFFFFF"/>
                </a:solidFill>
                <a:latin typeface="Arial"/>
                <a:cs typeface="Arial"/>
              </a:rPr>
              <a:t>kunna</a:t>
            </a:r>
            <a:r>
              <a:rPr sz="1200" spc="-45" dirty="0">
                <a:solidFill>
                  <a:srgbClr val="FFFFFF"/>
                </a:solidFill>
                <a:latin typeface="Arial"/>
                <a:cs typeface="Arial"/>
              </a:rPr>
              <a:t> </a:t>
            </a:r>
            <a:r>
              <a:rPr sz="1200" dirty="0">
                <a:solidFill>
                  <a:srgbClr val="FFFFFF"/>
                </a:solidFill>
                <a:latin typeface="Arial"/>
                <a:cs typeface="Arial"/>
              </a:rPr>
              <a:t>skapa</a:t>
            </a:r>
            <a:r>
              <a:rPr sz="1200" spc="-45" dirty="0">
                <a:solidFill>
                  <a:srgbClr val="FFFFFF"/>
                </a:solidFill>
                <a:latin typeface="Arial"/>
                <a:cs typeface="Arial"/>
              </a:rPr>
              <a:t> </a:t>
            </a:r>
            <a:r>
              <a:rPr sz="1200" dirty="0">
                <a:solidFill>
                  <a:srgbClr val="FFFFFF"/>
                </a:solidFill>
                <a:latin typeface="Arial"/>
                <a:cs typeface="Arial"/>
              </a:rPr>
              <a:t>en</a:t>
            </a:r>
            <a:r>
              <a:rPr sz="1200" spc="-30" dirty="0">
                <a:solidFill>
                  <a:srgbClr val="FFFFFF"/>
                </a:solidFill>
                <a:latin typeface="Arial"/>
                <a:cs typeface="Arial"/>
              </a:rPr>
              <a:t> </a:t>
            </a:r>
            <a:r>
              <a:rPr sz="1200" dirty="0">
                <a:solidFill>
                  <a:srgbClr val="FFFFFF"/>
                </a:solidFill>
                <a:latin typeface="Arial"/>
                <a:cs typeface="Arial"/>
              </a:rPr>
              <a:t>löpande</a:t>
            </a:r>
            <a:r>
              <a:rPr sz="1200" spc="-45" dirty="0">
                <a:solidFill>
                  <a:srgbClr val="FFFFFF"/>
                </a:solidFill>
                <a:latin typeface="Arial"/>
                <a:cs typeface="Arial"/>
              </a:rPr>
              <a:t> </a:t>
            </a:r>
            <a:r>
              <a:rPr sz="1200" dirty="0">
                <a:solidFill>
                  <a:srgbClr val="FFFFFF"/>
                </a:solidFill>
                <a:latin typeface="Arial"/>
                <a:cs typeface="Arial"/>
              </a:rPr>
              <a:t>kommunikation</a:t>
            </a:r>
            <a:r>
              <a:rPr sz="1200" spc="-55" dirty="0">
                <a:solidFill>
                  <a:srgbClr val="FFFFFF"/>
                </a:solidFill>
                <a:latin typeface="Arial"/>
                <a:cs typeface="Arial"/>
              </a:rPr>
              <a:t> </a:t>
            </a:r>
            <a:r>
              <a:rPr sz="1200" dirty="0">
                <a:solidFill>
                  <a:srgbClr val="FFFFFF"/>
                </a:solidFill>
                <a:latin typeface="Arial"/>
                <a:cs typeface="Arial"/>
              </a:rPr>
              <a:t>med</a:t>
            </a:r>
            <a:r>
              <a:rPr sz="1200" spc="-30" dirty="0">
                <a:solidFill>
                  <a:srgbClr val="FFFFFF"/>
                </a:solidFill>
                <a:latin typeface="Arial"/>
                <a:cs typeface="Arial"/>
              </a:rPr>
              <a:t> </a:t>
            </a:r>
            <a:r>
              <a:rPr sz="1200" dirty="0">
                <a:solidFill>
                  <a:srgbClr val="FFFFFF"/>
                </a:solidFill>
                <a:latin typeface="Arial"/>
                <a:cs typeface="Arial"/>
              </a:rPr>
              <a:t>publiken</a:t>
            </a:r>
            <a:r>
              <a:rPr sz="1200" spc="-40" dirty="0">
                <a:solidFill>
                  <a:srgbClr val="FFFFFF"/>
                </a:solidFill>
                <a:latin typeface="Arial"/>
                <a:cs typeface="Arial"/>
              </a:rPr>
              <a:t> </a:t>
            </a:r>
            <a:r>
              <a:rPr sz="1200" dirty="0">
                <a:solidFill>
                  <a:srgbClr val="FFFFFF"/>
                </a:solidFill>
                <a:latin typeface="Arial"/>
                <a:cs typeface="Arial"/>
              </a:rPr>
              <a:t>och</a:t>
            </a:r>
            <a:r>
              <a:rPr sz="1200" spc="-30" dirty="0">
                <a:solidFill>
                  <a:srgbClr val="FFFFFF"/>
                </a:solidFill>
                <a:latin typeface="Arial"/>
                <a:cs typeface="Arial"/>
              </a:rPr>
              <a:t> </a:t>
            </a:r>
            <a:r>
              <a:rPr sz="1200" dirty="0">
                <a:solidFill>
                  <a:srgbClr val="FFFFFF"/>
                </a:solidFill>
                <a:latin typeface="Arial"/>
                <a:cs typeface="Arial"/>
              </a:rPr>
              <a:t>få</a:t>
            </a:r>
            <a:r>
              <a:rPr sz="1200" spc="-30" dirty="0">
                <a:solidFill>
                  <a:srgbClr val="FFFFFF"/>
                </a:solidFill>
                <a:latin typeface="Arial"/>
                <a:cs typeface="Arial"/>
              </a:rPr>
              <a:t> </a:t>
            </a:r>
            <a:r>
              <a:rPr sz="1200" dirty="0">
                <a:solidFill>
                  <a:srgbClr val="FFFFFF"/>
                </a:solidFill>
                <a:latin typeface="Arial"/>
                <a:cs typeface="Arial"/>
              </a:rPr>
              <a:t>tillbaka</a:t>
            </a:r>
            <a:r>
              <a:rPr sz="1200" spc="-40" dirty="0">
                <a:solidFill>
                  <a:srgbClr val="FFFFFF"/>
                </a:solidFill>
                <a:latin typeface="Arial"/>
                <a:cs typeface="Arial"/>
              </a:rPr>
              <a:t> </a:t>
            </a:r>
            <a:r>
              <a:rPr sz="1200" dirty="0">
                <a:solidFill>
                  <a:srgbClr val="FFFFFF"/>
                </a:solidFill>
                <a:latin typeface="Arial"/>
                <a:cs typeface="Arial"/>
              </a:rPr>
              <a:t>de</a:t>
            </a:r>
            <a:r>
              <a:rPr sz="1200" spc="-30" dirty="0">
                <a:solidFill>
                  <a:srgbClr val="FFFFFF"/>
                </a:solidFill>
                <a:latin typeface="Arial"/>
                <a:cs typeface="Arial"/>
              </a:rPr>
              <a:t> </a:t>
            </a:r>
            <a:r>
              <a:rPr sz="1200" dirty="0">
                <a:solidFill>
                  <a:srgbClr val="FFFFFF"/>
                </a:solidFill>
                <a:latin typeface="Arial"/>
                <a:cs typeface="Arial"/>
              </a:rPr>
              <a:t>till</a:t>
            </a:r>
            <a:r>
              <a:rPr sz="1200" spc="-15" dirty="0">
                <a:solidFill>
                  <a:srgbClr val="FFFFFF"/>
                </a:solidFill>
                <a:latin typeface="Arial"/>
                <a:cs typeface="Arial"/>
              </a:rPr>
              <a:t> </a:t>
            </a:r>
            <a:r>
              <a:rPr sz="1200" spc="-10" dirty="0">
                <a:solidFill>
                  <a:srgbClr val="FFFFFF"/>
                </a:solidFill>
                <a:latin typeface="Arial"/>
                <a:cs typeface="Arial"/>
              </a:rPr>
              <a:t>arenan. </a:t>
            </a:r>
            <a:r>
              <a:rPr sz="1200" dirty="0">
                <a:solidFill>
                  <a:srgbClr val="FFFFFF"/>
                </a:solidFill>
                <a:latin typeface="Arial"/>
                <a:cs typeface="Arial"/>
              </a:rPr>
              <a:t>Ni</a:t>
            </a:r>
            <a:r>
              <a:rPr sz="1200" spc="-10" dirty="0">
                <a:solidFill>
                  <a:srgbClr val="FFFFFF"/>
                </a:solidFill>
                <a:latin typeface="Arial"/>
                <a:cs typeface="Arial"/>
              </a:rPr>
              <a:t> </a:t>
            </a:r>
            <a:r>
              <a:rPr sz="1200" dirty="0">
                <a:solidFill>
                  <a:srgbClr val="FFFFFF"/>
                </a:solidFill>
                <a:latin typeface="Arial"/>
                <a:cs typeface="Arial"/>
              </a:rPr>
              <a:t>som</a:t>
            </a:r>
            <a:r>
              <a:rPr sz="1200" spc="-35" dirty="0">
                <a:solidFill>
                  <a:srgbClr val="FFFFFF"/>
                </a:solidFill>
                <a:latin typeface="Arial"/>
                <a:cs typeface="Arial"/>
              </a:rPr>
              <a:t> </a:t>
            </a:r>
            <a:r>
              <a:rPr sz="1200" dirty="0">
                <a:solidFill>
                  <a:srgbClr val="FFFFFF"/>
                </a:solidFill>
                <a:latin typeface="Arial"/>
                <a:cs typeface="Arial"/>
              </a:rPr>
              <a:t>klubb</a:t>
            </a:r>
            <a:r>
              <a:rPr sz="1200" spc="-50" dirty="0">
                <a:solidFill>
                  <a:srgbClr val="FFFFFF"/>
                </a:solidFill>
                <a:latin typeface="Arial"/>
                <a:cs typeface="Arial"/>
              </a:rPr>
              <a:t> </a:t>
            </a:r>
            <a:r>
              <a:rPr sz="1200" dirty="0">
                <a:solidFill>
                  <a:srgbClr val="FFFFFF"/>
                </a:solidFill>
                <a:latin typeface="Arial"/>
                <a:cs typeface="Arial"/>
              </a:rPr>
              <a:t>bestämmer</a:t>
            </a:r>
            <a:r>
              <a:rPr sz="1200" spc="-55" dirty="0">
                <a:solidFill>
                  <a:srgbClr val="FFFFFF"/>
                </a:solidFill>
                <a:latin typeface="Arial"/>
                <a:cs typeface="Arial"/>
              </a:rPr>
              <a:t> </a:t>
            </a:r>
            <a:r>
              <a:rPr sz="1200" dirty="0">
                <a:solidFill>
                  <a:srgbClr val="FFFFFF"/>
                </a:solidFill>
                <a:latin typeface="Arial"/>
                <a:cs typeface="Arial"/>
              </a:rPr>
              <a:t>själva</a:t>
            </a:r>
            <a:r>
              <a:rPr sz="1200" spc="-20" dirty="0">
                <a:solidFill>
                  <a:srgbClr val="FFFFFF"/>
                </a:solidFill>
                <a:latin typeface="Arial"/>
                <a:cs typeface="Arial"/>
              </a:rPr>
              <a:t> </a:t>
            </a:r>
            <a:r>
              <a:rPr sz="1200" dirty="0">
                <a:solidFill>
                  <a:srgbClr val="FFFFFF"/>
                </a:solidFill>
                <a:latin typeface="Arial"/>
                <a:cs typeface="Arial"/>
              </a:rPr>
              <a:t>vad</a:t>
            </a:r>
            <a:r>
              <a:rPr sz="1200" spc="-15" dirty="0">
                <a:solidFill>
                  <a:srgbClr val="FFFFFF"/>
                </a:solidFill>
                <a:latin typeface="Arial"/>
                <a:cs typeface="Arial"/>
              </a:rPr>
              <a:t> </a:t>
            </a:r>
            <a:r>
              <a:rPr sz="1200" dirty="0">
                <a:solidFill>
                  <a:srgbClr val="FFFFFF"/>
                </a:solidFill>
                <a:latin typeface="Arial"/>
                <a:cs typeface="Arial"/>
              </a:rPr>
              <a:t>som</a:t>
            </a:r>
            <a:r>
              <a:rPr sz="1200" spc="-35" dirty="0">
                <a:solidFill>
                  <a:srgbClr val="FFFFFF"/>
                </a:solidFill>
                <a:latin typeface="Arial"/>
                <a:cs typeface="Arial"/>
              </a:rPr>
              <a:t> </a:t>
            </a:r>
            <a:r>
              <a:rPr sz="1200" dirty="0">
                <a:solidFill>
                  <a:srgbClr val="FFFFFF"/>
                </a:solidFill>
                <a:latin typeface="Arial"/>
                <a:cs typeface="Arial"/>
              </a:rPr>
              <a:t>är</a:t>
            </a:r>
            <a:r>
              <a:rPr sz="1200" spc="-35" dirty="0">
                <a:solidFill>
                  <a:srgbClr val="FFFFFF"/>
                </a:solidFill>
                <a:latin typeface="Arial"/>
                <a:cs typeface="Arial"/>
              </a:rPr>
              <a:t> </a:t>
            </a:r>
            <a:r>
              <a:rPr sz="1200" dirty="0">
                <a:solidFill>
                  <a:srgbClr val="FFFFFF"/>
                </a:solidFill>
                <a:latin typeface="Arial"/>
                <a:cs typeface="Arial"/>
              </a:rPr>
              <a:t>lämpliga</a:t>
            </a:r>
            <a:r>
              <a:rPr sz="1200" spc="-30" dirty="0">
                <a:solidFill>
                  <a:srgbClr val="FFFFFF"/>
                </a:solidFill>
                <a:latin typeface="Arial"/>
                <a:cs typeface="Arial"/>
              </a:rPr>
              <a:t> </a:t>
            </a:r>
            <a:r>
              <a:rPr sz="1200" dirty="0">
                <a:solidFill>
                  <a:srgbClr val="FFFFFF"/>
                </a:solidFill>
                <a:latin typeface="Arial"/>
                <a:cs typeface="Arial"/>
              </a:rPr>
              <a:t>segment</a:t>
            </a:r>
            <a:r>
              <a:rPr sz="1200" spc="-50" dirty="0">
                <a:solidFill>
                  <a:srgbClr val="FFFFFF"/>
                </a:solidFill>
                <a:latin typeface="Arial"/>
                <a:cs typeface="Arial"/>
              </a:rPr>
              <a:t> </a:t>
            </a:r>
            <a:r>
              <a:rPr sz="1200" dirty="0">
                <a:solidFill>
                  <a:srgbClr val="FFFFFF"/>
                </a:solidFill>
                <a:latin typeface="Arial"/>
                <a:cs typeface="Arial"/>
              </a:rPr>
              <a:t>för</a:t>
            </a:r>
            <a:r>
              <a:rPr sz="1200" spc="-30" dirty="0">
                <a:solidFill>
                  <a:srgbClr val="FFFFFF"/>
                </a:solidFill>
                <a:latin typeface="Arial"/>
                <a:cs typeface="Arial"/>
              </a:rPr>
              <a:t> </a:t>
            </a:r>
            <a:r>
              <a:rPr sz="1200" spc="-25" dirty="0">
                <a:solidFill>
                  <a:srgbClr val="FFFFFF"/>
                </a:solidFill>
                <a:latin typeface="Arial"/>
                <a:cs typeface="Arial"/>
              </a:rPr>
              <a:t>er.</a:t>
            </a:r>
            <a:endParaRPr sz="1200" dirty="0">
              <a:latin typeface="Arial"/>
              <a:cs typeface="Arial"/>
            </a:endParaRPr>
          </a:p>
        </p:txBody>
      </p:sp>
      <p:sp>
        <p:nvSpPr>
          <p:cNvPr id="11" name="object 11"/>
          <p:cNvSpPr txBox="1">
            <a:spLocks noGrp="1"/>
          </p:cNvSpPr>
          <p:nvPr>
            <p:ph type="sldNum" sz="quarter" idx="7"/>
          </p:nvPr>
        </p:nvSpPr>
        <p:spPr>
          <a:xfrm>
            <a:off x="11383009" y="6545487"/>
            <a:ext cx="259715" cy="196215"/>
          </a:xfrm>
          <a:prstGeom prst="rect">
            <a:avLst/>
          </a:prstGeom>
        </p:spPr>
        <p:txBody>
          <a:bodyPr vert="horz" wrap="square" lIns="0" tIns="0" rIns="0" bIns="0" rtlCol="0">
            <a:spAutoFit/>
          </a:bodyPr>
          <a:lstStyle>
            <a:defPPr>
              <a:defRPr kern="0"/>
            </a:defPPr>
            <a:lvl1pPr>
              <a:defRPr sz="1200" b="0" i="0">
                <a:solidFill>
                  <a:schemeClr val="bg1"/>
                </a:solidFill>
                <a:latin typeface="Arial"/>
                <a:cs typeface="Arial"/>
              </a:defRPr>
            </a:lvl1pPr>
          </a:lstStyle>
          <a:p>
            <a:pPr marL="38100">
              <a:lnSpc>
                <a:spcPts val="1425"/>
              </a:lnSpc>
            </a:pPr>
            <a:fld id="{81D60167-4931-47E6-BA6A-407CBD079E47}" type="slidenum">
              <a:rPr lang="sv-SE" spc="-25" smtClean="0"/>
              <a:pPr marL="38100">
                <a:lnSpc>
                  <a:spcPts val="1425"/>
                </a:lnSpc>
              </a:pPr>
              <a:t>27</a:t>
            </a:fld>
            <a:endParaRPr spc="-25" dirty="0"/>
          </a:p>
        </p:txBody>
      </p:sp>
      <p:sp>
        <p:nvSpPr>
          <p:cNvPr id="5" name="object 5"/>
          <p:cNvSpPr txBox="1"/>
          <p:nvPr/>
        </p:nvSpPr>
        <p:spPr>
          <a:xfrm>
            <a:off x="2418333" y="4620005"/>
            <a:ext cx="1337310" cy="528955"/>
          </a:xfrm>
          <a:prstGeom prst="rect">
            <a:avLst/>
          </a:prstGeom>
        </p:spPr>
        <p:txBody>
          <a:bodyPr vert="horz" wrap="square" lIns="0" tIns="12700" rIns="0" bIns="0" rtlCol="0">
            <a:spAutoFit/>
          </a:bodyPr>
          <a:lstStyle/>
          <a:p>
            <a:pPr marL="12065" marR="5080" algn="ctr">
              <a:lnSpc>
                <a:spcPct val="100000"/>
              </a:lnSpc>
              <a:spcBef>
                <a:spcPts val="100"/>
              </a:spcBef>
            </a:pPr>
            <a:r>
              <a:rPr sz="1100" b="1" dirty="0">
                <a:solidFill>
                  <a:srgbClr val="005F70"/>
                </a:solidFill>
                <a:latin typeface="Arial"/>
                <a:cs typeface="Arial"/>
              </a:rPr>
              <a:t>Antal</a:t>
            </a:r>
            <a:r>
              <a:rPr sz="1100" b="1" spc="-15" dirty="0">
                <a:solidFill>
                  <a:srgbClr val="005F70"/>
                </a:solidFill>
                <a:latin typeface="Arial"/>
                <a:cs typeface="Arial"/>
              </a:rPr>
              <a:t> </a:t>
            </a:r>
            <a:r>
              <a:rPr sz="1100" b="1" dirty="0">
                <a:solidFill>
                  <a:srgbClr val="005F70"/>
                </a:solidFill>
                <a:latin typeface="Arial"/>
                <a:cs typeface="Arial"/>
              </a:rPr>
              <a:t>personer</a:t>
            </a:r>
            <a:r>
              <a:rPr sz="1100" b="1" spc="-40" dirty="0">
                <a:solidFill>
                  <a:srgbClr val="005F70"/>
                </a:solidFill>
                <a:latin typeface="Arial"/>
                <a:cs typeface="Arial"/>
              </a:rPr>
              <a:t> </a:t>
            </a:r>
            <a:r>
              <a:rPr sz="1100" b="1" spc="-25" dirty="0">
                <a:solidFill>
                  <a:srgbClr val="005F70"/>
                </a:solidFill>
                <a:latin typeface="Arial"/>
                <a:cs typeface="Arial"/>
              </a:rPr>
              <a:t>som </a:t>
            </a:r>
            <a:r>
              <a:rPr sz="1100" b="1" dirty="0">
                <a:solidFill>
                  <a:srgbClr val="005F70"/>
                </a:solidFill>
                <a:latin typeface="Arial"/>
                <a:cs typeface="Arial"/>
              </a:rPr>
              <a:t>är</a:t>
            </a:r>
            <a:r>
              <a:rPr sz="1100" b="1" spc="-25" dirty="0">
                <a:solidFill>
                  <a:srgbClr val="005F70"/>
                </a:solidFill>
                <a:latin typeface="Arial"/>
                <a:cs typeface="Arial"/>
              </a:rPr>
              <a:t> </a:t>
            </a:r>
            <a:r>
              <a:rPr sz="1100" b="1" spc="-10" dirty="0">
                <a:solidFill>
                  <a:srgbClr val="005F70"/>
                </a:solidFill>
                <a:latin typeface="Arial"/>
                <a:cs typeface="Arial"/>
              </a:rPr>
              <a:t>intresserade/ </a:t>
            </a:r>
            <a:r>
              <a:rPr sz="1100" b="1" dirty="0">
                <a:solidFill>
                  <a:srgbClr val="005F70"/>
                </a:solidFill>
                <a:latin typeface="Arial"/>
                <a:cs typeface="Arial"/>
              </a:rPr>
              <a:t>följer</a:t>
            </a:r>
            <a:r>
              <a:rPr sz="1100" b="1" spc="-45" dirty="0">
                <a:solidFill>
                  <a:srgbClr val="005F70"/>
                </a:solidFill>
                <a:latin typeface="Arial"/>
                <a:cs typeface="Arial"/>
              </a:rPr>
              <a:t> </a:t>
            </a:r>
            <a:r>
              <a:rPr sz="1100" b="1" dirty="0">
                <a:solidFill>
                  <a:srgbClr val="005F70"/>
                </a:solidFill>
                <a:latin typeface="Arial"/>
                <a:cs typeface="Arial"/>
              </a:rPr>
              <a:t>vår</a:t>
            </a:r>
            <a:r>
              <a:rPr sz="1100" b="1" spc="-25" dirty="0">
                <a:solidFill>
                  <a:srgbClr val="005F70"/>
                </a:solidFill>
                <a:latin typeface="Arial"/>
                <a:cs typeface="Arial"/>
              </a:rPr>
              <a:t> </a:t>
            </a:r>
            <a:r>
              <a:rPr sz="1100" b="1" spc="-10" dirty="0">
                <a:solidFill>
                  <a:srgbClr val="005F70"/>
                </a:solidFill>
                <a:latin typeface="Arial"/>
                <a:cs typeface="Arial"/>
              </a:rPr>
              <a:t>klubb</a:t>
            </a:r>
            <a:endParaRPr sz="1100">
              <a:latin typeface="Arial"/>
              <a:cs typeface="Arial"/>
            </a:endParaRPr>
          </a:p>
        </p:txBody>
      </p:sp>
      <p:sp>
        <p:nvSpPr>
          <p:cNvPr id="6" name="object 6"/>
          <p:cNvSpPr txBox="1"/>
          <p:nvPr/>
        </p:nvSpPr>
        <p:spPr>
          <a:xfrm>
            <a:off x="5644134" y="4648327"/>
            <a:ext cx="917575" cy="529590"/>
          </a:xfrm>
          <a:prstGeom prst="rect">
            <a:avLst/>
          </a:prstGeom>
        </p:spPr>
        <p:txBody>
          <a:bodyPr vert="horz" wrap="square" lIns="0" tIns="12700" rIns="0" bIns="0" rtlCol="0">
            <a:spAutoFit/>
          </a:bodyPr>
          <a:lstStyle/>
          <a:p>
            <a:pPr marL="12065" marR="5080" algn="ctr">
              <a:lnSpc>
                <a:spcPct val="100000"/>
              </a:lnSpc>
              <a:spcBef>
                <a:spcPts val="100"/>
              </a:spcBef>
            </a:pPr>
            <a:r>
              <a:rPr sz="1100" b="1" dirty="0">
                <a:solidFill>
                  <a:srgbClr val="005F70"/>
                </a:solidFill>
                <a:latin typeface="Arial"/>
                <a:cs typeface="Arial"/>
              </a:rPr>
              <a:t>Gått</a:t>
            </a:r>
            <a:r>
              <a:rPr sz="1100" b="1" spc="-55" dirty="0">
                <a:solidFill>
                  <a:srgbClr val="005F70"/>
                </a:solidFill>
                <a:latin typeface="Arial"/>
                <a:cs typeface="Arial"/>
              </a:rPr>
              <a:t> </a:t>
            </a:r>
            <a:r>
              <a:rPr sz="1100" b="1" dirty="0">
                <a:solidFill>
                  <a:srgbClr val="005F70"/>
                </a:solidFill>
                <a:latin typeface="Arial"/>
                <a:cs typeface="Arial"/>
              </a:rPr>
              <a:t>på </a:t>
            </a:r>
            <a:r>
              <a:rPr sz="1100" b="1" spc="-20" dirty="0">
                <a:solidFill>
                  <a:srgbClr val="005F70"/>
                </a:solidFill>
                <a:latin typeface="Arial"/>
                <a:cs typeface="Arial"/>
              </a:rPr>
              <a:t>minst </a:t>
            </a:r>
            <a:r>
              <a:rPr sz="1100" b="1" dirty="0">
                <a:solidFill>
                  <a:srgbClr val="005F70"/>
                </a:solidFill>
                <a:latin typeface="Arial"/>
                <a:cs typeface="Arial"/>
              </a:rPr>
              <a:t>1</a:t>
            </a:r>
            <a:r>
              <a:rPr sz="1100" b="1" spc="-10" dirty="0">
                <a:solidFill>
                  <a:srgbClr val="005F70"/>
                </a:solidFill>
                <a:latin typeface="Arial"/>
                <a:cs typeface="Arial"/>
              </a:rPr>
              <a:t> </a:t>
            </a:r>
            <a:r>
              <a:rPr sz="1100" b="1" dirty="0">
                <a:solidFill>
                  <a:srgbClr val="005F70"/>
                </a:solidFill>
                <a:latin typeface="Arial"/>
                <a:cs typeface="Arial"/>
              </a:rPr>
              <a:t>match</a:t>
            </a:r>
            <a:r>
              <a:rPr sz="1100" b="1" spc="-25" dirty="0">
                <a:solidFill>
                  <a:srgbClr val="005F70"/>
                </a:solidFill>
                <a:latin typeface="Arial"/>
                <a:cs typeface="Arial"/>
              </a:rPr>
              <a:t> per </a:t>
            </a:r>
            <a:r>
              <a:rPr sz="1100" b="1" spc="-10" dirty="0">
                <a:solidFill>
                  <a:srgbClr val="005F70"/>
                </a:solidFill>
                <a:latin typeface="Arial"/>
                <a:cs typeface="Arial"/>
              </a:rPr>
              <a:t>säsong</a:t>
            </a:r>
            <a:endParaRPr sz="1100">
              <a:latin typeface="Arial"/>
              <a:cs typeface="Arial"/>
            </a:endParaRPr>
          </a:p>
        </p:txBody>
      </p:sp>
      <p:sp>
        <p:nvSpPr>
          <p:cNvPr id="7" name="object 7"/>
          <p:cNvSpPr txBox="1"/>
          <p:nvPr/>
        </p:nvSpPr>
        <p:spPr>
          <a:xfrm>
            <a:off x="8533638" y="4705858"/>
            <a:ext cx="997585" cy="361315"/>
          </a:xfrm>
          <a:prstGeom prst="rect">
            <a:avLst/>
          </a:prstGeom>
        </p:spPr>
        <p:txBody>
          <a:bodyPr vert="horz" wrap="square" lIns="0" tIns="12700" rIns="0" bIns="0" rtlCol="0">
            <a:spAutoFit/>
          </a:bodyPr>
          <a:lstStyle/>
          <a:p>
            <a:pPr marL="129539" marR="5080" indent="-117475">
              <a:lnSpc>
                <a:spcPct val="100000"/>
              </a:lnSpc>
              <a:spcBef>
                <a:spcPts val="100"/>
              </a:spcBef>
            </a:pPr>
            <a:r>
              <a:rPr sz="1100" b="1" spc="-10" dirty="0">
                <a:solidFill>
                  <a:srgbClr val="005F70"/>
                </a:solidFill>
                <a:latin typeface="Arial"/>
                <a:cs typeface="Arial"/>
              </a:rPr>
              <a:t>Säsongskorts- innehavare</a:t>
            </a:r>
            <a:endParaRPr sz="1100">
              <a:latin typeface="Arial"/>
              <a:cs typeface="Arial"/>
            </a:endParaRPr>
          </a:p>
        </p:txBody>
      </p:sp>
      <p:sp>
        <p:nvSpPr>
          <p:cNvPr id="8" name="object 8"/>
          <p:cNvSpPr txBox="1"/>
          <p:nvPr/>
        </p:nvSpPr>
        <p:spPr>
          <a:xfrm>
            <a:off x="6986778" y="4645533"/>
            <a:ext cx="939800" cy="528955"/>
          </a:xfrm>
          <a:prstGeom prst="rect">
            <a:avLst/>
          </a:prstGeom>
        </p:spPr>
        <p:txBody>
          <a:bodyPr vert="horz" wrap="square" lIns="0" tIns="12700" rIns="0" bIns="0" rtlCol="0">
            <a:spAutoFit/>
          </a:bodyPr>
          <a:lstStyle/>
          <a:p>
            <a:pPr marL="12700" marR="5080" indent="-1270" algn="ctr">
              <a:lnSpc>
                <a:spcPct val="100000"/>
              </a:lnSpc>
              <a:spcBef>
                <a:spcPts val="100"/>
              </a:spcBef>
            </a:pPr>
            <a:r>
              <a:rPr sz="1100" b="1" dirty="0">
                <a:solidFill>
                  <a:srgbClr val="FFFFFF"/>
                </a:solidFill>
                <a:latin typeface="Arial"/>
                <a:cs typeface="Arial"/>
              </a:rPr>
              <a:t>Gått</a:t>
            </a:r>
            <a:r>
              <a:rPr sz="1100" b="1" spc="-55" dirty="0">
                <a:solidFill>
                  <a:srgbClr val="FFFFFF"/>
                </a:solidFill>
                <a:latin typeface="Arial"/>
                <a:cs typeface="Arial"/>
              </a:rPr>
              <a:t> </a:t>
            </a:r>
            <a:r>
              <a:rPr sz="1100" b="1" dirty="0">
                <a:solidFill>
                  <a:srgbClr val="FFFFFF"/>
                </a:solidFill>
                <a:latin typeface="Arial"/>
                <a:cs typeface="Arial"/>
              </a:rPr>
              <a:t>på </a:t>
            </a:r>
            <a:r>
              <a:rPr sz="1100" b="1" spc="-20" dirty="0">
                <a:solidFill>
                  <a:srgbClr val="FFFFFF"/>
                </a:solidFill>
                <a:latin typeface="Arial"/>
                <a:cs typeface="Arial"/>
              </a:rPr>
              <a:t>minst </a:t>
            </a:r>
            <a:r>
              <a:rPr sz="1100" b="1" dirty="0">
                <a:solidFill>
                  <a:srgbClr val="FFFFFF"/>
                </a:solidFill>
                <a:latin typeface="Arial"/>
                <a:cs typeface="Arial"/>
              </a:rPr>
              <a:t>5</a:t>
            </a:r>
            <a:r>
              <a:rPr sz="1100" b="1" spc="-20" dirty="0">
                <a:solidFill>
                  <a:srgbClr val="FFFFFF"/>
                </a:solidFill>
                <a:latin typeface="Arial"/>
                <a:cs typeface="Arial"/>
              </a:rPr>
              <a:t> </a:t>
            </a:r>
            <a:r>
              <a:rPr sz="1100" b="1" dirty="0">
                <a:solidFill>
                  <a:srgbClr val="FFFFFF"/>
                </a:solidFill>
                <a:latin typeface="Arial"/>
                <a:cs typeface="Arial"/>
              </a:rPr>
              <a:t>matcher</a:t>
            </a:r>
            <a:r>
              <a:rPr sz="1100" b="1" spc="-30" dirty="0">
                <a:solidFill>
                  <a:srgbClr val="FFFFFF"/>
                </a:solidFill>
                <a:latin typeface="Arial"/>
                <a:cs typeface="Arial"/>
              </a:rPr>
              <a:t> </a:t>
            </a:r>
            <a:r>
              <a:rPr sz="1100" b="1" spc="-25" dirty="0">
                <a:solidFill>
                  <a:srgbClr val="FFFFFF"/>
                </a:solidFill>
                <a:latin typeface="Arial"/>
                <a:cs typeface="Arial"/>
              </a:rPr>
              <a:t>per </a:t>
            </a:r>
            <a:r>
              <a:rPr sz="1100" b="1" spc="-10" dirty="0">
                <a:solidFill>
                  <a:srgbClr val="FFFFFF"/>
                </a:solidFill>
                <a:latin typeface="Arial"/>
                <a:cs typeface="Arial"/>
              </a:rPr>
              <a:t>säsong</a:t>
            </a:r>
            <a:endParaRPr sz="1100">
              <a:latin typeface="Arial"/>
              <a:cs typeface="Arial"/>
            </a:endParaRPr>
          </a:p>
        </p:txBody>
      </p:sp>
      <p:sp>
        <p:nvSpPr>
          <p:cNvPr id="9" name="object 9"/>
          <p:cNvSpPr txBox="1"/>
          <p:nvPr/>
        </p:nvSpPr>
        <p:spPr>
          <a:xfrm>
            <a:off x="4136897" y="4648327"/>
            <a:ext cx="966469" cy="529590"/>
          </a:xfrm>
          <a:prstGeom prst="rect">
            <a:avLst/>
          </a:prstGeom>
        </p:spPr>
        <p:txBody>
          <a:bodyPr vert="horz" wrap="square" lIns="0" tIns="12700" rIns="0" bIns="0" rtlCol="0">
            <a:spAutoFit/>
          </a:bodyPr>
          <a:lstStyle/>
          <a:p>
            <a:pPr marL="12700" marR="5080" indent="-1270" algn="ctr">
              <a:lnSpc>
                <a:spcPct val="100000"/>
              </a:lnSpc>
              <a:spcBef>
                <a:spcPts val="100"/>
              </a:spcBef>
            </a:pPr>
            <a:r>
              <a:rPr sz="1100" b="1" dirty="0">
                <a:solidFill>
                  <a:srgbClr val="FFFFFF"/>
                </a:solidFill>
                <a:latin typeface="Arial"/>
                <a:cs typeface="Arial"/>
              </a:rPr>
              <a:t>Registrerade</a:t>
            </a:r>
            <a:r>
              <a:rPr sz="1100" b="1" spc="-65" dirty="0">
                <a:solidFill>
                  <a:srgbClr val="FFFFFF"/>
                </a:solidFill>
                <a:latin typeface="Arial"/>
                <a:cs typeface="Arial"/>
              </a:rPr>
              <a:t> </a:t>
            </a:r>
            <a:r>
              <a:rPr sz="1100" b="1" spc="-50" dirty="0">
                <a:solidFill>
                  <a:srgbClr val="FFFFFF"/>
                </a:solidFill>
                <a:latin typeface="Arial"/>
                <a:cs typeface="Arial"/>
              </a:rPr>
              <a:t>i </a:t>
            </a:r>
            <a:r>
              <a:rPr sz="1100" b="1" dirty="0">
                <a:solidFill>
                  <a:srgbClr val="FFFFFF"/>
                </a:solidFill>
                <a:latin typeface="Arial"/>
                <a:cs typeface="Arial"/>
              </a:rPr>
              <a:t>databas</a:t>
            </a:r>
            <a:r>
              <a:rPr sz="1100" b="1" spc="-40" dirty="0">
                <a:solidFill>
                  <a:srgbClr val="FFFFFF"/>
                </a:solidFill>
                <a:latin typeface="Arial"/>
                <a:cs typeface="Arial"/>
              </a:rPr>
              <a:t> </a:t>
            </a:r>
            <a:r>
              <a:rPr sz="1100" b="1" spc="-25" dirty="0">
                <a:solidFill>
                  <a:srgbClr val="FFFFFF"/>
                </a:solidFill>
                <a:latin typeface="Arial"/>
                <a:cs typeface="Arial"/>
              </a:rPr>
              <a:t>och </a:t>
            </a:r>
            <a:r>
              <a:rPr sz="1100" b="1" dirty="0">
                <a:solidFill>
                  <a:srgbClr val="FFFFFF"/>
                </a:solidFill>
                <a:latin typeface="Arial"/>
                <a:cs typeface="Arial"/>
              </a:rPr>
              <a:t>kan</a:t>
            </a:r>
            <a:r>
              <a:rPr sz="1100" b="1" spc="-25" dirty="0">
                <a:solidFill>
                  <a:srgbClr val="FFFFFF"/>
                </a:solidFill>
                <a:latin typeface="Arial"/>
                <a:cs typeface="Arial"/>
              </a:rPr>
              <a:t> </a:t>
            </a:r>
            <a:r>
              <a:rPr sz="1100" b="1" spc="-10" dirty="0">
                <a:solidFill>
                  <a:srgbClr val="FFFFFF"/>
                </a:solidFill>
                <a:latin typeface="Arial"/>
                <a:cs typeface="Arial"/>
              </a:rPr>
              <a:t>bearbetas</a:t>
            </a:r>
            <a:endParaRPr sz="1100">
              <a:latin typeface="Arial"/>
              <a:cs typeface="Arial"/>
            </a:endParaRPr>
          </a:p>
        </p:txBody>
      </p:sp>
      <p:sp>
        <p:nvSpPr>
          <p:cNvPr id="10" name="object 10"/>
          <p:cNvSpPr txBox="1"/>
          <p:nvPr/>
        </p:nvSpPr>
        <p:spPr>
          <a:xfrm>
            <a:off x="10012426" y="898652"/>
            <a:ext cx="1794510" cy="208279"/>
          </a:xfrm>
          <a:prstGeom prst="rect">
            <a:avLst/>
          </a:prstGeom>
        </p:spPr>
        <p:txBody>
          <a:bodyPr vert="horz" wrap="square" lIns="0" tIns="12700" rIns="0" bIns="0" rtlCol="0">
            <a:spAutoFit/>
          </a:bodyPr>
          <a:lstStyle/>
          <a:p>
            <a:pPr marL="12700">
              <a:lnSpc>
                <a:spcPct val="100000"/>
              </a:lnSpc>
              <a:spcBef>
                <a:spcPts val="100"/>
              </a:spcBef>
            </a:pPr>
            <a:r>
              <a:rPr sz="1200" dirty="0">
                <a:solidFill>
                  <a:srgbClr val="FFFFFF"/>
                </a:solidFill>
                <a:latin typeface="Arial"/>
                <a:cs typeface="Arial"/>
              </a:rPr>
              <a:t>Strategiska</a:t>
            </a:r>
            <a:r>
              <a:rPr sz="1200" spc="-55" dirty="0">
                <a:solidFill>
                  <a:srgbClr val="FFFFFF"/>
                </a:solidFill>
                <a:latin typeface="Arial"/>
                <a:cs typeface="Arial"/>
              </a:rPr>
              <a:t> </a:t>
            </a:r>
            <a:r>
              <a:rPr sz="1200" spc="-10" dirty="0">
                <a:solidFill>
                  <a:srgbClr val="FFFFFF"/>
                </a:solidFill>
                <a:latin typeface="Arial"/>
                <a:cs typeface="Arial"/>
              </a:rPr>
              <a:t>fokusområden</a:t>
            </a:r>
            <a:endParaRPr sz="1200">
              <a:latin typeface="Arial"/>
              <a:cs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3335" rIns="0" bIns="0" rtlCol="0">
            <a:spAutoFit/>
          </a:bodyPr>
          <a:lstStyle/>
          <a:p>
            <a:pPr marL="12700">
              <a:lnSpc>
                <a:spcPct val="100000"/>
              </a:lnSpc>
              <a:spcBef>
                <a:spcPts val="105"/>
              </a:spcBef>
            </a:pPr>
            <a:r>
              <a:rPr sz="3200" dirty="0"/>
              <a:t>Den</a:t>
            </a:r>
            <a:r>
              <a:rPr sz="3200" spc="-70" dirty="0"/>
              <a:t> </a:t>
            </a:r>
            <a:r>
              <a:rPr sz="3200" dirty="0"/>
              <a:t>lojala</a:t>
            </a:r>
            <a:r>
              <a:rPr sz="3200" spc="-35" dirty="0"/>
              <a:t> </a:t>
            </a:r>
            <a:r>
              <a:rPr sz="3200" spc="-10" dirty="0"/>
              <a:t>målgruppen</a:t>
            </a:r>
            <a:endParaRPr sz="3200"/>
          </a:p>
          <a:p>
            <a:pPr marL="12700">
              <a:lnSpc>
                <a:spcPct val="100000"/>
              </a:lnSpc>
              <a:spcBef>
                <a:spcPts val="55"/>
              </a:spcBef>
            </a:pPr>
            <a:r>
              <a:rPr sz="1600" i="1" dirty="0">
                <a:latin typeface="Arial"/>
                <a:cs typeface="Arial"/>
              </a:rPr>
              <a:t>Fokusområde</a:t>
            </a:r>
            <a:r>
              <a:rPr sz="1600" i="1" spc="-105" dirty="0">
                <a:latin typeface="Arial"/>
                <a:cs typeface="Arial"/>
              </a:rPr>
              <a:t> </a:t>
            </a:r>
            <a:r>
              <a:rPr sz="1600" i="1" spc="-50" dirty="0">
                <a:latin typeface="Arial"/>
                <a:cs typeface="Arial"/>
              </a:rPr>
              <a:t>3</a:t>
            </a:r>
            <a:endParaRPr sz="1600">
              <a:latin typeface="Arial"/>
              <a:cs typeface="Arial"/>
            </a:endParaRPr>
          </a:p>
        </p:txBody>
      </p:sp>
      <p:sp>
        <p:nvSpPr>
          <p:cNvPr id="5" name="object 5"/>
          <p:cNvSpPr txBox="1">
            <a:spLocks noGrp="1"/>
          </p:cNvSpPr>
          <p:nvPr>
            <p:ph type="sldNum" sz="quarter" idx="7"/>
          </p:nvPr>
        </p:nvSpPr>
        <p:spPr>
          <a:xfrm>
            <a:off x="11383009" y="6545487"/>
            <a:ext cx="259715" cy="196215"/>
          </a:xfrm>
          <a:prstGeom prst="rect">
            <a:avLst/>
          </a:prstGeom>
        </p:spPr>
        <p:txBody>
          <a:bodyPr vert="horz" wrap="square" lIns="0" tIns="0" rIns="0" bIns="0" rtlCol="0">
            <a:spAutoFit/>
          </a:bodyPr>
          <a:lstStyle>
            <a:defPPr>
              <a:defRPr kern="0"/>
            </a:defPPr>
            <a:lvl1pPr>
              <a:defRPr sz="1200" b="0" i="0">
                <a:solidFill>
                  <a:schemeClr val="bg1"/>
                </a:solidFill>
                <a:latin typeface="Arial"/>
                <a:cs typeface="Arial"/>
              </a:defRPr>
            </a:lvl1pPr>
          </a:lstStyle>
          <a:p>
            <a:pPr marL="38100">
              <a:lnSpc>
                <a:spcPts val="1425"/>
              </a:lnSpc>
            </a:pPr>
            <a:fld id="{81D60167-4931-47E6-BA6A-407CBD079E47}" type="slidenum">
              <a:rPr lang="sv-SE" spc="-25" smtClean="0"/>
              <a:pPr marL="38100">
                <a:lnSpc>
                  <a:spcPts val="1425"/>
                </a:lnSpc>
              </a:pPr>
              <a:t>28</a:t>
            </a:fld>
            <a:endParaRPr spc="-25" dirty="0"/>
          </a:p>
        </p:txBody>
      </p:sp>
      <p:sp>
        <p:nvSpPr>
          <p:cNvPr id="3" name="object 3"/>
          <p:cNvSpPr txBox="1">
            <a:spLocks noGrp="1"/>
          </p:cNvSpPr>
          <p:nvPr>
            <p:ph type="body" idx="1"/>
          </p:nvPr>
        </p:nvSpPr>
        <p:spPr>
          <a:prstGeom prst="rect">
            <a:avLst/>
          </a:prstGeom>
        </p:spPr>
        <p:txBody>
          <a:bodyPr vert="horz" wrap="square" lIns="0" tIns="54610" rIns="0" bIns="0" rtlCol="0">
            <a:spAutoFit/>
          </a:bodyPr>
          <a:lstStyle/>
          <a:p>
            <a:pPr marL="421005" indent="-408305">
              <a:lnSpc>
                <a:spcPct val="100000"/>
              </a:lnSpc>
              <a:spcBef>
                <a:spcPts val="430"/>
              </a:spcBef>
              <a:buChar char="•"/>
              <a:tabLst>
                <a:tab pos="421005" algn="l"/>
              </a:tabLst>
            </a:pPr>
            <a:r>
              <a:rPr sz="1400" b="0" dirty="0">
                <a:latin typeface="Arial"/>
                <a:cs typeface="Arial"/>
              </a:rPr>
              <a:t>Er</a:t>
            </a:r>
            <a:r>
              <a:rPr sz="1400" b="0" spc="-15" dirty="0">
                <a:latin typeface="Arial"/>
                <a:cs typeface="Arial"/>
              </a:rPr>
              <a:t> </a:t>
            </a:r>
            <a:r>
              <a:rPr sz="1400" b="0" dirty="0">
                <a:latin typeface="Arial"/>
                <a:cs typeface="Arial"/>
              </a:rPr>
              <a:t>viktigaste</a:t>
            </a:r>
            <a:r>
              <a:rPr sz="1400" b="0" spc="-35" dirty="0">
                <a:latin typeface="Arial"/>
                <a:cs typeface="Arial"/>
              </a:rPr>
              <a:t> </a:t>
            </a:r>
            <a:r>
              <a:rPr sz="1400" b="0" dirty="0">
                <a:latin typeface="Arial"/>
                <a:cs typeface="Arial"/>
              </a:rPr>
              <a:t>målgrupp</a:t>
            </a:r>
            <a:r>
              <a:rPr sz="1400" b="0" spc="-50" dirty="0">
                <a:latin typeface="Arial"/>
                <a:cs typeface="Arial"/>
              </a:rPr>
              <a:t> </a:t>
            </a:r>
            <a:r>
              <a:rPr sz="1400" b="0" dirty="0">
                <a:latin typeface="Arial"/>
                <a:cs typeface="Arial"/>
              </a:rPr>
              <a:t>är</a:t>
            </a:r>
            <a:r>
              <a:rPr sz="1400" b="0" spc="-15" dirty="0">
                <a:latin typeface="Arial"/>
                <a:cs typeface="Arial"/>
              </a:rPr>
              <a:t> </a:t>
            </a:r>
            <a:r>
              <a:rPr sz="1400" b="0" dirty="0">
                <a:latin typeface="Arial"/>
                <a:cs typeface="Arial"/>
              </a:rPr>
              <a:t>de</a:t>
            </a:r>
            <a:r>
              <a:rPr sz="1400" b="0" spc="-30" dirty="0">
                <a:latin typeface="Arial"/>
                <a:cs typeface="Arial"/>
              </a:rPr>
              <a:t> </a:t>
            </a:r>
            <a:r>
              <a:rPr sz="1400" b="0" dirty="0">
                <a:latin typeface="Arial"/>
                <a:cs typeface="Arial"/>
              </a:rPr>
              <a:t>lojala</a:t>
            </a:r>
            <a:r>
              <a:rPr sz="1400" b="0" spc="-25" dirty="0">
                <a:latin typeface="Arial"/>
                <a:cs typeface="Arial"/>
              </a:rPr>
              <a:t> </a:t>
            </a:r>
            <a:r>
              <a:rPr sz="1400" b="0" spc="-10" dirty="0">
                <a:latin typeface="Arial"/>
                <a:cs typeface="Arial"/>
              </a:rPr>
              <a:t>arenabesökarna,</a:t>
            </a:r>
            <a:r>
              <a:rPr sz="1400" b="0" spc="-45" dirty="0">
                <a:latin typeface="Arial"/>
                <a:cs typeface="Arial"/>
              </a:rPr>
              <a:t> </a:t>
            </a:r>
            <a:r>
              <a:rPr sz="1400" b="0" dirty="0">
                <a:latin typeface="Arial"/>
                <a:cs typeface="Arial"/>
              </a:rPr>
              <a:t>de</a:t>
            </a:r>
            <a:r>
              <a:rPr sz="1400" b="0" spc="-25" dirty="0">
                <a:latin typeface="Arial"/>
                <a:cs typeface="Arial"/>
              </a:rPr>
              <a:t> </a:t>
            </a:r>
            <a:r>
              <a:rPr sz="1400" b="0" dirty="0">
                <a:latin typeface="Arial"/>
                <a:cs typeface="Arial"/>
              </a:rPr>
              <a:t>som</a:t>
            </a:r>
            <a:r>
              <a:rPr sz="1400" b="0" spc="-30" dirty="0">
                <a:latin typeface="Arial"/>
                <a:cs typeface="Arial"/>
              </a:rPr>
              <a:t> </a:t>
            </a:r>
            <a:r>
              <a:rPr sz="1400" b="0" dirty="0">
                <a:latin typeface="Arial"/>
                <a:cs typeface="Arial"/>
              </a:rPr>
              <a:t>alltid</a:t>
            </a:r>
            <a:r>
              <a:rPr sz="1400" b="0" spc="-30" dirty="0">
                <a:latin typeface="Arial"/>
                <a:cs typeface="Arial"/>
              </a:rPr>
              <a:t> </a:t>
            </a:r>
            <a:r>
              <a:rPr sz="1400" b="0" spc="-10" dirty="0">
                <a:latin typeface="Arial"/>
                <a:cs typeface="Arial"/>
              </a:rPr>
              <a:t>kommer,</a:t>
            </a:r>
            <a:r>
              <a:rPr sz="1400" b="0" spc="-45" dirty="0">
                <a:latin typeface="Arial"/>
                <a:cs typeface="Arial"/>
              </a:rPr>
              <a:t> </a:t>
            </a:r>
            <a:r>
              <a:rPr sz="1400" b="0" dirty="0">
                <a:latin typeface="Arial"/>
                <a:cs typeface="Arial"/>
              </a:rPr>
              <a:t>oavsett</a:t>
            </a:r>
            <a:r>
              <a:rPr sz="1400" b="0" spc="-35" dirty="0">
                <a:latin typeface="Arial"/>
                <a:cs typeface="Arial"/>
              </a:rPr>
              <a:t> </a:t>
            </a:r>
            <a:r>
              <a:rPr sz="1400" b="0" dirty="0">
                <a:latin typeface="Arial"/>
                <a:cs typeface="Arial"/>
              </a:rPr>
              <a:t>tid</a:t>
            </a:r>
            <a:r>
              <a:rPr sz="1400" b="0" spc="-25" dirty="0">
                <a:latin typeface="Arial"/>
                <a:cs typeface="Arial"/>
              </a:rPr>
              <a:t> </a:t>
            </a:r>
            <a:r>
              <a:rPr sz="1400" b="0" dirty="0">
                <a:latin typeface="Arial"/>
                <a:cs typeface="Arial"/>
              </a:rPr>
              <a:t>på</a:t>
            </a:r>
            <a:r>
              <a:rPr sz="1400" b="0" spc="-20" dirty="0">
                <a:latin typeface="Arial"/>
                <a:cs typeface="Arial"/>
              </a:rPr>
              <a:t> </a:t>
            </a:r>
            <a:r>
              <a:rPr sz="1400" b="0" dirty="0">
                <a:latin typeface="Arial"/>
                <a:cs typeface="Arial"/>
              </a:rPr>
              <a:t>året</a:t>
            </a:r>
            <a:r>
              <a:rPr sz="1400" b="0" spc="-35" dirty="0">
                <a:latin typeface="Arial"/>
                <a:cs typeface="Arial"/>
              </a:rPr>
              <a:t> </a:t>
            </a:r>
            <a:r>
              <a:rPr sz="1400" b="0" dirty="0">
                <a:latin typeface="Arial"/>
                <a:cs typeface="Arial"/>
              </a:rPr>
              <a:t>och</a:t>
            </a:r>
            <a:r>
              <a:rPr sz="1400" b="0" spc="-25" dirty="0">
                <a:latin typeface="Arial"/>
                <a:cs typeface="Arial"/>
              </a:rPr>
              <a:t> </a:t>
            </a:r>
            <a:r>
              <a:rPr sz="1400" b="0" dirty="0">
                <a:latin typeface="Arial"/>
                <a:cs typeface="Arial"/>
              </a:rPr>
              <a:t>vad</a:t>
            </a:r>
            <a:r>
              <a:rPr sz="1400" b="0" spc="-5" dirty="0">
                <a:latin typeface="Arial"/>
                <a:cs typeface="Arial"/>
              </a:rPr>
              <a:t> </a:t>
            </a:r>
            <a:r>
              <a:rPr sz="1400" b="0" dirty="0">
                <a:latin typeface="Arial"/>
                <a:cs typeface="Arial"/>
              </a:rPr>
              <a:t>som</a:t>
            </a:r>
            <a:r>
              <a:rPr sz="1400" b="0" spc="-30" dirty="0">
                <a:latin typeface="Arial"/>
                <a:cs typeface="Arial"/>
              </a:rPr>
              <a:t> </a:t>
            </a:r>
            <a:r>
              <a:rPr sz="1400" b="0" dirty="0">
                <a:latin typeface="Arial"/>
                <a:cs typeface="Arial"/>
              </a:rPr>
              <a:t>händer</a:t>
            </a:r>
            <a:r>
              <a:rPr sz="1400" b="0" spc="-45" dirty="0">
                <a:latin typeface="Arial"/>
                <a:cs typeface="Arial"/>
              </a:rPr>
              <a:t> </a:t>
            </a:r>
            <a:r>
              <a:rPr sz="1400" b="0" dirty="0">
                <a:latin typeface="Arial"/>
                <a:cs typeface="Arial"/>
              </a:rPr>
              <a:t>i</a:t>
            </a:r>
            <a:r>
              <a:rPr sz="1400" b="0" spc="-10" dirty="0">
                <a:latin typeface="Arial"/>
                <a:cs typeface="Arial"/>
              </a:rPr>
              <a:t> </a:t>
            </a:r>
            <a:r>
              <a:rPr sz="1400" b="0" dirty="0">
                <a:latin typeface="Arial"/>
                <a:cs typeface="Arial"/>
              </a:rPr>
              <a:t>övrigt</a:t>
            </a:r>
            <a:r>
              <a:rPr sz="1400" b="0" spc="-5" dirty="0">
                <a:latin typeface="Arial"/>
                <a:cs typeface="Arial"/>
              </a:rPr>
              <a:t> </a:t>
            </a:r>
            <a:r>
              <a:rPr sz="1400" b="0" dirty="0">
                <a:latin typeface="Arial"/>
                <a:cs typeface="Arial"/>
              </a:rPr>
              <a:t>i</a:t>
            </a:r>
            <a:r>
              <a:rPr sz="1400" b="0" spc="-10" dirty="0">
                <a:latin typeface="Arial"/>
                <a:cs typeface="Arial"/>
              </a:rPr>
              <a:t> deras</a:t>
            </a:r>
            <a:endParaRPr sz="1400" dirty="0">
              <a:latin typeface="Arial"/>
              <a:cs typeface="Arial"/>
            </a:endParaRPr>
          </a:p>
          <a:p>
            <a:pPr marL="421005">
              <a:lnSpc>
                <a:spcPct val="100000"/>
              </a:lnSpc>
              <a:spcBef>
                <a:spcPts val="335"/>
              </a:spcBef>
            </a:pPr>
            <a:r>
              <a:rPr sz="1400" b="0" spc="-40" dirty="0">
                <a:latin typeface="Arial"/>
                <a:cs typeface="Arial"/>
              </a:rPr>
              <a:t>liv.</a:t>
            </a:r>
            <a:r>
              <a:rPr sz="1400" b="0" spc="-75" dirty="0">
                <a:latin typeface="Arial"/>
                <a:cs typeface="Arial"/>
              </a:rPr>
              <a:t> </a:t>
            </a:r>
            <a:r>
              <a:rPr sz="1400" b="0" dirty="0">
                <a:latin typeface="Arial"/>
                <a:cs typeface="Arial"/>
              </a:rPr>
              <a:t>Att</a:t>
            </a:r>
            <a:r>
              <a:rPr sz="1400" b="0" spc="-30" dirty="0">
                <a:latin typeface="Arial"/>
                <a:cs typeface="Arial"/>
              </a:rPr>
              <a:t> </a:t>
            </a:r>
            <a:r>
              <a:rPr sz="1400" b="0" dirty="0">
                <a:latin typeface="Arial"/>
                <a:cs typeface="Arial"/>
              </a:rPr>
              <a:t>visa</a:t>
            </a:r>
            <a:r>
              <a:rPr sz="1400" b="0" spc="-20" dirty="0">
                <a:latin typeface="Arial"/>
                <a:cs typeface="Arial"/>
              </a:rPr>
              <a:t> </a:t>
            </a:r>
            <a:r>
              <a:rPr sz="1400" b="0" spc="-10" dirty="0">
                <a:latin typeface="Arial"/>
                <a:cs typeface="Arial"/>
              </a:rPr>
              <a:t>uppskattning</a:t>
            </a:r>
            <a:r>
              <a:rPr sz="1400" b="0" spc="-50" dirty="0">
                <a:latin typeface="Arial"/>
                <a:cs typeface="Arial"/>
              </a:rPr>
              <a:t> </a:t>
            </a:r>
            <a:r>
              <a:rPr sz="1400" b="0" dirty="0">
                <a:latin typeface="Arial"/>
                <a:cs typeface="Arial"/>
              </a:rPr>
              <a:t>mot</a:t>
            </a:r>
            <a:r>
              <a:rPr sz="1400" b="0" spc="-25" dirty="0">
                <a:latin typeface="Arial"/>
                <a:cs typeface="Arial"/>
              </a:rPr>
              <a:t> </a:t>
            </a:r>
            <a:r>
              <a:rPr sz="1400" b="0" dirty="0">
                <a:latin typeface="Arial"/>
                <a:cs typeface="Arial"/>
              </a:rPr>
              <a:t>denna</a:t>
            </a:r>
            <a:r>
              <a:rPr sz="1400" b="0" spc="-45" dirty="0">
                <a:latin typeface="Arial"/>
                <a:cs typeface="Arial"/>
              </a:rPr>
              <a:t> </a:t>
            </a:r>
            <a:r>
              <a:rPr sz="1400" b="0" dirty="0">
                <a:latin typeface="Arial"/>
                <a:cs typeface="Arial"/>
              </a:rPr>
              <a:t>målgrupp</a:t>
            </a:r>
            <a:r>
              <a:rPr sz="1400" b="0" spc="-45" dirty="0">
                <a:latin typeface="Arial"/>
                <a:cs typeface="Arial"/>
              </a:rPr>
              <a:t> </a:t>
            </a:r>
            <a:r>
              <a:rPr sz="1400" b="0" dirty="0">
                <a:latin typeface="Arial"/>
                <a:cs typeface="Arial"/>
              </a:rPr>
              <a:t>och</a:t>
            </a:r>
            <a:r>
              <a:rPr sz="1400" b="0" spc="-25" dirty="0">
                <a:latin typeface="Arial"/>
                <a:cs typeface="Arial"/>
              </a:rPr>
              <a:t> </a:t>
            </a:r>
            <a:r>
              <a:rPr sz="1400" b="0" dirty="0">
                <a:latin typeface="Arial"/>
                <a:cs typeface="Arial"/>
              </a:rPr>
              <a:t>behandla</a:t>
            </a:r>
            <a:r>
              <a:rPr sz="1400" b="0" spc="-55" dirty="0">
                <a:latin typeface="Arial"/>
                <a:cs typeface="Arial"/>
              </a:rPr>
              <a:t> </a:t>
            </a:r>
            <a:r>
              <a:rPr sz="1400" b="0" dirty="0">
                <a:latin typeface="Arial"/>
                <a:cs typeface="Arial"/>
              </a:rPr>
              <a:t>de</a:t>
            </a:r>
            <a:r>
              <a:rPr sz="1400" b="0" spc="-20" dirty="0">
                <a:latin typeface="Arial"/>
                <a:cs typeface="Arial"/>
              </a:rPr>
              <a:t> </a:t>
            </a:r>
            <a:r>
              <a:rPr sz="1400" b="0" dirty="0">
                <a:latin typeface="Arial"/>
                <a:cs typeface="Arial"/>
              </a:rPr>
              <a:t>med</a:t>
            </a:r>
            <a:r>
              <a:rPr sz="1400" b="0" spc="-35" dirty="0">
                <a:latin typeface="Arial"/>
                <a:cs typeface="Arial"/>
              </a:rPr>
              <a:t> </a:t>
            </a:r>
            <a:r>
              <a:rPr sz="1400" b="0" dirty="0">
                <a:latin typeface="Arial"/>
                <a:cs typeface="Arial"/>
              </a:rPr>
              <a:t>respekt</a:t>
            </a:r>
            <a:r>
              <a:rPr sz="1400" b="0" spc="-40" dirty="0">
                <a:latin typeface="Arial"/>
                <a:cs typeface="Arial"/>
              </a:rPr>
              <a:t> </a:t>
            </a:r>
            <a:r>
              <a:rPr sz="1400" b="0" dirty="0">
                <a:latin typeface="Arial"/>
                <a:cs typeface="Arial"/>
              </a:rPr>
              <a:t>är</a:t>
            </a:r>
            <a:r>
              <a:rPr sz="1400" b="0" spc="-30" dirty="0">
                <a:latin typeface="Arial"/>
                <a:cs typeface="Arial"/>
              </a:rPr>
              <a:t> </a:t>
            </a:r>
            <a:r>
              <a:rPr sz="1400" b="0" dirty="0">
                <a:latin typeface="Arial"/>
                <a:cs typeface="Arial"/>
              </a:rPr>
              <a:t>avgörande</a:t>
            </a:r>
            <a:r>
              <a:rPr sz="1400" b="0" spc="-45" dirty="0">
                <a:latin typeface="Arial"/>
                <a:cs typeface="Arial"/>
              </a:rPr>
              <a:t> </a:t>
            </a:r>
            <a:r>
              <a:rPr sz="1400" b="0" dirty="0">
                <a:latin typeface="Arial"/>
                <a:cs typeface="Arial"/>
              </a:rPr>
              <a:t>för</a:t>
            </a:r>
            <a:r>
              <a:rPr sz="1400" b="0" spc="-30" dirty="0">
                <a:latin typeface="Arial"/>
                <a:cs typeface="Arial"/>
              </a:rPr>
              <a:t> </a:t>
            </a:r>
            <a:r>
              <a:rPr sz="1400" b="0" dirty="0">
                <a:latin typeface="Arial"/>
                <a:cs typeface="Arial"/>
              </a:rPr>
              <a:t>att</a:t>
            </a:r>
            <a:r>
              <a:rPr sz="1400" b="0" spc="-30" dirty="0">
                <a:latin typeface="Arial"/>
                <a:cs typeface="Arial"/>
              </a:rPr>
              <a:t> </a:t>
            </a:r>
            <a:r>
              <a:rPr sz="1400" b="0" dirty="0">
                <a:latin typeface="Arial"/>
                <a:cs typeface="Arial"/>
              </a:rPr>
              <a:t>denna</a:t>
            </a:r>
            <a:r>
              <a:rPr sz="1400" b="0" spc="-35" dirty="0">
                <a:latin typeface="Arial"/>
                <a:cs typeface="Arial"/>
              </a:rPr>
              <a:t> </a:t>
            </a:r>
            <a:r>
              <a:rPr sz="1400" b="0" dirty="0">
                <a:latin typeface="Arial"/>
                <a:cs typeface="Arial"/>
              </a:rPr>
              <a:t>grupp</a:t>
            </a:r>
            <a:r>
              <a:rPr sz="1400" b="0" spc="-45" dirty="0">
                <a:latin typeface="Arial"/>
                <a:cs typeface="Arial"/>
              </a:rPr>
              <a:t> </a:t>
            </a:r>
            <a:r>
              <a:rPr sz="1400" b="0" dirty="0">
                <a:latin typeface="Arial"/>
                <a:cs typeface="Arial"/>
              </a:rPr>
              <a:t>ska</a:t>
            </a:r>
            <a:r>
              <a:rPr sz="1400" b="0" spc="-40" dirty="0">
                <a:latin typeface="Arial"/>
                <a:cs typeface="Arial"/>
              </a:rPr>
              <a:t> </a:t>
            </a:r>
            <a:r>
              <a:rPr sz="1400" b="0" spc="-10" dirty="0">
                <a:latin typeface="Arial"/>
                <a:cs typeface="Arial"/>
              </a:rPr>
              <a:t>växa.</a:t>
            </a:r>
            <a:endParaRPr sz="1400" dirty="0">
              <a:latin typeface="Arial"/>
              <a:cs typeface="Arial"/>
            </a:endParaRPr>
          </a:p>
          <a:p>
            <a:pPr marL="421005" indent="-408305">
              <a:lnSpc>
                <a:spcPct val="100000"/>
              </a:lnSpc>
              <a:spcBef>
                <a:spcPts val="675"/>
              </a:spcBef>
              <a:buChar char="•"/>
              <a:tabLst>
                <a:tab pos="421005" algn="l"/>
              </a:tabLst>
            </a:pPr>
            <a:r>
              <a:rPr sz="1400" b="0" dirty="0">
                <a:latin typeface="Arial"/>
                <a:cs typeface="Arial"/>
              </a:rPr>
              <a:t>Förslag</a:t>
            </a:r>
            <a:r>
              <a:rPr sz="1400" b="0" spc="-55" dirty="0">
                <a:latin typeface="Arial"/>
                <a:cs typeface="Arial"/>
              </a:rPr>
              <a:t> </a:t>
            </a:r>
            <a:r>
              <a:rPr sz="1400" b="0" dirty="0">
                <a:latin typeface="Arial"/>
                <a:cs typeface="Arial"/>
              </a:rPr>
              <a:t>på</a:t>
            </a:r>
            <a:r>
              <a:rPr sz="1400" b="0" spc="-30" dirty="0">
                <a:latin typeface="Arial"/>
                <a:cs typeface="Arial"/>
              </a:rPr>
              <a:t> </a:t>
            </a:r>
            <a:r>
              <a:rPr sz="1400" b="0" spc="-10" dirty="0">
                <a:latin typeface="Arial"/>
                <a:cs typeface="Arial"/>
              </a:rPr>
              <a:t>aktiviteter:</a:t>
            </a:r>
            <a:endParaRPr sz="1400" dirty="0">
              <a:latin typeface="Arial"/>
              <a:cs typeface="Arial"/>
            </a:endParaRPr>
          </a:p>
          <a:p>
            <a:pPr marL="896619" marR="64135" indent="-340360">
              <a:lnSpc>
                <a:spcPct val="120000"/>
              </a:lnSpc>
              <a:spcBef>
                <a:spcPts val="320"/>
              </a:spcBef>
              <a:tabLst>
                <a:tab pos="895985" algn="l"/>
              </a:tabLst>
            </a:pPr>
            <a:r>
              <a:rPr sz="1200" b="0" spc="-50" dirty="0">
                <a:latin typeface="Calibri"/>
                <a:cs typeface="Calibri"/>
              </a:rPr>
              <a:t>‒</a:t>
            </a:r>
            <a:r>
              <a:rPr sz="1200" b="0" dirty="0">
                <a:latin typeface="Calibri"/>
                <a:cs typeface="Calibri"/>
              </a:rPr>
              <a:t>	</a:t>
            </a:r>
            <a:r>
              <a:rPr sz="1200" b="0" dirty="0">
                <a:latin typeface="Arial"/>
                <a:cs typeface="Arial"/>
              </a:rPr>
              <a:t>Uppmärksamma</a:t>
            </a:r>
            <a:r>
              <a:rPr sz="1200" b="0" spc="-40" dirty="0">
                <a:latin typeface="Arial"/>
                <a:cs typeface="Arial"/>
              </a:rPr>
              <a:t> </a:t>
            </a:r>
            <a:r>
              <a:rPr sz="1200" b="0" dirty="0">
                <a:latin typeface="Arial"/>
                <a:cs typeface="Arial"/>
              </a:rPr>
              <a:t>de</a:t>
            </a:r>
            <a:r>
              <a:rPr sz="1200" b="0" spc="-5" dirty="0">
                <a:latin typeface="Arial"/>
                <a:cs typeface="Arial"/>
              </a:rPr>
              <a:t> </a:t>
            </a:r>
            <a:r>
              <a:rPr sz="1200" b="0" dirty="0">
                <a:latin typeface="Arial"/>
                <a:cs typeface="Arial"/>
              </a:rPr>
              <a:t>som har</a:t>
            </a:r>
            <a:r>
              <a:rPr sz="1200" b="0" spc="-25" dirty="0">
                <a:latin typeface="Arial"/>
                <a:cs typeface="Arial"/>
              </a:rPr>
              <a:t> </a:t>
            </a:r>
            <a:r>
              <a:rPr sz="1200" b="0" dirty="0">
                <a:latin typeface="Arial"/>
                <a:cs typeface="Arial"/>
              </a:rPr>
              <a:t>haft</a:t>
            </a:r>
            <a:r>
              <a:rPr sz="1200" b="0" spc="-15" dirty="0">
                <a:latin typeface="Arial"/>
                <a:cs typeface="Arial"/>
              </a:rPr>
              <a:t> </a:t>
            </a:r>
            <a:r>
              <a:rPr sz="1200" b="0" dirty="0">
                <a:latin typeface="Arial"/>
                <a:cs typeface="Arial"/>
              </a:rPr>
              <a:t>säsongskort</a:t>
            </a:r>
            <a:r>
              <a:rPr sz="1200" b="0" spc="-25" dirty="0">
                <a:latin typeface="Arial"/>
                <a:cs typeface="Arial"/>
              </a:rPr>
              <a:t> </a:t>
            </a:r>
            <a:r>
              <a:rPr sz="1200" b="0" dirty="0">
                <a:latin typeface="Arial"/>
                <a:cs typeface="Arial"/>
              </a:rPr>
              <a:t>i tio</a:t>
            </a:r>
            <a:r>
              <a:rPr sz="1200" b="0" spc="-5" dirty="0">
                <a:latin typeface="Arial"/>
                <a:cs typeface="Arial"/>
              </a:rPr>
              <a:t> </a:t>
            </a:r>
            <a:r>
              <a:rPr sz="1200" b="0" dirty="0">
                <a:latin typeface="Arial"/>
                <a:cs typeface="Arial"/>
              </a:rPr>
              <a:t>år</a:t>
            </a:r>
            <a:r>
              <a:rPr sz="1200" b="0" spc="5" dirty="0">
                <a:latin typeface="Arial"/>
                <a:cs typeface="Arial"/>
              </a:rPr>
              <a:t> </a:t>
            </a:r>
            <a:r>
              <a:rPr sz="1200" b="0" dirty="0">
                <a:latin typeface="Arial"/>
                <a:cs typeface="Arial"/>
              </a:rPr>
              <a:t>(eller</a:t>
            </a:r>
            <a:r>
              <a:rPr sz="1200" b="0" spc="-15" dirty="0">
                <a:latin typeface="Arial"/>
                <a:cs typeface="Arial"/>
              </a:rPr>
              <a:t> </a:t>
            </a:r>
            <a:r>
              <a:rPr sz="1200" b="0" dirty="0">
                <a:latin typeface="Arial"/>
                <a:cs typeface="Arial"/>
              </a:rPr>
              <a:t>liknande).</a:t>
            </a:r>
            <a:r>
              <a:rPr sz="1200" b="0" spc="-35" dirty="0">
                <a:latin typeface="Arial"/>
                <a:cs typeface="Arial"/>
              </a:rPr>
              <a:t> </a:t>
            </a:r>
            <a:r>
              <a:rPr sz="1200" b="0" dirty="0">
                <a:latin typeface="Arial"/>
                <a:cs typeface="Arial"/>
              </a:rPr>
              <a:t>Ge</a:t>
            </a:r>
            <a:r>
              <a:rPr sz="1200" b="0" spc="5" dirty="0">
                <a:latin typeface="Arial"/>
                <a:cs typeface="Arial"/>
              </a:rPr>
              <a:t> </a:t>
            </a:r>
            <a:r>
              <a:rPr sz="1200" b="0" dirty="0">
                <a:latin typeface="Arial"/>
                <a:cs typeface="Arial"/>
              </a:rPr>
              <a:t>dessa</a:t>
            </a:r>
            <a:r>
              <a:rPr sz="1200" b="0" spc="-25" dirty="0">
                <a:latin typeface="Arial"/>
                <a:cs typeface="Arial"/>
              </a:rPr>
              <a:t> </a:t>
            </a:r>
            <a:r>
              <a:rPr sz="1200" b="0" dirty="0">
                <a:latin typeface="Arial"/>
                <a:cs typeface="Arial"/>
              </a:rPr>
              <a:t>personer</a:t>
            </a:r>
            <a:r>
              <a:rPr sz="1200" b="0" spc="-40" dirty="0">
                <a:latin typeface="Arial"/>
                <a:cs typeface="Arial"/>
              </a:rPr>
              <a:t> </a:t>
            </a:r>
            <a:r>
              <a:rPr sz="1200" b="0" dirty="0">
                <a:latin typeface="Arial"/>
                <a:cs typeface="Arial"/>
              </a:rPr>
              <a:t>en</a:t>
            </a:r>
            <a:r>
              <a:rPr sz="1200" b="0" spc="-5" dirty="0">
                <a:latin typeface="Arial"/>
                <a:cs typeface="Arial"/>
              </a:rPr>
              <a:t> </a:t>
            </a:r>
            <a:r>
              <a:rPr sz="1200" b="0" dirty="0">
                <a:latin typeface="Arial"/>
                <a:cs typeface="Arial"/>
              </a:rPr>
              <a:t>tavla</a:t>
            </a:r>
            <a:r>
              <a:rPr sz="1200" b="0" spc="-10" dirty="0">
                <a:latin typeface="Arial"/>
                <a:cs typeface="Arial"/>
              </a:rPr>
              <a:t> </a:t>
            </a:r>
            <a:r>
              <a:rPr sz="1200" b="0" dirty="0">
                <a:latin typeface="Arial"/>
                <a:cs typeface="Arial"/>
              </a:rPr>
              <a:t>med</a:t>
            </a:r>
            <a:r>
              <a:rPr sz="1200" b="0" spc="-15" dirty="0">
                <a:latin typeface="Arial"/>
                <a:cs typeface="Arial"/>
              </a:rPr>
              <a:t> </a:t>
            </a:r>
            <a:r>
              <a:rPr sz="1200" b="0" dirty="0">
                <a:latin typeface="Arial"/>
                <a:cs typeface="Arial"/>
              </a:rPr>
              <a:t>spelarnas</a:t>
            </a:r>
            <a:r>
              <a:rPr sz="1200" b="0" spc="-25" dirty="0">
                <a:latin typeface="Arial"/>
                <a:cs typeface="Arial"/>
              </a:rPr>
              <a:t> </a:t>
            </a:r>
            <a:r>
              <a:rPr sz="1200" b="0" dirty="0">
                <a:latin typeface="Arial"/>
                <a:cs typeface="Arial"/>
              </a:rPr>
              <a:t>autografer</a:t>
            </a:r>
            <a:r>
              <a:rPr sz="1200" b="0" spc="-25" dirty="0">
                <a:latin typeface="Arial"/>
                <a:cs typeface="Arial"/>
              </a:rPr>
              <a:t> </a:t>
            </a:r>
            <a:r>
              <a:rPr sz="1200" b="0" dirty="0">
                <a:latin typeface="Arial"/>
                <a:cs typeface="Arial"/>
              </a:rPr>
              <a:t>och</a:t>
            </a:r>
            <a:r>
              <a:rPr sz="1200" b="0" spc="-15" dirty="0">
                <a:latin typeface="Arial"/>
                <a:cs typeface="Arial"/>
              </a:rPr>
              <a:t> </a:t>
            </a:r>
            <a:r>
              <a:rPr sz="1200" b="0" spc="-20" dirty="0">
                <a:latin typeface="Arial"/>
                <a:cs typeface="Arial"/>
              </a:rPr>
              <a:t>hylla</a:t>
            </a:r>
            <a:r>
              <a:rPr sz="1200" b="0" dirty="0">
                <a:latin typeface="Arial"/>
                <a:cs typeface="Arial"/>
              </a:rPr>
              <a:t> </a:t>
            </a:r>
            <a:r>
              <a:rPr sz="1200" b="0" spc="-25" dirty="0">
                <a:latin typeface="Arial"/>
                <a:cs typeface="Arial"/>
              </a:rPr>
              <a:t>dem </a:t>
            </a:r>
            <a:r>
              <a:rPr sz="1200" b="0" dirty="0">
                <a:latin typeface="Arial"/>
                <a:cs typeface="Arial"/>
              </a:rPr>
              <a:t>under</a:t>
            </a:r>
            <a:r>
              <a:rPr sz="1200" b="0" spc="-35" dirty="0">
                <a:latin typeface="Arial"/>
                <a:cs typeface="Arial"/>
              </a:rPr>
              <a:t> </a:t>
            </a:r>
            <a:r>
              <a:rPr sz="1200" b="0" dirty="0">
                <a:latin typeface="Arial"/>
                <a:cs typeface="Arial"/>
              </a:rPr>
              <a:t>pausen</a:t>
            </a:r>
            <a:r>
              <a:rPr sz="1200" b="0" spc="-30" dirty="0">
                <a:latin typeface="Arial"/>
                <a:cs typeface="Arial"/>
              </a:rPr>
              <a:t> </a:t>
            </a:r>
            <a:r>
              <a:rPr sz="1200" b="0" dirty="0">
                <a:latin typeface="Arial"/>
                <a:cs typeface="Arial"/>
              </a:rPr>
              <a:t>på</a:t>
            </a:r>
            <a:r>
              <a:rPr sz="1200" b="0" spc="5" dirty="0">
                <a:latin typeface="Arial"/>
                <a:cs typeface="Arial"/>
              </a:rPr>
              <a:t> </a:t>
            </a:r>
            <a:r>
              <a:rPr sz="1200" b="0" dirty="0">
                <a:latin typeface="Arial"/>
                <a:cs typeface="Arial"/>
              </a:rPr>
              <a:t>en</a:t>
            </a:r>
            <a:r>
              <a:rPr sz="1200" b="0" spc="5" dirty="0">
                <a:latin typeface="Arial"/>
                <a:cs typeface="Arial"/>
              </a:rPr>
              <a:t> </a:t>
            </a:r>
            <a:r>
              <a:rPr sz="1200" b="0" dirty="0">
                <a:latin typeface="Arial"/>
                <a:cs typeface="Arial"/>
              </a:rPr>
              <a:t>match.</a:t>
            </a:r>
            <a:r>
              <a:rPr sz="1200" b="0" spc="-10" dirty="0">
                <a:latin typeface="Arial"/>
                <a:cs typeface="Arial"/>
              </a:rPr>
              <a:t> </a:t>
            </a:r>
            <a:r>
              <a:rPr sz="1200" b="0" dirty="0">
                <a:latin typeface="Arial"/>
                <a:cs typeface="Arial"/>
              </a:rPr>
              <a:t>Det går</a:t>
            </a:r>
            <a:r>
              <a:rPr sz="1200" b="0" spc="5" dirty="0">
                <a:latin typeface="Arial"/>
                <a:cs typeface="Arial"/>
              </a:rPr>
              <a:t> </a:t>
            </a:r>
            <a:r>
              <a:rPr sz="1200" b="0" dirty="0">
                <a:latin typeface="Arial"/>
                <a:cs typeface="Arial"/>
              </a:rPr>
              <a:t>kanske</a:t>
            </a:r>
            <a:r>
              <a:rPr sz="1200" b="0" spc="-10" dirty="0">
                <a:latin typeface="Arial"/>
                <a:cs typeface="Arial"/>
              </a:rPr>
              <a:t> </a:t>
            </a:r>
            <a:r>
              <a:rPr sz="1200" b="0" dirty="0">
                <a:latin typeface="Arial"/>
                <a:cs typeface="Arial"/>
              </a:rPr>
              <a:t>att skapa</a:t>
            </a:r>
            <a:r>
              <a:rPr sz="1200" b="0" spc="-10" dirty="0">
                <a:latin typeface="Arial"/>
                <a:cs typeface="Arial"/>
              </a:rPr>
              <a:t> </a:t>
            </a:r>
            <a:r>
              <a:rPr sz="1200" b="0" dirty="0">
                <a:latin typeface="Arial"/>
                <a:cs typeface="Arial"/>
              </a:rPr>
              <a:t>ett</a:t>
            </a:r>
            <a:r>
              <a:rPr sz="1200" b="0" spc="10" dirty="0">
                <a:latin typeface="Arial"/>
                <a:cs typeface="Arial"/>
              </a:rPr>
              <a:t> </a:t>
            </a:r>
            <a:r>
              <a:rPr sz="1200" b="0" dirty="0">
                <a:latin typeface="Arial"/>
                <a:cs typeface="Arial"/>
              </a:rPr>
              <a:t>”Hall</a:t>
            </a:r>
            <a:r>
              <a:rPr sz="1200" b="0" spc="-55" dirty="0">
                <a:latin typeface="Arial"/>
                <a:cs typeface="Arial"/>
              </a:rPr>
              <a:t> </a:t>
            </a:r>
            <a:r>
              <a:rPr sz="1200" b="0" dirty="0">
                <a:latin typeface="Arial"/>
                <a:cs typeface="Arial"/>
              </a:rPr>
              <a:t>of</a:t>
            </a:r>
            <a:r>
              <a:rPr sz="1200" b="0" spc="-5" dirty="0">
                <a:latin typeface="Arial"/>
                <a:cs typeface="Arial"/>
              </a:rPr>
              <a:t> </a:t>
            </a:r>
            <a:r>
              <a:rPr sz="1200" b="0" dirty="0">
                <a:latin typeface="Arial"/>
                <a:cs typeface="Arial"/>
              </a:rPr>
              <a:t>fame”</a:t>
            </a:r>
            <a:r>
              <a:rPr sz="1200" b="0" spc="-15" dirty="0">
                <a:latin typeface="Arial"/>
                <a:cs typeface="Arial"/>
              </a:rPr>
              <a:t> </a:t>
            </a:r>
            <a:r>
              <a:rPr sz="1200" b="0" dirty="0">
                <a:latin typeface="Arial"/>
                <a:cs typeface="Arial"/>
              </a:rPr>
              <a:t>för</a:t>
            </a:r>
            <a:r>
              <a:rPr sz="1200" b="0" spc="-15" dirty="0">
                <a:latin typeface="Arial"/>
                <a:cs typeface="Arial"/>
              </a:rPr>
              <a:t> </a:t>
            </a:r>
            <a:r>
              <a:rPr sz="1200" b="0" dirty="0">
                <a:latin typeface="Arial"/>
                <a:cs typeface="Arial"/>
              </a:rPr>
              <a:t>era mest trogna </a:t>
            </a:r>
            <a:r>
              <a:rPr sz="1200" b="0" spc="-10" dirty="0">
                <a:latin typeface="Arial"/>
                <a:cs typeface="Arial"/>
              </a:rPr>
              <a:t>säsongskorts-innehavare?</a:t>
            </a:r>
            <a:r>
              <a:rPr sz="1200" b="0" spc="-35" dirty="0">
                <a:latin typeface="Arial"/>
                <a:cs typeface="Arial"/>
              </a:rPr>
              <a:t> </a:t>
            </a:r>
            <a:r>
              <a:rPr sz="1200" b="0" dirty="0">
                <a:latin typeface="Arial"/>
                <a:cs typeface="Arial"/>
              </a:rPr>
              <a:t>Om</a:t>
            </a:r>
            <a:r>
              <a:rPr sz="1200" b="0" spc="15" dirty="0">
                <a:latin typeface="Arial"/>
                <a:cs typeface="Arial"/>
              </a:rPr>
              <a:t> </a:t>
            </a:r>
            <a:r>
              <a:rPr sz="1200" b="0" dirty="0">
                <a:latin typeface="Arial"/>
                <a:cs typeface="Arial"/>
              </a:rPr>
              <a:t>ni</a:t>
            </a:r>
            <a:r>
              <a:rPr sz="1200" b="0" spc="-5" dirty="0">
                <a:latin typeface="Arial"/>
                <a:cs typeface="Arial"/>
              </a:rPr>
              <a:t> </a:t>
            </a:r>
            <a:r>
              <a:rPr sz="1200" b="0" dirty="0">
                <a:latin typeface="Arial"/>
                <a:cs typeface="Arial"/>
              </a:rPr>
              <a:t>inte vet</a:t>
            </a:r>
            <a:r>
              <a:rPr sz="1200" b="0" spc="10" dirty="0">
                <a:latin typeface="Arial"/>
                <a:cs typeface="Arial"/>
              </a:rPr>
              <a:t> </a:t>
            </a:r>
            <a:r>
              <a:rPr sz="1200" b="0" dirty="0">
                <a:latin typeface="Arial"/>
                <a:cs typeface="Arial"/>
              </a:rPr>
              <a:t>hur</a:t>
            </a:r>
            <a:r>
              <a:rPr sz="1200" b="0" spc="-5" dirty="0">
                <a:latin typeface="Arial"/>
                <a:cs typeface="Arial"/>
              </a:rPr>
              <a:t> </a:t>
            </a:r>
            <a:r>
              <a:rPr sz="1200" b="0" spc="-10" dirty="0">
                <a:latin typeface="Arial"/>
                <a:cs typeface="Arial"/>
              </a:rPr>
              <a:t>länge </a:t>
            </a:r>
            <a:r>
              <a:rPr sz="1200" b="0" dirty="0">
                <a:latin typeface="Arial"/>
                <a:cs typeface="Arial"/>
              </a:rPr>
              <a:t>en</a:t>
            </a:r>
            <a:r>
              <a:rPr sz="1200" b="0" spc="-20" dirty="0">
                <a:latin typeface="Arial"/>
                <a:cs typeface="Arial"/>
              </a:rPr>
              <a:t> </a:t>
            </a:r>
            <a:r>
              <a:rPr sz="1200" b="0" dirty="0">
                <a:latin typeface="Arial"/>
                <a:cs typeface="Arial"/>
              </a:rPr>
              <a:t>säsongare</a:t>
            </a:r>
            <a:r>
              <a:rPr sz="1200" b="0" spc="-35" dirty="0">
                <a:latin typeface="Arial"/>
                <a:cs typeface="Arial"/>
              </a:rPr>
              <a:t> </a:t>
            </a:r>
            <a:r>
              <a:rPr sz="1200" b="0" dirty="0">
                <a:latin typeface="Arial"/>
                <a:cs typeface="Arial"/>
              </a:rPr>
              <a:t>har</a:t>
            </a:r>
            <a:r>
              <a:rPr sz="1200" b="0" spc="-10" dirty="0">
                <a:latin typeface="Arial"/>
                <a:cs typeface="Arial"/>
              </a:rPr>
              <a:t> </a:t>
            </a:r>
            <a:r>
              <a:rPr sz="1200" b="0" dirty="0">
                <a:latin typeface="Arial"/>
                <a:cs typeface="Arial"/>
              </a:rPr>
              <a:t>haft</a:t>
            </a:r>
            <a:r>
              <a:rPr sz="1200" b="0" spc="-20" dirty="0">
                <a:latin typeface="Arial"/>
                <a:cs typeface="Arial"/>
              </a:rPr>
              <a:t> </a:t>
            </a:r>
            <a:r>
              <a:rPr sz="1200" b="0" dirty="0">
                <a:latin typeface="Arial"/>
                <a:cs typeface="Arial"/>
              </a:rPr>
              <a:t>säsongskort,</a:t>
            </a:r>
            <a:r>
              <a:rPr sz="1200" b="0" spc="-20" dirty="0">
                <a:latin typeface="Arial"/>
                <a:cs typeface="Arial"/>
              </a:rPr>
              <a:t> </a:t>
            </a:r>
            <a:r>
              <a:rPr sz="1200" b="0" dirty="0">
                <a:latin typeface="Arial"/>
                <a:cs typeface="Arial"/>
              </a:rPr>
              <a:t>fråga</a:t>
            </a:r>
            <a:r>
              <a:rPr sz="1200" b="0" spc="-15" dirty="0">
                <a:latin typeface="Arial"/>
                <a:cs typeface="Arial"/>
              </a:rPr>
              <a:t> </a:t>
            </a:r>
            <a:r>
              <a:rPr sz="1200" b="0" dirty="0">
                <a:latin typeface="Arial"/>
                <a:cs typeface="Arial"/>
              </a:rPr>
              <a:t>er</a:t>
            </a:r>
            <a:r>
              <a:rPr sz="1200" b="0" spc="5" dirty="0">
                <a:latin typeface="Arial"/>
                <a:cs typeface="Arial"/>
              </a:rPr>
              <a:t> </a:t>
            </a:r>
            <a:r>
              <a:rPr sz="1200" b="0" spc="-10" dirty="0">
                <a:latin typeface="Arial"/>
                <a:cs typeface="Arial"/>
              </a:rPr>
              <a:t>säsongskortsinnehavare</a:t>
            </a:r>
            <a:r>
              <a:rPr sz="1200" b="0" spc="-35" dirty="0">
                <a:latin typeface="Arial"/>
                <a:cs typeface="Arial"/>
              </a:rPr>
              <a:t> </a:t>
            </a:r>
            <a:r>
              <a:rPr sz="1200" b="0" dirty="0">
                <a:latin typeface="Arial"/>
                <a:cs typeface="Arial"/>
              </a:rPr>
              <a:t>och</a:t>
            </a:r>
            <a:r>
              <a:rPr sz="1200" b="0" spc="-15" dirty="0">
                <a:latin typeface="Arial"/>
                <a:cs typeface="Arial"/>
              </a:rPr>
              <a:t> </a:t>
            </a:r>
            <a:r>
              <a:rPr sz="1200" b="0" dirty="0">
                <a:latin typeface="Arial"/>
                <a:cs typeface="Arial"/>
              </a:rPr>
              <a:t>lita</a:t>
            </a:r>
            <a:r>
              <a:rPr sz="1200" b="0" spc="10" dirty="0">
                <a:latin typeface="Arial"/>
                <a:cs typeface="Arial"/>
              </a:rPr>
              <a:t> </a:t>
            </a:r>
            <a:r>
              <a:rPr sz="1200" b="0" dirty="0">
                <a:latin typeface="Arial"/>
                <a:cs typeface="Arial"/>
              </a:rPr>
              <a:t>på</a:t>
            </a:r>
            <a:r>
              <a:rPr sz="1200" b="0" spc="-15" dirty="0">
                <a:latin typeface="Arial"/>
                <a:cs typeface="Arial"/>
              </a:rPr>
              <a:t> </a:t>
            </a:r>
            <a:r>
              <a:rPr sz="1200" b="0" dirty="0">
                <a:latin typeface="Arial"/>
                <a:cs typeface="Arial"/>
              </a:rPr>
              <a:t>deras</a:t>
            </a:r>
            <a:r>
              <a:rPr sz="1200" b="0" spc="-20" dirty="0">
                <a:latin typeface="Arial"/>
                <a:cs typeface="Arial"/>
              </a:rPr>
              <a:t> </a:t>
            </a:r>
            <a:r>
              <a:rPr sz="1200" b="0" spc="-10" dirty="0">
                <a:latin typeface="Arial"/>
                <a:cs typeface="Arial"/>
              </a:rPr>
              <a:t>svar.</a:t>
            </a:r>
            <a:endParaRPr sz="1200" dirty="0">
              <a:latin typeface="Arial"/>
              <a:cs typeface="Arial"/>
            </a:endParaRPr>
          </a:p>
          <a:p>
            <a:pPr marL="556260">
              <a:lnSpc>
                <a:spcPct val="100000"/>
              </a:lnSpc>
              <a:spcBef>
                <a:spcPts val="575"/>
              </a:spcBef>
              <a:tabLst>
                <a:tab pos="895985" algn="l"/>
              </a:tabLst>
            </a:pPr>
            <a:r>
              <a:rPr sz="1200" b="0" spc="-50" dirty="0">
                <a:latin typeface="Calibri"/>
                <a:cs typeface="Calibri"/>
              </a:rPr>
              <a:t>‒</a:t>
            </a:r>
            <a:r>
              <a:rPr sz="1200" b="0" dirty="0">
                <a:latin typeface="Calibri"/>
                <a:cs typeface="Calibri"/>
              </a:rPr>
              <a:t>	</a:t>
            </a:r>
            <a:r>
              <a:rPr sz="1200" b="0" dirty="0">
                <a:latin typeface="Arial"/>
                <a:cs typeface="Arial"/>
              </a:rPr>
              <a:t>Utforma</a:t>
            </a:r>
            <a:r>
              <a:rPr sz="1200" b="0" spc="-35" dirty="0">
                <a:latin typeface="Arial"/>
                <a:cs typeface="Arial"/>
              </a:rPr>
              <a:t> </a:t>
            </a:r>
            <a:r>
              <a:rPr sz="1200" b="0" dirty="0">
                <a:latin typeface="Arial"/>
                <a:cs typeface="Arial"/>
              </a:rPr>
              <a:t>ett diplom</a:t>
            </a:r>
            <a:r>
              <a:rPr sz="1200" b="0" spc="-30" dirty="0">
                <a:latin typeface="Arial"/>
                <a:cs typeface="Arial"/>
              </a:rPr>
              <a:t> </a:t>
            </a:r>
            <a:r>
              <a:rPr sz="1200" b="0" dirty="0">
                <a:latin typeface="Arial"/>
                <a:cs typeface="Arial"/>
              </a:rPr>
              <a:t>till alla</a:t>
            </a:r>
            <a:r>
              <a:rPr sz="1200" b="0" spc="-20" dirty="0">
                <a:latin typeface="Arial"/>
                <a:cs typeface="Arial"/>
              </a:rPr>
              <a:t> </a:t>
            </a:r>
            <a:r>
              <a:rPr sz="1200" b="0" spc="-10" dirty="0">
                <a:latin typeface="Arial"/>
                <a:cs typeface="Arial"/>
              </a:rPr>
              <a:t>säsongskortsinnehavare</a:t>
            </a:r>
            <a:r>
              <a:rPr sz="1200" b="0" spc="-30" dirty="0">
                <a:latin typeface="Arial"/>
                <a:cs typeface="Arial"/>
              </a:rPr>
              <a:t> </a:t>
            </a:r>
            <a:r>
              <a:rPr sz="1200" b="0" dirty="0">
                <a:latin typeface="Arial"/>
                <a:cs typeface="Arial"/>
              </a:rPr>
              <a:t>som</a:t>
            </a:r>
            <a:r>
              <a:rPr sz="1200" b="0" spc="-10" dirty="0">
                <a:latin typeface="Arial"/>
                <a:cs typeface="Arial"/>
              </a:rPr>
              <a:t> </a:t>
            </a:r>
            <a:r>
              <a:rPr sz="1200" b="0" dirty="0">
                <a:latin typeface="Arial"/>
                <a:cs typeface="Arial"/>
              </a:rPr>
              <a:t>de</a:t>
            </a:r>
            <a:r>
              <a:rPr sz="1200" b="0" spc="-20" dirty="0">
                <a:latin typeface="Arial"/>
                <a:cs typeface="Arial"/>
              </a:rPr>
              <a:t> </a:t>
            </a:r>
            <a:r>
              <a:rPr sz="1200" b="0" dirty="0">
                <a:latin typeface="Arial"/>
                <a:cs typeface="Arial"/>
              </a:rPr>
              <a:t>kan</a:t>
            </a:r>
            <a:r>
              <a:rPr sz="1200" b="0" spc="-10" dirty="0">
                <a:latin typeface="Arial"/>
                <a:cs typeface="Arial"/>
              </a:rPr>
              <a:t> </a:t>
            </a:r>
            <a:r>
              <a:rPr sz="1200" b="0" dirty="0">
                <a:latin typeface="Arial"/>
                <a:cs typeface="Arial"/>
              </a:rPr>
              <a:t>sätta</a:t>
            </a:r>
            <a:r>
              <a:rPr sz="1200" b="0" spc="-5" dirty="0">
                <a:latin typeface="Arial"/>
                <a:cs typeface="Arial"/>
              </a:rPr>
              <a:t> </a:t>
            </a:r>
            <a:r>
              <a:rPr sz="1200" b="0" dirty="0">
                <a:latin typeface="Arial"/>
                <a:cs typeface="Arial"/>
              </a:rPr>
              <a:t>upp</a:t>
            </a:r>
            <a:r>
              <a:rPr sz="1200" b="0" spc="-20" dirty="0">
                <a:latin typeface="Arial"/>
                <a:cs typeface="Arial"/>
              </a:rPr>
              <a:t> </a:t>
            </a:r>
            <a:r>
              <a:rPr sz="1200" b="0" dirty="0">
                <a:latin typeface="Arial"/>
                <a:cs typeface="Arial"/>
              </a:rPr>
              <a:t>på</a:t>
            </a:r>
            <a:r>
              <a:rPr sz="1200" b="0" spc="-20" dirty="0">
                <a:latin typeface="Arial"/>
                <a:cs typeface="Arial"/>
              </a:rPr>
              <a:t> </a:t>
            </a:r>
            <a:r>
              <a:rPr sz="1200" b="0" dirty="0">
                <a:latin typeface="Arial"/>
                <a:cs typeface="Arial"/>
              </a:rPr>
              <a:t>väggen.</a:t>
            </a:r>
            <a:r>
              <a:rPr sz="1200" b="0" spc="-10" dirty="0">
                <a:latin typeface="Arial"/>
                <a:cs typeface="Arial"/>
              </a:rPr>
              <a:t> </a:t>
            </a:r>
            <a:r>
              <a:rPr sz="1200" b="0" dirty="0">
                <a:latin typeface="Arial"/>
                <a:cs typeface="Arial"/>
              </a:rPr>
              <a:t>Samma</a:t>
            </a:r>
            <a:r>
              <a:rPr sz="1200" b="0" spc="-35" dirty="0">
                <a:latin typeface="Arial"/>
                <a:cs typeface="Arial"/>
              </a:rPr>
              <a:t> </a:t>
            </a:r>
            <a:r>
              <a:rPr sz="1200" b="0" dirty="0">
                <a:latin typeface="Arial"/>
                <a:cs typeface="Arial"/>
              </a:rPr>
              <a:t>diplom</a:t>
            </a:r>
            <a:r>
              <a:rPr sz="1200" b="0" spc="-30" dirty="0">
                <a:latin typeface="Arial"/>
                <a:cs typeface="Arial"/>
              </a:rPr>
              <a:t> </a:t>
            </a:r>
            <a:r>
              <a:rPr sz="1200" b="0" dirty="0">
                <a:latin typeface="Arial"/>
                <a:cs typeface="Arial"/>
              </a:rPr>
              <a:t>bör</a:t>
            </a:r>
            <a:r>
              <a:rPr sz="1200" b="0" spc="-15" dirty="0">
                <a:latin typeface="Arial"/>
                <a:cs typeface="Arial"/>
              </a:rPr>
              <a:t> </a:t>
            </a:r>
            <a:r>
              <a:rPr sz="1200" b="0" dirty="0">
                <a:latin typeface="Arial"/>
                <a:cs typeface="Arial"/>
              </a:rPr>
              <a:t>även</a:t>
            </a:r>
            <a:r>
              <a:rPr sz="1200" b="0" spc="-10" dirty="0">
                <a:latin typeface="Arial"/>
                <a:cs typeface="Arial"/>
              </a:rPr>
              <a:t> </a:t>
            </a:r>
            <a:r>
              <a:rPr sz="1200" b="0" dirty="0">
                <a:latin typeface="Arial"/>
                <a:cs typeface="Arial"/>
              </a:rPr>
              <a:t>finnas</a:t>
            </a:r>
            <a:r>
              <a:rPr sz="1200" b="0" spc="-35" dirty="0">
                <a:latin typeface="Arial"/>
                <a:cs typeface="Arial"/>
              </a:rPr>
              <a:t> </a:t>
            </a:r>
            <a:r>
              <a:rPr sz="1200" b="0" dirty="0">
                <a:latin typeface="Arial"/>
                <a:cs typeface="Arial"/>
              </a:rPr>
              <a:t>digitalt</a:t>
            </a:r>
            <a:r>
              <a:rPr sz="1200" b="0" spc="-15" dirty="0">
                <a:latin typeface="Arial"/>
                <a:cs typeface="Arial"/>
              </a:rPr>
              <a:t> </a:t>
            </a:r>
            <a:r>
              <a:rPr sz="1200" b="0" dirty="0">
                <a:latin typeface="Arial"/>
                <a:cs typeface="Arial"/>
              </a:rPr>
              <a:t>som</a:t>
            </a:r>
            <a:r>
              <a:rPr sz="1200" b="0" spc="-110" dirty="0">
                <a:latin typeface="Arial"/>
                <a:cs typeface="Arial"/>
              </a:rPr>
              <a:t> </a:t>
            </a:r>
            <a:r>
              <a:rPr sz="1200" b="0" dirty="0">
                <a:latin typeface="Arial"/>
                <a:cs typeface="Arial"/>
              </a:rPr>
              <a:t>de</a:t>
            </a:r>
            <a:r>
              <a:rPr sz="1200" b="0" spc="-20" dirty="0">
                <a:latin typeface="Arial"/>
                <a:cs typeface="Arial"/>
              </a:rPr>
              <a:t> </a:t>
            </a:r>
            <a:r>
              <a:rPr sz="1200" b="0" dirty="0">
                <a:latin typeface="Arial"/>
                <a:cs typeface="Arial"/>
              </a:rPr>
              <a:t>kan</a:t>
            </a:r>
            <a:r>
              <a:rPr sz="1200" b="0" spc="-10" dirty="0">
                <a:latin typeface="Arial"/>
                <a:cs typeface="Arial"/>
              </a:rPr>
              <a:t> sprida</a:t>
            </a:r>
            <a:endParaRPr sz="1200" dirty="0">
              <a:latin typeface="Arial"/>
              <a:cs typeface="Arial"/>
            </a:endParaRPr>
          </a:p>
          <a:p>
            <a:pPr marL="896619">
              <a:lnSpc>
                <a:spcPct val="100000"/>
              </a:lnSpc>
              <a:spcBef>
                <a:spcPts val="290"/>
              </a:spcBef>
            </a:pPr>
            <a:r>
              <a:rPr sz="1200" b="0" dirty="0">
                <a:latin typeface="Arial"/>
                <a:cs typeface="Arial"/>
              </a:rPr>
              <a:t>i</a:t>
            </a:r>
            <a:r>
              <a:rPr sz="1200" b="0" spc="-10" dirty="0">
                <a:latin typeface="Arial"/>
                <a:cs typeface="Arial"/>
              </a:rPr>
              <a:t> </a:t>
            </a:r>
            <a:r>
              <a:rPr sz="1200" b="0" dirty="0">
                <a:latin typeface="Arial"/>
                <a:cs typeface="Arial"/>
              </a:rPr>
              <a:t>sociala</a:t>
            </a:r>
            <a:r>
              <a:rPr sz="1200" b="0" spc="-30" dirty="0">
                <a:latin typeface="Arial"/>
                <a:cs typeface="Arial"/>
              </a:rPr>
              <a:t> </a:t>
            </a:r>
            <a:r>
              <a:rPr sz="1200" b="0" spc="-10" dirty="0">
                <a:latin typeface="Arial"/>
                <a:cs typeface="Arial"/>
              </a:rPr>
              <a:t>medier.</a:t>
            </a:r>
            <a:endParaRPr sz="1200" dirty="0">
              <a:latin typeface="Arial"/>
              <a:cs typeface="Arial"/>
            </a:endParaRPr>
          </a:p>
          <a:p>
            <a:pPr marL="896619" marR="353060" indent="-340360">
              <a:lnSpc>
                <a:spcPct val="120000"/>
              </a:lnSpc>
              <a:spcBef>
                <a:spcPts val="290"/>
              </a:spcBef>
              <a:tabLst>
                <a:tab pos="895985" algn="l"/>
              </a:tabLst>
            </a:pPr>
            <a:r>
              <a:rPr sz="1200" b="0" spc="-50" dirty="0">
                <a:latin typeface="Calibri"/>
                <a:cs typeface="Calibri"/>
              </a:rPr>
              <a:t>‒</a:t>
            </a:r>
            <a:r>
              <a:rPr sz="1200" b="0" dirty="0">
                <a:latin typeface="Calibri"/>
                <a:cs typeface="Calibri"/>
              </a:rPr>
              <a:t>	</a:t>
            </a:r>
            <a:r>
              <a:rPr sz="1200" b="0" dirty="0">
                <a:latin typeface="Arial"/>
                <a:cs typeface="Arial"/>
              </a:rPr>
              <a:t>Ge</a:t>
            </a:r>
            <a:r>
              <a:rPr sz="1200" b="0" spc="-10" dirty="0">
                <a:latin typeface="Arial"/>
                <a:cs typeface="Arial"/>
              </a:rPr>
              <a:t> </a:t>
            </a:r>
            <a:r>
              <a:rPr sz="1200" b="0" dirty="0">
                <a:latin typeface="Arial"/>
                <a:cs typeface="Arial"/>
              </a:rPr>
              <a:t>mervärden</a:t>
            </a:r>
            <a:r>
              <a:rPr sz="1200" b="0" spc="-25" dirty="0">
                <a:latin typeface="Arial"/>
                <a:cs typeface="Arial"/>
              </a:rPr>
              <a:t> </a:t>
            </a:r>
            <a:r>
              <a:rPr sz="1200" b="0" dirty="0">
                <a:latin typeface="Arial"/>
                <a:cs typeface="Arial"/>
              </a:rPr>
              <a:t>för</a:t>
            </a:r>
            <a:r>
              <a:rPr sz="1200" b="0" spc="-25" dirty="0">
                <a:latin typeface="Arial"/>
                <a:cs typeface="Arial"/>
              </a:rPr>
              <a:t> </a:t>
            </a:r>
            <a:r>
              <a:rPr sz="1200" b="0" dirty="0">
                <a:latin typeface="Arial"/>
                <a:cs typeface="Arial"/>
              </a:rPr>
              <a:t>säsongskortsinnehavare.</a:t>
            </a:r>
            <a:r>
              <a:rPr sz="1200" b="0" spc="-35" dirty="0">
                <a:latin typeface="Arial"/>
                <a:cs typeface="Arial"/>
              </a:rPr>
              <a:t> </a:t>
            </a:r>
            <a:r>
              <a:rPr sz="1200" b="0" dirty="0">
                <a:latin typeface="Arial"/>
                <a:cs typeface="Arial"/>
              </a:rPr>
              <a:t>Det</a:t>
            </a:r>
            <a:r>
              <a:rPr sz="1200" b="0" spc="-15" dirty="0">
                <a:latin typeface="Arial"/>
                <a:cs typeface="Arial"/>
              </a:rPr>
              <a:t> </a:t>
            </a:r>
            <a:r>
              <a:rPr sz="1200" b="0" dirty="0">
                <a:latin typeface="Arial"/>
                <a:cs typeface="Arial"/>
              </a:rPr>
              <a:t>kan</a:t>
            </a:r>
            <a:r>
              <a:rPr sz="1200" b="0" spc="-5" dirty="0">
                <a:latin typeface="Arial"/>
                <a:cs typeface="Arial"/>
              </a:rPr>
              <a:t> </a:t>
            </a:r>
            <a:r>
              <a:rPr sz="1200" b="0" dirty="0">
                <a:latin typeface="Arial"/>
                <a:cs typeface="Arial"/>
              </a:rPr>
              <a:t>exempelvis</a:t>
            </a:r>
            <a:r>
              <a:rPr sz="1200" b="0" spc="-30" dirty="0">
                <a:latin typeface="Arial"/>
                <a:cs typeface="Arial"/>
              </a:rPr>
              <a:t> </a:t>
            </a:r>
            <a:r>
              <a:rPr sz="1200" b="0" dirty="0">
                <a:latin typeface="Arial"/>
                <a:cs typeface="Arial"/>
              </a:rPr>
              <a:t>vara: tillgång</a:t>
            </a:r>
            <a:r>
              <a:rPr sz="1200" b="0" spc="-30" dirty="0">
                <a:latin typeface="Arial"/>
                <a:cs typeface="Arial"/>
              </a:rPr>
              <a:t> </a:t>
            </a:r>
            <a:r>
              <a:rPr sz="1200" b="0" dirty="0">
                <a:latin typeface="Arial"/>
                <a:cs typeface="Arial"/>
              </a:rPr>
              <a:t>till</a:t>
            </a:r>
            <a:r>
              <a:rPr sz="1200" b="0" spc="-10" dirty="0">
                <a:latin typeface="Arial"/>
                <a:cs typeface="Arial"/>
              </a:rPr>
              <a:t> </a:t>
            </a:r>
            <a:r>
              <a:rPr sz="1200" b="0" dirty="0">
                <a:latin typeface="Arial"/>
                <a:cs typeface="Arial"/>
              </a:rPr>
              <a:t>en</a:t>
            </a:r>
            <a:r>
              <a:rPr sz="1200" b="0" spc="-10" dirty="0">
                <a:latin typeface="Arial"/>
                <a:cs typeface="Arial"/>
              </a:rPr>
              <a:t> </a:t>
            </a:r>
            <a:r>
              <a:rPr sz="1200" b="0" dirty="0">
                <a:latin typeface="Arial"/>
                <a:cs typeface="Arial"/>
              </a:rPr>
              <a:t>speciell</a:t>
            </a:r>
            <a:r>
              <a:rPr sz="1200" b="0" spc="-40" dirty="0">
                <a:latin typeface="Arial"/>
                <a:cs typeface="Arial"/>
              </a:rPr>
              <a:t> </a:t>
            </a:r>
            <a:r>
              <a:rPr sz="1200" b="0" dirty="0">
                <a:latin typeface="Arial"/>
                <a:cs typeface="Arial"/>
              </a:rPr>
              <a:t>bar</a:t>
            </a:r>
            <a:r>
              <a:rPr sz="1200" b="0" spc="-20" dirty="0">
                <a:latin typeface="Arial"/>
                <a:cs typeface="Arial"/>
              </a:rPr>
              <a:t> </a:t>
            </a:r>
            <a:r>
              <a:rPr sz="1200" b="0" dirty="0">
                <a:latin typeface="Arial"/>
                <a:cs typeface="Arial"/>
              </a:rPr>
              <a:t>eller</a:t>
            </a:r>
            <a:r>
              <a:rPr sz="1200" b="0" spc="-15" dirty="0">
                <a:latin typeface="Arial"/>
                <a:cs typeface="Arial"/>
              </a:rPr>
              <a:t> </a:t>
            </a:r>
            <a:r>
              <a:rPr sz="1200" b="0" dirty="0">
                <a:latin typeface="Arial"/>
                <a:cs typeface="Arial"/>
              </a:rPr>
              <a:t>sektion</a:t>
            </a:r>
            <a:r>
              <a:rPr sz="1200" b="0" spc="-25" dirty="0">
                <a:latin typeface="Arial"/>
                <a:cs typeface="Arial"/>
              </a:rPr>
              <a:t> </a:t>
            </a:r>
            <a:r>
              <a:rPr sz="1200" b="0" dirty="0">
                <a:latin typeface="Arial"/>
                <a:cs typeface="Arial"/>
              </a:rPr>
              <a:t>i</a:t>
            </a:r>
            <a:r>
              <a:rPr sz="1200" b="0" spc="-5" dirty="0">
                <a:latin typeface="Arial"/>
                <a:cs typeface="Arial"/>
              </a:rPr>
              <a:t> </a:t>
            </a:r>
            <a:r>
              <a:rPr sz="1200" b="0" dirty="0">
                <a:latin typeface="Arial"/>
                <a:cs typeface="Arial"/>
              </a:rPr>
              <a:t>arenan,</a:t>
            </a:r>
            <a:r>
              <a:rPr sz="1200" b="0" spc="-35" dirty="0">
                <a:latin typeface="Arial"/>
                <a:cs typeface="Arial"/>
              </a:rPr>
              <a:t> </a:t>
            </a:r>
            <a:r>
              <a:rPr sz="1200" b="0" spc="-10" dirty="0">
                <a:latin typeface="Arial"/>
                <a:cs typeface="Arial"/>
              </a:rPr>
              <a:t>information</a:t>
            </a:r>
            <a:r>
              <a:rPr sz="1200" b="0" spc="-45" dirty="0">
                <a:latin typeface="Arial"/>
                <a:cs typeface="Arial"/>
              </a:rPr>
              <a:t> </a:t>
            </a:r>
            <a:r>
              <a:rPr sz="1200" b="0" dirty="0">
                <a:latin typeface="Arial"/>
                <a:cs typeface="Arial"/>
              </a:rPr>
              <a:t>före</a:t>
            </a:r>
            <a:r>
              <a:rPr sz="1200" b="0" spc="-30" dirty="0">
                <a:latin typeface="Arial"/>
                <a:cs typeface="Arial"/>
              </a:rPr>
              <a:t> </a:t>
            </a:r>
            <a:r>
              <a:rPr sz="1200" b="0" spc="-20" dirty="0">
                <a:latin typeface="Arial"/>
                <a:cs typeface="Arial"/>
              </a:rPr>
              <a:t>alla </a:t>
            </a:r>
            <a:r>
              <a:rPr sz="1200" b="0" dirty="0">
                <a:latin typeface="Arial"/>
                <a:cs typeface="Arial"/>
              </a:rPr>
              <a:t>andra</a:t>
            </a:r>
            <a:r>
              <a:rPr sz="1200" b="0" spc="-30" dirty="0">
                <a:latin typeface="Arial"/>
                <a:cs typeface="Arial"/>
              </a:rPr>
              <a:t> </a:t>
            </a:r>
            <a:r>
              <a:rPr sz="1200" b="0" dirty="0">
                <a:latin typeface="Arial"/>
                <a:cs typeface="Arial"/>
              </a:rPr>
              <a:t>(före</a:t>
            </a:r>
            <a:r>
              <a:rPr sz="1200" b="0" spc="-5" dirty="0">
                <a:latin typeface="Arial"/>
                <a:cs typeface="Arial"/>
              </a:rPr>
              <a:t> </a:t>
            </a:r>
            <a:r>
              <a:rPr sz="1200" b="0" dirty="0">
                <a:latin typeface="Arial"/>
                <a:cs typeface="Arial"/>
              </a:rPr>
              <a:t>media)</a:t>
            </a:r>
            <a:r>
              <a:rPr sz="1200" b="0" spc="-20" dirty="0">
                <a:latin typeface="Arial"/>
                <a:cs typeface="Arial"/>
              </a:rPr>
              <a:t> </a:t>
            </a:r>
            <a:r>
              <a:rPr sz="1200" b="0" dirty="0">
                <a:latin typeface="Arial"/>
                <a:cs typeface="Arial"/>
              </a:rPr>
              <a:t>när</a:t>
            </a:r>
            <a:r>
              <a:rPr sz="1200" b="0" spc="-15" dirty="0">
                <a:latin typeface="Arial"/>
                <a:cs typeface="Arial"/>
              </a:rPr>
              <a:t> </a:t>
            </a:r>
            <a:r>
              <a:rPr sz="1200" b="0" dirty="0">
                <a:latin typeface="Arial"/>
                <a:cs typeface="Arial"/>
              </a:rPr>
              <a:t>klubben</a:t>
            </a:r>
            <a:r>
              <a:rPr sz="1200" b="0" spc="-35" dirty="0">
                <a:latin typeface="Arial"/>
                <a:cs typeface="Arial"/>
              </a:rPr>
              <a:t> </a:t>
            </a:r>
            <a:r>
              <a:rPr sz="1200" b="0" dirty="0">
                <a:latin typeface="Arial"/>
                <a:cs typeface="Arial"/>
              </a:rPr>
              <a:t>släpper</a:t>
            </a:r>
            <a:r>
              <a:rPr sz="1200" b="0" spc="-35" dirty="0">
                <a:latin typeface="Arial"/>
                <a:cs typeface="Arial"/>
              </a:rPr>
              <a:t> </a:t>
            </a:r>
            <a:r>
              <a:rPr sz="1200" b="0" dirty="0">
                <a:latin typeface="Arial"/>
                <a:cs typeface="Arial"/>
              </a:rPr>
              <a:t>nyheter</a:t>
            </a:r>
            <a:r>
              <a:rPr sz="1200" b="0" spc="-20" dirty="0">
                <a:latin typeface="Arial"/>
                <a:cs typeface="Arial"/>
              </a:rPr>
              <a:t> </a:t>
            </a:r>
            <a:r>
              <a:rPr sz="1200" b="0" dirty="0">
                <a:latin typeface="Arial"/>
                <a:cs typeface="Arial"/>
              </a:rPr>
              <a:t>eller</a:t>
            </a:r>
            <a:r>
              <a:rPr sz="1200" b="0" spc="-15" dirty="0">
                <a:latin typeface="Arial"/>
                <a:cs typeface="Arial"/>
              </a:rPr>
              <a:t> </a:t>
            </a:r>
            <a:r>
              <a:rPr sz="1200" b="0" dirty="0">
                <a:latin typeface="Arial"/>
                <a:cs typeface="Arial"/>
              </a:rPr>
              <a:t>billigare</a:t>
            </a:r>
            <a:r>
              <a:rPr sz="1200" b="0" spc="-15" dirty="0">
                <a:latin typeface="Arial"/>
                <a:cs typeface="Arial"/>
              </a:rPr>
              <a:t> </a:t>
            </a:r>
            <a:r>
              <a:rPr sz="1200" b="0" dirty="0">
                <a:latin typeface="Arial"/>
                <a:cs typeface="Arial"/>
              </a:rPr>
              <a:t>biljetter</a:t>
            </a:r>
            <a:r>
              <a:rPr sz="1200" b="0" spc="-20" dirty="0">
                <a:latin typeface="Arial"/>
                <a:cs typeface="Arial"/>
              </a:rPr>
              <a:t> </a:t>
            </a:r>
            <a:r>
              <a:rPr sz="1200" b="0" dirty="0">
                <a:latin typeface="Arial"/>
                <a:cs typeface="Arial"/>
              </a:rPr>
              <a:t>när</a:t>
            </a:r>
            <a:r>
              <a:rPr sz="1200" b="0" spc="-10" dirty="0">
                <a:latin typeface="Arial"/>
                <a:cs typeface="Arial"/>
              </a:rPr>
              <a:t> </a:t>
            </a:r>
            <a:r>
              <a:rPr sz="1200" b="0" dirty="0">
                <a:latin typeface="Arial"/>
                <a:cs typeface="Arial"/>
              </a:rPr>
              <a:t>de</a:t>
            </a:r>
            <a:r>
              <a:rPr sz="1200" b="0" spc="-20" dirty="0">
                <a:latin typeface="Arial"/>
                <a:cs typeface="Arial"/>
              </a:rPr>
              <a:t> </a:t>
            </a:r>
            <a:r>
              <a:rPr sz="1200" b="0" dirty="0">
                <a:latin typeface="Arial"/>
                <a:cs typeface="Arial"/>
              </a:rPr>
              <a:t>ska</a:t>
            </a:r>
            <a:r>
              <a:rPr sz="1200" b="0" spc="10" dirty="0">
                <a:latin typeface="Arial"/>
                <a:cs typeface="Arial"/>
              </a:rPr>
              <a:t> </a:t>
            </a:r>
            <a:r>
              <a:rPr sz="1200" b="0" dirty="0">
                <a:latin typeface="Arial"/>
                <a:cs typeface="Arial"/>
              </a:rPr>
              <a:t>bjuda</a:t>
            </a:r>
            <a:r>
              <a:rPr sz="1200" b="0" spc="-35" dirty="0">
                <a:latin typeface="Arial"/>
                <a:cs typeface="Arial"/>
              </a:rPr>
              <a:t> </a:t>
            </a:r>
            <a:r>
              <a:rPr sz="1200" b="0" dirty="0">
                <a:latin typeface="Arial"/>
                <a:cs typeface="Arial"/>
              </a:rPr>
              <a:t>med</a:t>
            </a:r>
            <a:r>
              <a:rPr sz="1200" b="0" spc="-15" dirty="0">
                <a:latin typeface="Arial"/>
                <a:cs typeface="Arial"/>
              </a:rPr>
              <a:t> </a:t>
            </a:r>
            <a:r>
              <a:rPr sz="1200" b="0" spc="-10" dirty="0">
                <a:latin typeface="Arial"/>
                <a:cs typeface="Arial"/>
              </a:rPr>
              <a:t>vänner/familj.</a:t>
            </a:r>
            <a:endParaRPr sz="1200" dirty="0">
              <a:latin typeface="Arial"/>
              <a:cs typeface="Arial"/>
            </a:endParaRPr>
          </a:p>
          <a:p>
            <a:pPr marL="896619" marR="424815" indent="-340360">
              <a:lnSpc>
                <a:spcPct val="120000"/>
              </a:lnSpc>
              <a:spcBef>
                <a:spcPts val="290"/>
              </a:spcBef>
              <a:tabLst>
                <a:tab pos="895985" algn="l"/>
              </a:tabLst>
            </a:pPr>
            <a:r>
              <a:rPr sz="1200" b="0" spc="-50" dirty="0">
                <a:latin typeface="Calibri"/>
                <a:cs typeface="Calibri"/>
              </a:rPr>
              <a:t>‒</a:t>
            </a:r>
            <a:r>
              <a:rPr sz="1200" b="0" dirty="0">
                <a:latin typeface="Calibri"/>
                <a:cs typeface="Calibri"/>
              </a:rPr>
              <a:t>	</a:t>
            </a:r>
            <a:r>
              <a:rPr sz="1200" b="0" dirty="0">
                <a:latin typeface="Arial"/>
                <a:cs typeface="Arial"/>
              </a:rPr>
              <a:t>Dela</a:t>
            </a:r>
            <a:r>
              <a:rPr sz="1200" b="0" spc="-30" dirty="0">
                <a:latin typeface="Arial"/>
                <a:cs typeface="Arial"/>
              </a:rPr>
              <a:t> </a:t>
            </a:r>
            <a:r>
              <a:rPr sz="1200" b="0" dirty="0">
                <a:latin typeface="Arial"/>
                <a:cs typeface="Arial"/>
              </a:rPr>
              <a:t>ut</a:t>
            </a:r>
            <a:r>
              <a:rPr sz="1200" b="0" spc="-5" dirty="0">
                <a:latin typeface="Arial"/>
                <a:cs typeface="Arial"/>
              </a:rPr>
              <a:t> </a:t>
            </a:r>
            <a:r>
              <a:rPr sz="1200" b="0" dirty="0">
                <a:latin typeface="Arial"/>
                <a:cs typeface="Arial"/>
              </a:rPr>
              <a:t>säsongskorten</a:t>
            </a:r>
            <a:r>
              <a:rPr sz="1200" b="0" spc="-40" dirty="0">
                <a:latin typeface="Arial"/>
                <a:cs typeface="Arial"/>
              </a:rPr>
              <a:t> </a:t>
            </a:r>
            <a:r>
              <a:rPr sz="1200" b="0" dirty="0">
                <a:latin typeface="Arial"/>
                <a:cs typeface="Arial"/>
              </a:rPr>
              <a:t>personligen</a:t>
            </a:r>
            <a:r>
              <a:rPr sz="1200" b="0" spc="-45" dirty="0">
                <a:latin typeface="Arial"/>
                <a:cs typeface="Arial"/>
              </a:rPr>
              <a:t> </a:t>
            </a:r>
            <a:r>
              <a:rPr sz="1200" b="0" dirty="0">
                <a:latin typeface="Arial"/>
                <a:cs typeface="Arial"/>
              </a:rPr>
              <a:t>genom</a:t>
            </a:r>
            <a:r>
              <a:rPr sz="1200" b="0" spc="-20" dirty="0">
                <a:latin typeface="Arial"/>
                <a:cs typeface="Arial"/>
              </a:rPr>
              <a:t> </a:t>
            </a:r>
            <a:r>
              <a:rPr sz="1200" b="0" dirty="0">
                <a:latin typeface="Arial"/>
                <a:cs typeface="Arial"/>
              </a:rPr>
              <a:t>att</a:t>
            </a:r>
            <a:r>
              <a:rPr sz="1200" b="0" spc="-20" dirty="0">
                <a:latin typeface="Arial"/>
                <a:cs typeface="Arial"/>
              </a:rPr>
              <a:t> </a:t>
            </a:r>
            <a:r>
              <a:rPr sz="1200" b="0" dirty="0">
                <a:latin typeface="Arial"/>
                <a:cs typeface="Arial"/>
              </a:rPr>
              <a:t>låta</a:t>
            </a:r>
            <a:r>
              <a:rPr sz="1200" b="0" spc="-10" dirty="0">
                <a:latin typeface="Arial"/>
                <a:cs typeface="Arial"/>
              </a:rPr>
              <a:t> </a:t>
            </a:r>
            <a:r>
              <a:rPr sz="1200" b="0" dirty="0">
                <a:latin typeface="Arial"/>
                <a:cs typeface="Arial"/>
              </a:rPr>
              <a:t>er</a:t>
            </a:r>
            <a:r>
              <a:rPr sz="1200" b="0" spc="-10" dirty="0">
                <a:latin typeface="Arial"/>
                <a:cs typeface="Arial"/>
              </a:rPr>
              <a:t> </a:t>
            </a:r>
            <a:r>
              <a:rPr sz="1200" b="0" dirty="0">
                <a:latin typeface="Arial"/>
                <a:cs typeface="Arial"/>
              </a:rPr>
              <a:t>största</a:t>
            </a:r>
            <a:r>
              <a:rPr sz="1200" b="0" spc="-10" dirty="0">
                <a:latin typeface="Arial"/>
                <a:cs typeface="Arial"/>
              </a:rPr>
              <a:t> </a:t>
            </a:r>
            <a:r>
              <a:rPr sz="1200" b="0" dirty="0">
                <a:latin typeface="Arial"/>
                <a:cs typeface="Arial"/>
              </a:rPr>
              <a:t>profiler</a:t>
            </a:r>
            <a:r>
              <a:rPr sz="1200" b="0" spc="-45" dirty="0">
                <a:latin typeface="Arial"/>
                <a:cs typeface="Arial"/>
              </a:rPr>
              <a:t> </a:t>
            </a:r>
            <a:r>
              <a:rPr sz="1200" b="0" dirty="0">
                <a:latin typeface="Arial"/>
                <a:cs typeface="Arial"/>
              </a:rPr>
              <a:t>åka</a:t>
            </a:r>
            <a:r>
              <a:rPr sz="1200" b="0" spc="-15" dirty="0">
                <a:latin typeface="Arial"/>
                <a:cs typeface="Arial"/>
              </a:rPr>
              <a:t> </a:t>
            </a:r>
            <a:r>
              <a:rPr sz="1200" b="0" dirty="0">
                <a:latin typeface="Arial"/>
                <a:cs typeface="Arial"/>
              </a:rPr>
              <a:t>hem</a:t>
            </a:r>
            <a:r>
              <a:rPr sz="1200" b="0" spc="-30" dirty="0">
                <a:latin typeface="Arial"/>
                <a:cs typeface="Arial"/>
              </a:rPr>
              <a:t> </a:t>
            </a:r>
            <a:r>
              <a:rPr sz="1200" b="0" dirty="0">
                <a:latin typeface="Arial"/>
                <a:cs typeface="Arial"/>
              </a:rPr>
              <a:t>till</a:t>
            </a:r>
            <a:r>
              <a:rPr sz="1200" b="0" spc="-10" dirty="0">
                <a:latin typeface="Arial"/>
                <a:cs typeface="Arial"/>
              </a:rPr>
              <a:t> </a:t>
            </a:r>
            <a:r>
              <a:rPr sz="1200" b="0" dirty="0">
                <a:latin typeface="Arial"/>
                <a:cs typeface="Arial"/>
              </a:rPr>
              <a:t>era</a:t>
            </a:r>
            <a:r>
              <a:rPr sz="1200" b="0" spc="-20" dirty="0">
                <a:latin typeface="Arial"/>
                <a:cs typeface="Arial"/>
              </a:rPr>
              <a:t> </a:t>
            </a:r>
            <a:r>
              <a:rPr sz="1200" b="0" dirty="0">
                <a:latin typeface="Arial"/>
                <a:cs typeface="Arial"/>
              </a:rPr>
              <a:t>viktigaste kunder</a:t>
            </a:r>
            <a:r>
              <a:rPr sz="1200" b="0" spc="-50" dirty="0">
                <a:latin typeface="Arial"/>
                <a:cs typeface="Arial"/>
              </a:rPr>
              <a:t> </a:t>
            </a:r>
            <a:r>
              <a:rPr sz="1200" b="0" dirty="0">
                <a:latin typeface="Arial"/>
                <a:cs typeface="Arial"/>
              </a:rPr>
              <a:t>(kan</a:t>
            </a:r>
            <a:r>
              <a:rPr sz="1200" b="0" spc="-10" dirty="0">
                <a:latin typeface="Arial"/>
                <a:cs typeface="Arial"/>
              </a:rPr>
              <a:t> </a:t>
            </a:r>
            <a:r>
              <a:rPr sz="1200" b="0" dirty="0">
                <a:latin typeface="Arial"/>
                <a:cs typeface="Arial"/>
              </a:rPr>
              <a:t>förslagsvis</a:t>
            </a:r>
            <a:r>
              <a:rPr sz="1200" b="0" spc="-15" dirty="0">
                <a:latin typeface="Arial"/>
                <a:cs typeface="Arial"/>
              </a:rPr>
              <a:t> </a:t>
            </a:r>
            <a:r>
              <a:rPr sz="1200" b="0" spc="-10" dirty="0">
                <a:latin typeface="Arial"/>
                <a:cs typeface="Arial"/>
              </a:rPr>
              <a:t>också</a:t>
            </a:r>
            <a:r>
              <a:rPr sz="1200" b="0" spc="-20" dirty="0">
                <a:latin typeface="Arial"/>
                <a:cs typeface="Arial"/>
              </a:rPr>
              <a:t> </a:t>
            </a:r>
            <a:r>
              <a:rPr sz="1200" b="0" dirty="0">
                <a:latin typeface="Arial"/>
                <a:cs typeface="Arial"/>
              </a:rPr>
              <a:t>göras</a:t>
            </a:r>
            <a:r>
              <a:rPr sz="1200" b="0" spc="-15" dirty="0">
                <a:latin typeface="Arial"/>
                <a:cs typeface="Arial"/>
              </a:rPr>
              <a:t> </a:t>
            </a:r>
            <a:r>
              <a:rPr sz="1200" b="0" dirty="0">
                <a:latin typeface="Arial"/>
                <a:cs typeface="Arial"/>
              </a:rPr>
              <a:t>till</a:t>
            </a:r>
            <a:r>
              <a:rPr sz="1200" b="0" spc="-15" dirty="0">
                <a:latin typeface="Arial"/>
                <a:cs typeface="Arial"/>
              </a:rPr>
              <a:t> </a:t>
            </a:r>
            <a:r>
              <a:rPr sz="1200" b="0" spc="-25" dirty="0">
                <a:latin typeface="Arial"/>
                <a:cs typeface="Arial"/>
              </a:rPr>
              <a:t>era </a:t>
            </a:r>
            <a:r>
              <a:rPr sz="1200" b="0" dirty="0">
                <a:latin typeface="Arial"/>
                <a:cs typeface="Arial"/>
              </a:rPr>
              <a:t>sponsorer).</a:t>
            </a:r>
            <a:r>
              <a:rPr sz="1200" b="0" spc="-30" dirty="0">
                <a:latin typeface="Arial"/>
                <a:cs typeface="Arial"/>
              </a:rPr>
              <a:t> </a:t>
            </a:r>
            <a:r>
              <a:rPr sz="1200" b="0" dirty="0">
                <a:latin typeface="Arial"/>
                <a:cs typeface="Arial"/>
              </a:rPr>
              <a:t>Filma</a:t>
            </a:r>
            <a:r>
              <a:rPr sz="1200" b="0" spc="-15" dirty="0">
                <a:latin typeface="Arial"/>
                <a:cs typeface="Arial"/>
              </a:rPr>
              <a:t> </a:t>
            </a:r>
            <a:r>
              <a:rPr sz="1200" b="0" dirty="0">
                <a:latin typeface="Arial"/>
                <a:cs typeface="Arial"/>
              </a:rPr>
              <a:t>och</a:t>
            </a:r>
            <a:r>
              <a:rPr sz="1200" b="0" spc="-15" dirty="0">
                <a:latin typeface="Arial"/>
                <a:cs typeface="Arial"/>
              </a:rPr>
              <a:t> </a:t>
            </a:r>
            <a:r>
              <a:rPr sz="1200" b="0" dirty="0">
                <a:latin typeface="Arial"/>
                <a:cs typeface="Arial"/>
              </a:rPr>
              <a:t>sprid</a:t>
            </a:r>
            <a:r>
              <a:rPr sz="1200" b="0" spc="-25" dirty="0">
                <a:latin typeface="Arial"/>
                <a:cs typeface="Arial"/>
              </a:rPr>
              <a:t> </a:t>
            </a:r>
            <a:r>
              <a:rPr sz="1200" b="0" dirty="0">
                <a:latin typeface="Arial"/>
                <a:cs typeface="Arial"/>
              </a:rPr>
              <a:t>i</a:t>
            </a:r>
            <a:r>
              <a:rPr sz="1200" b="0" spc="-10" dirty="0">
                <a:latin typeface="Arial"/>
                <a:cs typeface="Arial"/>
              </a:rPr>
              <a:t> </a:t>
            </a:r>
            <a:r>
              <a:rPr sz="1200" b="0" dirty="0">
                <a:latin typeface="Arial"/>
                <a:cs typeface="Arial"/>
              </a:rPr>
              <a:t>sociala</a:t>
            </a:r>
            <a:r>
              <a:rPr sz="1200" b="0" spc="-25" dirty="0">
                <a:latin typeface="Arial"/>
                <a:cs typeface="Arial"/>
              </a:rPr>
              <a:t> </a:t>
            </a:r>
            <a:r>
              <a:rPr sz="1200" b="0" spc="-10" dirty="0">
                <a:latin typeface="Arial"/>
                <a:cs typeface="Arial"/>
              </a:rPr>
              <a:t>medier!</a:t>
            </a:r>
            <a:endParaRPr sz="1200" dirty="0">
              <a:latin typeface="Arial"/>
              <a:cs typeface="Arial"/>
            </a:endParaRPr>
          </a:p>
        </p:txBody>
      </p:sp>
      <p:sp>
        <p:nvSpPr>
          <p:cNvPr id="4" name="object 4"/>
          <p:cNvSpPr txBox="1"/>
          <p:nvPr/>
        </p:nvSpPr>
        <p:spPr>
          <a:xfrm>
            <a:off x="10012426" y="898652"/>
            <a:ext cx="1794510" cy="208279"/>
          </a:xfrm>
          <a:prstGeom prst="rect">
            <a:avLst/>
          </a:prstGeom>
        </p:spPr>
        <p:txBody>
          <a:bodyPr vert="horz" wrap="square" lIns="0" tIns="12700" rIns="0" bIns="0" rtlCol="0">
            <a:spAutoFit/>
          </a:bodyPr>
          <a:lstStyle/>
          <a:p>
            <a:pPr marL="12700">
              <a:lnSpc>
                <a:spcPct val="100000"/>
              </a:lnSpc>
              <a:spcBef>
                <a:spcPts val="100"/>
              </a:spcBef>
            </a:pPr>
            <a:r>
              <a:rPr sz="1200" dirty="0">
                <a:solidFill>
                  <a:srgbClr val="FFFFFF"/>
                </a:solidFill>
                <a:latin typeface="Arial"/>
                <a:cs typeface="Arial"/>
              </a:rPr>
              <a:t>Strategiska</a:t>
            </a:r>
            <a:r>
              <a:rPr sz="1200" spc="-55" dirty="0">
                <a:solidFill>
                  <a:srgbClr val="FFFFFF"/>
                </a:solidFill>
                <a:latin typeface="Arial"/>
                <a:cs typeface="Arial"/>
              </a:rPr>
              <a:t> </a:t>
            </a:r>
            <a:r>
              <a:rPr sz="1200" spc="-10" dirty="0">
                <a:solidFill>
                  <a:srgbClr val="FFFFFF"/>
                </a:solidFill>
                <a:latin typeface="Arial"/>
                <a:cs typeface="Arial"/>
              </a:rPr>
              <a:t>fokusområden</a:t>
            </a:r>
            <a:endParaRPr sz="1200">
              <a:latin typeface="Arial"/>
              <a:cs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3335" rIns="0" bIns="0" rtlCol="0">
            <a:spAutoFit/>
          </a:bodyPr>
          <a:lstStyle/>
          <a:p>
            <a:pPr marL="12700">
              <a:lnSpc>
                <a:spcPct val="100000"/>
              </a:lnSpc>
              <a:spcBef>
                <a:spcPts val="105"/>
              </a:spcBef>
            </a:pPr>
            <a:r>
              <a:rPr sz="3200" spc="-10" dirty="0"/>
              <a:t>Spelarna</a:t>
            </a:r>
            <a:endParaRPr sz="3200"/>
          </a:p>
          <a:p>
            <a:pPr marL="12700">
              <a:lnSpc>
                <a:spcPct val="100000"/>
              </a:lnSpc>
              <a:spcBef>
                <a:spcPts val="55"/>
              </a:spcBef>
            </a:pPr>
            <a:r>
              <a:rPr sz="1600" i="1" dirty="0">
                <a:latin typeface="Arial"/>
                <a:cs typeface="Arial"/>
              </a:rPr>
              <a:t>Fokusområde</a:t>
            </a:r>
            <a:r>
              <a:rPr sz="1600" i="1" spc="-105" dirty="0">
                <a:latin typeface="Arial"/>
                <a:cs typeface="Arial"/>
              </a:rPr>
              <a:t> </a:t>
            </a:r>
            <a:r>
              <a:rPr sz="1600" i="1" spc="-50" dirty="0">
                <a:latin typeface="Arial"/>
                <a:cs typeface="Arial"/>
              </a:rPr>
              <a:t>4</a:t>
            </a:r>
            <a:endParaRPr sz="1600">
              <a:latin typeface="Arial"/>
              <a:cs typeface="Arial"/>
            </a:endParaRPr>
          </a:p>
        </p:txBody>
      </p:sp>
      <p:sp>
        <p:nvSpPr>
          <p:cNvPr id="5" name="object 5"/>
          <p:cNvSpPr txBox="1">
            <a:spLocks noGrp="1"/>
          </p:cNvSpPr>
          <p:nvPr>
            <p:ph type="sldNum" sz="quarter" idx="7"/>
          </p:nvPr>
        </p:nvSpPr>
        <p:spPr>
          <a:xfrm>
            <a:off x="11383009" y="6545487"/>
            <a:ext cx="259715" cy="196215"/>
          </a:xfrm>
          <a:prstGeom prst="rect">
            <a:avLst/>
          </a:prstGeom>
        </p:spPr>
        <p:txBody>
          <a:bodyPr vert="horz" wrap="square" lIns="0" tIns="0" rIns="0" bIns="0" rtlCol="0">
            <a:spAutoFit/>
          </a:bodyPr>
          <a:lstStyle>
            <a:defPPr>
              <a:defRPr kern="0"/>
            </a:defPPr>
            <a:lvl1pPr>
              <a:defRPr sz="1200" b="0" i="0">
                <a:solidFill>
                  <a:schemeClr val="bg1"/>
                </a:solidFill>
                <a:latin typeface="Arial"/>
                <a:cs typeface="Arial"/>
              </a:defRPr>
            </a:lvl1pPr>
          </a:lstStyle>
          <a:p>
            <a:pPr marL="38100">
              <a:lnSpc>
                <a:spcPts val="1425"/>
              </a:lnSpc>
            </a:pPr>
            <a:fld id="{81D60167-4931-47E6-BA6A-407CBD079E47}" type="slidenum">
              <a:rPr lang="sv-SE" spc="-25" smtClean="0"/>
              <a:pPr marL="38100">
                <a:lnSpc>
                  <a:spcPts val="1425"/>
                </a:lnSpc>
              </a:pPr>
              <a:t>29</a:t>
            </a:fld>
            <a:endParaRPr spc="-25" dirty="0"/>
          </a:p>
        </p:txBody>
      </p:sp>
      <p:sp>
        <p:nvSpPr>
          <p:cNvPr id="3" name="object 3"/>
          <p:cNvSpPr txBox="1"/>
          <p:nvPr/>
        </p:nvSpPr>
        <p:spPr>
          <a:xfrm>
            <a:off x="827024" y="2253462"/>
            <a:ext cx="10450830" cy="2310765"/>
          </a:xfrm>
          <a:prstGeom prst="rect">
            <a:avLst/>
          </a:prstGeom>
        </p:spPr>
        <p:txBody>
          <a:bodyPr vert="horz" wrap="square" lIns="0" tIns="102870" rIns="0" bIns="0" rtlCol="0">
            <a:spAutoFit/>
          </a:bodyPr>
          <a:lstStyle/>
          <a:p>
            <a:pPr marL="421005" indent="-408305">
              <a:lnSpc>
                <a:spcPct val="100000"/>
              </a:lnSpc>
              <a:spcBef>
                <a:spcPts val="810"/>
              </a:spcBef>
              <a:buChar char="•"/>
              <a:tabLst>
                <a:tab pos="421005" algn="l"/>
              </a:tabLst>
            </a:pPr>
            <a:r>
              <a:rPr sz="1400" dirty="0">
                <a:solidFill>
                  <a:srgbClr val="FFFFFF"/>
                </a:solidFill>
                <a:latin typeface="Arial"/>
                <a:cs typeface="Arial"/>
              </a:rPr>
              <a:t>Spelarna</a:t>
            </a:r>
            <a:r>
              <a:rPr sz="1400" spc="-45" dirty="0">
                <a:solidFill>
                  <a:srgbClr val="FFFFFF"/>
                </a:solidFill>
                <a:latin typeface="Arial"/>
                <a:cs typeface="Arial"/>
              </a:rPr>
              <a:t> </a:t>
            </a:r>
            <a:r>
              <a:rPr sz="1400" dirty="0">
                <a:solidFill>
                  <a:srgbClr val="FFFFFF"/>
                </a:solidFill>
                <a:latin typeface="Arial"/>
                <a:cs typeface="Arial"/>
              </a:rPr>
              <a:t>är</a:t>
            </a:r>
            <a:r>
              <a:rPr sz="1400" spc="-35" dirty="0">
                <a:solidFill>
                  <a:srgbClr val="FFFFFF"/>
                </a:solidFill>
                <a:latin typeface="Arial"/>
                <a:cs typeface="Arial"/>
              </a:rPr>
              <a:t> </a:t>
            </a:r>
            <a:r>
              <a:rPr sz="1400" dirty="0">
                <a:solidFill>
                  <a:srgbClr val="FFFFFF"/>
                </a:solidFill>
                <a:latin typeface="Arial"/>
                <a:cs typeface="Arial"/>
              </a:rPr>
              <a:t>helt</a:t>
            </a:r>
            <a:r>
              <a:rPr sz="1400" spc="-35" dirty="0">
                <a:solidFill>
                  <a:srgbClr val="FFFFFF"/>
                </a:solidFill>
                <a:latin typeface="Arial"/>
                <a:cs typeface="Arial"/>
              </a:rPr>
              <a:t> </a:t>
            </a:r>
            <a:r>
              <a:rPr sz="1400" dirty="0">
                <a:solidFill>
                  <a:srgbClr val="FFFFFF"/>
                </a:solidFill>
                <a:latin typeface="Arial"/>
                <a:cs typeface="Arial"/>
              </a:rPr>
              <a:t>centrala</a:t>
            </a:r>
            <a:r>
              <a:rPr sz="1400" spc="-55" dirty="0">
                <a:solidFill>
                  <a:srgbClr val="FFFFFF"/>
                </a:solidFill>
                <a:latin typeface="Arial"/>
                <a:cs typeface="Arial"/>
              </a:rPr>
              <a:t> </a:t>
            </a:r>
            <a:r>
              <a:rPr sz="1400" dirty="0">
                <a:solidFill>
                  <a:srgbClr val="FFFFFF"/>
                </a:solidFill>
                <a:latin typeface="Arial"/>
                <a:cs typeface="Arial"/>
              </a:rPr>
              <a:t>när</a:t>
            </a:r>
            <a:r>
              <a:rPr sz="1400" spc="-35" dirty="0">
                <a:solidFill>
                  <a:srgbClr val="FFFFFF"/>
                </a:solidFill>
                <a:latin typeface="Arial"/>
                <a:cs typeface="Arial"/>
              </a:rPr>
              <a:t> </a:t>
            </a:r>
            <a:r>
              <a:rPr sz="1400" dirty="0">
                <a:solidFill>
                  <a:srgbClr val="FFFFFF"/>
                </a:solidFill>
                <a:latin typeface="Arial"/>
                <a:cs typeface="Arial"/>
              </a:rPr>
              <a:t>det</a:t>
            </a:r>
            <a:r>
              <a:rPr sz="1400" spc="-30" dirty="0">
                <a:solidFill>
                  <a:srgbClr val="FFFFFF"/>
                </a:solidFill>
                <a:latin typeface="Arial"/>
                <a:cs typeface="Arial"/>
              </a:rPr>
              <a:t> </a:t>
            </a:r>
            <a:r>
              <a:rPr sz="1400" dirty="0">
                <a:solidFill>
                  <a:srgbClr val="FFFFFF"/>
                </a:solidFill>
                <a:latin typeface="Arial"/>
                <a:cs typeface="Arial"/>
              </a:rPr>
              <a:t>kommer</a:t>
            </a:r>
            <a:r>
              <a:rPr sz="1400" spc="-45" dirty="0">
                <a:solidFill>
                  <a:srgbClr val="FFFFFF"/>
                </a:solidFill>
                <a:latin typeface="Arial"/>
                <a:cs typeface="Arial"/>
              </a:rPr>
              <a:t> </a:t>
            </a:r>
            <a:r>
              <a:rPr sz="1400" dirty="0">
                <a:solidFill>
                  <a:srgbClr val="FFFFFF"/>
                </a:solidFill>
                <a:latin typeface="Arial"/>
                <a:cs typeface="Arial"/>
              </a:rPr>
              <a:t>till</a:t>
            </a:r>
            <a:r>
              <a:rPr sz="1400" spc="-20" dirty="0">
                <a:solidFill>
                  <a:srgbClr val="FFFFFF"/>
                </a:solidFill>
                <a:latin typeface="Arial"/>
                <a:cs typeface="Arial"/>
              </a:rPr>
              <a:t> </a:t>
            </a:r>
            <a:r>
              <a:rPr sz="1400" dirty="0">
                <a:solidFill>
                  <a:srgbClr val="FFFFFF"/>
                </a:solidFill>
                <a:latin typeface="Arial"/>
                <a:cs typeface="Arial"/>
              </a:rPr>
              <a:t>att</a:t>
            </a:r>
            <a:r>
              <a:rPr sz="1400" spc="-40" dirty="0">
                <a:solidFill>
                  <a:srgbClr val="FFFFFF"/>
                </a:solidFill>
                <a:latin typeface="Arial"/>
                <a:cs typeface="Arial"/>
              </a:rPr>
              <a:t> </a:t>
            </a:r>
            <a:r>
              <a:rPr sz="1400" dirty="0">
                <a:solidFill>
                  <a:srgbClr val="FFFFFF"/>
                </a:solidFill>
                <a:latin typeface="Arial"/>
                <a:cs typeface="Arial"/>
              </a:rPr>
              <a:t>driva</a:t>
            </a:r>
            <a:r>
              <a:rPr sz="1400" spc="-25" dirty="0">
                <a:solidFill>
                  <a:srgbClr val="FFFFFF"/>
                </a:solidFill>
                <a:latin typeface="Arial"/>
                <a:cs typeface="Arial"/>
              </a:rPr>
              <a:t> </a:t>
            </a:r>
            <a:r>
              <a:rPr sz="1400" dirty="0">
                <a:solidFill>
                  <a:srgbClr val="FFFFFF"/>
                </a:solidFill>
                <a:latin typeface="Arial"/>
                <a:cs typeface="Arial"/>
              </a:rPr>
              <a:t>intresset</a:t>
            </a:r>
            <a:r>
              <a:rPr sz="1400" spc="-60" dirty="0">
                <a:solidFill>
                  <a:srgbClr val="FFFFFF"/>
                </a:solidFill>
                <a:latin typeface="Arial"/>
                <a:cs typeface="Arial"/>
              </a:rPr>
              <a:t> </a:t>
            </a:r>
            <a:r>
              <a:rPr sz="1400" dirty="0">
                <a:solidFill>
                  <a:srgbClr val="FFFFFF"/>
                </a:solidFill>
                <a:latin typeface="Arial"/>
                <a:cs typeface="Arial"/>
              </a:rPr>
              <a:t>för</a:t>
            </a:r>
            <a:r>
              <a:rPr sz="1400" spc="-35" dirty="0">
                <a:solidFill>
                  <a:srgbClr val="FFFFFF"/>
                </a:solidFill>
                <a:latin typeface="Arial"/>
                <a:cs typeface="Arial"/>
              </a:rPr>
              <a:t> </a:t>
            </a:r>
            <a:r>
              <a:rPr sz="1400" dirty="0">
                <a:solidFill>
                  <a:srgbClr val="FFFFFF"/>
                </a:solidFill>
                <a:latin typeface="Arial"/>
                <a:cs typeface="Arial"/>
              </a:rPr>
              <a:t>er</a:t>
            </a:r>
            <a:r>
              <a:rPr sz="1400" spc="-35" dirty="0">
                <a:solidFill>
                  <a:srgbClr val="FFFFFF"/>
                </a:solidFill>
                <a:latin typeface="Arial"/>
                <a:cs typeface="Arial"/>
              </a:rPr>
              <a:t> </a:t>
            </a:r>
            <a:r>
              <a:rPr sz="1400" spc="-10" dirty="0">
                <a:solidFill>
                  <a:srgbClr val="FFFFFF"/>
                </a:solidFill>
                <a:latin typeface="Arial"/>
                <a:cs typeface="Arial"/>
              </a:rPr>
              <a:t>klubb:</a:t>
            </a:r>
            <a:endParaRPr sz="1400">
              <a:latin typeface="Arial"/>
              <a:cs typeface="Arial"/>
            </a:endParaRPr>
          </a:p>
          <a:p>
            <a:pPr marL="896619" marR="5080" indent="-340360">
              <a:lnSpc>
                <a:spcPct val="120100"/>
              </a:lnSpc>
              <a:spcBef>
                <a:spcPts val="315"/>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b="1" dirty="0">
                <a:solidFill>
                  <a:srgbClr val="FFFFFF"/>
                </a:solidFill>
                <a:latin typeface="Arial"/>
                <a:cs typeface="Arial"/>
              </a:rPr>
              <a:t>Spelarnas</a:t>
            </a:r>
            <a:r>
              <a:rPr sz="1200" b="1" spc="-55" dirty="0">
                <a:solidFill>
                  <a:srgbClr val="FFFFFF"/>
                </a:solidFill>
                <a:latin typeface="Arial"/>
                <a:cs typeface="Arial"/>
              </a:rPr>
              <a:t> </a:t>
            </a:r>
            <a:r>
              <a:rPr sz="1200" b="1" dirty="0">
                <a:solidFill>
                  <a:srgbClr val="FFFFFF"/>
                </a:solidFill>
                <a:latin typeface="Arial"/>
                <a:cs typeface="Arial"/>
              </a:rPr>
              <a:t>inställning</a:t>
            </a:r>
            <a:r>
              <a:rPr sz="1200" b="1" spc="-15" dirty="0">
                <a:solidFill>
                  <a:srgbClr val="FFFFFF"/>
                </a:solidFill>
                <a:latin typeface="Arial"/>
                <a:cs typeface="Arial"/>
              </a:rPr>
              <a:t> </a:t>
            </a:r>
            <a:r>
              <a:rPr sz="1200" dirty="0">
                <a:solidFill>
                  <a:srgbClr val="FFFFFF"/>
                </a:solidFill>
                <a:latin typeface="Arial"/>
                <a:cs typeface="Arial"/>
              </a:rPr>
              <a:t>är</a:t>
            </a:r>
            <a:r>
              <a:rPr sz="1200" spc="-10" dirty="0">
                <a:solidFill>
                  <a:srgbClr val="FFFFFF"/>
                </a:solidFill>
                <a:latin typeface="Arial"/>
                <a:cs typeface="Arial"/>
              </a:rPr>
              <a:t> </a:t>
            </a:r>
            <a:r>
              <a:rPr sz="1200" dirty="0">
                <a:solidFill>
                  <a:srgbClr val="FFFFFF"/>
                </a:solidFill>
                <a:latin typeface="Arial"/>
                <a:cs typeface="Arial"/>
              </a:rPr>
              <a:t>en</a:t>
            </a:r>
            <a:r>
              <a:rPr sz="1200" spc="-20" dirty="0">
                <a:solidFill>
                  <a:srgbClr val="FFFFFF"/>
                </a:solidFill>
                <a:latin typeface="Arial"/>
                <a:cs typeface="Arial"/>
              </a:rPr>
              <a:t> </a:t>
            </a:r>
            <a:r>
              <a:rPr sz="1200" dirty="0">
                <a:solidFill>
                  <a:srgbClr val="FFFFFF"/>
                </a:solidFill>
                <a:latin typeface="Arial"/>
                <a:cs typeface="Arial"/>
              </a:rPr>
              <a:t>av</a:t>
            </a:r>
            <a:r>
              <a:rPr sz="1200" spc="-20" dirty="0">
                <a:solidFill>
                  <a:srgbClr val="FFFFFF"/>
                </a:solidFill>
                <a:latin typeface="Arial"/>
                <a:cs typeface="Arial"/>
              </a:rPr>
              <a:t> </a:t>
            </a:r>
            <a:r>
              <a:rPr sz="1200" dirty="0">
                <a:solidFill>
                  <a:srgbClr val="FFFFFF"/>
                </a:solidFill>
                <a:latin typeface="Arial"/>
                <a:cs typeface="Arial"/>
              </a:rPr>
              <a:t>de</a:t>
            </a:r>
            <a:r>
              <a:rPr sz="1200" spc="-20" dirty="0">
                <a:solidFill>
                  <a:srgbClr val="FFFFFF"/>
                </a:solidFill>
                <a:latin typeface="Arial"/>
                <a:cs typeface="Arial"/>
              </a:rPr>
              <a:t> </a:t>
            </a:r>
            <a:r>
              <a:rPr sz="1200" dirty="0">
                <a:solidFill>
                  <a:srgbClr val="FFFFFF"/>
                </a:solidFill>
                <a:latin typeface="Arial"/>
                <a:cs typeface="Arial"/>
              </a:rPr>
              <a:t>starkaste</a:t>
            </a:r>
            <a:r>
              <a:rPr sz="1200" spc="-30" dirty="0">
                <a:solidFill>
                  <a:srgbClr val="FFFFFF"/>
                </a:solidFill>
                <a:latin typeface="Arial"/>
                <a:cs typeface="Arial"/>
              </a:rPr>
              <a:t> </a:t>
            </a:r>
            <a:r>
              <a:rPr sz="1200" dirty="0">
                <a:solidFill>
                  <a:srgbClr val="FFFFFF"/>
                </a:solidFill>
                <a:latin typeface="Arial"/>
                <a:cs typeface="Arial"/>
              </a:rPr>
              <a:t>drivkrafterna</a:t>
            </a:r>
            <a:r>
              <a:rPr sz="1200" spc="-45" dirty="0">
                <a:solidFill>
                  <a:srgbClr val="FFFFFF"/>
                </a:solidFill>
                <a:latin typeface="Arial"/>
                <a:cs typeface="Arial"/>
              </a:rPr>
              <a:t> </a:t>
            </a:r>
            <a:r>
              <a:rPr sz="1200" dirty="0">
                <a:solidFill>
                  <a:srgbClr val="FFFFFF"/>
                </a:solidFill>
                <a:latin typeface="Arial"/>
                <a:cs typeface="Arial"/>
              </a:rPr>
              <a:t>för</a:t>
            </a:r>
            <a:r>
              <a:rPr sz="1200" spc="-20" dirty="0">
                <a:solidFill>
                  <a:srgbClr val="FFFFFF"/>
                </a:solidFill>
                <a:latin typeface="Arial"/>
                <a:cs typeface="Arial"/>
              </a:rPr>
              <a:t> </a:t>
            </a:r>
            <a:r>
              <a:rPr sz="1200" dirty="0">
                <a:solidFill>
                  <a:srgbClr val="FFFFFF"/>
                </a:solidFill>
                <a:latin typeface="Arial"/>
                <a:cs typeface="Arial"/>
              </a:rPr>
              <a:t>publikens</a:t>
            </a:r>
            <a:r>
              <a:rPr sz="1200" spc="-45" dirty="0">
                <a:solidFill>
                  <a:srgbClr val="FFFFFF"/>
                </a:solidFill>
                <a:latin typeface="Arial"/>
                <a:cs typeface="Arial"/>
              </a:rPr>
              <a:t> </a:t>
            </a:r>
            <a:r>
              <a:rPr sz="1200" dirty="0">
                <a:solidFill>
                  <a:srgbClr val="FFFFFF"/>
                </a:solidFill>
                <a:latin typeface="Arial"/>
                <a:cs typeface="Arial"/>
              </a:rPr>
              <a:t>nöjdhet.</a:t>
            </a:r>
            <a:r>
              <a:rPr sz="1200" spc="-45" dirty="0">
                <a:solidFill>
                  <a:srgbClr val="FFFFFF"/>
                </a:solidFill>
                <a:latin typeface="Arial"/>
                <a:cs typeface="Arial"/>
              </a:rPr>
              <a:t> </a:t>
            </a:r>
            <a:r>
              <a:rPr sz="1200" dirty="0">
                <a:solidFill>
                  <a:srgbClr val="FFFFFF"/>
                </a:solidFill>
                <a:latin typeface="Arial"/>
                <a:cs typeface="Arial"/>
              </a:rPr>
              <a:t>Det</a:t>
            </a:r>
            <a:r>
              <a:rPr sz="1200" spc="-20" dirty="0">
                <a:solidFill>
                  <a:srgbClr val="FFFFFF"/>
                </a:solidFill>
                <a:latin typeface="Arial"/>
                <a:cs typeface="Arial"/>
              </a:rPr>
              <a:t> </a:t>
            </a:r>
            <a:r>
              <a:rPr sz="1200" dirty="0">
                <a:solidFill>
                  <a:srgbClr val="FFFFFF"/>
                </a:solidFill>
                <a:latin typeface="Arial"/>
                <a:cs typeface="Arial"/>
              </a:rPr>
              <a:t>är</a:t>
            </a:r>
            <a:r>
              <a:rPr sz="1200" spc="-10" dirty="0">
                <a:solidFill>
                  <a:srgbClr val="FFFFFF"/>
                </a:solidFill>
                <a:latin typeface="Arial"/>
                <a:cs typeface="Arial"/>
              </a:rPr>
              <a:t> </a:t>
            </a:r>
            <a:r>
              <a:rPr sz="1200" dirty="0">
                <a:solidFill>
                  <a:srgbClr val="FFFFFF"/>
                </a:solidFill>
                <a:latin typeface="Arial"/>
                <a:cs typeface="Arial"/>
              </a:rPr>
              <a:t>mycket</a:t>
            </a:r>
            <a:r>
              <a:rPr sz="1200" spc="-10" dirty="0">
                <a:solidFill>
                  <a:srgbClr val="FFFFFF"/>
                </a:solidFill>
                <a:latin typeface="Arial"/>
                <a:cs typeface="Arial"/>
              </a:rPr>
              <a:t> </a:t>
            </a:r>
            <a:r>
              <a:rPr sz="1200" dirty="0">
                <a:solidFill>
                  <a:srgbClr val="FFFFFF"/>
                </a:solidFill>
                <a:latin typeface="Arial"/>
                <a:cs typeface="Arial"/>
              </a:rPr>
              <a:t>viktigt att</a:t>
            </a:r>
            <a:r>
              <a:rPr sz="1200" spc="-10" dirty="0">
                <a:solidFill>
                  <a:srgbClr val="FFFFFF"/>
                </a:solidFill>
                <a:latin typeface="Arial"/>
                <a:cs typeface="Arial"/>
              </a:rPr>
              <a:t> </a:t>
            </a:r>
            <a:r>
              <a:rPr sz="1200" dirty="0">
                <a:solidFill>
                  <a:srgbClr val="FFFFFF"/>
                </a:solidFill>
                <a:latin typeface="Arial"/>
                <a:cs typeface="Arial"/>
              </a:rPr>
              <a:t>det</a:t>
            </a:r>
            <a:r>
              <a:rPr sz="1200" spc="-20" dirty="0">
                <a:solidFill>
                  <a:srgbClr val="FFFFFF"/>
                </a:solidFill>
                <a:latin typeface="Arial"/>
                <a:cs typeface="Arial"/>
              </a:rPr>
              <a:t> </a:t>
            </a:r>
            <a:r>
              <a:rPr sz="1200" dirty="0">
                <a:solidFill>
                  <a:srgbClr val="FFFFFF"/>
                </a:solidFill>
                <a:latin typeface="Arial"/>
                <a:cs typeface="Arial"/>
              </a:rPr>
              <a:t>syns</a:t>
            </a:r>
            <a:r>
              <a:rPr sz="1200" spc="-10" dirty="0">
                <a:solidFill>
                  <a:srgbClr val="FFFFFF"/>
                </a:solidFill>
                <a:latin typeface="Arial"/>
                <a:cs typeface="Arial"/>
              </a:rPr>
              <a:t> </a:t>
            </a:r>
            <a:r>
              <a:rPr sz="1200" dirty="0">
                <a:solidFill>
                  <a:srgbClr val="FFFFFF"/>
                </a:solidFill>
                <a:latin typeface="Arial"/>
                <a:cs typeface="Arial"/>
              </a:rPr>
              <a:t>att</a:t>
            </a:r>
            <a:r>
              <a:rPr sz="1200" spc="-20" dirty="0">
                <a:solidFill>
                  <a:srgbClr val="FFFFFF"/>
                </a:solidFill>
                <a:latin typeface="Arial"/>
                <a:cs typeface="Arial"/>
              </a:rPr>
              <a:t> </a:t>
            </a:r>
            <a:r>
              <a:rPr sz="1200" dirty="0">
                <a:solidFill>
                  <a:srgbClr val="FFFFFF"/>
                </a:solidFill>
                <a:latin typeface="Arial"/>
                <a:cs typeface="Arial"/>
              </a:rPr>
              <a:t>spelarna</a:t>
            </a:r>
            <a:r>
              <a:rPr sz="1200" spc="-40" dirty="0">
                <a:solidFill>
                  <a:srgbClr val="FFFFFF"/>
                </a:solidFill>
                <a:latin typeface="Arial"/>
                <a:cs typeface="Arial"/>
              </a:rPr>
              <a:t> </a:t>
            </a:r>
            <a:r>
              <a:rPr sz="1200" dirty="0">
                <a:solidFill>
                  <a:srgbClr val="FFFFFF"/>
                </a:solidFill>
                <a:latin typeface="Arial"/>
                <a:cs typeface="Arial"/>
              </a:rPr>
              <a:t>kämpar</a:t>
            </a:r>
            <a:r>
              <a:rPr sz="1200" spc="-50" dirty="0">
                <a:solidFill>
                  <a:srgbClr val="FFFFFF"/>
                </a:solidFill>
                <a:latin typeface="Arial"/>
                <a:cs typeface="Arial"/>
              </a:rPr>
              <a:t> </a:t>
            </a:r>
            <a:r>
              <a:rPr sz="1200" dirty="0">
                <a:solidFill>
                  <a:srgbClr val="FFFFFF"/>
                </a:solidFill>
                <a:latin typeface="Arial"/>
                <a:cs typeface="Arial"/>
              </a:rPr>
              <a:t>och</a:t>
            </a:r>
            <a:r>
              <a:rPr sz="1200" spc="-20" dirty="0">
                <a:solidFill>
                  <a:srgbClr val="FFFFFF"/>
                </a:solidFill>
                <a:latin typeface="Arial"/>
                <a:cs typeface="Arial"/>
              </a:rPr>
              <a:t> </a:t>
            </a:r>
            <a:r>
              <a:rPr sz="1200" spc="-25" dirty="0">
                <a:solidFill>
                  <a:srgbClr val="FFFFFF"/>
                </a:solidFill>
                <a:latin typeface="Arial"/>
                <a:cs typeface="Arial"/>
              </a:rPr>
              <a:t>ger </a:t>
            </a:r>
            <a:r>
              <a:rPr sz="1200" dirty="0">
                <a:solidFill>
                  <a:srgbClr val="FFFFFF"/>
                </a:solidFill>
                <a:latin typeface="Arial"/>
                <a:cs typeface="Arial"/>
              </a:rPr>
              <a:t>allt.</a:t>
            </a:r>
            <a:r>
              <a:rPr sz="1200" spc="-20" dirty="0">
                <a:solidFill>
                  <a:srgbClr val="FFFFFF"/>
                </a:solidFill>
                <a:latin typeface="Arial"/>
                <a:cs typeface="Arial"/>
              </a:rPr>
              <a:t> </a:t>
            </a:r>
            <a:r>
              <a:rPr sz="1200" dirty="0">
                <a:solidFill>
                  <a:srgbClr val="FFFFFF"/>
                </a:solidFill>
                <a:latin typeface="Arial"/>
                <a:cs typeface="Arial"/>
              </a:rPr>
              <a:t>Klubben</a:t>
            </a:r>
            <a:r>
              <a:rPr sz="1200" spc="-40" dirty="0">
                <a:solidFill>
                  <a:srgbClr val="FFFFFF"/>
                </a:solidFill>
                <a:latin typeface="Arial"/>
                <a:cs typeface="Arial"/>
              </a:rPr>
              <a:t> </a:t>
            </a:r>
            <a:r>
              <a:rPr sz="1200" dirty="0">
                <a:solidFill>
                  <a:srgbClr val="FFFFFF"/>
                </a:solidFill>
                <a:latin typeface="Arial"/>
                <a:cs typeface="Arial"/>
              </a:rPr>
              <a:t>behöver</a:t>
            </a:r>
            <a:r>
              <a:rPr sz="1200" spc="-25" dirty="0">
                <a:solidFill>
                  <a:srgbClr val="FFFFFF"/>
                </a:solidFill>
                <a:latin typeface="Arial"/>
                <a:cs typeface="Arial"/>
              </a:rPr>
              <a:t> </a:t>
            </a:r>
            <a:r>
              <a:rPr sz="1200" dirty="0">
                <a:solidFill>
                  <a:srgbClr val="FFFFFF"/>
                </a:solidFill>
                <a:latin typeface="Arial"/>
                <a:cs typeface="Arial"/>
              </a:rPr>
              <a:t>informera</a:t>
            </a:r>
            <a:r>
              <a:rPr sz="1200" spc="-10" dirty="0">
                <a:solidFill>
                  <a:srgbClr val="FFFFFF"/>
                </a:solidFill>
                <a:latin typeface="Arial"/>
                <a:cs typeface="Arial"/>
              </a:rPr>
              <a:t> </a:t>
            </a:r>
            <a:r>
              <a:rPr sz="1200" dirty="0">
                <a:solidFill>
                  <a:srgbClr val="FFFFFF"/>
                </a:solidFill>
                <a:latin typeface="Arial"/>
                <a:cs typeface="Arial"/>
              </a:rPr>
              <a:t>och</a:t>
            </a:r>
            <a:r>
              <a:rPr sz="1200" spc="-40" dirty="0">
                <a:solidFill>
                  <a:srgbClr val="FFFFFF"/>
                </a:solidFill>
                <a:latin typeface="Arial"/>
                <a:cs typeface="Arial"/>
              </a:rPr>
              <a:t> </a:t>
            </a:r>
            <a:r>
              <a:rPr sz="1200" dirty="0">
                <a:solidFill>
                  <a:srgbClr val="FFFFFF"/>
                </a:solidFill>
                <a:latin typeface="Arial"/>
                <a:cs typeface="Arial"/>
              </a:rPr>
              <a:t>utbilda</a:t>
            </a:r>
            <a:r>
              <a:rPr sz="1200" spc="-25" dirty="0">
                <a:solidFill>
                  <a:srgbClr val="FFFFFF"/>
                </a:solidFill>
                <a:latin typeface="Arial"/>
                <a:cs typeface="Arial"/>
              </a:rPr>
              <a:t> </a:t>
            </a:r>
            <a:r>
              <a:rPr sz="1200" dirty="0">
                <a:solidFill>
                  <a:srgbClr val="FFFFFF"/>
                </a:solidFill>
                <a:latin typeface="Arial"/>
                <a:cs typeface="Arial"/>
              </a:rPr>
              <a:t>spelarna</a:t>
            </a:r>
            <a:r>
              <a:rPr sz="1200" spc="-35" dirty="0">
                <a:solidFill>
                  <a:srgbClr val="FFFFFF"/>
                </a:solidFill>
                <a:latin typeface="Arial"/>
                <a:cs typeface="Arial"/>
              </a:rPr>
              <a:t> </a:t>
            </a:r>
            <a:r>
              <a:rPr sz="1200" dirty="0">
                <a:solidFill>
                  <a:srgbClr val="FFFFFF"/>
                </a:solidFill>
                <a:latin typeface="Arial"/>
                <a:cs typeface="Arial"/>
              </a:rPr>
              <a:t>om deras</a:t>
            </a:r>
            <a:r>
              <a:rPr sz="1200" spc="-20" dirty="0">
                <a:solidFill>
                  <a:srgbClr val="FFFFFF"/>
                </a:solidFill>
                <a:latin typeface="Arial"/>
                <a:cs typeface="Arial"/>
              </a:rPr>
              <a:t> </a:t>
            </a:r>
            <a:r>
              <a:rPr sz="1200" dirty="0">
                <a:solidFill>
                  <a:srgbClr val="FFFFFF"/>
                </a:solidFill>
                <a:latin typeface="Arial"/>
                <a:cs typeface="Arial"/>
              </a:rPr>
              <a:t>betydelse.</a:t>
            </a:r>
            <a:r>
              <a:rPr sz="1200" spc="-35" dirty="0">
                <a:solidFill>
                  <a:srgbClr val="FFFFFF"/>
                </a:solidFill>
                <a:latin typeface="Arial"/>
                <a:cs typeface="Arial"/>
              </a:rPr>
              <a:t> </a:t>
            </a:r>
            <a:r>
              <a:rPr sz="1200" dirty="0">
                <a:solidFill>
                  <a:srgbClr val="FFFFFF"/>
                </a:solidFill>
                <a:latin typeface="Arial"/>
                <a:cs typeface="Arial"/>
              </a:rPr>
              <a:t>Spelarna</a:t>
            </a:r>
            <a:r>
              <a:rPr sz="1200" spc="-35" dirty="0">
                <a:solidFill>
                  <a:srgbClr val="FFFFFF"/>
                </a:solidFill>
                <a:latin typeface="Arial"/>
                <a:cs typeface="Arial"/>
              </a:rPr>
              <a:t> </a:t>
            </a:r>
            <a:r>
              <a:rPr sz="1200" dirty="0">
                <a:solidFill>
                  <a:srgbClr val="FFFFFF"/>
                </a:solidFill>
                <a:latin typeface="Arial"/>
                <a:cs typeface="Arial"/>
              </a:rPr>
              <a:t>behöver</a:t>
            </a:r>
            <a:r>
              <a:rPr sz="1200" spc="-20" dirty="0">
                <a:solidFill>
                  <a:srgbClr val="FFFFFF"/>
                </a:solidFill>
                <a:latin typeface="Arial"/>
                <a:cs typeface="Arial"/>
              </a:rPr>
              <a:t> </a:t>
            </a:r>
            <a:r>
              <a:rPr sz="1200" dirty="0">
                <a:solidFill>
                  <a:srgbClr val="FFFFFF"/>
                </a:solidFill>
                <a:latin typeface="Arial"/>
                <a:cs typeface="Arial"/>
              </a:rPr>
              <a:t>visa</a:t>
            </a:r>
            <a:r>
              <a:rPr sz="1200" spc="5" dirty="0">
                <a:solidFill>
                  <a:srgbClr val="FFFFFF"/>
                </a:solidFill>
                <a:latin typeface="Arial"/>
                <a:cs typeface="Arial"/>
              </a:rPr>
              <a:t> </a:t>
            </a:r>
            <a:r>
              <a:rPr sz="1200" dirty="0">
                <a:solidFill>
                  <a:srgbClr val="FFFFFF"/>
                </a:solidFill>
                <a:latin typeface="Arial"/>
                <a:cs typeface="Arial"/>
              </a:rPr>
              <a:t>ett engagerat</a:t>
            </a:r>
            <a:r>
              <a:rPr sz="1200" spc="-20" dirty="0">
                <a:solidFill>
                  <a:srgbClr val="FFFFFF"/>
                </a:solidFill>
                <a:latin typeface="Arial"/>
                <a:cs typeface="Arial"/>
              </a:rPr>
              <a:t> </a:t>
            </a:r>
            <a:r>
              <a:rPr sz="1200" dirty="0">
                <a:solidFill>
                  <a:srgbClr val="FFFFFF"/>
                </a:solidFill>
                <a:latin typeface="Arial"/>
                <a:cs typeface="Arial"/>
              </a:rPr>
              <a:t>kroppsspråk</a:t>
            </a:r>
            <a:r>
              <a:rPr sz="1200" spc="-20" dirty="0">
                <a:solidFill>
                  <a:srgbClr val="FFFFFF"/>
                </a:solidFill>
                <a:latin typeface="Arial"/>
                <a:cs typeface="Arial"/>
              </a:rPr>
              <a:t> </a:t>
            </a:r>
            <a:r>
              <a:rPr sz="1200" dirty="0">
                <a:solidFill>
                  <a:srgbClr val="FFFFFF"/>
                </a:solidFill>
                <a:latin typeface="Arial"/>
                <a:cs typeface="Arial"/>
              </a:rPr>
              <a:t>och</a:t>
            </a:r>
            <a:r>
              <a:rPr sz="1200" spc="-125" dirty="0">
                <a:solidFill>
                  <a:srgbClr val="FFFFFF"/>
                </a:solidFill>
                <a:latin typeface="Arial"/>
                <a:cs typeface="Arial"/>
              </a:rPr>
              <a:t> </a:t>
            </a:r>
            <a:r>
              <a:rPr sz="1200" dirty="0">
                <a:solidFill>
                  <a:srgbClr val="FFFFFF"/>
                </a:solidFill>
                <a:latin typeface="Arial"/>
                <a:cs typeface="Arial"/>
              </a:rPr>
              <a:t>i</a:t>
            </a:r>
            <a:r>
              <a:rPr sz="1200" spc="5" dirty="0">
                <a:solidFill>
                  <a:srgbClr val="FFFFFF"/>
                </a:solidFill>
                <a:latin typeface="Arial"/>
                <a:cs typeface="Arial"/>
              </a:rPr>
              <a:t> </a:t>
            </a:r>
            <a:r>
              <a:rPr sz="1200" spc="-10" dirty="0">
                <a:solidFill>
                  <a:srgbClr val="FFFFFF"/>
                </a:solidFill>
                <a:latin typeface="Arial"/>
                <a:cs typeface="Arial"/>
              </a:rPr>
              <a:t>intervjuer </a:t>
            </a:r>
            <a:r>
              <a:rPr sz="1200" dirty="0">
                <a:solidFill>
                  <a:srgbClr val="FFFFFF"/>
                </a:solidFill>
                <a:latin typeface="Arial"/>
                <a:cs typeface="Arial"/>
              </a:rPr>
              <a:t>berätta</a:t>
            </a:r>
            <a:r>
              <a:rPr sz="1200" spc="-15" dirty="0">
                <a:solidFill>
                  <a:srgbClr val="FFFFFF"/>
                </a:solidFill>
                <a:latin typeface="Arial"/>
                <a:cs typeface="Arial"/>
              </a:rPr>
              <a:t> </a:t>
            </a:r>
            <a:r>
              <a:rPr sz="1200" dirty="0">
                <a:solidFill>
                  <a:srgbClr val="FFFFFF"/>
                </a:solidFill>
                <a:latin typeface="Arial"/>
                <a:cs typeface="Arial"/>
              </a:rPr>
              <a:t>om</a:t>
            </a:r>
            <a:r>
              <a:rPr sz="1200" spc="-15" dirty="0">
                <a:solidFill>
                  <a:srgbClr val="FFFFFF"/>
                </a:solidFill>
                <a:latin typeface="Arial"/>
                <a:cs typeface="Arial"/>
              </a:rPr>
              <a:t> </a:t>
            </a:r>
            <a:r>
              <a:rPr sz="1200" dirty="0">
                <a:solidFill>
                  <a:srgbClr val="FFFFFF"/>
                </a:solidFill>
                <a:latin typeface="Arial"/>
                <a:cs typeface="Arial"/>
              </a:rPr>
              <a:t>hur</a:t>
            </a:r>
            <a:r>
              <a:rPr sz="1200" spc="-15" dirty="0">
                <a:solidFill>
                  <a:srgbClr val="FFFFFF"/>
                </a:solidFill>
                <a:latin typeface="Arial"/>
                <a:cs typeface="Arial"/>
              </a:rPr>
              <a:t> </a:t>
            </a:r>
            <a:r>
              <a:rPr sz="1200" dirty="0">
                <a:solidFill>
                  <a:srgbClr val="FFFFFF"/>
                </a:solidFill>
                <a:latin typeface="Arial"/>
                <a:cs typeface="Arial"/>
              </a:rPr>
              <a:t>gärna</a:t>
            </a:r>
            <a:r>
              <a:rPr sz="1200" spc="-15" dirty="0">
                <a:solidFill>
                  <a:srgbClr val="FFFFFF"/>
                </a:solidFill>
                <a:latin typeface="Arial"/>
                <a:cs typeface="Arial"/>
              </a:rPr>
              <a:t> </a:t>
            </a:r>
            <a:r>
              <a:rPr sz="1200" dirty="0">
                <a:solidFill>
                  <a:srgbClr val="FFFFFF"/>
                </a:solidFill>
                <a:latin typeface="Arial"/>
                <a:cs typeface="Arial"/>
              </a:rPr>
              <a:t>de</a:t>
            </a:r>
            <a:r>
              <a:rPr sz="1200" spc="-5" dirty="0">
                <a:solidFill>
                  <a:srgbClr val="FFFFFF"/>
                </a:solidFill>
                <a:latin typeface="Arial"/>
                <a:cs typeface="Arial"/>
              </a:rPr>
              <a:t> </a:t>
            </a:r>
            <a:r>
              <a:rPr sz="1200" dirty="0">
                <a:solidFill>
                  <a:srgbClr val="FFFFFF"/>
                </a:solidFill>
                <a:latin typeface="Arial"/>
                <a:cs typeface="Arial"/>
              </a:rPr>
              <a:t>vill</a:t>
            </a:r>
            <a:r>
              <a:rPr sz="1200" spc="10" dirty="0">
                <a:solidFill>
                  <a:srgbClr val="FFFFFF"/>
                </a:solidFill>
                <a:latin typeface="Arial"/>
                <a:cs typeface="Arial"/>
              </a:rPr>
              <a:t> </a:t>
            </a:r>
            <a:r>
              <a:rPr sz="1200" spc="-10" dirty="0">
                <a:solidFill>
                  <a:srgbClr val="FFFFFF"/>
                </a:solidFill>
                <a:latin typeface="Arial"/>
                <a:cs typeface="Arial"/>
              </a:rPr>
              <a:t>vinna.</a:t>
            </a:r>
            <a:endParaRPr sz="1200">
              <a:latin typeface="Arial"/>
              <a:cs typeface="Arial"/>
            </a:endParaRPr>
          </a:p>
          <a:p>
            <a:pPr marL="896619" marR="244475" indent="-340360">
              <a:lnSpc>
                <a:spcPct val="120000"/>
              </a:lnSpc>
              <a:spcBef>
                <a:spcPts val="290"/>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b="1" dirty="0">
                <a:solidFill>
                  <a:srgbClr val="FFFFFF"/>
                </a:solidFill>
                <a:latin typeface="Arial"/>
                <a:cs typeface="Arial"/>
              </a:rPr>
              <a:t>Profilering</a:t>
            </a:r>
            <a:r>
              <a:rPr sz="1200" b="1" spc="-10" dirty="0">
                <a:solidFill>
                  <a:srgbClr val="FFFFFF"/>
                </a:solidFill>
                <a:latin typeface="Arial"/>
                <a:cs typeface="Arial"/>
              </a:rPr>
              <a:t> </a:t>
            </a:r>
            <a:r>
              <a:rPr sz="1200" b="1" dirty="0">
                <a:solidFill>
                  <a:srgbClr val="FFFFFF"/>
                </a:solidFill>
                <a:latin typeface="Arial"/>
                <a:cs typeface="Arial"/>
              </a:rPr>
              <a:t>av</a:t>
            </a:r>
            <a:r>
              <a:rPr sz="1200" b="1" spc="-5" dirty="0">
                <a:solidFill>
                  <a:srgbClr val="FFFFFF"/>
                </a:solidFill>
                <a:latin typeface="Arial"/>
                <a:cs typeface="Arial"/>
              </a:rPr>
              <a:t> </a:t>
            </a:r>
            <a:r>
              <a:rPr sz="1200" b="1" dirty="0">
                <a:solidFill>
                  <a:srgbClr val="FFFFFF"/>
                </a:solidFill>
                <a:latin typeface="Arial"/>
                <a:cs typeface="Arial"/>
              </a:rPr>
              <a:t>spelarna.</a:t>
            </a:r>
            <a:r>
              <a:rPr sz="1200" b="1" spc="-110" dirty="0">
                <a:solidFill>
                  <a:srgbClr val="FFFFFF"/>
                </a:solidFill>
                <a:latin typeface="Arial"/>
                <a:cs typeface="Arial"/>
              </a:rPr>
              <a:t> </a:t>
            </a:r>
            <a:r>
              <a:rPr sz="1200" dirty="0">
                <a:solidFill>
                  <a:srgbClr val="FFFFFF"/>
                </a:solidFill>
                <a:latin typeface="Arial"/>
                <a:cs typeface="Arial"/>
              </a:rPr>
              <a:t>Att exempelvis</a:t>
            </a:r>
            <a:r>
              <a:rPr sz="1200" spc="-25" dirty="0">
                <a:solidFill>
                  <a:srgbClr val="FFFFFF"/>
                </a:solidFill>
                <a:latin typeface="Arial"/>
                <a:cs typeface="Arial"/>
              </a:rPr>
              <a:t> </a:t>
            </a:r>
            <a:r>
              <a:rPr sz="1200" dirty="0">
                <a:solidFill>
                  <a:srgbClr val="FFFFFF"/>
                </a:solidFill>
                <a:latin typeface="Arial"/>
                <a:cs typeface="Arial"/>
              </a:rPr>
              <a:t>fota</a:t>
            </a:r>
            <a:r>
              <a:rPr sz="1200" spc="-20" dirty="0">
                <a:solidFill>
                  <a:srgbClr val="FFFFFF"/>
                </a:solidFill>
                <a:latin typeface="Arial"/>
                <a:cs typeface="Arial"/>
              </a:rPr>
              <a:t> </a:t>
            </a:r>
            <a:r>
              <a:rPr sz="1200" dirty="0">
                <a:solidFill>
                  <a:srgbClr val="FFFFFF"/>
                </a:solidFill>
                <a:latin typeface="Arial"/>
                <a:cs typeface="Arial"/>
              </a:rPr>
              <a:t>spelarna</a:t>
            </a:r>
            <a:r>
              <a:rPr sz="1200" spc="-45" dirty="0">
                <a:solidFill>
                  <a:srgbClr val="FFFFFF"/>
                </a:solidFill>
                <a:latin typeface="Arial"/>
                <a:cs typeface="Arial"/>
              </a:rPr>
              <a:t> </a:t>
            </a:r>
            <a:r>
              <a:rPr sz="1200" dirty="0">
                <a:solidFill>
                  <a:srgbClr val="FFFFFF"/>
                </a:solidFill>
                <a:latin typeface="Arial"/>
                <a:cs typeface="Arial"/>
              </a:rPr>
              <a:t>utan</a:t>
            </a:r>
            <a:r>
              <a:rPr sz="1200" spc="-20" dirty="0">
                <a:solidFill>
                  <a:srgbClr val="FFFFFF"/>
                </a:solidFill>
                <a:latin typeface="Arial"/>
                <a:cs typeface="Arial"/>
              </a:rPr>
              <a:t> </a:t>
            </a:r>
            <a:r>
              <a:rPr sz="1200" dirty="0">
                <a:solidFill>
                  <a:srgbClr val="FFFFFF"/>
                </a:solidFill>
                <a:latin typeface="Arial"/>
                <a:cs typeface="Arial"/>
              </a:rPr>
              <a:t>hjälm,</a:t>
            </a:r>
            <a:r>
              <a:rPr sz="1200" spc="-20" dirty="0">
                <a:solidFill>
                  <a:srgbClr val="FFFFFF"/>
                </a:solidFill>
                <a:latin typeface="Arial"/>
                <a:cs typeface="Arial"/>
              </a:rPr>
              <a:t> </a:t>
            </a:r>
            <a:r>
              <a:rPr sz="1200" dirty="0">
                <a:solidFill>
                  <a:srgbClr val="FFFFFF"/>
                </a:solidFill>
                <a:latin typeface="Arial"/>
                <a:cs typeface="Arial"/>
              </a:rPr>
              <a:t>göra</a:t>
            </a:r>
            <a:r>
              <a:rPr sz="1200" spc="-10" dirty="0">
                <a:solidFill>
                  <a:srgbClr val="FFFFFF"/>
                </a:solidFill>
                <a:latin typeface="Arial"/>
                <a:cs typeface="Arial"/>
              </a:rPr>
              <a:t> </a:t>
            </a:r>
            <a:r>
              <a:rPr sz="1200" dirty="0">
                <a:solidFill>
                  <a:srgbClr val="FFFFFF"/>
                </a:solidFill>
                <a:latin typeface="Arial"/>
                <a:cs typeface="Arial"/>
              </a:rPr>
              <a:t>hemma-</a:t>
            </a:r>
            <a:r>
              <a:rPr sz="1200" spc="-10" dirty="0">
                <a:solidFill>
                  <a:srgbClr val="FFFFFF"/>
                </a:solidFill>
                <a:latin typeface="Arial"/>
                <a:cs typeface="Arial"/>
              </a:rPr>
              <a:t>hos-reportage</a:t>
            </a:r>
            <a:r>
              <a:rPr sz="1200" spc="-45" dirty="0">
                <a:solidFill>
                  <a:srgbClr val="FFFFFF"/>
                </a:solidFill>
                <a:latin typeface="Arial"/>
                <a:cs typeface="Arial"/>
              </a:rPr>
              <a:t> </a:t>
            </a:r>
            <a:r>
              <a:rPr sz="1200" dirty="0">
                <a:solidFill>
                  <a:srgbClr val="FFFFFF"/>
                </a:solidFill>
                <a:latin typeface="Arial"/>
                <a:cs typeface="Arial"/>
              </a:rPr>
              <a:t>och</a:t>
            </a:r>
            <a:r>
              <a:rPr sz="1200" spc="-10" dirty="0">
                <a:solidFill>
                  <a:srgbClr val="FFFFFF"/>
                </a:solidFill>
                <a:latin typeface="Arial"/>
                <a:cs typeface="Arial"/>
              </a:rPr>
              <a:t> </a:t>
            </a:r>
            <a:r>
              <a:rPr sz="1200" dirty="0">
                <a:solidFill>
                  <a:srgbClr val="FFFFFF"/>
                </a:solidFill>
                <a:latin typeface="Arial"/>
                <a:cs typeface="Arial"/>
              </a:rPr>
              <a:t>arbeta</a:t>
            </a:r>
            <a:r>
              <a:rPr sz="1200" spc="-30" dirty="0">
                <a:solidFill>
                  <a:srgbClr val="FFFFFF"/>
                </a:solidFill>
                <a:latin typeface="Arial"/>
                <a:cs typeface="Arial"/>
              </a:rPr>
              <a:t> </a:t>
            </a:r>
            <a:r>
              <a:rPr sz="1200" dirty="0">
                <a:solidFill>
                  <a:srgbClr val="FFFFFF"/>
                </a:solidFill>
                <a:latin typeface="Arial"/>
                <a:cs typeface="Arial"/>
              </a:rPr>
              <a:t>med</a:t>
            </a:r>
            <a:r>
              <a:rPr sz="1200" spc="-20" dirty="0">
                <a:solidFill>
                  <a:srgbClr val="FFFFFF"/>
                </a:solidFill>
                <a:latin typeface="Arial"/>
                <a:cs typeface="Arial"/>
              </a:rPr>
              <a:t> </a:t>
            </a:r>
            <a:r>
              <a:rPr sz="1200" dirty="0">
                <a:solidFill>
                  <a:srgbClr val="FFFFFF"/>
                </a:solidFill>
                <a:latin typeface="Arial"/>
                <a:cs typeface="Arial"/>
              </a:rPr>
              <a:t>statistik driver kunskap</a:t>
            </a:r>
            <a:r>
              <a:rPr sz="1200" spc="-30" dirty="0">
                <a:solidFill>
                  <a:srgbClr val="FFFFFF"/>
                </a:solidFill>
                <a:latin typeface="Arial"/>
                <a:cs typeface="Arial"/>
              </a:rPr>
              <a:t> </a:t>
            </a:r>
            <a:r>
              <a:rPr sz="1200" spc="-25" dirty="0">
                <a:solidFill>
                  <a:srgbClr val="FFFFFF"/>
                </a:solidFill>
                <a:latin typeface="Arial"/>
                <a:cs typeface="Arial"/>
              </a:rPr>
              <a:t>om </a:t>
            </a:r>
            <a:r>
              <a:rPr sz="1200" dirty="0">
                <a:solidFill>
                  <a:srgbClr val="FFFFFF"/>
                </a:solidFill>
                <a:latin typeface="Arial"/>
                <a:cs typeface="Arial"/>
              </a:rPr>
              <a:t>spelarna</a:t>
            </a:r>
            <a:r>
              <a:rPr sz="1200" spc="-50" dirty="0">
                <a:solidFill>
                  <a:srgbClr val="FFFFFF"/>
                </a:solidFill>
                <a:latin typeface="Arial"/>
                <a:cs typeface="Arial"/>
              </a:rPr>
              <a:t> </a:t>
            </a:r>
            <a:r>
              <a:rPr sz="1200" dirty="0">
                <a:solidFill>
                  <a:srgbClr val="FFFFFF"/>
                </a:solidFill>
                <a:latin typeface="Arial"/>
                <a:cs typeface="Arial"/>
              </a:rPr>
              <a:t>vilket</a:t>
            </a:r>
            <a:r>
              <a:rPr sz="1200" spc="15" dirty="0">
                <a:solidFill>
                  <a:srgbClr val="FFFFFF"/>
                </a:solidFill>
                <a:latin typeface="Arial"/>
                <a:cs typeface="Arial"/>
              </a:rPr>
              <a:t> </a:t>
            </a:r>
            <a:r>
              <a:rPr sz="1200" dirty="0">
                <a:solidFill>
                  <a:srgbClr val="FFFFFF"/>
                </a:solidFill>
                <a:latin typeface="Arial"/>
                <a:cs typeface="Arial"/>
              </a:rPr>
              <a:t>skapar</a:t>
            </a:r>
            <a:r>
              <a:rPr sz="1200" spc="-25" dirty="0">
                <a:solidFill>
                  <a:srgbClr val="FFFFFF"/>
                </a:solidFill>
                <a:latin typeface="Arial"/>
                <a:cs typeface="Arial"/>
              </a:rPr>
              <a:t> </a:t>
            </a:r>
            <a:r>
              <a:rPr sz="1200" dirty="0">
                <a:solidFill>
                  <a:srgbClr val="FFFFFF"/>
                </a:solidFill>
                <a:latin typeface="Arial"/>
                <a:cs typeface="Arial"/>
              </a:rPr>
              <a:t>ökat</a:t>
            </a:r>
            <a:r>
              <a:rPr sz="1200" spc="-20" dirty="0">
                <a:solidFill>
                  <a:srgbClr val="FFFFFF"/>
                </a:solidFill>
                <a:latin typeface="Arial"/>
                <a:cs typeface="Arial"/>
              </a:rPr>
              <a:t> </a:t>
            </a:r>
            <a:r>
              <a:rPr sz="1200" dirty="0">
                <a:solidFill>
                  <a:srgbClr val="FFFFFF"/>
                </a:solidFill>
                <a:latin typeface="Arial"/>
                <a:cs typeface="Arial"/>
              </a:rPr>
              <a:t>intresse.</a:t>
            </a:r>
            <a:r>
              <a:rPr sz="1200" spc="-10" dirty="0">
                <a:solidFill>
                  <a:srgbClr val="FFFFFF"/>
                </a:solidFill>
                <a:latin typeface="Arial"/>
                <a:cs typeface="Arial"/>
              </a:rPr>
              <a:t> </a:t>
            </a:r>
            <a:r>
              <a:rPr sz="1200" dirty="0">
                <a:solidFill>
                  <a:srgbClr val="FFFFFF"/>
                </a:solidFill>
                <a:latin typeface="Arial"/>
                <a:cs typeface="Arial"/>
              </a:rPr>
              <a:t>En</a:t>
            </a:r>
            <a:r>
              <a:rPr sz="1200" spc="-5" dirty="0">
                <a:solidFill>
                  <a:srgbClr val="FFFFFF"/>
                </a:solidFill>
                <a:latin typeface="Arial"/>
                <a:cs typeface="Arial"/>
              </a:rPr>
              <a:t> </a:t>
            </a:r>
            <a:r>
              <a:rPr sz="1200" dirty="0">
                <a:solidFill>
                  <a:srgbClr val="FFFFFF"/>
                </a:solidFill>
                <a:latin typeface="Arial"/>
                <a:cs typeface="Arial"/>
              </a:rPr>
              <a:t>annan</a:t>
            </a:r>
            <a:r>
              <a:rPr sz="1200" spc="-30" dirty="0">
                <a:solidFill>
                  <a:srgbClr val="FFFFFF"/>
                </a:solidFill>
                <a:latin typeface="Arial"/>
                <a:cs typeface="Arial"/>
              </a:rPr>
              <a:t> </a:t>
            </a:r>
            <a:r>
              <a:rPr sz="1200" dirty="0">
                <a:solidFill>
                  <a:srgbClr val="FFFFFF"/>
                </a:solidFill>
                <a:latin typeface="Arial"/>
                <a:cs typeface="Arial"/>
              </a:rPr>
              <a:t>idé</a:t>
            </a:r>
            <a:r>
              <a:rPr sz="1200" spc="-25" dirty="0">
                <a:solidFill>
                  <a:srgbClr val="FFFFFF"/>
                </a:solidFill>
                <a:latin typeface="Arial"/>
                <a:cs typeface="Arial"/>
              </a:rPr>
              <a:t> </a:t>
            </a:r>
            <a:r>
              <a:rPr sz="1200" dirty="0">
                <a:solidFill>
                  <a:srgbClr val="FFFFFF"/>
                </a:solidFill>
                <a:latin typeface="Arial"/>
                <a:cs typeface="Arial"/>
              </a:rPr>
              <a:t>kan</a:t>
            </a:r>
            <a:r>
              <a:rPr sz="1200" spc="-5" dirty="0">
                <a:solidFill>
                  <a:srgbClr val="FFFFFF"/>
                </a:solidFill>
                <a:latin typeface="Arial"/>
                <a:cs typeface="Arial"/>
              </a:rPr>
              <a:t> </a:t>
            </a:r>
            <a:r>
              <a:rPr sz="1200" dirty="0">
                <a:solidFill>
                  <a:srgbClr val="FFFFFF"/>
                </a:solidFill>
                <a:latin typeface="Arial"/>
                <a:cs typeface="Arial"/>
              </a:rPr>
              <a:t>vara att</a:t>
            </a:r>
            <a:r>
              <a:rPr sz="1200" spc="-10" dirty="0">
                <a:solidFill>
                  <a:srgbClr val="FFFFFF"/>
                </a:solidFill>
                <a:latin typeface="Arial"/>
                <a:cs typeface="Arial"/>
              </a:rPr>
              <a:t> </a:t>
            </a:r>
            <a:r>
              <a:rPr sz="1200" dirty="0">
                <a:solidFill>
                  <a:srgbClr val="FFFFFF"/>
                </a:solidFill>
                <a:latin typeface="Arial"/>
                <a:cs typeface="Arial"/>
              </a:rPr>
              <a:t>spelarna får</a:t>
            </a:r>
            <a:r>
              <a:rPr sz="1200" spc="-40" dirty="0">
                <a:solidFill>
                  <a:srgbClr val="FFFFFF"/>
                </a:solidFill>
                <a:latin typeface="Arial"/>
                <a:cs typeface="Arial"/>
              </a:rPr>
              <a:t> </a:t>
            </a:r>
            <a:r>
              <a:rPr sz="1200" dirty="0">
                <a:solidFill>
                  <a:srgbClr val="FFFFFF"/>
                </a:solidFill>
                <a:latin typeface="Arial"/>
                <a:cs typeface="Arial"/>
              </a:rPr>
              <a:t>ansvara</a:t>
            </a:r>
            <a:r>
              <a:rPr sz="1200" spc="-15" dirty="0">
                <a:solidFill>
                  <a:srgbClr val="FFFFFF"/>
                </a:solidFill>
                <a:latin typeface="Arial"/>
                <a:cs typeface="Arial"/>
              </a:rPr>
              <a:t> </a:t>
            </a:r>
            <a:r>
              <a:rPr sz="1200" dirty="0">
                <a:solidFill>
                  <a:srgbClr val="FFFFFF"/>
                </a:solidFill>
                <a:latin typeface="Arial"/>
                <a:cs typeface="Arial"/>
              </a:rPr>
              <a:t>för</a:t>
            </a:r>
            <a:r>
              <a:rPr sz="1200" spc="-25" dirty="0">
                <a:solidFill>
                  <a:srgbClr val="FFFFFF"/>
                </a:solidFill>
                <a:latin typeface="Arial"/>
                <a:cs typeface="Arial"/>
              </a:rPr>
              <a:t> </a:t>
            </a:r>
            <a:r>
              <a:rPr sz="1200" dirty="0">
                <a:solidFill>
                  <a:srgbClr val="FFFFFF"/>
                </a:solidFill>
                <a:latin typeface="Arial"/>
                <a:cs typeface="Arial"/>
              </a:rPr>
              <a:t>klubbens</a:t>
            </a:r>
            <a:r>
              <a:rPr sz="1200" spc="-35" dirty="0">
                <a:solidFill>
                  <a:srgbClr val="FFFFFF"/>
                </a:solidFill>
                <a:latin typeface="Arial"/>
                <a:cs typeface="Arial"/>
              </a:rPr>
              <a:t> </a:t>
            </a:r>
            <a:r>
              <a:rPr sz="1200" dirty="0">
                <a:solidFill>
                  <a:srgbClr val="FFFFFF"/>
                </a:solidFill>
                <a:latin typeface="Arial"/>
                <a:cs typeface="Arial"/>
              </a:rPr>
              <a:t>sociala</a:t>
            </a:r>
            <a:r>
              <a:rPr sz="1200" spc="-20" dirty="0">
                <a:solidFill>
                  <a:srgbClr val="FFFFFF"/>
                </a:solidFill>
                <a:latin typeface="Arial"/>
                <a:cs typeface="Arial"/>
              </a:rPr>
              <a:t> medier-</a:t>
            </a:r>
            <a:r>
              <a:rPr sz="1200" dirty="0">
                <a:solidFill>
                  <a:srgbClr val="FFFFFF"/>
                </a:solidFill>
                <a:latin typeface="Arial"/>
                <a:cs typeface="Arial"/>
              </a:rPr>
              <a:t>konto</a:t>
            </a:r>
            <a:r>
              <a:rPr sz="1200" spc="-40" dirty="0">
                <a:solidFill>
                  <a:srgbClr val="FFFFFF"/>
                </a:solidFill>
                <a:latin typeface="Arial"/>
                <a:cs typeface="Arial"/>
              </a:rPr>
              <a:t> </a:t>
            </a:r>
            <a:r>
              <a:rPr sz="1200" dirty="0">
                <a:solidFill>
                  <a:srgbClr val="FFFFFF"/>
                </a:solidFill>
                <a:latin typeface="Arial"/>
                <a:cs typeface="Arial"/>
              </a:rPr>
              <a:t>under</a:t>
            </a:r>
            <a:r>
              <a:rPr sz="1200" spc="-25" dirty="0">
                <a:solidFill>
                  <a:srgbClr val="FFFFFF"/>
                </a:solidFill>
                <a:latin typeface="Arial"/>
                <a:cs typeface="Arial"/>
              </a:rPr>
              <a:t> </a:t>
            </a:r>
            <a:r>
              <a:rPr sz="1200" dirty="0">
                <a:solidFill>
                  <a:srgbClr val="FFFFFF"/>
                </a:solidFill>
                <a:latin typeface="Arial"/>
                <a:cs typeface="Arial"/>
              </a:rPr>
              <a:t>en</a:t>
            </a:r>
            <a:r>
              <a:rPr sz="1200" spc="-10" dirty="0">
                <a:solidFill>
                  <a:srgbClr val="FFFFFF"/>
                </a:solidFill>
                <a:latin typeface="Arial"/>
                <a:cs typeface="Arial"/>
              </a:rPr>
              <a:t> </a:t>
            </a:r>
            <a:r>
              <a:rPr sz="1200" dirty="0">
                <a:solidFill>
                  <a:srgbClr val="FFFFFF"/>
                </a:solidFill>
                <a:latin typeface="Arial"/>
                <a:cs typeface="Arial"/>
              </a:rPr>
              <a:t>vecka </a:t>
            </a:r>
            <a:r>
              <a:rPr sz="1200" spc="-20" dirty="0">
                <a:solidFill>
                  <a:srgbClr val="FFFFFF"/>
                </a:solidFill>
                <a:latin typeface="Arial"/>
                <a:cs typeface="Arial"/>
              </a:rPr>
              <a:t>var.</a:t>
            </a:r>
            <a:endParaRPr sz="1200">
              <a:latin typeface="Arial"/>
              <a:cs typeface="Arial"/>
            </a:endParaRPr>
          </a:p>
          <a:p>
            <a:pPr marL="556260">
              <a:lnSpc>
                <a:spcPct val="100000"/>
              </a:lnSpc>
              <a:spcBef>
                <a:spcPts val="575"/>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b="1" spc="-10" dirty="0">
                <a:solidFill>
                  <a:srgbClr val="FFFFFF"/>
                </a:solidFill>
                <a:latin typeface="Arial"/>
                <a:cs typeface="Arial"/>
              </a:rPr>
              <a:t>Tacka</a:t>
            </a:r>
            <a:r>
              <a:rPr sz="1200" b="1" spc="-50" dirty="0">
                <a:solidFill>
                  <a:srgbClr val="FFFFFF"/>
                </a:solidFill>
                <a:latin typeface="Arial"/>
                <a:cs typeface="Arial"/>
              </a:rPr>
              <a:t> </a:t>
            </a:r>
            <a:r>
              <a:rPr sz="1200" b="1" dirty="0">
                <a:solidFill>
                  <a:srgbClr val="FFFFFF"/>
                </a:solidFill>
                <a:latin typeface="Arial"/>
                <a:cs typeface="Arial"/>
              </a:rPr>
              <a:t>publiken.</a:t>
            </a:r>
            <a:r>
              <a:rPr sz="1200" b="1" spc="-10" dirty="0">
                <a:solidFill>
                  <a:srgbClr val="FFFFFF"/>
                </a:solidFill>
                <a:latin typeface="Arial"/>
                <a:cs typeface="Arial"/>
              </a:rPr>
              <a:t> </a:t>
            </a:r>
            <a:r>
              <a:rPr sz="1200" dirty="0">
                <a:solidFill>
                  <a:srgbClr val="FFFFFF"/>
                </a:solidFill>
                <a:latin typeface="Arial"/>
                <a:cs typeface="Arial"/>
              </a:rPr>
              <a:t>Efter</a:t>
            </a:r>
            <a:r>
              <a:rPr sz="1200" spc="-30" dirty="0">
                <a:solidFill>
                  <a:srgbClr val="FFFFFF"/>
                </a:solidFill>
                <a:latin typeface="Arial"/>
                <a:cs typeface="Arial"/>
              </a:rPr>
              <a:t> </a:t>
            </a:r>
            <a:r>
              <a:rPr sz="1200" dirty="0">
                <a:solidFill>
                  <a:srgbClr val="FFFFFF"/>
                </a:solidFill>
                <a:latin typeface="Arial"/>
                <a:cs typeface="Arial"/>
              </a:rPr>
              <a:t>matchen</a:t>
            </a:r>
            <a:r>
              <a:rPr sz="1200" spc="-40" dirty="0">
                <a:solidFill>
                  <a:srgbClr val="FFFFFF"/>
                </a:solidFill>
                <a:latin typeface="Arial"/>
                <a:cs typeface="Arial"/>
              </a:rPr>
              <a:t> </a:t>
            </a:r>
            <a:r>
              <a:rPr sz="1200" dirty="0">
                <a:solidFill>
                  <a:srgbClr val="FFFFFF"/>
                </a:solidFill>
                <a:latin typeface="Arial"/>
                <a:cs typeface="Arial"/>
              </a:rPr>
              <a:t>bör</a:t>
            </a:r>
            <a:r>
              <a:rPr sz="1200" spc="-20" dirty="0">
                <a:solidFill>
                  <a:srgbClr val="FFFFFF"/>
                </a:solidFill>
                <a:latin typeface="Arial"/>
                <a:cs typeface="Arial"/>
              </a:rPr>
              <a:t> </a:t>
            </a:r>
            <a:r>
              <a:rPr sz="1200" dirty="0">
                <a:solidFill>
                  <a:srgbClr val="FFFFFF"/>
                </a:solidFill>
                <a:latin typeface="Arial"/>
                <a:cs typeface="Arial"/>
              </a:rPr>
              <a:t>spelarna</a:t>
            </a:r>
            <a:r>
              <a:rPr sz="1200" spc="-55" dirty="0">
                <a:solidFill>
                  <a:srgbClr val="FFFFFF"/>
                </a:solidFill>
                <a:latin typeface="Arial"/>
                <a:cs typeface="Arial"/>
              </a:rPr>
              <a:t> </a:t>
            </a:r>
            <a:r>
              <a:rPr sz="1200" dirty="0">
                <a:solidFill>
                  <a:srgbClr val="FFFFFF"/>
                </a:solidFill>
                <a:latin typeface="Arial"/>
                <a:cs typeface="Arial"/>
              </a:rPr>
              <a:t>åka</a:t>
            </a:r>
            <a:r>
              <a:rPr sz="1200" spc="-15" dirty="0">
                <a:solidFill>
                  <a:srgbClr val="FFFFFF"/>
                </a:solidFill>
                <a:latin typeface="Arial"/>
                <a:cs typeface="Arial"/>
              </a:rPr>
              <a:t> </a:t>
            </a:r>
            <a:r>
              <a:rPr sz="1200" dirty="0">
                <a:solidFill>
                  <a:srgbClr val="FFFFFF"/>
                </a:solidFill>
                <a:latin typeface="Arial"/>
                <a:cs typeface="Arial"/>
              </a:rPr>
              <a:t>runt</a:t>
            </a:r>
            <a:r>
              <a:rPr sz="1200" spc="-20" dirty="0">
                <a:solidFill>
                  <a:srgbClr val="FFFFFF"/>
                </a:solidFill>
                <a:latin typeface="Arial"/>
                <a:cs typeface="Arial"/>
              </a:rPr>
              <a:t> </a:t>
            </a:r>
            <a:r>
              <a:rPr sz="1200" dirty="0">
                <a:solidFill>
                  <a:srgbClr val="FFFFFF"/>
                </a:solidFill>
                <a:latin typeface="Arial"/>
                <a:cs typeface="Arial"/>
              </a:rPr>
              <a:t>och</a:t>
            </a:r>
            <a:r>
              <a:rPr sz="1200" spc="-25" dirty="0">
                <a:solidFill>
                  <a:srgbClr val="FFFFFF"/>
                </a:solidFill>
                <a:latin typeface="Arial"/>
                <a:cs typeface="Arial"/>
              </a:rPr>
              <a:t> </a:t>
            </a:r>
            <a:r>
              <a:rPr sz="1200" dirty="0">
                <a:solidFill>
                  <a:srgbClr val="FFFFFF"/>
                </a:solidFill>
                <a:latin typeface="Arial"/>
                <a:cs typeface="Arial"/>
              </a:rPr>
              <a:t>tacka</a:t>
            </a:r>
            <a:r>
              <a:rPr sz="1200" spc="-20" dirty="0">
                <a:solidFill>
                  <a:srgbClr val="FFFFFF"/>
                </a:solidFill>
                <a:latin typeface="Arial"/>
                <a:cs typeface="Arial"/>
              </a:rPr>
              <a:t> </a:t>
            </a:r>
            <a:r>
              <a:rPr sz="1200" dirty="0">
                <a:solidFill>
                  <a:srgbClr val="FFFFFF"/>
                </a:solidFill>
                <a:latin typeface="Arial"/>
                <a:cs typeface="Arial"/>
              </a:rPr>
              <a:t>hela</a:t>
            </a:r>
            <a:r>
              <a:rPr sz="1200" spc="-40" dirty="0">
                <a:solidFill>
                  <a:srgbClr val="FFFFFF"/>
                </a:solidFill>
                <a:latin typeface="Arial"/>
                <a:cs typeface="Arial"/>
              </a:rPr>
              <a:t> </a:t>
            </a:r>
            <a:r>
              <a:rPr sz="1200" dirty="0">
                <a:solidFill>
                  <a:srgbClr val="FFFFFF"/>
                </a:solidFill>
                <a:latin typeface="Arial"/>
                <a:cs typeface="Arial"/>
              </a:rPr>
              <a:t>publiken,</a:t>
            </a:r>
            <a:r>
              <a:rPr sz="1200" spc="-45" dirty="0">
                <a:solidFill>
                  <a:srgbClr val="FFFFFF"/>
                </a:solidFill>
                <a:latin typeface="Arial"/>
                <a:cs typeface="Arial"/>
              </a:rPr>
              <a:t> </a:t>
            </a:r>
            <a:r>
              <a:rPr sz="1200" dirty="0">
                <a:solidFill>
                  <a:srgbClr val="FFFFFF"/>
                </a:solidFill>
                <a:latin typeface="Arial"/>
                <a:cs typeface="Arial"/>
              </a:rPr>
              <a:t>oavsett</a:t>
            </a:r>
            <a:r>
              <a:rPr sz="1200" spc="-15" dirty="0">
                <a:solidFill>
                  <a:srgbClr val="FFFFFF"/>
                </a:solidFill>
                <a:latin typeface="Arial"/>
                <a:cs typeface="Arial"/>
              </a:rPr>
              <a:t> </a:t>
            </a:r>
            <a:r>
              <a:rPr sz="1200" spc="-10" dirty="0">
                <a:solidFill>
                  <a:srgbClr val="FFFFFF"/>
                </a:solidFill>
                <a:latin typeface="Arial"/>
                <a:cs typeface="Arial"/>
              </a:rPr>
              <a:t>resultat.</a:t>
            </a:r>
            <a:endParaRPr sz="1200">
              <a:latin typeface="Arial"/>
              <a:cs typeface="Arial"/>
            </a:endParaRPr>
          </a:p>
          <a:p>
            <a:pPr marL="421005" marR="99060" indent="-408940">
              <a:lnSpc>
                <a:spcPct val="120000"/>
              </a:lnSpc>
              <a:spcBef>
                <a:spcPts val="305"/>
              </a:spcBef>
              <a:buChar char="•"/>
              <a:tabLst>
                <a:tab pos="421005" algn="l"/>
              </a:tabLst>
            </a:pPr>
            <a:r>
              <a:rPr sz="1400" dirty="0">
                <a:solidFill>
                  <a:srgbClr val="FFFFFF"/>
                </a:solidFill>
                <a:latin typeface="Arial"/>
                <a:cs typeface="Arial"/>
              </a:rPr>
              <a:t>Det</a:t>
            </a:r>
            <a:r>
              <a:rPr sz="1400" spc="-25" dirty="0">
                <a:solidFill>
                  <a:srgbClr val="FFFFFF"/>
                </a:solidFill>
                <a:latin typeface="Arial"/>
                <a:cs typeface="Arial"/>
              </a:rPr>
              <a:t> </a:t>
            </a:r>
            <a:r>
              <a:rPr sz="1400" dirty="0">
                <a:solidFill>
                  <a:srgbClr val="FFFFFF"/>
                </a:solidFill>
                <a:latin typeface="Arial"/>
                <a:cs typeface="Arial"/>
              </a:rPr>
              <a:t>är</a:t>
            </a:r>
            <a:r>
              <a:rPr sz="1400" spc="-35" dirty="0">
                <a:solidFill>
                  <a:srgbClr val="FFFFFF"/>
                </a:solidFill>
                <a:latin typeface="Arial"/>
                <a:cs typeface="Arial"/>
              </a:rPr>
              <a:t> </a:t>
            </a:r>
            <a:r>
              <a:rPr sz="1400" dirty="0">
                <a:solidFill>
                  <a:srgbClr val="FFFFFF"/>
                </a:solidFill>
                <a:latin typeface="Arial"/>
                <a:cs typeface="Arial"/>
              </a:rPr>
              <a:t>viktigt</a:t>
            </a:r>
            <a:r>
              <a:rPr sz="1400" spc="-25" dirty="0">
                <a:solidFill>
                  <a:srgbClr val="FFFFFF"/>
                </a:solidFill>
                <a:latin typeface="Arial"/>
                <a:cs typeface="Arial"/>
              </a:rPr>
              <a:t> </a:t>
            </a:r>
            <a:r>
              <a:rPr sz="1400" dirty="0">
                <a:solidFill>
                  <a:srgbClr val="FFFFFF"/>
                </a:solidFill>
                <a:latin typeface="Arial"/>
                <a:cs typeface="Arial"/>
              </a:rPr>
              <a:t>att</a:t>
            </a:r>
            <a:r>
              <a:rPr sz="1400" spc="-30" dirty="0">
                <a:solidFill>
                  <a:srgbClr val="FFFFFF"/>
                </a:solidFill>
                <a:latin typeface="Arial"/>
                <a:cs typeface="Arial"/>
              </a:rPr>
              <a:t> </a:t>
            </a:r>
            <a:r>
              <a:rPr sz="1400" dirty="0">
                <a:solidFill>
                  <a:srgbClr val="FFFFFF"/>
                </a:solidFill>
                <a:latin typeface="Arial"/>
                <a:cs typeface="Arial"/>
              </a:rPr>
              <a:t>inventera</a:t>
            </a:r>
            <a:r>
              <a:rPr sz="1400" spc="-45" dirty="0">
                <a:solidFill>
                  <a:srgbClr val="FFFFFF"/>
                </a:solidFill>
                <a:latin typeface="Arial"/>
                <a:cs typeface="Arial"/>
              </a:rPr>
              <a:t> </a:t>
            </a:r>
            <a:r>
              <a:rPr sz="1400" dirty="0">
                <a:solidFill>
                  <a:srgbClr val="FFFFFF"/>
                </a:solidFill>
                <a:latin typeface="Arial"/>
                <a:cs typeface="Arial"/>
              </a:rPr>
              <a:t>spelartruppen</a:t>
            </a:r>
            <a:r>
              <a:rPr sz="1400" spc="-55" dirty="0">
                <a:solidFill>
                  <a:srgbClr val="FFFFFF"/>
                </a:solidFill>
                <a:latin typeface="Arial"/>
                <a:cs typeface="Arial"/>
              </a:rPr>
              <a:t> </a:t>
            </a:r>
            <a:r>
              <a:rPr sz="1400" dirty="0">
                <a:solidFill>
                  <a:srgbClr val="FFFFFF"/>
                </a:solidFill>
                <a:latin typeface="Arial"/>
                <a:cs typeface="Arial"/>
              </a:rPr>
              <a:t>och</a:t>
            </a:r>
            <a:r>
              <a:rPr sz="1400" spc="-35" dirty="0">
                <a:solidFill>
                  <a:srgbClr val="FFFFFF"/>
                </a:solidFill>
                <a:latin typeface="Arial"/>
                <a:cs typeface="Arial"/>
              </a:rPr>
              <a:t> </a:t>
            </a:r>
            <a:r>
              <a:rPr sz="1400" dirty="0">
                <a:solidFill>
                  <a:srgbClr val="FFFFFF"/>
                </a:solidFill>
                <a:latin typeface="Arial"/>
                <a:cs typeface="Arial"/>
              </a:rPr>
              <a:t>använda</a:t>
            </a:r>
            <a:r>
              <a:rPr sz="1400" spc="-30" dirty="0">
                <a:solidFill>
                  <a:srgbClr val="FFFFFF"/>
                </a:solidFill>
                <a:latin typeface="Arial"/>
                <a:cs typeface="Arial"/>
              </a:rPr>
              <a:t> </a:t>
            </a:r>
            <a:r>
              <a:rPr sz="1400" dirty="0">
                <a:solidFill>
                  <a:srgbClr val="FFFFFF"/>
                </a:solidFill>
                <a:latin typeface="Arial"/>
                <a:cs typeface="Arial"/>
              </a:rPr>
              <a:t>spelarna</a:t>
            </a:r>
            <a:r>
              <a:rPr sz="1400" spc="-60" dirty="0">
                <a:solidFill>
                  <a:srgbClr val="FFFFFF"/>
                </a:solidFill>
                <a:latin typeface="Arial"/>
                <a:cs typeface="Arial"/>
              </a:rPr>
              <a:t> </a:t>
            </a:r>
            <a:r>
              <a:rPr sz="1400" dirty="0">
                <a:solidFill>
                  <a:srgbClr val="FFFFFF"/>
                </a:solidFill>
                <a:latin typeface="Arial"/>
                <a:cs typeface="Arial"/>
              </a:rPr>
              <a:t>i</a:t>
            </a:r>
            <a:r>
              <a:rPr sz="1400" spc="-15" dirty="0">
                <a:solidFill>
                  <a:srgbClr val="FFFFFF"/>
                </a:solidFill>
                <a:latin typeface="Arial"/>
                <a:cs typeface="Arial"/>
              </a:rPr>
              <a:t> </a:t>
            </a:r>
            <a:r>
              <a:rPr sz="1400" dirty="0">
                <a:solidFill>
                  <a:srgbClr val="FFFFFF"/>
                </a:solidFill>
                <a:latin typeface="Arial"/>
                <a:cs typeface="Arial"/>
              </a:rPr>
              <a:t>roller</a:t>
            </a:r>
            <a:r>
              <a:rPr sz="1400" spc="-35" dirty="0">
                <a:solidFill>
                  <a:srgbClr val="FFFFFF"/>
                </a:solidFill>
                <a:latin typeface="Arial"/>
                <a:cs typeface="Arial"/>
              </a:rPr>
              <a:t> </a:t>
            </a:r>
            <a:r>
              <a:rPr sz="1400" dirty="0">
                <a:solidFill>
                  <a:srgbClr val="FFFFFF"/>
                </a:solidFill>
                <a:latin typeface="Arial"/>
                <a:cs typeface="Arial"/>
              </a:rPr>
              <a:t>som</a:t>
            </a:r>
            <a:r>
              <a:rPr sz="1400" spc="-35" dirty="0">
                <a:solidFill>
                  <a:srgbClr val="FFFFFF"/>
                </a:solidFill>
                <a:latin typeface="Arial"/>
                <a:cs typeface="Arial"/>
              </a:rPr>
              <a:t> </a:t>
            </a:r>
            <a:r>
              <a:rPr sz="1400" dirty="0">
                <a:solidFill>
                  <a:srgbClr val="FFFFFF"/>
                </a:solidFill>
                <a:latin typeface="Arial"/>
                <a:cs typeface="Arial"/>
              </a:rPr>
              <a:t>passar</a:t>
            </a:r>
            <a:r>
              <a:rPr sz="1400" spc="-60" dirty="0">
                <a:solidFill>
                  <a:srgbClr val="FFFFFF"/>
                </a:solidFill>
                <a:latin typeface="Arial"/>
                <a:cs typeface="Arial"/>
              </a:rPr>
              <a:t> </a:t>
            </a:r>
            <a:r>
              <a:rPr sz="1400" dirty="0">
                <a:solidFill>
                  <a:srgbClr val="FFFFFF"/>
                </a:solidFill>
                <a:latin typeface="Arial"/>
                <a:cs typeface="Arial"/>
              </a:rPr>
              <a:t>dem.</a:t>
            </a:r>
            <a:r>
              <a:rPr sz="1400" spc="-25" dirty="0">
                <a:solidFill>
                  <a:srgbClr val="FFFFFF"/>
                </a:solidFill>
                <a:latin typeface="Arial"/>
                <a:cs typeface="Arial"/>
              </a:rPr>
              <a:t> </a:t>
            </a:r>
            <a:r>
              <a:rPr sz="1400" dirty="0">
                <a:solidFill>
                  <a:srgbClr val="FFFFFF"/>
                </a:solidFill>
                <a:latin typeface="Arial"/>
                <a:cs typeface="Arial"/>
              </a:rPr>
              <a:t>Det</a:t>
            </a:r>
            <a:r>
              <a:rPr sz="1400" spc="-30" dirty="0">
                <a:solidFill>
                  <a:srgbClr val="FFFFFF"/>
                </a:solidFill>
                <a:latin typeface="Arial"/>
                <a:cs typeface="Arial"/>
              </a:rPr>
              <a:t> </a:t>
            </a:r>
            <a:r>
              <a:rPr sz="1400" dirty="0">
                <a:solidFill>
                  <a:srgbClr val="FFFFFF"/>
                </a:solidFill>
                <a:latin typeface="Arial"/>
                <a:cs typeface="Arial"/>
              </a:rPr>
              <a:t>kan</a:t>
            </a:r>
            <a:r>
              <a:rPr sz="1400" spc="-35" dirty="0">
                <a:solidFill>
                  <a:srgbClr val="FFFFFF"/>
                </a:solidFill>
                <a:latin typeface="Arial"/>
                <a:cs typeface="Arial"/>
              </a:rPr>
              <a:t> </a:t>
            </a:r>
            <a:r>
              <a:rPr sz="1400" dirty="0">
                <a:solidFill>
                  <a:srgbClr val="FFFFFF"/>
                </a:solidFill>
                <a:latin typeface="Arial"/>
                <a:cs typeface="Arial"/>
              </a:rPr>
              <a:t>vara</a:t>
            </a:r>
            <a:r>
              <a:rPr sz="1400" spc="-20" dirty="0">
                <a:solidFill>
                  <a:srgbClr val="FFFFFF"/>
                </a:solidFill>
                <a:latin typeface="Arial"/>
                <a:cs typeface="Arial"/>
              </a:rPr>
              <a:t> </a:t>
            </a:r>
            <a:r>
              <a:rPr sz="1400" dirty="0">
                <a:solidFill>
                  <a:srgbClr val="FFFFFF"/>
                </a:solidFill>
                <a:latin typeface="Arial"/>
                <a:cs typeface="Arial"/>
              </a:rPr>
              <a:t>så</a:t>
            </a:r>
            <a:r>
              <a:rPr sz="1400" spc="-25" dirty="0">
                <a:solidFill>
                  <a:srgbClr val="FFFFFF"/>
                </a:solidFill>
                <a:latin typeface="Arial"/>
                <a:cs typeface="Arial"/>
              </a:rPr>
              <a:t> </a:t>
            </a:r>
            <a:r>
              <a:rPr sz="1400" dirty="0">
                <a:solidFill>
                  <a:srgbClr val="FFFFFF"/>
                </a:solidFill>
                <a:latin typeface="Arial"/>
                <a:cs typeface="Arial"/>
              </a:rPr>
              <a:t>att</a:t>
            </a:r>
            <a:r>
              <a:rPr sz="1400" spc="-40" dirty="0">
                <a:solidFill>
                  <a:srgbClr val="FFFFFF"/>
                </a:solidFill>
                <a:latin typeface="Arial"/>
                <a:cs typeface="Arial"/>
              </a:rPr>
              <a:t> </a:t>
            </a:r>
            <a:r>
              <a:rPr sz="1400" dirty="0">
                <a:solidFill>
                  <a:srgbClr val="FFFFFF"/>
                </a:solidFill>
                <a:latin typeface="Arial"/>
                <a:cs typeface="Arial"/>
              </a:rPr>
              <a:t>vissa</a:t>
            </a:r>
            <a:r>
              <a:rPr sz="1400" spc="-25" dirty="0">
                <a:solidFill>
                  <a:srgbClr val="FFFFFF"/>
                </a:solidFill>
                <a:latin typeface="Arial"/>
                <a:cs typeface="Arial"/>
              </a:rPr>
              <a:t> </a:t>
            </a:r>
            <a:r>
              <a:rPr sz="1400" dirty="0">
                <a:solidFill>
                  <a:srgbClr val="FFFFFF"/>
                </a:solidFill>
                <a:latin typeface="Arial"/>
                <a:cs typeface="Arial"/>
              </a:rPr>
              <a:t>spelare</a:t>
            </a:r>
            <a:r>
              <a:rPr sz="1400" spc="-45" dirty="0">
                <a:solidFill>
                  <a:srgbClr val="FFFFFF"/>
                </a:solidFill>
                <a:latin typeface="Arial"/>
                <a:cs typeface="Arial"/>
              </a:rPr>
              <a:t> </a:t>
            </a:r>
            <a:r>
              <a:rPr sz="1400" spc="-10" dirty="0">
                <a:solidFill>
                  <a:srgbClr val="FFFFFF"/>
                </a:solidFill>
                <a:latin typeface="Arial"/>
                <a:cs typeface="Arial"/>
              </a:rPr>
              <a:t>gillar </a:t>
            </a:r>
            <a:r>
              <a:rPr sz="1400" dirty="0">
                <a:solidFill>
                  <a:srgbClr val="FFFFFF"/>
                </a:solidFill>
                <a:latin typeface="Arial"/>
                <a:cs typeface="Arial"/>
              </a:rPr>
              <a:t>att</a:t>
            </a:r>
            <a:r>
              <a:rPr sz="1400" spc="-60" dirty="0">
                <a:solidFill>
                  <a:srgbClr val="FFFFFF"/>
                </a:solidFill>
                <a:latin typeface="Arial"/>
                <a:cs typeface="Arial"/>
              </a:rPr>
              <a:t> </a:t>
            </a:r>
            <a:r>
              <a:rPr sz="1400" dirty="0">
                <a:solidFill>
                  <a:srgbClr val="FFFFFF"/>
                </a:solidFill>
                <a:latin typeface="Arial"/>
                <a:cs typeface="Arial"/>
              </a:rPr>
              <a:t>träffa</a:t>
            </a:r>
            <a:r>
              <a:rPr sz="1400" spc="-55" dirty="0">
                <a:solidFill>
                  <a:srgbClr val="FFFFFF"/>
                </a:solidFill>
                <a:latin typeface="Arial"/>
                <a:cs typeface="Arial"/>
              </a:rPr>
              <a:t> </a:t>
            </a:r>
            <a:r>
              <a:rPr sz="1400" spc="-10" dirty="0">
                <a:solidFill>
                  <a:srgbClr val="FFFFFF"/>
                </a:solidFill>
                <a:latin typeface="Arial"/>
                <a:cs typeface="Arial"/>
              </a:rPr>
              <a:t>sponsorer,</a:t>
            </a:r>
            <a:r>
              <a:rPr sz="1400" spc="-55" dirty="0">
                <a:solidFill>
                  <a:srgbClr val="FFFFFF"/>
                </a:solidFill>
                <a:latin typeface="Arial"/>
                <a:cs typeface="Arial"/>
              </a:rPr>
              <a:t> </a:t>
            </a:r>
            <a:r>
              <a:rPr sz="1400" dirty="0">
                <a:solidFill>
                  <a:srgbClr val="FFFFFF"/>
                </a:solidFill>
                <a:latin typeface="Arial"/>
                <a:cs typeface="Arial"/>
              </a:rPr>
              <a:t>andra</a:t>
            </a:r>
            <a:r>
              <a:rPr sz="1400" spc="-50" dirty="0">
                <a:solidFill>
                  <a:srgbClr val="FFFFFF"/>
                </a:solidFill>
                <a:latin typeface="Arial"/>
                <a:cs typeface="Arial"/>
              </a:rPr>
              <a:t> </a:t>
            </a:r>
            <a:r>
              <a:rPr sz="1400" dirty="0">
                <a:solidFill>
                  <a:srgbClr val="FFFFFF"/>
                </a:solidFill>
                <a:latin typeface="Arial"/>
                <a:cs typeface="Arial"/>
              </a:rPr>
              <a:t>spelare</a:t>
            </a:r>
            <a:r>
              <a:rPr sz="1400" spc="-55" dirty="0">
                <a:solidFill>
                  <a:srgbClr val="FFFFFF"/>
                </a:solidFill>
                <a:latin typeface="Arial"/>
                <a:cs typeface="Arial"/>
              </a:rPr>
              <a:t> </a:t>
            </a:r>
            <a:r>
              <a:rPr sz="1400" dirty="0">
                <a:solidFill>
                  <a:srgbClr val="FFFFFF"/>
                </a:solidFill>
                <a:latin typeface="Arial"/>
                <a:cs typeface="Arial"/>
              </a:rPr>
              <a:t>passar</a:t>
            </a:r>
            <a:r>
              <a:rPr sz="1400" spc="-55" dirty="0">
                <a:solidFill>
                  <a:srgbClr val="FFFFFF"/>
                </a:solidFill>
                <a:latin typeface="Arial"/>
                <a:cs typeface="Arial"/>
              </a:rPr>
              <a:t> </a:t>
            </a:r>
            <a:r>
              <a:rPr sz="1400" dirty="0">
                <a:solidFill>
                  <a:srgbClr val="FFFFFF"/>
                </a:solidFill>
                <a:latin typeface="Arial"/>
                <a:cs typeface="Arial"/>
              </a:rPr>
              <a:t>bättre</a:t>
            </a:r>
            <a:r>
              <a:rPr sz="1400" spc="-60" dirty="0">
                <a:solidFill>
                  <a:srgbClr val="FFFFFF"/>
                </a:solidFill>
                <a:latin typeface="Arial"/>
                <a:cs typeface="Arial"/>
              </a:rPr>
              <a:t> </a:t>
            </a:r>
            <a:r>
              <a:rPr sz="1400" dirty="0">
                <a:solidFill>
                  <a:srgbClr val="FFFFFF"/>
                </a:solidFill>
                <a:latin typeface="Arial"/>
                <a:cs typeface="Arial"/>
              </a:rPr>
              <a:t>ute</a:t>
            </a:r>
            <a:r>
              <a:rPr sz="1400" spc="-40" dirty="0">
                <a:solidFill>
                  <a:srgbClr val="FFFFFF"/>
                </a:solidFill>
                <a:latin typeface="Arial"/>
                <a:cs typeface="Arial"/>
              </a:rPr>
              <a:t> </a:t>
            </a:r>
            <a:r>
              <a:rPr sz="1400" dirty="0">
                <a:solidFill>
                  <a:srgbClr val="FFFFFF"/>
                </a:solidFill>
                <a:latin typeface="Arial"/>
                <a:cs typeface="Arial"/>
              </a:rPr>
              <a:t>i</a:t>
            </a:r>
            <a:r>
              <a:rPr sz="1400" spc="-20" dirty="0">
                <a:solidFill>
                  <a:srgbClr val="FFFFFF"/>
                </a:solidFill>
                <a:latin typeface="Arial"/>
                <a:cs typeface="Arial"/>
              </a:rPr>
              <a:t> </a:t>
            </a:r>
            <a:r>
              <a:rPr sz="1400" dirty="0">
                <a:solidFill>
                  <a:srgbClr val="FFFFFF"/>
                </a:solidFill>
                <a:latin typeface="Arial"/>
                <a:cs typeface="Arial"/>
              </a:rPr>
              <a:t>skolorna</a:t>
            </a:r>
            <a:r>
              <a:rPr sz="1400" spc="-60" dirty="0">
                <a:solidFill>
                  <a:srgbClr val="FFFFFF"/>
                </a:solidFill>
                <a:latin typeface="Arial"/>
                <a:cs typeface="Arial"/>
              </a:rPr>
              <a:t> </a:t>
            </a:r>
            <a:r>
              <a:rPr sz="1400" dirty="0">
                <a:solidFill>
                  <a:srgbClr val="FFFFFF"/>
                </a:solidFill>
                <a:latin typeface="Arial"/>
                <a:cs typeface="Arial"/>
              </a:rPr>
              <a:t>medan</a:t>
            </a:r>
            <a:r>
              <a:rPr sz="1400" spc="-35" dirty="0">
                <a:solidFill>
                  <a:srgbClr val="FFFFFF"/>
                </a:solidFill>
                <a:latin typeface="Arial"/>
                <a:cs typeface="Arial"/>
              </a:rPr>
              <a:t> </a:t>
            </a:r>
            <a:r>
              <a:rPr sz="1400" dirty="0">
                <a:solidFill>
                  <a:srgbClr val="FFFFFF"/>
                </a:solidFill>
                <a:latin typeface="Arial"/>
                <a:cs typeface="Arial"/>
              </a:rPr>
              <a:t>vissa</a:t>
            </a:r>
            <a:r>
              <a:rPr sz="1400" spc="-25" dirty="0">
                <a:solidFill>
                  <a:srgbClr val="FFFFFF"/>
                </a:solidFill>
                <a:latin typeface="Arial"/>
                <a:cs typeface="Arial"/>
              </a:rPr>
              <a:t> </a:t>
            </a:r>
            <a:r>
              <a:rPr sz="1400" dirty="0">
                <a:solidFill>
                  <a:srgbClr val="FFFFFF"/>
                </a:solidFill>
                <a:latin typeface="Arial"/>
                <a:cs typeface="Arial"/>
              </a:rPr>
              <a:t>spelare</a:t>
            </a:r>
            <a:r>
              <a:rPr sz="1400" spc="-60" dirty="0">
                <a:solidFill>
                  <a:srgbClr val="FFFFFF"/>
                </a:solidFill>
                <a:latin typeface="Arial"/>
                <a:cs typeface="Arial"/>
              </a:rPr>
              <a:t> </a:t>
            </a:r>
            <a:r>
              <a:rPr sz="1400" dirty="0">
                <a:solidFill>
                  <a:srgbClr val="FFFFFF"/>
                </a:solidFill>
                <a:latin typeface="Arial"/>
                <a:cs typeface="Arial"/>
              </a:rPr>
              <a:t>vill</a:t>
            </a:r>
            <a:r>
              <a:rPr sz="1400" spc="-5" dirty="0">
                <a:solidFill>
                  <a:srgbClr val="FFFFFF"/>
                </a:solidFill>
                <a:latin typeface="Arial"/>
                <a:cs typeface="Arial"/>
              </a:rPr>
              <a:t> </a:t>
            </a:r>
            <a:r>
              <a:rPr sz="1400" dirty="0">
                <a:solidFill>
                  <a:srgbClr val="FFFFFF"/>
                </a:solidFill>
                <a:latin typeface="Arial"/>
                <a:cs typeface="Arial"/>
              </a:rPr>
              <a:t>vara</a:t>
            </a:r>
            <a:r>
              <a:rPr sz="1400" spc="-25" dirty="0">
                <a:solidFill>
                  <a:srgbClr val="FFFFFF"/>
                </a:solidFill>
                <a:latin typeface="Arial"/>
                <a:cs typeface="Arial"/>
              </a:rPr>
              <a:t> </a:t>
            </a:r>
            <a:r>
              <a:rPr sz="1400" dirty="0">
                <a:solidFill>
                  <a:srgbClr val="FFFFFF"/>
                </a:solidFill>
                <a:latin typeface="Arial"/>
                <a:cs typeface="Arial"/>
              </a:rPr>
              <a:t>mer</a:t>
            </a:r>
            <a:r>
              <a:rPr sz="1400" spc="-35" dirty="0">
                <a:solidFill>
                  <a:srgbClr val="FFFFFF"/>
                </a:solidFill>
                <a:latin typeface="Arial"/>
                <a:cs typeface="Arial"/>
              </a:rPr>
              <a:t> </a:t>
            </a:r>
            <a:r>
              <a:rPr sz="1400" dirty="0">
                <a:solidFill>
                  <a:srgbClr val="FFFFFF"/>
                </a:solidFill>
                <a:latin typeface="Arial"/>
                <a:cs typeface="Arial"/>
              </a:rPr>
              <a:t>aktiva</a:t>
            </a:r>
            <a:r>
              <a:rPr sz="1400" spc="-25" dirty="0">
                <a:solidFill>
                  <a:srgbClr val="FFFFFF"/>
                </a:solidFill>
                <a:latin typeface="Arial"/>
                <a:cs typeface="Arial"/>
              </a:rPr>
              <a:t> </a:t>
            </a:r>
            <a:r>
              <a:rPr sz="1400" dirty="0">
                <a:solidFill>
                  <a:srgbClr val="FFFFFF"/>
                </a:solidFill>
                <a:latin typeface="Arial"/>
                <a:cs typeface="Arial"/>
              </a:rPr>
              <a:t>i</a:t>
            </a:r>
            <a:r>
              <a:rPr sz="1400" spc="-20" dirty="0">
                <a:solidFill>
                  <a:srgbClr val="FFFFFF"/>
                </a:solidFill>
                <a:latin typeface="Arial"/>
                <a:cs typeface="Arial"/>
              </a:rPr>
              <a:t> </a:t>
            </a:r>
            <a:r>
              <a:rPr sz="1400" dirty="0">
                <a:solidFill>
                  <a:srgbClr val="FFFFFF"/>
                </a:solidFill>
                <a:latin typeface="Arial"/>
                <a:cs typeface="Arial"/>
              </a:rPr>
              <a:t>sociala</a:t>
            </a:r>
            <a:r>
              <a:rPr sz="1400" spc="-45" dirty="0">
                <a:solidFill>
                  <a:srgbClr val="FFFFFF"/>
                </a:solidFill>
                <a:latin typeface="Arial"/>
                <a:cs typeface="Arial"/>
              </a:rPr>
              <a:t> </a:t>
            </a:r>
            <a:r>
              <a:rPr sz="1400" spc="-10" dirty="0">
                <a:solidFill>
                  <a:srgbClr val="FFFFFF"/>
                </a:solidFill>
                <a:latin typeface="Arial"/>
                <a:cs typeface="Arial"/>
              </a:rPr>
              <a:t>medier.</a:t>
            </a:r>
            <a:endParaRPr sz="1400">
              <a:latin typeface="Arial"/>
              <a:cs typeface="Arial"/>
            </a:endParaRPr>
          </a:p>
        </p:txBody>
      </p:sp>
      <p:sp>
        <p:nvSpPr>
          <p:cNvPr id="4" name="object 4"/>
          <p:cNvSpPr txBox="1"/>
          <p:nvPr/>
        </p:nvSpPr>
        <p:spPr>
          <a:xfrm>
            <a:off x="10012426" y="898652"/>
            <a:ext cx="1794510" cy="208279"/>
          </a:xfrm>
          <a:prstGeom prst="rect">
            <a:avLst/>
          </a:prstGeom>
        </p:spPr>
        <p:txBody>
          <a:bodyPr vert="horz" wrap="square" lIns="0" tIns="12700" rIns="0" bIns="0" rtlCol="0">
            <a:spAutoFit/>
          </a:bodyPr>
          <a:lstStyle/>
          <a:p>
            <a:pPr marL="12700">
              <a:lnSpc>
                <a:spcPct val="100000"/>
              </a:lnSpc>
              <a:spcBef>
                <a:spcPts val="100"/>
              </a:spcBef>
            </a:pPr>
            <a:r>
              <a:rPr sz="1200" dirty="0">
                <a:solidFill>
                  <a:srgbClr val="FFFFFF"/>
                </a:solidFill>
                <a:latin typeface="Arial"/>
                <a:cs typeface="Arial"/>
              </a:rPr>
              <a:t>Strategiska</a:t>
            </a:r>
            <a:r>
              <a:rPr sz="1200" spc="-55" dirty="0">
                <a:solidFill>
                  <a:srgbClr val="FFFFFF"/>
                </a:solidFill>
                <a:latin typeface="Arial"/>
                <a:cs typeface="Arial"/>
              </a:rPr>
              <a:t> </a:t>
            </a:r>
            <a:r>
              <a:rPr sz="1200" spc="-10" dirty="0">
                <a:solidFill>
                  <a:srgbClr val="FFFFFF"/>
                </a:solidFill>
                <a:latin typeface="Arial"/>
                <a:cs typeface="Arial"/>
              </a:rPr>
              <a:t>fokusområden</a:t>
            </a:r>
            <a:endParaRPr sz="1200">
              <a:latin typeface="Arial"/>
              <a:cs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3335" rIns="0" bIns="0" rtlCol="0">
            <a:spAutoFit/>
          </a:bodyPr>
          <a:lstStyle/>
          <a:p>
            <a:pPr marL="12700">
              <a:lnSpc>
                <a:spcPct val="100000"/>
              </a:lnSpc>
              <a:spcBef>
                <a:spcPts val="105"/>
              </a:spcBef>
            </a:pPr>
            <a:r>
              <a:rPr sz="3200" dirty="0"/>
              <a:t>Sociala</a:t>
            </a:r>
            <a:r>
              <a:rPr sz="3200" spc="-55" dirty="0"/>
              <a:t> </a:t>
            </a:r>
            <a:r>
              <a:rPr sz="3200" spc="-10" dirty="0"/>
              <a:t>mötet</a:t>
            </a:r>
            <a:endParaRPr sz="3200"/>
          </a:p>
          <a:p>
            <a:pPr marL="12700">
              <a:lnSpc>
                <a:spcPct val="100000"/>
              </a:lnSpc>
              <a:spcBef>
                <a:spcPts val="55"/>
              </a:spcBef>
            </a:pPr>
            <a:r>
              <a:rPr sz="1600" i="1" dirty="0">
                <a:latin typeface="Arial"/>
                <a:cs typeface="Arial"/>
              </a:rPr>
              <a:t>Fokusområde</a:t>
            </a:r>
            <a:r>
              <a:rPr sz="1600" i="1" spc="-105" dirty="0">
                <a:latin typeface="Arial"/>
                <a:cs typeface="Arial"/>
              </a:rPr>
              <a:t> </a:t>
            </a:r>
            <a:r>
              <a:rPr sz="1600" i="1" spc="-50" dirty="0">
                <a:latin typeface="Arial"/>
                <a:cs typeface="Arial"/>
              </a:rPr>
              <a:t>5</a:t>
            </a:r>
            <a:endParaRPr sz="1600">
              <a:latin typeface="Arial"/>
              <a:cs typeface="Arial"/>
            </a:endParaRPr>
          </a:p>
        </p:txBody>
      </p:sp>
      <p:sp>
        <p:nvSpPr>
          <p:cNvPr id="5" name="object 5"/>
          <p:cNvSpPr txBox="1">
            <a:spLocks noGrp="1"/>
          </p:cNvSpPr>
          <p:nvPr>
            <p:ph type="sldNum" sz="quarter" idx="7"/>
          </p:nvPr>
        </p:nvSpPr>
        <p:spPr>
          <a:xfrm>
            <a:off x="11383009" y="6545487"/>
            <a:ext cx="259715" cy="196215"/>
          </a:xfrm>
          <a:prstGeom prst="rect">
            <a:avLst/>
          </a:prstGeom>
        </p:spPr>
        <p:txBody>
          <a:bodyPr vert="horz" wrap="square" lIns="0" tIns="0" rIns="0" bIns="0" rtlCol="0">
            <a:spAutoFit/>
          </a:bodyPr>
          <a:lstStyle>
            <a:defPPr>
              <a:defRPr kern="0"/>
            </a:defPPr>
            <a:lvl1pPr>
              <a:defRPr sz="1200" b="0" i="0">
                <a:solidFill>
                  <a:schemeClr val="bg1"/>
                </a:solidFill>
                <a:latin typeface="Arial"/>
                <a:cs typeface="Arial"/>
              </a:defRPr>
            </a:lvl1pPr>
          </a:lstStyle>
          <a:p>
            <a:pPr marL="38100">
              <a:lnSpc>
                <a:spcPts val="1425"/>
              </a:lnSpc>
            </a:pPr>
            <a:fld id="{81D60167-4931-47E6-BA6A-407CBD079E47}" type="slidenum">
              <a:rPr lang="sv-SE" spc="-25" smtClean="0"/>
              <a:pPr marL="38100">
                <a:lnSpc>
                  <a:spcPts val="1425"/>
                </a:lnSpc>
              </a:pPr>
              <a:t>30</a:t>
            </a:fld>
            <a:endParaRPr spc="-25" dirty="0"/>
          </a:p>
        </p:txBody>
      </p:sp>
      <p:sp>
        <p:nvSpPr>
          <p:cNvPr id="3" name="object 3"/>
          <p:cNvSpPr txBox="1"/>
          <p:nvPr/>
        </p:nvSpPr>
        <p:spPr>
          <a:xfrm>
            <a:off x="827024" y="2301463"/>
            <a:ext cx="10468610" cy="1348105"/>
          </a:xfrm>
          <a:prstGeom prst="rect">
            <a:avLst/>
          </a:prstGeom>
        </p:spPr>
        <p:txBody>
          <a:bodyPr vert="horz" wrap="square" lIns="0" tIns="54610" rIns="0" bIns="0" rtlCol="0">
            <a:spAutoFit/>
          </a:bodyPr>
          <a:lstStyle/>
          <a:p>
            <a:pPr marL="421005" indent="-408305">
              <a:lnSpc>
                <a:spcPct val="100000"/>
              </a:lnSpc>
              <a:spcBef>
                <a:spcPts val="430"/>
              </a:spcBef>
              <a:buChar char="•"/>
              <a:tabLst>
                <a:tab pos="421005" algn="l"/>
              </a:tabLst>
            </a:pPr>
            <a:r>
              <a:rPr sz="1400" dirty="0">
                <a:solidFill>
                  <a:srgbClr val="FFFFFF"/>
                </a:solidFill>
                <a:latin typeface="Arial"/>
                <a:cs typeface="Arial"/>
              </a:rPr>
              <a:t>Det</a:t>
            </a:r>
            <a:r>
              <a:rPr sz="1400" spc="-15" dirty="0">
                <a:solidFill>
                  <a:srgbClr val="FFFFFF"/>
                </a:solidFill>
                <a:latin typeface="Arial"/>
                <a:cs typeface="Arial"/>
              </a:rPr>
              <a:t> </a:t>
            </a:r>
            <a:r>
              <a:rPr sz="1400" dirty="0">
                <a:solidFill>
                  <a:srgbClr val="FFFFFF"/>
                </a:solidFill>
                <a:latin typeface="Arial"/>
                <a:cs typeface="Arial"/>
              </a:rPr>
              <a:t>sociala</a:t>
            </a:r>
            <a:r>
              <a:rPr sz="1400" spc="-55" dirty="0">
                <a:solidFill>
                  <a:srgbClr val="FFFFFF"/>
                </a:solidFill>
                <a:latin typeface="Arial"/>
                <a:cs typeface="Arial"/>
              </a:rPr>
              <a:t> </a:t>
            </a:r>
            <a:r>
              <a:rPr sz="1400" dirty="0">
                <a:solidFill>
                  <a:srgbClr val="FFFFFF"/>
                </a:solidFill>
                <a:latin typeface="Arial"/>
                <a:cs typeface="Arial"/>
              </a:rPr>
              <a:t>mötet</a:t>
            </a:r>
            <a:r>
              <a:rPr sz="1400" spc="-40" dirty="0">
                <a:solidFill>
                  <a:srgbClr val="FFFFFF"/>
                </a:solidFill>
                <a:latin typeface="Arial"/>
                <a:cs typeface="Arial"/>
              </a:rPr>
              <a:t> </a:t>
            </a:r>
            <a:r>
              <a:rPr sz="1400" dirty="0">
                <a:solidFill>
                  <a:srgbClr val="FFFFFF"/>
                </a:solidFill>
                <a:latin typeface="Arial"/>
                <a:cs typeface="Arial"/>
              </a:rPr>
              <a:t>är</a:t>
            </a:r>
            <a:r>
              <a:rPr sz="1400" spc="-25" dirty="0">
                <a:solidFill>
                  <a:srgbClr val="FFFFFF"/>
                </a:solidFill>
                <a:latin typeface="Arial"/>
                <a:cs typeface="Arial"/>
              </a:rPr>
              <a:t> </a:t>
            </a:r>
            <a:r>
              <a:rPr sz="1400" dirty="0">
                <a:solidFill>
                  <a:srgbClr val="FFFFFF"/>
                </a:solidFill>
                <a:latin typeface="Arial"/>
                <a:cs typeface="Arial"/>
              </a:rPr>
              <a:t>en</a:t>
            </a:r>
            <a:r>
              <a:rPr sz="1400" spc="-30" dirty="0">
                <a:solidFill>
                  <a:srgbClr val="FFFFFF"/>
                </a:solidFill>
                <a:latin typeface="Arial"/>
                <a:cs typeface="Arial"/>
              </a:rPr>
              <a:t> </a:t>
            </a:r>
            <a:r>
              <a:rPr sz="1400" dirty="0">
                <a:solidFill>
                  <a:srgbClr val="FFFFFF"/>
                </a:solidFill>
                <a:latin typeface="Arial"/>
                <a:cs typeface="Arial"/>
              </a:rPr>
              <a:t>mycket</a:t>
            </a:r>
            <a:r>
              <a:rPr sz="1400" spc="-25" dirty="0">
                <a:solidFill>
                  <a:srgbClr val="FFFFFF"/>
                </a:solidFill>
                <a:latin typeface="Arial"/>
                <a:cs typeface="Arial"/>
              </a:rPr>
              <a:t> </a:t>
            </a:r>
            <a:r>
              <a:rPr sz="1400" dirty="0">
                <a:solidFill>
                  <a:srgbClr val="FFFFFF"/>
                </a:solidFill>
                <a:latin typeface="Arial"/>
                <a:cs typeface="Arial"/>
              </a:rPr>
              <a:t>viktig</a:t>
            </a:r>
            <a:r>
              <a:rPr sz="1400" spc="-25" dirty="0">
                <a:solidFill>
                  <a:srgbClr val="FFFFFF"/>
                </a:solidFill>
                <a:latin typeface="Arial"/>
                <a:cs typeface="Arial"/>
              </a:rPr>
              <a:t> </a:t>
            </a:r>
            <a:r>
              <a:rPr sz="1400" dirty="0">
                <a:solidFill>
                  <a:srgbClr val="FFFFFF"/>
                </a:solidFill>
                <a:latin typeface="Arial"/>
                <a:cs typeface="Arial"/>
              </a:rPr>
              <a:t>komponent</a:t>
            </a:r>
            <a:r>
              <a:rPr sz="1400" spc="-65" dirty="0">
                <a:solidFill>
                  <a:srgbClr val="FFFFFF"/>
                </a:solidFill>
                <a:latin typeface="Arial"/>
                <a:cs typeface="Arial"/>
              </a:rPr>
              <a:t> </a:t>
            </a:r>
            <a:r>
              <a:rPr sz="1400" dirty="0">
                <a:solidFill>
                  <a:srgbClr val="FFFFFF"/>
                </a:solidFill>
                <a:latin typeface="Arial"/>
                <a:cs typeface="Arial"/>
              </a:rPr>
              <a:t>i</a:t>
            </a:r>
            <a:r>
              <a:rPr sz="1400" spc="-5" dirty="0">
                <a:solidFill>
                  <a:srgbClr val="FFFFFF"/>
                </a:solidFill>
                <a:latin typeface="Arial"/>
                <a:cs typeface="Arial"/>
              </a:rPr>
              <a:t> </a:t>
            </a:r>
            <a:r>
              <a:rPr sz="1400" dirty="0">
                <a:solidFill>
                  <a:srgbClr val="FFFFFF"/>
                </a:solidFill>
                <a:latin typeface="Arial"/>
                <a:cs typeface="Arial"/>
              </a:rPr>
              <a:t>en</a:t>
            </a:r>
            <a:r>
              <a:rPr sz="1400" spc="-35" dirty="0">
                <a:solidFill>
                  <a:srgbClr val="FFFFFF"/>
                </a:solidFill>
                <a:latin typeface="Arial"/>
                <a:cs typeface="Arial"/>
              </a:rPr>
              <a:t> </a:t>
            </a:r>
            <a:r>
              <a:rPr sz="1400" dirty="0">
                <a:solidFill>
                  <a:srgbClr val="FFFFFF"/>
                </a:solidFill>
                <a:latin typeface="Arial"/>
                <a:cs typeface="Arial"/>
              </a:rPr>
              <a:t>upplevelse</a:t>
            </a:r>
            <a:r>
              <a:rPr sz="1400" spc="-30" dirty="0">
                <a:solidFill>
                  <a:srgbClr val="FFFFFF"/>
                </a:solidFill>
                <a:latin typeface="Arial"/>
                <a:cs typeface="Arial"/>
              </a:rPr>
              <a:t> </a:t>
            </a:r>
            <a:r>
              <a:rPr sz="1400" dirty="0">
                <a:solidFill>
                  <a:srgbClr val="FFFFFF"/>
                </a:solidFill>
                <a:latin typeface="Arial"/>
                <a:cs typeface="Arial"/>
              </a:rPr>
              <a:t>och</a:t>
            </a:r>
            <a:r>
              <a:rPr sz="1400" spc="-30" dirty="0">
                <a:solidFill>
                  <a:srgbClr val="FFFFFF"/>
                </a:solidFill>
                <a:latin typeface="Arial"/>
                <a:cs typeface="Arial"/>
              </a:rPr>
              <a:t> </a:t>
            </a:r>
            <a:r>
              <a:rPr sz="1400" dirty="0">
                <a:solidFill>
                  <a:srgbClr val="FFFFFF"/>
                </a:solidFill>
                <a:latin typeface="Arial"/>
                <a:cs typeface="Arial"/>
              </a:rPr>
              <a:t>framförallt</a:t>
            </a:r>
            <a:r>
              <a:rPr sz="1400" spc="-60" dirty="0">
                <a:solidFill>
                  <a:srgbClr val="FFFFFF"/>
                </a:solidFill>
                <a:latin typeface="Arial"/>
                <a:cs typeface="Arial"/>
              </a:rPr>
              <a:t> </a:t>
            </a:r>
            <a:r>
              <a:rPr sz="1400" dirty="0">
                <a:solidFill>
                  <a:srgbClr val="FFFFFF"/>
                </a:solidFill>
                <a:latin typeface="Arial"/>
                <a:cs typeface="Arial"/>
              </a:rPr>
              <a:t>i</a:t>
            </a:r>
            <a:r>
              <a:rPr sz="1400" spc="-10" dirty="0">
                <a:solidFill>
                  <a:srgbClr val="FFFFFF"/>
                </a:solidFill>
                <a:latin typeface="Arial"/>
                <a:cs typeface="Arial"/>
              </a:rPr>
              <a:t> </a:t>
            </a:r>
            <a:r>
              <a:rPr sz="1400" dirty="0">
                <a:solidFill>
                  <a:srgbClr val="FFFFFF"/>
                </a:solidFill>
                <a:latin typeface="Arial"/>
                <a:cs typeface="Arial"/>
              </a:rPr>
              <a:t>en</a:t>
            </a:r>
            <a:r>
              <a:rPr sz="1400" spc="-30" dirty="0">
                <a:solidFill>
                  <a:srgbClr val="FFFFFF"/>
                </a:solidFill>
                <a:latin typeface="Arial"/>
                <a:cs typeface="Arial"/>
              </a:rPr>
              <a:t> </a:t>
            </a:r>
            <a:r>
              <a:rPr sz="1400" dirty="0">
                <a:solidFill>
                  <a:srgbClr val="FFFFFF"/>
                </a:solidFill>
                <a:latin typeface="Arial"/>
                <a:cs typeface="Arial"/>
              </a:rPr>
              <a:t>bandyupplevelse.</a:t>
            </a:r>
            <a:r>
              <a:rPr sz="1400" spc="-40" dirty="0">
                <a:solidFill>
                  <a:srgbClr val="FFFFFF"/>
                </a:solidFill>
                <a:latin typeface="Arial"/>
                <a:cs typeface="Arial"/>
              </a:rPr>
              <a:t> </a:t>
            </a:r>
            <a:r>
              <a:rPr sz="1400" dirty="0">
                <a:solidFill>
                  <a:srgbClr val="FFFFFF"/>
                </a:solidFill>
                <a:latin typeface="Arial"/>
                <a:cs typeface="Arial"/>
              </a:rPr>
              <a:t>Publiken</a:t>
            </a:r>
            <a:r>
              <a:rPr sz="1400" spc="-40" dirty="0">
                <a:solidFill>
                  <a:srgbClr val="FFFFFF"/>
                </a:solidFill>
                <a:latin typeface="Arial"/>
                <a:cs typeface="Arial"/>
              </a:rPr>
              <a:t> </a:t>
            </a:r>
            <a:r>
              <a:rPr sz="1400" dirty="0">
                <a:solidFill>
                  <a:srgbClr val="FFFFFF"/>
                </a:solidFill>
                <a:latin typeface="Arial"/>
                <a:cs typeface="Arial"/>
              </a:rPr>
              <a:t>går</a:t>
            </a:r>
            <a:r>
              <a:rPr sz="1400" spc="-35" dirty="0">
                <a:solidFill>
                  <a:srgbClr val="FFFFFF"/>
                </a:solidFill>
                <a:latin typeface="Arial"/>
                <a:cs typeface="Arial"/>
              </a:rPr>
              <a:t> </a:t>
            </a:r>
            <a:r>
              <a:rPr sz="1400" dirty="0">
                <a:solidFill>
                  <a:srgbClr val="FFFFFF"/>
                </a:solidFill>
                <a:latin typeface="Arial"/>
                <a:cs typeface="Arial"/>
              </a:rPr>
              <a:t>i</a:t>
            </a:r>
            <a:r>
              <a:rPr sz="1400" spc="-15" dirty="0">
                <a:solidFill>
                  <a:srgbClr val="FFFFFF"/>
                </a:solidFill>
                <a:latin typeface="Arial"/>
                <a:cs typeface="Arial"/>
              </a:rPr>
              <a:t> </a:t>
            </a:r>
            <a:r>
              <a:rPr sz="1400" dirty="0">
                <a:solidFill>
                  <a:srgbClr val="FFFFFF"/>
                </a:solidFill>
                <a:latin typeface="Arial"/>
                <a:cs typeface="Arial"/>
              </a:rPr>
              <a:t>regel</a:t>
            </a:r>
            <a:r>
              <a:rPr sz="1400" spc="-30" dirty="0">
                <a:solidFill>
                  <a:srgbClr val="FFFFFF"/>
                </a:solidFill>
                <a:latin typeface="Arial"/>
                <a:cs typeface="Arial"/>
              </a:rPr>
              <a:t> </a:t>
            </a:r>
            <a:r>
              <a:rPr sz="1400" spc="-25" dirty="0">
                <a:solidFill>
                  <a:srgbClr val="FFFFFF"/>
                </a:solidFill>
                <a:latin typeface="Arial"/>
                <a:cs typeface="Arial"/>
              </a:rPr>
              <a:t>med</a:t>
            </a:r>
            <a:endParaRPr sz="1400">
              <a:latin typeface="Arial"/>
              <a:cs typeface="Arial"/>
            </a:endParaRPr>
          </a:p>
          <a:p>
            <a:pPr marL="421005">
              <a:lnSpc>
                <a:spcPct val="100000"/>
              </a:lnSpc>
              <a:spcBef>
                <a:spcPts val="335"/>
              </a:spcBef>
            </a:pPr>
            <a:r>
              <a:rPr sz="1400" dirty="0">
                <a:solidFill>
                  <a:srgbClr val="FFFFFF"/>
                </a:solidFill>
                <a:latin typeface="Arial"/>
                <a:cs typeface="Arial"/>
              </a:rPr>
              <a:t>någon,</a:t>
            </a:r>
            <a:r>
              <a:rPr sz="1400" spc="-65" dirty="0">
                <a:solidFill>
                  <a:srgbClr val="FFFFFF"/>
                </a:solidFill>
                <a:latin typeface="Arial"/>
                <a:cs typeface="Arial"/>
              </a:rPr>
              <a:t> </a:t>
            </a:r>
            <a:r>
              <a:rPr sz="1400" dirty="0">
                <a:solidFill>
                  <a:srgbClr val="FFFFFF"/>
                </a:solidFill>
                <a:latin typeface="Arial"/>
                <a:cs typeface="Arial"/>
              </a:rPr>
              <a:t>eller</a:t>
            </a:r>
            <a:r>
              <a:rPr sz="1400" spc="-20" dirty="0">
                <a:solidFill>
                  <a:srgbClr val="FFFFFF"/>
                </a:solidFill>
                <a:latin typeface="Arial"/>
                <a:cs typeface="Arial"/>
              </a:rPr>
              <a:t> </a:t>
            </a:r>
            <a:r>
              <a:rPr sz="1400" dirty="0">
                <a:solidFill>
                  <a:srgbClr val="FFFFFF"/>
                </a:solidFill>
                <a:latin typeface="Arial"/>
                <a:cs typeface="Arial"/>
              </a:rPr>
              <a:t>träffar</a:t>
            </a:r>
            <a:r>
              <a:rPr sz="1400" spc="-60" dirty="0">
                <a:solidFill>
                  <a:srgbClr val="FFFFFF"/>
                </a:solidFill>
                <a:latin typeface="Arial"/>
                <a:cs typeface="Arial"/>
              </a:rPr>
              <a:t> </a:t>
            </a:r>
            <a:r>
              <a:rPr sz="1400" dirty="0">
                <a:solidFill>
                  <a:srgbClr val="FFFFFF"/>
                </a:solidFill>
                <a:latin typeface="Arial"/>
                <a:cs typeface="Arial"/>
              </a:rPr>
              <a:t>folk</a:t>
            </a:r>
            <a:r>
              <a:rPr sz="1400" spc="-45" dirty="0">
                <a:solidFill>
                  <a:srgbClr val="FFFFFF"/>
                </a:solidFill>
                <a:latin typeface="Arial"/>
                <a:cs typeface="Arial"/>
              </a:rPr>
              <a:t> </a:t>
            </a:r>
            <a:r>
              <a:rPr sz="1400" dirty="0">
                <a:solidFill>
                  <a:srgbClr val="FFFFFF"/>
                </a:solidFill>
                <a:latin typeface="Arial"/>
                <a:cs typeface="Arial"/>
              </a:rPr>
              <a:t>på</a:t>
            </a:r>
            <a:r>
              <a:rPr sz="1400" spc="-25" dirty="0">
                <a:solidFill>
                  <a:srgbClr val="FFFFFF"/>
                </a:solidFill>
                <a:latin typeface="Arial"/>
                <a:cs typeface="Arial"/>
              </a:rPr>
              <a:t> </a:t>
            </a:r>
            <a:r>
              <a:rPr sz="1400" spc="-10" dirty="0">
                <a:solidFill>
                  <a:srgbClr val="FFFFFF"/>
                </a:solidFill>
                <a:latin typeface="Arial"/>
                <a:cs typeface="Arial"/>
              </a:rPr>
              <a:t>läktaren.</a:t>
            </a:r>
            <a:endParaRPr sz="1400">
              <a:latin typeface="Arial"/>
              <a:cs typeface="Arial"/>
            </a:endParaRPr>
          </a:p>
          <a:p>
            <a:pPr marL="421005" marR="5080" indent="-408940">
              <a:lnSpc>
                <a:spcPct val="120000"/>
              </a:lnSpc>
              <a:spcBef>
                <a:spcPts val="340"/>
              </a:spcBef>
              <a:buChar char="•"/>
              <a:tabLst>
                <a:tab pos="421005" algn="l"/>
              </a:tabLst>
            </a:pPr>
            <a:r>
              <a:rPr sz="1400" dirty="0">
                <a:solidFill>
                  <a:srgbClr val="FFFFFF"/>
                </a:solidFill>
                <a:latin typeface="Arial"/>
                <a:cs typeface="Arial"/>
              </a:rPr>
              <a:t>Det</a:t>
            </a:r>
            <a:r>
              <a:rPr sz="1400" spc="-30" dirty="0">
                <a:solidFill>
                  <a:srgbClr val="FFFFFF"/>
                </a:solidFill>
                <a:latin typeface="Arial"/>
                <a:cs typeface="Arial"/>
              </a:rPr>
              <a:t> </a:t>
            </a:r>
            <a:r>
              <a:rPr sz="1400" dirty="0">
                <a:solidFill>
                  <a:srgbClr val="FFFFFF"/>
                </a:solidFill>
                <a:latin typeface="Arial"/>
                <a:cs typeface="Arial"/>
              </a:rPr>
              <a:t>är</a:t>
            </a:r>
            <a:r>
              <a:rPr sz="1400" spc="-35" dirty="0">
                <a:solidFill>
                  <a:srgbClr val="FFFFFF"/>
                </a:solidFill>
                <a:latin typeface="Arial"/>
                <a:cs typeface="Arial"/>
              </a:rPr>
              <a:t> </a:t>
            </a:r>
            <a:r>
              <a:rPr sz="1400" dirty="0">
                <a:solidFill>
                  <a:srgbClr val="FFFFFF"/>
                </a:solidFill>
                <a:latin typeface="Arial"/>
                <a:cs typeface="Arial"/>
              </a:rPr>
              <a:t>viktigt</a:t>
            </a:r>
            <a:r>
              <a:rPr sz="1400" spc="-35" dirty="0">
                <a:solidFill>
                  <a:srgbClr val="FFFFFF"/>
                </a:solidFill>
                <a:latin typeface="Arial"/>
                <a:cs typeface="Arial"/>
              </a:rPr>
              <a:t> </a:t>
            </a:r>
            <a:r>
              <a:rPr sz="1400" dirty="0">
                <a:solidFill>
                  <a:srgbClr val="FFFFFF"/>
                </a:solidFill>
                <a:latin typeface="Arial"/>
                <a:cs typeface="Arial"/>
              </a:rPr>
              <a:t>att</a:t>
            </a:r>
            <a:r>
              <a:rPr sz="1400" spc="-30" dirty="0">
                <a:solidFill>
                  <a:srgbClr val="FFFFFF"/>
                </a:solidFill>
                <a:latin typeface="Arial"/>
                <a:cs typeface="Arial"/>
              </a:rPr>
              <a:t> </a:t>
            </a:r>
            <a:r>
              <a:rPr sz="1400" dirty="0">
                <a:solidFill>
                  <a:srgbClr val="FFFFFF"/>
                </a:solidFill>
                <a:latin typeface="Arial"/>
                <a:cs typeface="Arial"/>
              </a:rPr>
              <a:t>vara</a:t>
            </a:r>
            <a:r>
              <a:rPr sz="1400" spc="-25" dirty="0">
                <a:solidFill>
                  <a:srgbClr val="FFFFFF"/>
                </a:solidFill>
                <a:latin typeface="Arial"/>
                <a:cs typeface="Arial"/>
              </a:rPr>
              <a:t> </a:t>
            </a:r>
            <a:r>
              <a:rPr sz="1400" dirty="0">
                <a:solidFill>
                  <a:srgbClr val="FFFFFF"/>
                </a:solidFill>
                <a:latin typeface="Arial"/>
                <a:cs typeface="Arial"/>
              </a:rPr>
              <a:t>medveten</a:t>
            </a:r>
            <a:r>
              <a:rPr sz="1400" spc="-40" dirty="0">
                <a:solidFill>
                  <a:srgbClr val="FFFFFF"/>
                </a:solidFill>
                <a:latin typeface="Arial"/>
                <a:cs typeface="Arial"/>
              </a:rPr>
              <a:t> </a:t>
            </a:r>
            <a:r>
              <a:rPr sz="1400" dirty="0">
                <a:solidFill>
                  <a:srgbClr val="FFFFFF"/>
                </a:solidFill>
                <a:latin typeface="Arial"/>
                <a:cs typeface="Arial"/>
              </a:rPr>
              <a:t>om</a:t>
            </a:r>
            <a:r>
              <a:rPr sz="1400" spc="-40" dirty="0">
                <a:solidFill>
                  <a:srgbClr val="FFFFFF"/>
                </a:solidFill>
                <a:latin typeface="Arial"/>
                <a:cs typeface="Arial"/>
              </a:rPr>
              <a:t> </a:t>
            </a:r>
            <a:r>
              <a:rPr sz="1400" dirty="0">
                <a:solidFill>
                  <a:srgbClr val="FFFFFF"/>
                </a:solidFill>
                <a:latin typeface="Arial"/>
                <a:cs typeface="Arial"/>
              </a:rPr>
              <a:t>detta</a:t>
            </a:r>
            <a:r>
              <a:rPr sz="1400" spc="-45" dirty="0">
                <a:solidFill>
                  <a:srgbClr val="FFFFFF"/>
                </a:solidFill>
                <a:latin typeface="Arial"/>
                <a:cs typeface="Arial"/>
              </a:rPr>
              <a:t> </a:t>
            </a:r>
            <a:r>
              <a:rPr sz="1400" dirty="0">
                <a:solidFill>
                  <a:srgbClr val="FFFFFF"/>
                </a:solidFill>
                <a:latin typeface="Arial"/>
                <a:cs typeface="Arial"/>
              </a:rPr>
              <a:t>i</a:t>
            </a:r>
            <a:r>
              <a:rPr sz="1400" spc="-25" dirty="0">
                <a:solidFill>
                  <a:srgbClr val="FFFFFF"/>
                </a:solidFill>
                <a:latin typeface="Arial"/>
                <a:cs typeface="Arial"/>
              </a:rPr>
              <a:t> </a:t>
            </a:r>
            <a:r>
              <a:rPr sz="1400" dirty="0">
                <a:solidFill>
                  <a:srgbClr val="FFFFFF"/>
                </a:solidFill>
                <a:latin typeface="Arial"/>
                <a:cs typeface="Arial"/>
              </a:rPr>
              <a:t>alla</a:t>
            </a:r>
            <a:r>
              <a:rPr sz="1400" spc="-25" dirty="0">
                <a:solidFill>
                  <a:srgbClr val="FFFFFF"/>
                </a:solidFill>
                <a:latin typeface="Arial"/>
                <a:cs typeface="Arial"/>
              </a:rPr>
              <a:t> </a:t>
            </a:r>
            <a:r>
              <a:rPr sz="1400" dirty="0">
                <a:solidFill>
                  <a:srgbClr val="FFFFFF"/>
                </a:solidFill>
                <a:latin typeface="Arial"/>
                <a:cs typeface="Arial"/>
              </a:rPr>
              <a:t>aktiviteter</a:t>
            </a:r>
            <a:r>
              <a:rPr sz="1400" spc="-60" dirty="0">
                <a:solidFill>
                  <a:srgbClr val="FFFFFF"/>
                </a:solidFill>
                <a:latin typeface="Arial"/>
                <a:cs typeface="Arial"/>
              </a:rPr>
              <a:t> </a:t>
            </a:r>
            <a:r>
              <a:rPr sz="1400" dirty="0">
                <a:solidFill>
                  <a:srgbClr val="FFFFFF"/>
                </a:solidFill>
                <a:latin typeface="Arial"/>
                <a:cs typeface="Arial"/>
              </a:rPr>
              <a:t>och</a:t>
            </a:r>
            <a:r>
              <a:rPr sz="1400" spc="-40" dirty="0">
                <a:solidFill>
                  <a:srgbClr val="FFFFFF"/>
                </a:solidFill>
                <a:latin typeface="Arial"/>
                <a:cs typeface="Arial"/>
              </a:rPr>
              <a:t> </a:t>
            </a:r>
            <a:r>
              <a:rPr sz="1400" dirty="0">
                <a:solidFill>
                  <a:srgbClr val="FFFFFF"/>
                </a:solidFill>
                <a:latin typeface="Arial"/>
                <a:cs typeface="Arial"/>
              </a:rPr>
              <a:t>kommunikation.</a:t>
            </a:r>
            <a:r>
              <a:rPr sz="1400" spc="-55" dirty="0">
                <a:solidFill>
                  <a:srgbClr val="FFFFFF"/>
                </a:solidFill>
                <a:latin typeface="Arial"/>
                <a:cs typeface="Arial"/>
              </a:rPr>
              <a:t> </a:t>
            </a:r>
            <a:r>
              <a:rPr sz="1400" dirty="0">
                <a:solidFill>
                  <a:srgbClr val="FFFFFF"/>
                </a:solidFill>
                <a:latin typeface="Arial"/>
                <a:cs typeface="Arial"/>
              </a:rPr>
              <a:t>Det</a:t>
            </a:r>
            <a:r>
              <a:rPr sz="1400" spc="-30" dirty="0">
                <a:solidFill>
                  <a:srgbClr val="FFFFFF"/>
                </a:solidFill>
                <a:latin typeface="Arial"/>
                <a:cs typeface="Arial"/>
              </a:rPr>
              <a:t> </a:t>
            </a:r>
            <a:r>
              <a:rPr sz="1400" dirty="0">
                <a:solidFill>
                  <a:srgbClr val="FFFFFF"/>
                </a:solidFill>
                <a:latin typeface="Arial"/>
                <a:cs typeface="Arial"/>
              </a:rPr>
              <a:t>kan</a:t>
            </a:r>
            <a:r>
              <a:rPr sz="1400" spc="-35" dirty="0">
                <a:solidFill>
                  <a:srgbClr val="FFFFFF"/>
                </a:solidFill>
                <a:latin typeface="Arial"/>
                <a:cs typeface="Arial"/>
              </a:rPr>
              <a:t> </a:t>
            </a:r>
            <a:r>
              <a:rPr sz="1400" dirty="0">
                <a:solidFill>
                  <a:srgbClr val="FFFFFF"/>
                </a:solidFill>
                <a:latin typeface="Arial"/>
                <a:cs typeface="Arial"/>
              </a:rPr>
              <a:t>exempelvis</a:t>
            </a:r>
            <a:r>
              <a:rPr sz="1400" spc="-15" dirty="0">
                <a:solidFill>
                  <a:srgbClr val="FFFFFF"/>
                </a:solidFill>
                <a:latin typeface="Arial"/>
                <a:cs typeface="Arial"/>
              </a:rPr>
              <a:t> </a:t>
            </a:r>
            <a:r>
              <a:rPr sz="1400" dirty="0">
                <a:solidFill>
                  <a:srgbClr val="FFFFFF"/>
                </a:solidFill>
                <a:latin typeface="Arial"/>
                <a:cs typeface="Arial"/>
              </a:rPr>
              <a:t>innebära</a:t>
            </a:r>
            <a:r>
              <a:rPr sz="1400" spc="-60" dirty="0">
                <a:solidFill>
                  <a:srgbClr val="FFFFFF"/>
                </a:solidFill>
                <a:latin typeface="Arial"/>
                <a:cs typeface="Arial"/>
              </a:rPr>
              <a:t> </a:t>
            </a:r>
            <a:r>
              <a:rPr sz="1400" dirty="0">
                <a:solidFill>
                  <a:srgbClr val="FFFFFF"/>
                </a:solidFill>
                <a:latin typeface="Arial"/>
                <a:cs typeface="Arial"/>
              </a:rPr>
              <a:t>att</a:t>
            </a:r>
            <a:r>
              <a:rPr sz="1400" spc="-30" dirty="0">
                <a:solidFill>
                  <a:srgbClr val="FFFFFF"/>
                </a:solidFill>
                <a:latin typeface="Arial"/>
                <a:cs typeface="Arial"/>
              </a:rPr>
              <a:t> </a:t>
            </a:r>
            <a:r>
              <a:rPr sz="1400" dirty="0">
                <a:solidFill>
                  <a:srgbClr val="FFFFFF"/>
                </a:solidFill>
                <a:latin typeface="Arial"/>
                <a:cs typeface="Arial"/>
              </a:rPr>
              <a:t>erbjuda</a:t>
            </a:r>
            <a:r>
              <a:rPr sz="1400" spc="-60" dirty="0">
                <a:solidFill>
                  <a:srgbClr val="FFFFFF"/>
                </a:solidFill>
                <a:latin typeface="Arial"/>
                <a:cs typeface="Arial"/>
              </a:rPr>
              <a:t> </a:t>
            </a:r>
            <a:r>
              <a:rPr sz="1400" spc="-10" dirty="0">
                <a:solidFill>
                  <a:srgbClr val="FFFFFF"/>
                </a:solidFill>
                <a:latin typeface="Arial"/>
                <a:cs typeface="Arial"/>
              </a:rPr>
              <a:t>paketpris </a:t>
            </a:r>
            <a:r>
              <a:rPr sz="1400" dirty="0">
                <a:solidFill>
                  <a:srgbClr val="FFFFFF"/>
                </a:solidFill>
                <a:latin typeface="Arial"/>
                <a:cs typeface="Arial"/>
              </a:rPr>
              <a:t>på</a:t>
            </a:r>
            <a:r>
              <a:rPr sz="1400" spc="-45" dirty="0">
                <a:solidFill>
                  <a:srgbClr val="FFFFFF"/>
                </a:solidFill>
                <a:latin typeface="Arial"/>
                <a:cs typeface="Arial"/>
              </a:rPr>
              <a:t> </a:t>
            </a:r>
            <a:r>
              <a:rPr sz="1400" spc="-10" dirty="0">
                <a:solidFill>
                  <a:srgbClr val="FFFFFF"/>
                </a:solidFill>
                <a:latin typeface="Arial"/>
                <a:cs typeface="Arial"/>
              </a:rPr>
              <a:t>biljetter,</a:t>
            </a:r>
            <a:r>
              <a:rPr sz="1400" spc="-50" dirty="0">
                <a:solidFill>
                  <a:srgbClr val="FFFFFF"/>
                </a:solidFill>
                <a:latin typeface="Arial"/>
                <a:cs typeface="Arial"/>
              </a:rPr>
              <a:t> </a:t>
            </a:r>
            <a:r>
              <a:rPr sz="1400" dirty="0">
                <a:solidFill>
                  <a:srgbClr val="FFFFFF"/>
                </a:solidFill>
                <a:latin typeface="Arial"/>
                <a:cs typeface="Arial"/>
              </a:rPr>
              <a:t>underlätta</a:t>
            </a:r>
            <a:r>
              <a:rPr sz="1400" spc="-55" dirty="0">
                <a:solidFill>
                  <a:srgbClr val="FFFFFF"/>
                </a:solidFill>
                <a:latin typeface="Arial"/>
                <a:cs typeface="Arial"/>
              </a:rPr>
              <a:t> </a:t>
            </a:r>
            <a:r>
              <a:rPr sz="1400" dirty="0">
                <a:solidFill>
                  <a:srgbClr val="FFFFFF"/>
                </a:solidFill>
                <a:latin typeface="Arial"/>
                <a:cs typeface="Arial"/>
              </a:rPr>
              <a:t>möten</a:t>
            </a:r>
            <a:r>
              <a:rPr sz="1400" spc="-45" dirty="0">
                <a:solidFill>
                  <a:srgbClr val="FFFFFF"/>
                </a:solidFill>
                <a:latin typeface="Arial"/>
                <a:cs typeface="Arial"/>
              </a:rPr>
              <a:t> </a:t>
            </a:r>
            <a:r>
              <a:rPr sz="1400" dirty="0">
                <a:solidFill>
                  <a:srgbClr val="FFFFFF"/>
                </a:solidFill>
                <a:latin typeface="Arial"/>
                <a:cs typeface="Arial"/>
              </a:rPr>
              <a:t>i</a:t>
            </a:r>
            <a:r>
              <a:rPr sz="1400" spc="-15" dirty="0">
                <a:solidFill>
                  <a:srgbClr val="FFFFFF"/>
                </a:solidFill>
                <a:latin typeface="Arial"/>
                <a:cs typeface="Arial"/>
              </a:rPr>
              <a:t> </a:t>
            </a:r>
            <a:r>
              <a:rPr sz="1400" dirty="0">
                <a:solidFill>
                  <a:srgbClr val="FFFFFF"/>
                </a:solidFill>
                <a:latin typeface="Arial"/>
                <a:cs typeface="Arial"/>
              </a:rPr>
              <a:t>arenamiljön</a:t>
            </a:r>
            <a:r>
              <a:rPr sz="1400" spc="-55" dirty="0">
                <a:solidFill>
                  <a:srgbClr val="FFFFFF"/>
                </a:solidFill>
                <a:latin typeface="Arial"/>
                <a:cs typeface="Arial"/>
              </a:rPr>
              <a:t> </a:t>
            </a:r>
            <a:r>
              <a:rPr sz="1400" dirty="0">
                <a:solidFill>
                  <a:srgbClr val="FFFFFF"/>
                </a:solidFill>
                <a:latin typeface="Arial"/>
                <a:cs typeface="Arial"/>
              </a:rPr>
              <a:t>(exempelvis</a:t>
            </a:r>
            <a:r>
              <a:rPr sz="1400" spc="-10" dirty="0">
                <a:solidFill>
                  <a:srgbClr val="FFFFFF"/>
                </a:solidFill>
                <a:latin typeface="Arial"/>
                <a:cs typeface="Arial"/>
              </a:rPr>
              <a:t> </a:t>
            </a:r>
            <a:r>
              <a:rPr sz="1400" dirty="0">
                <a:solidFill>
                  <a:srgbClr val="FFFFFF"/>
                </a:solidFill>
                <a:latin typeface="Arial"/>
                <a:cs typeface="Arial"/>
              </a:rPr>
              <a:t>ståbord</a:t>
            </a:r>
            <a:r>
              <a:rPr sz="1400" spc="-65" dirty="0">
                <a:solidFill>
                  <a:srgbClr val="FFFFFF"/>
                </a:solidFill>
                <a:latin typeface="Arial"/>
                <a:cs typeface="Arial"/>
              </a:rPr>
              <a:t> </a:t>
            </a:r>
            <a:r>
              <a:rPr sz="1400" dirty="0">
                <a:solidFill>
                  <a:srgbClr val="FFFFFF"/>
                </a:solidFill>
                <a:latin typeface="Arial"/>
                <a:cs typeface="Arial"/>
              </a:rPr>
              <a:t>eller</a:t>
            </a:r>
            <a:r>
              <a:rPr sz="1400" spc="-30" dirty="0">
                <a:solidFill>
                  <a:srgbClr val="FFFFFF"/>
                </a:solidFill>
                <a:latin typeface="Arial"/>
                <a:cs typeface="Arial"/>
              </a:rPr>
              <a:t> </a:t>
            </a:r>
            <a:r>
              <a:rPr sz="1400" dirty="0">
                <a:solidFill>
                  <a:srgbClr val="FFFFFF"/>
                </a:solidFill>
                <a:latin typeface="Arial"/>
                <a:cs typeface="Arial"/>
              </a:rPr>
              <a:t>andra</a:t>
            </a:r>
            <a:r>
              <a:rPr sz="1400" spc="-30" dirty="0">
                <a:solidFill>
                  <a:srgbClr val="FFFFFF"/>
                </a:solidFill>
                <a:latin typeface="Arial"/>
                <a:cs typeface="Arial"/>
              </a:rPr>
              <a:t> </a:t>
            </a:r>
            <a:r>
              <a:rPr sz="1400" dirty="0">
                <a:solidFill>
                  <a:srgbClr val="FFFFFF"/>
                </a:solidFill>
                <a:latin typeface="Arial"/>
                <a:cs typeface="Arial"/>
              </a:rPr>
              <a:t>möbler</a:t>
            </a:r>
            <a:r>
              <a:rPr sz="1400" spc="-45" dirty="0">
                <a:solidFill>
                  <a:srgbClr val="FFFFFF"/>
                </a:solidFill>
                <a:latin typeface="Arial"/>
                <a:cs typeface="Arial"/>
              </a:rPr>
              <a:t> </a:t>
            </a:r>
            <a:r>
              <a:rPr sz="1400" dirty="0">
                <a:solidFill>
                  <a:srgbClr val="FFFFFF"/>
                </a:solidFill>
                <a:latin typeface="Arial"/>
                <a:cs typeface="Arial"/>
              </a:rPr>
              <a:t>där</a:t>
            </a:r>
            <a:r>
              <a:rPr sz="1400" spc="-30" dirty="0">
                <a:solidFill>
                  <a:srgbClr val="FFFFFF"/>
                </a:solidFill>
                <a:latin typeface="Arial"/>
                <a:cs typeface="Arial"/>
              </a:rPr>
              <a:t> </a:t>
            </a:r>
            <a:r>
              <a:rPr sz="1400" dirty="0">
                <a:solidFill>
                  <a:srgbClr val="FFFFFF"/>
                </a:solidFill>
                <a:latin typeface="Arial"/>
                <a:cs typeface="Arial"/>
              </a:rPr>
              <a:t>människor</a:t>
            </a:r>
            <a:r>
              <a:rPr sz="1400" spc="-55" dirty="0">
                <a:solidFill>
                  <a:srgbClr val="FFFFFF"/>
                </a:solidFill>
                <a:latin typeface="Arial"/>
                <a:cs typeface="Arial"/>
              </a:rPr>
              <a:t> </a:t>
            </a:r>
            <a:r>
              <a:rPr sz="1400" dirty="0">
                <a:solidFill>
                  <a:srgbClr val="FFFFFF"/>
                </a:solidFill>
                <a:latin typeface="Arial"/>
                <a:cs typeface="Arial"/>
              </a:rPr>
              <a:t>kan</a:t>
            </a:r>
            <a:r>
              <a:rPr sz="1400" spc="-35" dirty="0">
                <a:solidFill>
                  <a:srgbClr val="FFFFFF"/>
                </a:solidFill>
                <a:latin typeface="Arial"/>
                <a:cs typeface="Arial"/>
              </a:rPr>
              <a:t> </a:t>
            </a:r>
            <a:r>
              <a:rPr sz="1400" dirty="0">
                <a:solidFill>
                  <a:srgbClr val="FFFFFF"/>
                </a:solidFill>
                <a:latin typeface="Arial"/>
                <a:cs typeface="Arial"/>
              </a:rPr>
              <a:t>mötas)</a:t>
            </a:r>
            <a:r>
              <a:rPr sz="1400" spc="-55" dirty="0">
                <a:solidFill>
                  <a:srgbClr val="FFFFFF"/>
                </a:solidFill>
                <a:latin typeface="Arial"/>
                <a:cs typeface="Arial"/>
              </a:rPr>
              <a:t> </a:t>
            </a:r>
            <a:r>
              <a:rPr sz="1400" dirty="0">
                <a:solidFill>
                  <a:srgbClr val="FFFFFF"/>
                </a:solidFill>
                <a:latin typeface="Arial"/>
                <a:cs typeface="Arial"/>
              </a:rPr>
              <a:t>eller</a:t>
            </a:r>
            <a:r>
              <a:rPr sz="1400" spc="-30" dirty="0">
                <a:solidFill>
                  <a:srgbClr val="FFFFFF"/>
                </a:solidFill>
                <a:latin typeface="Arial"/>
                <a:cs typeface="Arial"/>
              </a:rPr>
              <a:t> </a:t>
            </a:r>
            <a:r>
              <a:rPr sz="1400" dirty="0">
                <a:solidFill>
                  <a:srgbClr val="FFFFFF"/>
                </a:solidFill>
                <a:latin typeface="Arial"/>
                <a:cs typeface="Arial"/>
              </a:rPr>
              <a:t>använda</a:t>
            </a:r>
            <a:r>
              <a:rPr sz="1400" spc="-30" dirty="0">
                <a:solidFill>
                  <a:srgbClr val="FFFFFF"/>
                </a:solidFill>
                <a:latin typeface="Arial"/>
                <a:cs typeface="Arial"/>
              </a:rPr>
              <a:t> </a:t>
            </a:r>
            <a:r>
              <a:rPr sz="1400" spc="-25" dirty="0">
                <a:solidFill>
                  <a:srgbClr val="FFFFFF"/>
                </a:solidFill>
                <a:latin typeface="Arial"/>
                <a:cs typeface="Arial"/>
              </a:rPr>
              <a:t>era </a:t>
            </a:r>
            <a:r>
              <a:rPr sz="1400" dirty="0">
                <a:solidFill>
                  <a:srgbClr val="FFFFFF"/>
                </a:solidFill>
                <a:latin typeface="Arial"/>
                <a:cs typeface="Arial"/>
              </a:rPr>
              <a:t>befintliga</a:t>
            </a:r>
            <a:r>
              <a:rPr sz="1400" spc="-45" dirty="0">
                <a:solidFill>
                  <a:srgbClr val="FFFFFF"/>
                </a:solidFill>
                <a:latin typeface="Arial"/>
                <a:cs typeface="Arial"/>
              </a:rPr>
              <a:t> </a:t>
            </a:r>
            <a:r>
              <a:rPr sz="1400" dirty="0">
                <a:solidFill>
                  <a:srgbClr val="FFFFFF"/>
                </a:solidFill>
                <a:latin typeface="Arial"/>
                <a:cs typeface="Arial"/>
              </a:rPr>
              <a:t>gäster</a:t>
            </a:r>
            <a:r>
              <a:rPr sz="1400" spc="-30" dirty="0">
                <a:solidFill>
                  <a:srgbClr val="FFFFFF"/>
                </a:solidFill>
                <a:latin typeface="Arial"/>
                <a:cs typeface="Arial"/>
              </a:rPr>
              <a:t> </a:t>
            </a:r>
            <a:r>
              <a:rPr sz="1400" dirty="0">
                <a:solidFill>
                  <a:srgbClr val="FFFFFF"/>
                </a:solidFill>
                <a:latin typeface="Arial"/>
                <a:cs typeface="Arial"/>
              </a:rPr>
              <a:t>som</a:t>
            </a:r>
            <a:r>
              <a:rPr sz="1400" spc="-10" dirty="0">
                <a:solidFill>
                  <a:srgbClr val="FFFFFF"/>
                </a:solidFill>
                <a:latin typeface="Arial"/>
                <a:cs typeface="Arial"/>
              </a:rPr>
              <a:t> ambassadörer</a:t>
            </a:r>
            <a:r>
              <a:rPr sz="1400" spc="-30" dirty="0">
                <a:solidFill>
                  <a:srgbClr val="FFFFFF"/>
                </a:solidFill>
                <a:latin typeface="Arial"/>
                <a:cs typeface="Arial"/>
              </a:rPr>
              <a:t> </a:t>
            </a:r>
            <a:r>
              <a:rPr sz="1400" dirty="0">
                <a:solidFill>
                  <a:srgbClr val="FFFFFF"/>
                </a:solidFill>
                <a:latin typeface="Arial"/>
                <a:cs typeface="Arial"/>
              </a:rPr>
              <a:t>i</a:t>
            </a:r>
            <a:r>
              <a:rPr sz="1400" spc="20" dirty="0">
                <a:solidFill>
                  <a:srgbClr val="FFFFFF"/>
                </a:solidFill>
                <a:latin typeface="Arial"/>
                <a:cs typeface="Arial"/>
              </a:rPr>
              <a:t> </a:t>
            </a:r>
            <a:r>
              <a:rPr sz="1400" spc="-10" dirty="0">
                <a:solidFill>
                  <a:srgbClr val="FFFFFF"/>
                </a:solidFill>
                <a:latin typeface="Arial"/>
                <a:cs typeface="Arial"/>
              </a:rPr>
              <a:t>rekryteringen</a:t>
            </a:r>
            <a:r>
              <a:rPr sz="1400" spc="-30" dirty="0">
                <a:solidFill>
                  <a:srgbClr val="FFFFFF"/>
                </a:solidFill>
                <a:latin typeface="Arial"/>
                <a:cs typeface="Arial"/>
              </a:rPr>
              <a:t> </a:t>
            </a:r>
            <a:r>
              <a:rPr sz="1400" dirty="0">
                <a:solidFill>
                  <a:srgbClr val="FFFFFF"/>
                </a:solidFill>
                <a:latin typeface="Arial"/>
                <a:cs typeface="Arial"/>
              </a:rPr>
              <a:t>av ny</a:t>
            </a:r>
            <a:r>
              <a:rPr sz="1400" spc="5" dirty="0">
                <a:solidFill>
                  <a:srgbClr val="FFFFFF"/>
                </a:solidFill>
                <a:latin typeface="Arial"/>
                <a:cs typeface="Arial"/>
              </a:rPr>
              <a:t> </a:t>
            </a:r>
            <a:r>
              <a:rPr sz="1400" spc="-10" dirty="0">
                <a:solidFill>
                  <a:srgbClr val="FFFFFF"/>
                </a:solidFill>
                <a:latin typeface="Arial"/>
                <a:cs typeface="Arial"/>
              </a:rPr>
              <a:t>publik.</a:t>
            </a:r>
            <a:endParaRPr sz="1400">
              <a:latin typeface="Arial"/>
              <a:cs typeface="Arial"/>
            </a:endParaRPr>
          </a:p>
        </p:txBody>
      </p:sp>
      <p:sp>
        <p:nvSpPr>
          <p:cNvPr id="4" name="object 4"/>
          <p:cNvSpPr txBox="1"/>
          <p:nvPr/>
        </p:nvSpPr>
        <p:spPr>
          <a:xfrm>
            <a:off x="10012426" y="898652"/>
            <a:ext cx="1794510" cy="208279"/>
          </a:xfrm>
          <a:prstGeom prst="rect">
            <a:avLst/>
          </a:prstGeom>
        </p:spPr>
        <p:txBody>
          <a:bodyPr vert="horz" wrap="square" lIns="0" tIns="12700" rIns="0" bIns="0" rtlCol="0">
            <a:spAutoFit/>
          </a:bodyPr>
          <a:lstStyle/>
          <a:p>
            <a:pPr marL="12700">
              <a:lnSpc>
                <a:spcPct val="100000"/>
              </a:lnSpc>
              <a:spcBef>
                <a:spcPts val="100"/>
              </a:spcBef>
            </a:pPr>
            <a:r>
              <a:rPr sz="1200" dirty="0">
                <a:solidFill>
                  <a:srgbClr val="FFFFFF"/>
                </a:solidFill>
                <a:latin typeface="Arial"/>
                <a:cs typeface="Arial"/>
              </a:rPr>
              <a:t>Strategiska</a:t>
            </a:r>
            <a:r>
              <a:rPr sz="1200" spc="-55" dirty="0">
                <a:solidFill>
                  <a:srgbClr val="FFFFFF"/>
                </a:solidFill>
                <a:latin typeface="Arial"/>
                <a:cs typeface="Arial"/>
              </a:rPr>
              <a:t> </a:t>
            </a:r>
            <a:r>
              <a:rPr sz="1200" spc="-10" dirty="0">
                <a:solidFill>
                  <a:srgbClr val="FFFFFF"/>
                </a:solidFill>
                <a:latin typeface="Arial"/>
                <a:cs typeface="Arial"/>
              </a:rPr>
              <a:t>fokusområden</a:t>
            </a:r>
            <a:endParaRPr sz="1200">
              <a:latin typeface="Arial"/>
              <a:cs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24890" y="1361897"/>
            <a:ext cx="1381125" cy="514350"/>
          </a:xfrm>
          <a:prstGeom prst="rect">
            <a:avLst/>
          </a:prstGeom>
        </p:spPr>
        <p:txBody>
          <a:bodyPr vert="horz" wrap="square" lIns="0" tIns="13335" rIns="0" bIns="0" rtlCol="0">
            <a:spAutoFit/>
          </a:bodyPr>
          <a:lstStyle/>
          <a:p>
            <a:pPr marL="12700">
              <a:lnSpc>
                <a:spcPct val="100000"/>
              </a:lnSpc>
              <a:spcBef>
                <a:spcPts val="105"/>
              </a:spcBef>
            </a:pPr>
            <a:r>
              <a:rPr sz="3200" spc="-10" dirty="0"/>
              <a:t>Historik</a:t>
            </a:r>
            <a:endParaRPr sz="3200"/>
          </a:p>
        </p:txBody>
      </p:sp>
      <p:sp>
        <p:nvSpPr>
          <p:cNvPr id="5" name="object 5"/>
          <p:cNvSpPr txBox="1">
            <a:spLocks noGrp="1"/>
          </p:cNvSpPr>
          <p:nvPr>
            <p:ph type="sldNum" sz="quarter" idx="7"/>
          </p:nvPr>
        </p:nvSpPr>
        <p:spPr>
          <a:xfrm>
            <a:off x="11383009" y="6545487"/>
            <a:ext cx="259715" cy="196215"/>
          </a:xfrm>
          <a:prstGeom prst="rect">
            <a:avLst/>
          </a:prstGeom>
        </p:spPr>
        <p:txBody>
          <a:bodyPr vert="horz" wrap="square" lIns="0" tIns="0" rIns="0" bIns="0" rtlCol="0">
            <a:spAutoFit/>
          </a:bodyPr>
          <a:lstStyle>
            <a:defPPr>
              <a:defRPr kern="0"/>
            </a:defPPr>
            <a:lvl1pPr>
              <a:defRPr sz="1200" b="0" i="0">
                <a:solidFill>
                  <a:schemeClr val="bg1"/>
                </a:solidFill>
                <a:latin typeface="Arial"/>
                <a:cs typeface="Arial"/>
              </a:defRPr>
            </a:lvl1pPr>
          </a:lstStyle>
          <a:p>
            <a:pPr marL="38100">
              <a:lnSpc>
                <a:spcPts val="1425"/>
              </a:lnSpc>
            </a:pPr>
            <a:fld id="{81D60167-4931-47E6-BA6A-407CBD079E47}" type="slidenum">
              <a:rPr lang="sv-SE" spc="-25" smtClean="0"/>
              <a:pPr marL="38100">
                <a:lnSpc>
                  <a:spcPts val="1425"/>
                </a:lnSpc>
              </a:pPr>
              <a:t>31</a:t>
            </a:fld>
            <a:endParaRPr spc="-25" dirty="0"/>
          </a:p>
        </p:txBody>
      </p:sp>
      <p:sp>
        <p:nvSpPr>
          <p:cNvPr id="3" name="object 3"/>
          <p:cNvSpPr txBox="1"/>
          <p:nvPr/>
        </p:nvSpPr>
        <p:spPr>
          <a:xfrm>
            <a:off x="824890" y="1857882"/>
            <a:ext cx="10357485" cy="2308225"/>
          </a:xfrm>
          <a:prstGeom prst="rect">
            <a:avLst/>
          </a:prstGeom>
        </p:spPr>
        <p:txBody>
          <a:bodyPr vert="horz" wrap="square" lIns="0" tIns="12065" rIns="0" bIns="0" rtlCol="0">
            <a:spAutoFit/>
          </a:bodyPr>
          <a:lstStyle/>
          <a:p>
            <a:pPr marL="12700">
              <a:lnSpc>
                <a:spcPct val="100000"/>
              </a:lnSpc>
              <a:spcBef>
                <a:spcPts val="95"/>
              </a:spcBef>
            </a:pPr>
            <a:r>
              <a:rPr sz="1600" i="1" dirty="0">
                <a:solidFill>
                  <a:srgbClr val="FFFFFF"/>
                </a:solidFill>
                <a:latin typeface="Arial"/>
                <a:cs typeface="Arial"/>
              </a:rPr>
              <a:t>Fokusområde</a:t>
            </a:r>
            <a:r>
              <a:rPr sz="1600" i="1" spc="-105" dirty="0">
                <a:solidFill>
                  <a:srgbClr val="FFFFFF"/>
                </a:solidFill>
                <a:latin typeface="Arial"/>
                <a:cs typeface="Arial"/>
              </a:rPr>
              <a:t> </a:t>
            </a:r>
            <a:r>
              <a:rPr sz="1600" i="1" spc="-50" dirty="0">
                <a:solidFill>
                  <a:srgbClr val="FFFFFF"/>
                </a:solidFill>
                <a:latin typeface="Arial"/>
                <a:cs typeface="Arial"/>
              </a:rPr>
              <a:t>6</a:t>
            </a:r>
            <a:endParaRPr sz="1600">
              <a:latin typeface="Arial"/>
              <a:cs typeface="Arial"/>
            </a:endParaRPr>
          </a:p>
          <a:p>
            <a:pPr marL="421640" marR="5080" indent="-407670" algn="just">
              <a:lnSpc>
                <a:spcPct val="120100"/>
              </a:lnSpc>
              <a:spcBef>
                <a:spcPts val="1570"/>
              </a:spcBef>
              <a:buChar char="•"/>
              <a:tabLst>
                <a:tab pos="422909" algn="l"/>
              </a:tabLst>
            </a:pPr>
            <a:r>
              <a:rPr sz="1400" dirty="0">
                <a:solidFill>
                  <a:srgbClr val="FFFFFF"/>
                </a:solidFill>
                <a:latin typeface="Arial"/>
                <a:cs typeface="Arial"/>
              </a:rPr>
              <a:t>Det</a:t>
            </a:r>
            <a:r>
              <a:rPr sz="1400" spc="-25" dirty="0">
                <a:solidFill>
                  <a:srgbClr val="FFFFFF"/>
                </a:solidFill>
                <a:latin typeface="Arial"/>
                <a:cs typeface="Arial"/>
              </a:rPr>
              <a:t> </a:t>
            </a:r>
            <a:r>
              <a:rPr sz="1400" dirty="0">
                <a:solidFill>
                  <a:srgbClr val="FFFFFF"/>
                </a:solidFill>
                <a:latin typeface="Arial"/>
                <a:cs typeface="Arial"/>
              </a:rPr>
              <a:t>var</a:t>
            </a:r>
            <a:r>
              <a:rPr sz="1400" spc="-20" dirty="0">
                <a:solidFill>
                  <a:srgbClr val="FFFFFF"/>
                </a:solidFill>
                <a:latin typeface="Arial"/>
                <a:cs typeface="Arial"/>
              </a:rPr>
              <a:t> </a:t>
            </a:r>
            <a:r>
              <a:rPr sz="1400" dirty="0">
                <a:solidFill>
                  <a:srgbClr val="FFFFFF"/>
                </a:solidFill>
                <a:latin typeface="Arial"/>
                <a:cs typeface="Arial"/>
              </a:rPr>
              <a:t>bättre</a:t>
            </a:r>
            <a:r>
              <a:rPr sz="1400" spc="-50" dirty="0">
                <a:solidFill>
                  <a:srgbClr val="FFFFFF"/>
                </a:solidFill>
                <a:latin typeface="Arial"/>
                <a:cs typeface="Arial"/>
              </a:rPr>
              <a:t> </a:t>
            </a:r>
            <a:r>
              <a:rPr sz="1400" spc="-10" dirty="0">
                <a:solidFill>
                  <a:srgbClr val="FFFFFF"/>
                </a:solidFill>
                <a:latin typeface="Arial"/>
                <a:cs typeface="Arial"/>
              </a:rPr>
              <a:t>för.</a:t>
            </a:r>
            <a:r>
              <a:rPr sz="1400" spc="-40" dirty="0">
                <a:solidFill>
                  <a:srgbClr val="FFFFFF"/>
                </a:solidFill>
                <a:latin typeface="Arial"/>
                <a:cs typeface="Arial"/>
              </a:rPr>
              <a:t> </a:t>
            </a:r>
            <a:r>
              <a:rPr sz="1400" dirty="0">
                <a:solidFill>
                  <a:srgbClr val="FFFFFF"/>
                </a:solidFill>
                <a:latin typeface="Arial"/>
                <a:cs typeface="Arial"/>
              </a:rPr>
              <a:t>Det</a:t>
            </a:r>
            <a:r>
              <a:rPr sz="1400" spc="-10" dirty="0">
                <a:solidFill>
                  <a:srgbClr val="FFFFFF"/>
                </a:solidFill>
                <a:latin typeface="Arial"/>
                <a:cs typeface="Arial"/>
              </a:rPr>
              <a:t> </a:t>
            </a:r>
            <a:r>
              <a:rPr sz="1400" dirty="0">
                <a:solidFill>
                  <a:srgbClr val="FFFFFF"/>
                </a:solidFill>
                <a:latin typeface="Arial"/>
                <a:cs typeface="Arial"/>
              </a:rPr>
              <a:t>är</a:t>
            </a:r>
            <a:r>
              <a:rPr sz="1400" spc="-30" dirty="0">
                <a:solidFill>
                  <a:srgbClr val="FFFFFF"/>
                </a:solidFill>
                <a:latin typeface="Arial"/>
                <a:cs typeface="Arial"/>
              </a:rPr>
              <a:t> </a:t>
            </a:r>
            <a:r>
              <a:rPr sz="1400" dirty="0">
                <a:solidFill>
                  <a:srgbClr val="FFFFFF"/>
                </a:solidFill>
                <a:latin typeface="Arial"/>
                <a:cs typeface="Arial"/>
              </a:rPr>
              <a:t>så</a:t>
            </a:r>
            <a:r>
              <a:rPr sz="1400" spc="-30" dirty="0">
                <a:solidFill>
                  <a:srgbClr val="FFFFFF"/>
                </a:solidFill>
                <a:latin typeface="Arial"/>
                <a:cs typeface="Arial"/>
              </a:rPr>
              <a:t> </a:t>
            </a:r>
            <a:r>
              <a:rPr sz="1400" dirty="0">
                <a:solidFill>
                  <a:srgbClr val="FFFFFF"/>
                </a:solidFill>
                <a:latin typeface="Arial"/>
                <a:cs typeface="Arial"/>
              </a:rPr>
              <a:t>det</a:t>
            </a:r>
            <a:r>
              <a:rPr sz="1400" spc="-25" dirty="0">
                <a:solidFill>
                  <a:srgbClr val="FFFFFF"/>
                </a:solidFill>
                <a:latin typeface="Arial"/>
                <a:cs typeface="Arial"/>
              </a:rPr>
              <a:t> </a:t>
            </a:r>
            <a:r>
              <a:rPr sz="1400" dirty="0">
                <a:solidFill>
                  <a:srgbClr val="FFFFFF"/>
                </a:solidFill>
                <a:latin typeface="Arial"/>
                <a:cs typeface="Arial"/>
              </a:rPr>
              <a:t>känns.</a:t>
            </a:r>
            <a:r>
              <a:rPr sz="1400" spc="-45" dirty="0">
                <a:solidFill>
                  <a:srgbClr val="FFFFFF"/>
                </a:solidFill>
                <a:latin typeface="Arial"/>
                <a:cs typeface="Arial"/>
              </a:rPr>
              <a:t> </a:t>
            </a:r>
            <a:r>
              <a:rPr sz="1400" dirty="0">
                <a:solidFill>
                  <a:srgbClr val="FFFFFF"/>
                </a:solidFill>
                <a:latin typeface="Arial"/>
                <a:cs typeface="Arial"/>
              </a:rPr>
              <a:t>Forskningen</a:t>
            </a:r>
            <a:r>
              <a:rPr sz="1400" spc="-55" dirty="0">
                <a:solidFill>
                  <a:srgbClr val="FFFFFF"/>
                </a:solidFill>
                <a:latin typeface="Arial"/>
                <a:cs typeface="Arial"/>
              </a:rPr>
              <a:t> </a:t>
            </a:r>
            <a:r>
              <a:rPr sz="1400" dirty="0">
                <a:solidFill>
                  <a:srgbClr val="FFFFFF"/>
                </a:solidFill>
                <a:latin typeface="Arial"/>
                <a:cs typeface="Arial"/>
              </a:rPr>
              <a:t>visar</a:t>
            </a:r>
            <a:r>
              <a:rPr sz="1400" spc="-20" dirty="0">
                <a:solidFill>
                  <a:srgbClr val="FFFFFF"/>
                </a:solidFill>
                <a:latin typeface="Arial"/>
                <a:cs typeface="Arial"/>
              </a:rPr>
              <a:t> </a:t>
            </a:r>
            <a:r>
              <a:rPr sz="1400" dirty="0">
                <a:solidFill>
                  <a:srgbClr val="FFFFFF"/>
                </a:solidFill>
                <a:latin typeface="Arial"/>
                <a:cs typeface="Arial"/>
              </a:rPr>
              <a:t>att</a:t>
            </a:r>
            <a:r>
              <a:rPr sz="1400" spc="-40" dirty="0">
                <a:solidFill>
                  <a:srgbClr val="FFFFFF"/>
                </a:solidFill>
                <a:latin typeface="Arial"/>
                <a:cs typeface="Arial"/>
              </a:rPr>
              <a:t> </a:t>
            </a:r>
            <a:r>
              <a:rPr sz="1400" dirty="0">
                <a:solidFill>
                  <a:srgbClr val="FFFFFF"/>
                </a:solidFill>
                <a:latin typeface="Arial"/>
                <a:cs typeface="Arial"/>
              </a:rPr>
              <a:t>upplevelser</a:t>
            </a:r>
            <a:r>
              <a:rPr sz="1400" spc="-30" dirty="0">
                <a:solidFill>
                  <a:srgbClr val="FFFFFF"/>
                </a:solidFill>
                <a:latin typeface="Arial"/>
                <a:cs typeface="Arial"/>
              </a:rPr>
              <a:t> </a:t>
            </a:r>
            <a:r>
              <a:rPr sz="1400" dirty="0">
                <a:solidFill>
                  <a:srgbClr val="FFFFFF"/>
                </a:solidFill>
                <a:latin typeface="Arial"/>
                <a:cs typeface="Arial"/>
              </a:rPr>
              <a:t>är</a:t>
            </a:r>
            <a:r>
              <a:rPr sz="1400" spc="-30" dirty="0">
                <a:solidFill>
                  <a:srgbClr val="FFFFFF"/>
                </a:solidFill>
                <a:latin typeface="Arial"/>
                <a:cs typeface="Arial"/>
              </a:rPr>
              <a:t> </a:t>
            </a:r>
            <a:r>
              <a:rPr sz="1400" dirty="0">
                <a:solidFill>
                  <a:srgbClr val="FFFFFF"/>
                </a:solidFill>
                <a:latin typeface="Arial"/>
                <a:cs typeface="Arial"/>
              </a:rPr>
              <a:t>öppna</a:t>
            </a:r>
            <a:r>
              <a:rPr sz="1400" spc="-45" dirty="0">
                <a:solidFill>
                  <a:srgbClr val="FFFFFF"/>
                </a:solidFill>
                <a:latin typeface="Arial"/>
                <a:cs typeface="Arial"/>
              </a:rPr>
              <a:t> </a:t>
            </a:r>
            <a:r>
              <a:rPr sz="1400" dirty="0">
                <a:solidFill>
                  <a:srgbClr val="FFFFFF"/>
                </a:solidFill>
                <a:latin typeface="Arial"/>
                <a:cs typeface="Arial"/>
              </a:rPr>
              <a:t>för</a:t>
            </a:r>
            <a:r>
              <a:rPr sz="1400" spc="-30" dirty="0">
                <a:solidFill>
                  <a:srgbClr val="FFFFFF"/>
                </a:solidFill>
                <a:latin typeface="Arial"/>
                <a:cs typeface="Arial"/>
              </a:rPr>
              <a:t> </a:t>
            </a:r>
            <a:r>
              <a:rPr sz="1400" dirty="0">
                <a:solidFill>
                  <a:srgbClr val="FFFFFF"/>
                </a:solidFill>
                <a:latin typeface="Arial"/>
                <a:cs typeface="Arial"/>
              </a:rPr>
              <a:t>positiva</a:t>
            </a:r>
            <a:r>
              <a:rPr sz="1400" spc="-30" dirty="0">
                <a:solidFill>
                  <a:srgbClr val="FFFFFF"/>
                </a:solidFill>
                <a:latin typeface="Arial"/>
                <a:cs typeface="Arial"/>
              </a:rPr>
              <a:t> </a:t>
            </a:r>
            <a:r>
              <a:rPr sz="1400" spc="-10" dirty="0">
                <a:solidFill>
                  <a:srgbClr val="FFFFFF"/>
                </a:solidFill>
                <a:latin typeface="Arial"/>
                <a:cs typeface="Arial"/>
              </a:rPr>
              <a:t>omtolkningar.</a:t>
            </a:r>
            <a:r>
              <a:rPr sz="1400" spc="-45" dirty="0">
                <a:solidFill>
                  <a:srgbClr val="FFFFFF"/>
                </a:solidFill>
                <a:latin typeface="Arial"/>
                <a:cs typeface="Arial"/>
              </a:rPr>
              <a:t> </a:t>
            </a:r>
            <a:r>
              <a:rPr sz="1400" dirty="0">
                <a:solidFill>
                  <a:srgbClr val="FFFFFF"/>
                </a:solidFill>
                <a:latin typeface="Arial"/>
                <a:cs typeface="Arial"/>
              </a:rPr>
              <a:t>I</a:t>
            </a:r>
            <a:r>
              <a:rPr sz="1400" spc="-25" dirty="0">
                <a:solidFill>
                  <a:srgbClr val="FFFFFF"/>
                </a:solidFill>
                <a:latin typeface="Arial"/>
                <a:cs typeface="Arial"/>
              </a:rPr>
              <a:t> </a:t>
            </a:r>
            <a:r>
              <a:rPr sz="1400" dirty="0">
                <a:solidFill>
                  <a:srgbClr val="FFFFFF"/>
                </a:solidFill>
                <a:latin typeface="Arial"/>
                <a:cs typeface="Arial"/>
              </a:rPr>
              <a:t>takt</a:t>
            </a:r>
            <a:r>
              <a:rPr sz="1400" spc="-40" dirty="0">
                <a:solidFill>
                  <a:srgbClr val="FFFFFF"/>
                </a:solidFill>
                <a:latin typeface="Arial"/>
                <a:cs typeface="Arial"/>
              </a:rPr>
              <a:t> </a:t>
            </a:r>
            <a:r>
              <a:rPr sz="1400" dirty="0">
                <a:solidFill>
                  <a:srgbClr val="FFFFFF"/>
                </a:solidFill>
                <a:latin typeface="Arial"/>
                <a:cs typeface="Arial"/>
              </a:rPr>
              <a:t>med</a:t>
            </a:r>
            <a:r>
              <a:rPr sz="1400" spc="-30" dirty="0">
                <a:solidFill>
                  <a:srgbClr val="FFFFFF"/>
                </a:solidFill>
                <a:latin typeface="Arial"/>
                <a:cs typeface="Arial"/>
              </a:rPr>
              <a:t> </a:t>
            </a:r>
            <a:r>
              <a:rPr sz="1400" dirty="0">
                <a:solidFill>
                  <a:srgbClr val="FFFFFF"/>
                </a:solidFill>
                <a:latin typeface="Arial"/>
                <a:cs typeface="Arial"/>
              </a:rPr>
              <a:t>att</a:t>
            </a:r>
            <a:r>
              <a:rPr sz="1400" spc="15" dirty="0">
                <a:solidFill>
                  <a:srgbClr val="FFFFFF"/>
                </a:solidFill>
                <a:latin typeface="Arial"/>
                <a:cs typeface="Arial"/>
              </a:rPr>
              <a:t> </a:t>
            </a:r>
            <a:r>
              <a:rPr sz="1400" spc="-10" dirty="0">
                <a:solidFill>
                  <a:srgbClr val="FFFFFF"/>
                </a:solidFill>
                <a:latin typeface="Arial"/>
                <a:cs typeface="Arial"/>
              </a:rPr>
              <a:t>tiden 	</a:t>
            </a:r>
            <a:r>
              <a:rPr sz="1400" dirty="0">
                <a:solidFill>
                  <a:srgbClr val="FFFFFF"/>
                </a:solidFill>
                <a:latin typeface="Arial"/>
                <a:cs typeface="Arial"/>
              </a:rPr>
              <a:t>går</a:t>
            </a:r>
            <a:r>
              <a:rPr sz="1400" spc="-50" dirty="0">
                <a:solidFill>
                  <a:srgbClr val="FFFFFF"/>
                </a:solidFill>
                <a:latin typeface="Arial"/>
                <a:cs typeface="Arial"/>
              </a:rPr>
              <a:t> </a:t>
            </a:r>
            <a:r>
              <a:rPr sz="1400" dirty="0">
                <a:solidFill>
                  <a:srgbClr val="FFFFFF"/>
                </a:solidFill>
                <a:latin typeface="Arial"/>
                <a:cs typeface="Arial"/>
              </a:rPr>
              <a:t>ökar</a:t>
            </a:r>
            <a:r>
              <a:rPr sz="1400" spc="-45" dirty="0">
                <a:solidFill>
                  <a:srgbClr val="FFFFFF"/>
                </a:solidFill>
                <a:latin typeface="Arial"/>
                <a:cs typeface="Arial"/>
              </a:rPr>
              <a:t> </a:t>
            </a:r>
            <a:r>
              <a:rPr sz="1400" dirty="0">
                <a:solidFill>
                  <a:srgbClr val="FFFFFF"/>
                </a:solidFill>
                <a:latin typeface="Arial"/>
                <a:cs typeface="Arial"/>
              </a:rPr>
              <a:t>nöjdheten</a:t>
            </a:r>
            <a:r>
              <a:rPr sz="1400" spc="-55" dirty="0">
                <a:solidFill>
                  <a:srgbClr val="FFFFFF"/>
                </a:solidFill>
                <a:latin typeface="Arial"/>
                <a:cs typeface="Arial"/>
              </a:rPr>
              <a:t> </a:t>
            </a:r>
            <a:r>
              <a:rPr sz="1400" dirty="0">
                <a:solidFill>
                  <a:srgbClr val="FFFFFF"/>
                </a:solidFill>
                <a:latin typeface="Arial"/>
                <a:cs typeface="Arial"/>
              </a:rPr>
              <a:t>av</a:t>
            </a:r>
            <a:r>
              <a:rPr sz="1400" spc="-30" dirty="0">
                <a:solidFill>
                  <a:srgbClr val="FFFFFF"/>
                </a:solidFill>
                <a:latin typeface="Arial"/>
                <a:cs typeface="Arial"/>
              </a:rPr>
              <a:t> </a:t>
            </a:r>
            <a:r>
              <a:rPr sz="1400" dirty="0">
                <a:solidFill>
                  <a:srgbClr val="FFFFFF"/>
                </a:solidFill>
                <a:latin typeface="Arial"/>
                <a:cs typeface="Arial"/>
              </a:rPr>
              <a:t>en</a:t>
            </a:r>
            <a:r>
              <a:rPr sz="1400" spc="-25" dirty="0">
                <a:solidFill>
                  <a:srgbClr val="FFFFFF"/>
                </a:solidFill>
                <a:latin typeface="Arial"/>
                <a:cs typeface="Arial"/>
              </a:rPr>
              <a:t> </a:t>
            </a:r>
            <a:r>
              <a:rPr sz="1400" dirty="0">
                <a:solidFill>
                  <a:srgbClr val="FFFFFF"/>
                </a:solidFill>
                <a:latin typeface="Arial"/>
                <a:cs typeface="Arial"/>
              </a:rPr>
              <a:t>upplevelse.</a:t>
            </a:r>
            <a:r>
              <a:rPr sz="1400" spc="-35" dirty="0">
                <a:solidFill>
                  <a:srgbClr val="FFFFFF"/>
                </a:solidFill>
                <a:latin typeface="Arial"/>
                <a:cs typeface="Arial"/>
              </a:rPr>
              <a:t> </a:t>
            </a:r>
            <a:r>
              <a:rPr sz="1400" dirty="0">
                <a:solidFill>
                  <a:srgbClr val="FFFFFF"/>
                </a:solidFill>
                <a:latin typeface="Arial"/>
                <a:cs typeface="Arial"/>
              </a:rPr>
              <a:t>Små</a:t>
            </a:r>
            <a:r>
              <a:rPr sz="1400" spc="-35" dirty="0">
                <a:solidFill>
                  <a:srgbClr val="FFFFFF"/>
                </a:solidFill>
                <a:latin typeface="Arial"/>
                <a:cs typeface="Arial"/>
              </a:rPr>
              <a:t> </a:t>
            </a:r>
            <a:r>
              <a:rPr sz="1400" dirty="0">
                <a:solidFill>
                  <a:srgbClr val="FFFFFF"/>
                </a:solidFill>
                <a:latin typeface="Arial"/>
                <a:cs typeface="Arial"/>
              </a:rPr>
              <a:t>negativa</a:t>
            </a:r>
            <a:r>
              <a:rPr sz="1400" spc="-30" dirty="0">
                <a:solidFill>
                  <a:srgbClr val="FFFFFF"/>
                </a:solidFill>
                <a:latin typeface="Arial"/>
                <a:cs typeface="Arial"/>
              </a:rPr>
              <a:t> </a:t>
            </a:r>
            <a:r>
              <a:rPr sz="1400" dirty="0">
                <a:solidFill>
                  <a:srgbClr val="FFFFFF"/>
                </a:solidFill>
                <a:latin typeface="Arial"/>
                <a:cs typeface="Arial"/>
              </a:rPr>
              <a:t>delar</a:t>
            </a:r>
            <a:r>
              <a:rPr sz="1400" spc="-35" dirty="0">
                <a:solidFill>
                  <a:srgbClr val="FFFFFF"/>
                </a:solidFill>
                <a:latin typeface="Arial"/>
                <a:cs typeface="Arial"/>
              </a:rPr>
              <a:t> </a:t>
            </a:r>
            <a:r>
              <a:rPr sz="1400" dirty="0">
                <a:solidFill>
                  <a:srgbClr val="FFFFFF"/>
                </a:solidFill>
                <a:latin typeface="Arial"/>
                <a:cs typeface="Arial"/>
              </a:rPr>
              <a:t>av</a:t>
            </a:r>
            <a:r>
              <a:rPr sz="1400" spc="-30" dirty="0">
                <a:solidFill>
                  <a:srgbClr val="FFFFFF"/>
                </a:solidFill>
                <a:latin typeface="Arial"/>
                <a:cs typeface="Arial"/>
              </a:rPr>
              <a:t> </a:t>
            </a:r>
            <a:r>
              <a:rPr sz="1400" spc="-10" dirty="0">
                <a:solidFill>
                  <a:srgbClr val="FFFFFF"/>
                </a:solidFill>
                <a:latin typeface="Arial"/>
                <a:cs typeface="Arial"/>
              </a:rPr>
              <a:t>upplevelsen</a:t>
            </a:r>
            <a:r>
              <a:rPr sz="1400" spc="-45" dirty="0">
                <a:solidFill>
                  <a:srgbClr val="FFFFFF"/>
                </a:solidFill>
                <a:latin typeface="Arial"/>
                <a:cs typeface="Arial"/>
              </a:rPr>
              <a:t> </a:t>
            </a:r>
            <a:r>
              <a:rPr sz="1400" dirty="0">
                <a:solidFill>
                  <a:srgbClr val="FFFFFF"/>
                </a:solidFill>
                <a:latin typeface="Arial"/>
                <a:cs typeface="Arial"/>
              </a:rPr>
              <a:t>suddas</a:t>
            </a:r>
            <a:r>
              <a:rPr sz="1400" spc="-45" dirty="0">
                <a:solidFill>
                  <a:srgbClr val="FFFFFF"/>
                </a:solidFill>
                <a:latin typeface="Arial"/>
                <a:cs typeface="Arial"/>
              </a:rPr>
              <a:t> </a:t>
            </a:r>
            <a:r>
              <a:rPr sz="1400" dirty="0">
                <a:solidFill>
                  <a:srgbClr val="FFFFFF"/>
                </a:solidFill>
                <a:latin typeface="Arial"/>
                <a:cs typeface="Arial"/>
              </a:rPr>
              <a:t>ut</a:t>
            </a:r>
            <a:r>
              <a:rPr sz="1400" spc="-30" dirty="0">
                <a:solidFill>
                  <a:srgbClr val="FFFFFF"/>
                </a:solidFill>
                <a:latin typeface="Arial"/>
                <a:cs typeface="Arial"/>
              </a:rPr>
              <a:t> </a:t>
            </a:r>
            <a:r>
              <a:rPr sz="1400" dirty="0">
                <a:solidFill>
                  <a:srgbClr val="FFFFFF"/>
                </a:solidFill>
                <a:latin typeface="Arial"/>
                <a:cs typeface="Arial"/>
              </a:rPr>
              <a:t>vilket</a:t>
            </a:r>
            <a:r>
              <a:rPr sz="1400" spc="-10" dirty="0">
                <a:solidFill>
                  <a:srgbClr val="FFFFFF"/>
                </a:solidFill>
                <a:latin typeface="Arial"/>
                <a:cs typeface="Arial"/>
              </a:rPr>
              <a:t> </a:t>
            </a:r>
            <a:r>
              <a:rPr sz="1400" dirty="0">
                <a:solidFill>
                  <a:srgbClr val="FFFFFF"/>
                </a:solidFill>
                <a:latin typeface="Arial"/>
                <a:cs typeface="Arial"/>
              </a:rPr>
              <a:t>gör</a:t>
            </a:r>
            <a:r>
              <a:rPr sz="1400" spc="-35" dirty="0">
                <a:solidFill>
                  <a:srgbClr val="FFFFFF"/>
                </a:solidFill>
                <a:latin typeface="Arial"/>
                <a:cs typeface="Arial"/>
              </a:rPr>
              <a:t> </a:t>
            </a:r>
            <a:r>
              <a:rPr sz="1400" dirty="0">
                <a:solidFill>
                  <a:srgbClr val="FFFFFF"/>
                </a:solidFill>
                <a:latin typeface="Arial"/>
                <a:cs typeface="Arial"/>
              </a:rPr>
              <a:t>att</a:t>
            </a:r>
            <a:r>
              <a:rPr sz="1400" spc="-40" dirty="0">
                <a:solidFill>
                  <a:srgbClr val="FFFFFF"/>
                </a:solidFill>
                <a:latin typeface="Arial"/>
                <a:cs typeface="Arial"/>
              </a:rPr>
              <a:t> </a:t>
            </a:r>
            <a:r>
              <a:rPr sz="1400" dirty="0">
                <a:solidFill>
                  <a:srgbClr val="FFFFFF"/>
                </a:solidFill>
                <a:latin typeface="Arial"/>
                <a:cs typeface="Arial"/>
              </a:rPr>
              <a:t>många</a:t>
            </a:r>
            <a:r>
              <a:rPr sz="1400" spc="-30" dirty="0">
                <a:solidFill>
                  <a:srgbClr val="FFFFFF"/>
                </a:solidFill>
                <a:latin typeface="Arial"/>
                <a:cs typeface="Arial"/>
              </a:rPr>
              <a:t> </a:t>
            </a:r>
            <a:r>
              <a:rPr sz="1400" dirty="0">
                <a:solidFill>
                  <a:srgbClr val="FFFFFF"/>
                </a:solidFill>
                <a:latin typeface="Arial"/>
                <a:cs typeface="Arial"/>
              </a:rPr>
              <a:t>upplevelser</a:t>
            </a:r>
            <a:r>
              <a:rPr sz="1400" spc="-45" dirty="0">
                <a:solidFill>
                  <a:srgbClr val="FFFFFF"/>
                </a:solidFill>
                <a:latin typeface="Arial"/>
                <a:cs typeface="Arial"/>
              </a:rPr>
              <a:t> </a:t>
            </a:r>
            <a:r>
              <a:rPr sz="1400" dirty="0">
                <a:solidFill>
                  <a:srgbClr val="FFFFFF"/>
                </a:solidFill>
                <a:latin typeface="Arial"/>
                <a:cs typeface="Arial"/>
              </a:rPr>
              <a:t>blir</a:t>
            </a:r>
            <a:r>
              <a:rPr sz="1400" spc="-30" dirty="0">
                <a:solidFill>
                  <a:srgbClr val="FFFFFF"/>
                </a:solidFill>
                <a:latin typeface="Arial"/>
                <a:cs typeface="Arial"/>
              </a:rPr>
              <a:t> </a:t>
            </a:r>
            <a:r>
              <a:rPr sz="1400" spc="-10" dirty="0">
                <a:solidFill>
                  <a:srgbClr val="FFFFFF"/>
                </a:solidFill>
                <a:latin typeface="Arial"/>
                <a:cs typeface="Arial"/>
              </a:rPr>
              <a:t>bättre 	</a:t>
            </a:r>
            <a:r>
              <a:rPr sz="1400" dirty="0">
                <a:solidFill>
                  <a:srgbClr val="FFFFFF"/>
                </a:solidFill>
                <a:latin typeface="Arial"/>
                <a:cs typeface="Arial"/>
              </a:rPr>
              <a:t>med</a:t>
            </a:r>
            <a:r>
              <a:rPr sz="1400" spc="-40" dirty="0">
                <a:solidFill>
                  <a:srgbClr val="FFFFFF"/>
                </a:solidFill>
                <a:latin typeface="Arial"/>
                <a:cs typeface="Arial"/>
              </a:rPr>
              <a:t> </a:t>
            </a:r>
            <a:r>
              <a:rPr sz="1400" dirty="0">
                <a:solidFill>
                  <a:srgbClr val="FFFFFF"/>
                </a:solidFill>
                <a:latin typeface="Arial"/>
                <a:cs typeface="Arial"/>
              </a:rPr>
              <a:t>tiden.</a:t>
            </a:r>
            <a:r>
              <a:rPr sz="1400" spc="-40" dirty="0">
                <a:solidFill>
                  <a:srgbClr val="FFFFFF"/>
                </a:solidFill>
                <a:latin typeface="Arial"/>
                <a:cs typeface="Arial"/>
              </a:rPr>
              <a:t> </a:t>
            </a:r>
            <a:r>
              <a:rPr sz="1400" dirty="0">
                <a:solidFill>
                  <a:srgbClr val="FFFFFF"/>
                </a:solidFill>
                <a:latin typeface="Arial"/>
                <a:cs typeface="Arial"/>
              </a:rPr>
              <a:t>Detta</a:t>
            </a:r>
            <a:r>
              <a:rPr sz="1400" spc="-40" dirty="0">
                <a:solidFill>
                  <a:srgbClr val="FFFFFF"/>
                </a:solidFill>
                <a:latin typeface="Arial"/>
                <a:cs typeface="Arial"/>
              </a:rPr>
              <a:t> </a:t>
            </a:r>
            <a:r>
              <a:rPr sz="1400" dirty="0">
                <a:solidFill>
                  <a:srgbClr val="FFFFFF"/>
                </a:solidFill>
                <a:latin typeface="Arial"/>
                <a:cs typeface="Arial"/>
              </a:rPr>
              <a:t>medför</a:t>
            </a:r>
            <a:r>
              <a:rPr sz="1400" spc="-40" dirty="0">
                <a:solidFill>
                  <a:srgbClr val="FFFFFF"/>
                </a:solidFill>
                <a:latin typeface="Arial"/>
                <a:cs typeface="Arial"/>
              </a:rPr>
              <a:t> </a:t>
            </a:r>
            <a:r>
              <a:rPr sz="1400" dirty="0">
                <a:solidFill>
                  <a:srgbClr val="FFFFFF"/>
                </a:solidFill>
                <a:latin typeface="Arial"/>
                <a:cs typeface="Arial"/>
              </a:rPr>
              <a:t>att</a:t>
            </a:r>
            <a:r>
              <a:rPr sz="1400" spc="-20" dirty="0">
                <a:solidFill>
                  <a:srgbClr val="FFFFFF"/>
                </a:solidFill>
                <a:latin typeface="Arial"/>
                <a:cs typeface="Arial"/>
              </a:rPr>
              <a:t> </a:t>
            </a:r>
            <a:r>
              <a:rPr sz="1400" dirty="0">
                <a:solidFill>
                  <a:srgbClr val="FFFFFF"/>
                </a:solidFill>
                <a:latin typeface="Arial"/>
                <a:cs typeface="Arial"/>
              </a:rPr>
              <a:t>det</a:t>
            </a:r>
            <a:r>
              <a:rPr sz="1400" spc="-40" dirty="0">
                <a:solidFill>
                  <a:srgbClr val="FFFFFF"/>
                </a:solidFill>
                <a:latin typeface="Arial"/>
                <a:cs typeface="Arial"/>
              </a:rPr>
              <a:t> </a:t>
            </a:r>
            <a:r>
              <a:rPr sz="1400" dirty="0">
                <a:solidFill>
                  <a:srgbClr val="FFFFFF"/>
                </a:solidFill>
                <a:latin typeface="Arial"/>
                <a:cs typeface="Arial"/>
              </a:rPr>
              <a:t>är</a:t>
            </a:r>
            <a:r>
              <a:rPr sz="1400" spc="-20" dirty="0">
                <a:solidFill>
                  <a:srgbClr val="FFFFFF"/>
                </a:solidFill>
                <a:latin typeface="Arial"/>
                <a:cs typeface="Arial"/>
              </a:rPr>
              <a:t> </a:t>
            </a:r>
            <a:r>
              <a:rPr sz="1400" dirty="0">
                <a:solidFill>
                  <a:srgbClr val="FFFFFF"/>
                </a:solidFill>
                <a:latin typeface="Arial"/>
                <a:cs typeface="Arial"/>
              </a:rPr>
              <a:t>effektivt</a:t>
            </a:r>
            <a:r>
              <a:rPr sz="1400" spc="-40" dirty="0">
                <a:solidFill>
                  <a:srgbClr val="FFFFFF"/>
                </a:solidFill>
                <a:latin typeface="Arial"/>
                <a:cs typeface="Arial"/>
              </a:rPr>
              <a:t> </a:t>
            </a:r>
            <a:r>
              <a:rPr sz="1400" dirty="0">
                <a:solidFill>
                  <a:srgbClr val="FFFFFF"/>
                </a:solidFill>
                <a:latin typeface="Arial"/>
                <a:cs typeface="Arial"/>
              </a:rPr>
              <a:t>att</a:t>
            </a:r>
            <a:r>
              <a:rPr sz="1400" spc="-40" dirty="0">
                <a:solidFill>
                  <a:srgbClr val="FFFFFF"/>
                </a:solidFill>
                <a:latin typeface="Arial"/>
                <a:cs typeface="Arial"/>
              </a:rPr>
              <a:t> </a:t>
            </a:r>
            <a:r>
              <a:rPr sz="1400" dirty="0">
                <a:solidFill>
                  <a:srgbClr val="FFFFFF"/>
                </a:solidFill>
                <a:latin typeface="Arial"/>
                <a:cs typeface="Arial"/>
              </a:rPr>
              <a:t>lyfta</a:t>
            </a:r>
            <a:r>
              <a:rPr sz="1400" spc="-20" dirty="0">
                <a:solidFill>
                  <a:srgbClr val="FFFFFF"/>
                </a:solidFill>
                <a:latin typeface="Arial"/>
                <a:cs typeface="Arial"/>
              </a:rPr>
              <a:t> </a:t>
            </a:r>
            <a:r>
              <a:rPr sz="1400" dirty="0">
                <a:solidFill>
                  <a:srgbClr val="FFFFFF"/>
                </a:solidFill>
                <a:latin typeface="Arial"/>
                <a:cs typeface="Arial"/>
              </a:rPr>
              <a:t>fram</a:t>
            </a:r>
            <a:r>
              <a:rPr sz="1400" spc="-30" dirty="0">
                <a:solidFill>
                  <a:srgbClr val="FFFFFF"/>
                </a:solidFill>
                <a:latin typeface="Arial"/>
                <a:cs typeface="Arial"/>
              </a:rPr>
              <a:t> </a:t>
            </a:r>
            <a:r>
              <a:rPr sz="1400" dirty="0">
                <a:solidFill>
                  <a:srgbClr val="FFFFFF"/>
                </a:solidFill>
                <a:latin typeface="Arial"/>
                <a:cs typeface="Arial"/>
              </a:rPr>
              <a:t>gamla</a:t>
            </a:r>
            <a:r>
              <a:rPr sz="1400" spc="-30" dirty="0">
                <a:solidFill>
                  <a:srgbClr val="FFFFFF"/>
                </a:solidFill>
                <a:latin typeface="Arial"/>
                <a:cs typeface="Arial"/>
              </a:rPr>
              <a:t> </a:t>
            </a:r>
            <a:r>
              <a:rPr sz="1400" spc="-10" dirty="0">
                <a:solidFill>
                  <a:srgbClr val="FFFFFF"/>
                </a:solidFill>
                <a:latin typeface="Arial"/>
                <a:cs typeface="Arial"/>
              </a:rPr>
              <a:t>vinster,</a:t>
            </a:r>
            <a:r>
              <a:rPr sz="1400" spc="-40" dirty="0">
                <a:solidFill>
                  <a:srgbClr val="FFFFFF"/>
                </a:solidFill>
                <a:latin typeface="Arial"/>
                <a:cs typeface="Arial"/>
              </a:rPr>
              <a:t> </a:t>
            </a:r>
            <a:r>
              <a:rPr sz="1400" dirty="0">
                <a:solidFill>
                  <a:srgbClr val="FFFFFF"/>
                </a:solidFill>
                <a:latin typeface="Arial"/>
                <a:cs typeface="Arial"/>
              </a:rPr>
              <a:t>spelare,</a:t>
            </a:r>
            <a:r>
              <a:rPr sz="1400" spc="-50" dirty="0">
                <a:solidFill>
                  <a:srgbClr val="FFFFFF"/>
                </a:solidFill>
                <a:latin typeface="Arial"/>
                <a:cs typeface="Arial"/>
              </a:rPr>
              <a:t> </a:t>
            </a:r>
            <a:r>
              <a:rPr sz="1400" dirty="0">
                <a:solidFill>
                  <a:srgbClr val="FFFFFF"/>
                </a:solidFill>
                <a:latin typeface="Arial"/>
                <a:cs typeface="Arial"/>
              </a:rPr>
              <a:t>tränare</a:t>
            </a:r>
            <a:r>
              <a:rPr sz="1400" spc="-50" dirty="0">
                <a:solidFill>
                  <a:srgbClr val="FFFFFF"/>
                </a:solidFill>
                <a:latin typeface="Arial"/>
                <a:cs typeface="Arial"/>
              </a:rPr>
              <a:t> </a:t>
            </a:r>
            <a:r>
              <a:rPr sz="1400" dirty="0">
                <a:solidFill>
                  <a:srgbClr val="FFFFFF"/>
                </a:solidFill>
                <a:latin typeface="Arial"/>
                <a:cs typeface="Arial"/>
              </a:rPr>
              <a:t>och</a:t>
            </a:r>
            <a:r>
              <a:rPr sz="1400" spc="-40" dirty="0">
                <a:solidFill>
                  <a:srgbClr val="FFFFFF"/>
                </a:solidFill>
                <a:latin typeface="Arial"/>
                <a:cs typeface="Arial"/>
              </a:rPr>
              <a:t> </a:t>
            </a:r>
            <a:r>
              <a:rPr sz="1400" dirty="0">
                <a:solidFill>
                  <a:srgbClr val="FFFFFF"/>
                </a:solidFill>
                <a:latin typeface="Arial"/>
                <a:cs typeface="Arial"/>
              </a:rPr>
              <a:t>matcher</a:t>
            </a:r>
            <a:r>
              <a:rPr sz="1400" spc="-55" dirty="0">
                <a:solidFill>
                  <a:srgbClr val="FFFFFF"/>
                </a:solidFill>
                <a:latin typeface="Arial"/>
                <a:cs typeface="Arial"/>
              </a:rPr>
              <a:t> </a:t>
            </a:r>
            <a:r>
              <a:rPr sz="1400" dirty="0">
                <a:solidFill>
                  <a:srgbClr val="FFFFFF"/>
                </a:solidFill>
                <a:latin typeface="Arial"/>
                <a:cs typeface="Arial"/>
              </a:rPr>
              <a:t>i</a:t>
            </a:r>
            <a:r>
              <a:rPr sz="1400" spc="-5" dirty="0">
                <a:solidFill>
                  <a:srgbClr val="FFFFFF"/>
                </a:solidFill>
                <a:latin typeface="Arial"/>
                <a:cs typeface="Arial"/>
              </a:rPr>
              <a:t> </a:t>
            </a:r>
            <a:r>
              <a:rPr sz="1400" dirty="0">
                <a:solidFill>
                  <a:srgbClr val="FFFFFF"/>
                </a:solidFill>
                <a:latin typeface="Arial"/>
                <a:cs typeface="Arial"/>
              </a:rPr>
              <a:t>dagens</a:t>
            </a:r>
            <a:r>
              <a:rPr sz="1400" spc="-45" dirty="0">
                <a:solidFill>
                  <a:srgbClr val="FFFFFF"/>
                </a:solidFill>
                <a:latin typeface="Arial"/>
                <a:cs typeface="Arial"/>
              </a:rPr>
              <a:t> </a:t>
            </a:r>
            <a:r>
              <a:rPr sz="1400" spc="-10" dirty="0">
                <a:solidFill>
                  <a:srgbClr val="FFFFFF"/>
                </a:solidFill>
                <a:latin typeface="Arial"/>
                <a:cs typeface="Arial"/>
              </a:rPr>
              <a:t>kommunikation.</a:t>
            </a:r>
            <a:endParaRPr sz="1400">
              <a:latin typeface="Arial"/>
              <a:cs typeface="Arial"/>
            </a:endParaRPr>
          </a:p>
          <a:p>
            <a:pPr marL="422275" indent="-407670" algn="just">
              <a:lnSpc>
                <a:spcPct val="100000"/>
              </a:lnSpc>
              <a:spcBef>
                <a:spcPts val="675"/>
              </a:spcBef>
              <a:buChar char="•"/>
              <a:tabLst>
                <a:tab pos="422275" algn="l"/>
              </a:tabLst>
            </a:pPr>
            <a:r>
              <a:rPr sz="1400" dirty="0">
                <a:solidFill>
                  <a:srgbClr val="FFFFFF"/>
                </a:solidFill>
                <a:latin typeface="Arial"/>
                <a:cs typeface="Arial"/>
              </a:rPr>
              <a:t>Förslag</a:t>
            </a:r>
            <a:r>
              <a:rPr sz="1400" spc="-45" dirty="0">
                <a:solidFill>
                  <a:srgbClr val="FFFFFF"/>
                </a:solidFill>
                <a:latin typeface="Arial"/>
                <a:cs typeface="Arial"/>
              </a:rPr>
              <a:t> </a:t>
            </a:r>
            <a:r>
              <a:rPr sz="1400" dirty="0">
                <a:solidFill>
                  <a:srgbClr val="FFFFFF"/>
                </a:solidFill>
                <a:latin typeface="Arial"/>
                <a:cs typeface="Arial"/>
              </a:rPr>
              <a:t>på</a:t>
            </a:r>
            <a:r>
              <a:rPr sz="1400" spc="-35" dirty="0">
                <a:solidFill>
                  <a:srgbClr val="FFFFFF"/>
                </a:solidFill>
                <a:latin typeface="Arial"/>
                <a:cs typeface="Arial"/>
              </a:rPr>
              <a:t> </a:t>
            </a:r>
            <a:r>
              <a:rPr sz="1400" dirty="0">
                <a:solidFill>
                  <a:srgbClr val="FFFFFF"/>
                </a:solidFill>
                <a:latin typeface="Arial"/>
                <a:cs typeface="Arial"/>
              </a:rPr>
              <a:t>aktiviteter</a:t>
            </a:r>
            <a:r>
              <a:rPr sz="1400" spc="-55" dirty="0">
                <a:solidFill>
                  <a:srgbClr val="FFFFFF"/>
                </a:solidFill>
                <a:latin typeface="Arial"/>
                <a:cs typeface="Arial"/>
              </a:rPr>
              <a:t> </a:t>
            </a:r>
            <a:r>
              <a:rPr sz="1400" dirty="0">
                <a:solidFill>
                  <a:srgbClr val="FFFFFF"/>
                </a:solidFill>
                <a:latin typeface="Arial"/>
                <a:cs typeface="Arial"/>
              </a:rPr>
              <a:t>kan</a:t>
            </a:r>
            <a:r>
              <a:rPr sz="1400" spc="-30" dirty="0">
                <a:solidFill>
                  <a:srgbClr val="FFFFFF"/>
                </a:solidFill>
                <a:latin typeface="Arial"/>
                <a:cs typeface="Arial"/>
              </a:rPr>
              <a:t> </a:t>
            </a:r>
            <a:r>
              <a:rPr sz="1400" spc="-10" dirty="0">
                <a:solidFill>
                  <a:srgbClr val="FFFFFF"/>
                </a:solidFill>
                <a:latin typeface="Arial"/>
                <a:cs typeface="Arial"/>
              </a:rPr>
              <a:t>vara:</a:t>
            </a:r>
            <a:endParaRPr sz="1400">
              <a:latin typeface="Arial"/>
              <a:cs typeface="Arial"/>
            </a:endParaRPr>
          </a:p>
          <a:p>
            <a:pPr marL="558800">
              <a:lnSpc>
                <a:spcPct val="100000"/>
              </a:lnSpc>
              <a:spcBef>
                <a:spcPts val="605"/>
              </a:spcBef>
              <a:tabLst>
                <a:tab pos="89852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Foton</a:t>
            </a:r>
            <a:r>
              <a:rPr sz="1200" spc="-30" dirty="0">
                <a:solidFill>
                  <a:srgbClr val="FFFFFF"/>
                </a:solidFill>
                <a:latin typeface="Arial"/>
                <a:cs typeface="Arial"/>
              </a:rPr>
              <a:t> </a:t>
            </a:r>
            <a:r>
              <a:rPr sz="1200" dirty="0">
                <a:solidFill>
                  <a:srgbClr val="FFFFFF"/>
                </a:solidFill>
                <a:latin typeface="Arial"/>
                <a:cs typeface="Arial"/>
              </a:rPr>
              <a:t>med</a:t>
            </a:r>
            <a:r>
              <a:rPr sz="1200" spc="-20" dirty="0">
                <a:solidFill>
                  <a:srgbClr val="FFFFFF"/>
                </a:solidFill>
                <a:latin typeface="Arial"/>
                <a:cs typeface="Arial"/>
              </a:rPr>
              <a:t> </a:t>
            </a:r>
            <a:r>
              <a:rPr sz="1200" dirty="0">
                <a:solidFill>
                  <a:srgbClr val="FFFFFF"/>
                </a:solidFill>
                <a:latin typeface="Arial"/>
                <a:cs typeface="Arial"/>
              </a:rPr>
              <a:t>legendarer</a:t>
            </a:r>
            <a:r>
              <a:rPr sz="1200" spc="-30" dirty="0">
                <a:solidFill>
                  <a:srgbClr val="FFFFFF"/>
                </a:solidFill>
                <a:latin typeface="Arial"/>
                <a:cs typeface="Arial"/>
              </a:rPr>
              <a:t> </a:t>
            </a:r>
            <a:r>
              <a:rPr sz="1200" dirty="0">
                <a:solidFill>
                  <a:srgbClr val="FFFFFF"/>
                </a:solidFill>
                <a:latin typeface="Arial"/>
                <a:cs typeface="Arial"/>
              </a:rPr>
              <a:t>som pryder</a:t>
            </a:r>
            <a:r>
              <a:rPr sz="1200" spc="-10" dirty="0">
                <a:solidFill>
                  <a:srgbClr val="FFFFFF"/>
                </a:solidFill>
                <a:latin typeface="Arial"/>
                <a:cs typeface="Arial"/>
              </a:rPr>
              <a:t> arenamiljön/hemsidan/klubbstugan.</a:t>
            </a:r>
            <a:endParaRPr sz="1200">
              <a:latin typeface="Arial"/>
              <a:cs typeface="Arial"/>
            </a:endParaRPr>
          </a:p>
          <a:p>
            <a:pPr marL="558800">
              <a:lnSpc>
                <a:spcPct val="100000"/>
              </a:lnSpc>
              <a:spcBef>
                <a:spcPts val="575"/>
              </a:spcBef>
              <a:tabLst>
                <a:tab pos="89852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Gamla</a:t>
            </a:r>
            <a:r>
              <a:rPr sz="1200" spc="-20" dirty="0">
                <a:solidFill>
                  <a:srgbClr val="FFFFFF"/>
                </a:solidFill>
                <a:latin typeface="Arial"/>
                <a:cs typeface="Arial"/>
              </a:rPr>
              <a:t> </a:t>
            </a:r>
            <a:r>
              <a:rPr sz="1200" dirty="0">
                <a:solidFill>
                  <a:srgbClr val="FFFFFF"/>
                </a:solidFill>
                <a:latin typeface="Arial"/>
                <a:cs typeface="Arial"/>
              </a:rPr>
              <a:t>spelare</a:t>
            </a:r>
            <a:r>
              <a:rPr sz="1200" spc="-30" dirty="0">
                <a:solidFill>
                  <a:srgbClr val="FFFFFF"/>
                </a:solidFill>
                <a:latin typeface="Arial"/>
                <a:cs typeface="Arial"/>
              </a:rPr>
              <a:t> </a:t>
            </a:r>
            <a:r>
              <a:rPr sz="1200" dirty="0">
                <a:solidFill>
                  <a:srgbClr val="FFFFFF"/>
                </a:solidFill>
                <a:latin typeface="Arial"/>
                <a:cs typeface="Arial"/>
              </a:rPr>
              <a:t>som hyllas</a:t>
            </a:r>
            <a:r>
              <a:rPr sz="1200" spc="-10" dirty="0">
                <a:solidFill>
                  <a:srgbClr val="FFFFFF"/>
                </a:solidFill>
                <a:latin typeface="Arial"/>
                <a:cs typeface="Arial"/>
              </a:rPr>
              <a:t> </a:t>
            </a:r>
            <a:r>
              <a:rPr sz="1200" dirty="0">
                <a:solidFill>
                  <a:srgbClr val="FFFFFF"/>
                </a:solidFill>
                <a:latin typeface="Arial"/>
                <a:cs typeface="Arial"/>
              </a:rPr>
              <a:t>och</a:t>
            </a:r>
            <a:r>
              <a:rPr sz="1200" spc="-5" dirty="0">
                <a:solidFill>
                  <a:srgbClr val="FFFFFF"/>
                </a:solidFill>
                <a:latin typeface="Arial"/>
                <a:cs typeface="Arial"/>
              </a:rPr>
              <a:t> </a:t>
            </a:r>
            <a:r>
              <a:rPr sz="1200" dirty="0">
                <a:solidFill>
                  <a:srgbClr val="FFFFFF"/>
                </a:solidFill>
                <a:latin typeface="Arial"/>
                <a:cs typeface="Arial"/>
              </a:rPr>
              <a:t>skriver autografer</a:t>
            </a:r>
            <a:r>
              <a:rPr sz="1200" spc="-25" dirty="0">
                <a:solidFill>
                  <a:srgbClr val="FFFFFF"/>
                </a:solidFill>
                <a:latin typeface="Arial"/>
                <a:cs typeface="Arial"/>
              </a:rPr>
              <a:t> </a:t>
            </a:r>
            <a:r>
              <a:rPr sz="1200" dirty="0">
                <a:solidFill>
                  <a:srgbClr val="FFFFFF"/>
                </a:solidFill>
                <a:latin typeface="Arial"/>
                <a:cs typeface="Arial"/>
              </a:rPr>
              <a:t>i samband</a:t>
            </a:r>
            <a:r>
              <a:rPr sz="1200" spc="-40" dirty="0">
                <a:solidFill>
                  <a:srgbClr val="FFFFFF"/>
                </a:solidFill>
                <a:latin typeface="Arial"/>
                <a:cs typeface="Arial"/>
              </a:rPr>
              <a:t> </a:t>
            </a:r>
            <a:r>
              <a:rPr sz="1200" dirty="0">
                <a:solidFill>
                  <a:srgbClr val="FFFFFF"/>
                </a:solidFill>
                <a:latin typeface="Arial"/>
                <a:cs typeface="Arial"/>
              </a:rPr>
              <a:t>med</a:t>
            </a:r>
            <a:r>
              <a:rPr sz="1200" spc="-20" dirty="0">
                <a:solidFill>
                  <a:srgbClr val="FFFFFF"/>
                </a:solidFill>
                <a:latin typeface="Arial"/>
                <a:cs typeface="Arial"/>
              </a:rPr>
              <a:t> </a:t>
            </a:r>
            <a:r>
              <a:rPr sz="1200" spc="-10" dirty="0">
                <a:solidFill>
                  <a:srgbClr val="FFFFFF"/>
                </a:solidFill>
                <a:latin typeface="Arial"/>
                <a:cs typeface="Arial"/>
              </a:rPr>
              <a:t>matcher.</a:t>
            </a:r>
            <a:endParaRPr sz="1200">
              <a:latin typeface="Arial"/>
              <a:cs typeface="Arial"/>
            </a:endParaRPr>
          </a:p>
          <a:p>
            <a:pPr marL="558800">
              <a:lnSpc>
                <a:spcPct val="100000"/>
              </a:lnSpc>
              <a:spcBef>
                <a:spcPts val="580"/>
              </a:spcBef>
              <a:tabLst>
                <a:tab pos="89852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Storytelling</a:t>
            </a:r>
            <a:r>
              <a:rPr sz="1200" spc="-40" dirty="0">
                <a:solidFill>
                  <a:srgbClr val="FFFFFF"/>
                </a:solidFill>
                <a:latin typeface="Arial"/>
                <a:cs typeface="Arial"/>
              </a:rPr>
              <a:t> </a:t>
            </a:r>
            <a:r>
              <a:rPr sz="1200" dirty="0">
                <a:solidFill>
                  <a:srgbClr val="FFFFFF"/>
                </a:solidFill>
                <a:latin typeface="Arial"/>
                <a:cs typeface="Arial"/>
              </a:rPr>
              <a:t>på</a:t>
            </a:r>
            <a:r>
              <a:rPr sz="1200" spc="-35" dirty="0">
                <a:solidFill>
                  <a:srgbClr val="FFFFFF"/>
                </a:solidFill>
                <a:latin typeface="Arial"/>
                <a:cs typeface="Arial"/>
              </a:rPr>
              <a:t> </a:t>
            </a:r>
            <a:r>
              <a:rPr sz="1200" dirty="0">
                <a:solidFill>
                  <a:srgbClr val="FFFFFF"/>
                </a:solidFill>
                <a:latin typeface="Arial"/>
                <a:cs typeface="Arial"/>
              </a:rPr>
              <a:t>hemsidan,</a:t>
            </a:r>
            <a:r>
              <a:rPr sz="1200" spc="-45" dirty="0">
                <a:solidFill>
                  <a:srgbClr val="FFFFFF"/>
                </a:solidFill>
                <a:latin typeface="Arial"/>
                <a:cs typeface="Arial"/>
              </a:rPr>
              <a:t> </a:t>
            </a:r>
            <a:r>
              <a:rPr sz="1200" dirty="0">
                <a:solidFill>
                  <a:srgbClr val="FFFFFF"/>
                </a:solidFill>
                <a:latin typeface="Arial"/>
                <a:cs typeface="Arial"/>
              </a:rPr>
              <a:t>i</a:t>
            </a:r>
            <a:r>
              <a:rPr sz="1200" spc="-15" dirty="0">
                <a:solidFill>
                  <a:srgbClr val="FFFFFF"/>
                </a:solidFill>
                <a:latin typeface="Arial"/>
                <a:cs typeface="Arial"/>
              </a:rPr>
              <a:t> </a:t>
            </a:r>
            <a:r>
              <a:rPr sz="1200" dirty="0">
                <a:solidFill>
                  <a:srgbClr val="FFFFFF"/>
                </a:solidFill>
                <a:latin typeface="Arial"/>
                <a:cs typeface="Arial"/>
              </a:rPr>
              <a:t>matchprogram</a:t>
            </a:r>
            <a:r>
              <a:rPr sz="1200" spc="-45" dirty="0">
                <a:solidFill>
                  <a:srgbClr val="FFFFFF"/>
                </a:solidFill>
                <a:latin typeface="Arial"/>
                <a:cs typeface="Arial"/>
              </a:rPr>
              <a:t> </a:t>
            </a:r>
            <a:r>
              <a:rPr sz="1200" dirty="0">
                <a:solidFill>
                  <a:srgbClr val="FFFFFF"/>
                </a:solidFill>
                <a:latin typeface="Arial"/>
                <a:cs typeface="Arial"/>
              </a:rPr>
              <a:t>och</a:t>
            </a:r>
            <a:r>
              <a:rPr sz="1200" spc="-35" dirty="0">
                <a:solidFill>
                  <a:srgbClr val="FFFFFF"/>
                </a:solidFill>
                <a:latin typeface="Arial"/>
                <a:cs typeface="Arial"/>
              </a:rPr>
              <a:t> </a:t>
            </a:r>
            <a:r>
              <a:rPr sz="1200" dirty="0">
                <a:solidFill>
                  <a:srgbClr val="FFFFFF"/>
                </a:solidFill>
                <a:latin typeface="Arial"/>
                <a:cs typeface="Arial"/>
              </a:rPr>
              <a:t>i</a:t>
            </a:r>
            <a:r>
              <a:rPr sz="1200" spc="-15" dirty="0">
                <a:solidFill>
                  <a:srgbClr val="FFFFFF"/>
                </a:solidFill>
                <a:latin typeface="Arial"/>
                <a:cs typeface="Arial"/>
              </a:rPr>
              <a:t> </a:t>
            </a:r>
            <a:r>
              <a:rPr sz="1200" dirty="0">
                <a:solidFill>
                  <a:srgbClr val="FFFFFF"/>
                </a:solidFill>
                <a:latin typeface="Arial"/>
                <a:cs typeface="Arial"/>
              </a:rPr>
              <a:t>sociala</a:t>
            </a:r>
            <a:r>
              <a:rPr sz="1200" spc="-40" dirty="0">
                <a:solidFill>
                  <a:srgbClr val="FFFFFF"/>
                </a:solidFill>
                <a:latin typeface="Arial"/>
                <a:cs typeface="Arial"/>
              </a:rPr>
              <a:t> </a:t>
            </a:r>
            <a:r>
              <a:rPr sz="1200" dirty="0">
                <a:solidFill>
                  <a:srgbClr val="FFFFFF"/>
                </a:solidFill>
                <a:latin typeface="Arial"/>
                <a:cs typeface="Arial"/>
              </a:rPr>
              <a:t>medier</a:t>
            </a:r>
            <a:r>
              <a:rPr sz="1200" spc="-55" dirty="0">
                <a:solidFill>
                  <a:srgbClr val="FFFFFF"/>
                </a:solidFill>
                <a:latin typeface="Arial"/>
                <a:cs typeface="Arial"/>
              </a:rPr>
              <a:t> </a:t>
            </a:r>
            <a:r>
              <a:rPr sz="1200" dirty="0">
                <a:solidFill>
                  <a:srgbClr val="FFFFFF"/>
                </a:solidFill>
                <a:latin typeface="Arial"/>
                <a:cs typeface="Arial"/>
              </a:rPr>
              <a:t>med</a:t>
            </a:r>
            <a:r>
              <a:rPr sz="1200" spc="-35" dirty="0">
                <a:solidFill>
                  <a:srgbClr val="FFFFFF"/>
                </a:solidFill>
                <a:latin typeface="Arial"/>
                <a:cs typeface="Arial"/>
              </a:rPr>
              <a:t> </a:t>
            </a:r>
            <a:r>
              <a:rPr sz="1200" dirty="0">
                <a:solidFill>
                  <a:srgbClr val="FFFFFF"/>
                </a:solidFill>
                <a:latin typeface="Arial"/>
                <a:cs typeface="Arial"/>
              </a:rPr>
              <a:t>gamla</a:t>
            </a:r>
            <a:r>
              <a:rPr sz="1200" spc="-40" dirty="0">
                <a:solidFill>
                  <a:srgbClr val="FFFFFF"/>
                </a:solidFill>
                <a:latin typeface="Arial"/>
                <a:cs typeface="Arial"/>
              </a:rPr>
              <a:t> </a:t>
            </a:r>
            <a:r>
              <a:rPr sz="1200" spc="-10" dirty="0">
                <a:solidFill>
                  <a:srgbClr val="FFFFFF"/>
                </a:solidFill>
                <a:latin typeface="Arial"/>
                <a:cs typeface="Arial"/>
              </a:rPr>
              <a:t>matcher,</a:t>
            </a:r>
            <a:r>
              <a:rPr sz="1200" spc="-50" dirty="0">
                <a:solidFill>
                  <a:srgbClr val="FFFFFF"/>
                </a:solidFill>
                <a:latin typeface="Arial"/>
                <a:cs typeface="Arial"/>
              </a:rPr>
              <a:t> </a:t>
            </a:r>
            <a:r>
              <a:rPr sz="1200" dirty="0">
                <a:solidFill>
                  <a:srgbClr val="FFFFFF"/>
                </a:solidFill>
                <a:latin typeface="Arial"/>
                <a:cs typeface="Arial"/>
              </a:rPr>
              <a:t>spelare,</a:t>
            </a:r>
            <a:r>
              <a:rPr sz="1200" spc="-45" dirty="0">
                <a:solidFill>
                  <a:srgbClr val="FFFFFF"/>
                </a:solidFill>
                <a:latin typeface="Arial"/>
                <a:cs typeface="Arial"/>
              </a:rPr>
              <a:t> </a:t>
            </a:r>
            <a:r>
              <a:rPr sz="1200" dirty="0">
                <a:solidFill>
                  <a:srgbClr val="FFFFFF"/>
                </a:solidFill>
                <a:latin typeface="Arial"/>
                <a:cs typeface="Arial"/>
              </a:rPr>
              <a:t>rekord,</a:t>
            </a:r>
            <a:r>
              <a:rPr sz="1200" spc="-25" dirty="0">
                <a:solidFill>
                  <a:srgbClr val="FFFFFF"/>
                </a:solidFill>
                <a:latin typeface="Arial"/>
                <a:cs typeface="Arial"/>
              </a:rPr>
              <a:t> </a:t>
            </a:r>
            <a:r>
              <a:rPr sz="1200" dirty="0">
                <a:solidFill>
                  <a:srgbClr val="FFFFFF"/>
                </a:solidFill>
                <a:latin typeface="Arial"/>
                <a:cs typeface="Arial"/>
              </a:rPr>
              <a:t>vinster</a:t>
            </a:r>
            <a:r>
              <a:rPr sz="1200" spc="-20" dirty="0">
                <a:solidFill>
                  <a:srgbClr val="FFFFFF"/>
                </a:solidFill>
                <a:latin typeface="Arial"/>
                <a:cs typeface="Arial"/>
              </a:rPr>
              <a:t> etc.</a:t>
            </a:r>
            <a:endParaRPr sz="1200">
              <a:latin typeface="Arial"/>
              <a:cs typeface="Arial"/>
            </a:endParaRPr>
          </a:p>
        </p:txBody>
      </p:sp>
      <p:sp>
        <p:nvSpPr>
          <p:cNvPr id="4" name="object 4"/>
          <p:cNvSpPr txBox="1"/>
          <p:nvPr/>
        </p:nvSpPr>
        <p:spPr>
          <a:xfrm>
            <a:off x="10012426" y="898652"/>
            <a:ext cx="1794510" cy="208279"/>
          </a:xfrm>
          <a:prstGeom prst="rect">
            <a:avLst/>
          </a:prstGeom>
        </p:spPr>
        <p:txBody>
          <a:bodyPr vert="horz" wrap="square" lIns="0" tIns="12700" rIns="0" bIns="0" rtlCol="0">
            <a:spAutoFit/>
          </a:bodyPr>
          <a:lstStyle/>
          <a:p>
            <a:pPr marL="12700">
              <a:lnSpc>
                <a:spcPct val="100000"/>
              </a:lnSpc>
              <a:spcBef>
                <a:spcPts val="100"/>
              </a:spcBef>
            </a:pPr>
            <a:r>
              <a:rPr sz="1200" dirty="0">
                <a:solidFill>
                  <a:srgbClr val="FFFFFF"/>
                </a:solidFill>
                <a:latin typeface="Arial"/>
                <a:cs typeface="Arial"/>
              </a:rPr>
              <a:t>Strategiska</a:t>
            </a:r>
            <a:r>
              <a:rPr sz="1200" spc="-55" dirty="0">
                <a:solidFill>
                  <a:srgbClr val="FFFFFF"/>
                </a:solidFill>
                <a:latin typeface="Arial"/>
                <a:cs typeface="Arial"/>
              </a:rPr>
              <a:t> </a:t>
            </a:r>
            <a:r>
              <a:rPr sz="1200" spc="-10" dirty="0">
                <a:solidFill>
                  <a:srgbClr val="FFFFFF"/>
                </a:solidFill>
                <a:latin typeface="Arial"/>
                <a:cs typeface="Arial"/>
              </a:rPr>
              <a:t>fokusområden</a:t>
            </a:r>
            <a:endParaRPr sz="1200">
              <a:latin typeface="Arial"/>
              <a:cs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24890" y="1249825"/>
            <a:ext cx="4064635" cy="513715"/>
          </a:xfrm>
          <a:prstGeom prst="rect">
            <a:avLst/>
          </a:prstGeom>
        </p:spPr>
        <p:txBody>
          <a:bodyPr vert="horz" wrap="square" lIns="0" tIns="13335" rIns="0" bIns="0" rtlCol="0">
            <a:spAutoFit/>
          </a:bodyPr>
          <a:lstStyle/>
          <a:p>
            <a:pPr marL="12700">
              <a:lnSpc>
                <a:spcPct val="100000"/>
              </a:lnSpc>
              <a:spcBef>
                <a:spcPts val="105"/>
              </a:spcBef>
            </a:pPr>
            <a:r>
              <a:rPr sz="3200" dirty="0"/>
              <a:t>Första</a:t>
            </a:r>
            <a:r>
              <a:rPr sz="3200" spc="-65" dirty="0"/>
              <a:t> </a:t>
            </a:r>
            <a:r>
              <a:rPr sz="3200" spc="-10" dirty="0"/>
              <a:t>liveupplevelsen</a:t>
            </a:r>
            <a:endParaRPr sz="3200" dirty="0"/>
          </a:p>
        </p:txBody>
      </p:sp>
      <p:sp>
        <p:nvSpPr>
          <p:cNvPr id="5" name="object 5"/>
          <p:cNvSpPr txBox="1">
            <a:spLocks noGrp="1"/>
          </p:cNvSpPr>
          <p:nvPr>
            <p:ph type="sldNum" sz="quarter" idx="7"/>
          </p:nvPr>
        </p:nvSpPr>
        <p:spPr>
          <a:xfrm>
            <a:off x="11383009" y="6545487"/>
            <a:ext cx="259715" cy="196215"/>
          </a:xfrm>
          <a:prstGeom prst="rect">
            <a:avLst/>
          </a:prstGeom>
        </p:spPr>
        <p:txBody>
          <a:bodyPr vert="horz" wrap="square" lIns="0" tIns="0" rIns="0" bIns="0" rtlCol="0">
            <a:spAutoFit/>
          </a:bodyPr>
          <a:lstStyle>
            <a:defPPr>
              <a:defRPr kern="0"/>
            </a:defPPr>
            <a:lvl1pPr>
              <a:defRPr sz="1200" b="0" i="0">
                <a:solidFill>
                  <a:schemeClr val="bg1"/>
                </a:solidFill>
                <a:latin typeface="Arial"/>
                <a:cs typeface="Arial"/>
              </a:defRPr>
            </a:lvl1pPr>
          </a:lstStyle>
          <a:p>
            <a:pPr marL="38100">
              <a:lnSpc>
                <a:spcPts val="1425"/>
              </a:lnSpc>
            </a:pPr>
            <a:fld id="{81D60167-4931-47E6-BA6A-407CBD079E47}" type="slidenum">
              <a:rPr lang="sv-SE" spc="-25" smtClean="0"/>
              <a:pPr marL="38100">
                <a:lnSpc>
                  <a:spcPts val="1425"/>
                </a:lnSpc>
              </a:pPr>
              <a:t>32</a:t>
            </a:fld>
            <a:endParaRPr spc="-25" dirty="0"/>
          </a:p>
        </p:txBody>
      </p:sp>
      <p:sp>
        <p:nvSpPr>
          <p:cNvPr id="3" name="object 3"/>
          <p:cNvSpPr txBox="1"/>
          <p:nvPr/>
        </p:nvSpPr>
        <p:spPr>
          <a:xfrm>
            <a:off x="824890" y="1786162"/>
            <a:ext cx="10948670" cy="4759325"/>
          </a:xfrm>
          <a:prstGeom prst="rect">
            <a:avLst/>
          </a:prstGeom>
        </p:spPr>
        <p:txBody>
          <a:bodyPr vert="horz" wrap="square" lIns="0" tIns="12065" rIns="0" bIns="0" rtlCol="0">
            <a:spAutoFit/>
          </a:bodyPr>
          <a:lstStyle/>
          <a:p>
            <a:pPr marL="12700">
              <a:lnSpc>
                <a:spcPct val="100000"/>
              </a:lnSpc>
              <a:spcBef>
                <a:spcPts val="95"/>
              </a:spcBef>
            </a:pPr>
            <a:r>
              <a:rPr sz="1600" i="1" dirty="0">
                <a:solidFill>
                  <a:srgbClr val="FFFFFF"/>
                </a:solidFill>
                <a:latin typeface="Arial"/>
                <a:cs typeface="Arial"/>
              </a:rPr>
              <a:t>Fokusområde</a:t>
            </a:r>
            <a:r>
              <a:rPr sz="1600" i="1" spc="-105" dirty="0">
                <a:solidFill>
                  <a:srgbClr val="FFFFFF"/>
                </a:solidFill>
                <a:latin typeface="Arial"/>
                <a:cs typeface="Arial"/>
              </a:rPr>
              <a:t> </a:t>
            </a:r>
            <a:r>
              <a:rPr sz="1600" i="1" spc="-50" dirty="0">
                <a:solidFill>
                  <a:srgbClr val="FFFFFF"/>
                </a:solidFill>
                <a:latin typeface="Arial"/>
                <a:cs typeface="Arial"/>
              </a:rPr>
              <a:t>7</a:t>
            </a:r>
            <a:endParaRPr sz="1600" dirty="0">
              <a:latin typeface="Arial"/>
              <a:cs typeface="Arial"/>
            </a:endParaRPr>
          </a:p>
          <a:p>
            <a:pPr marL="422909" marR="5080" indent="-408940">
              <a:lnSpc>
                <a:spcPct val="120000"/>
              </a:lnSpc>
              <a:spcBef>
                <a:spcPts val="1575"/>
              </a:spcBef>
              <a:buChar char="•"/>
              <a:tabLst>
                <a:tab pos="422909" algn="l"/>
              </a:tabLst>
            </a:pPr>
            <a:r>
              <a:rPr sz="1400" dirty="0">
                <a:solidFill>
                  <a:srgbClr val="FFFFFF"/>
                </a:solidFill>
                <a:latin typeface="Arial"/>
                <a:cs typeface="Arial"/>
              </a:rPr>
              <a:t>För</a:t>
            </a:r>
            <a:r>
              <a:rPr sz="1400" spc="-30" dirty="0">
                <a:solidFill>
                  <a:srgbClr val="FFFFFF"/>
                </a:solidFill>
                <a:latin typeface="Arial"/>
                <a:cs typeface="Arial"/>
              </a:rPr>
              <a:t> </a:t>
            </a:r>
            <a:r>
              <a:rPr sz="1400" dirty="0">
                <a:solidFill>
                  <a:srgbClr val="FFFFFF"/>
                </a:solidFill>
                <a:latin typeface="Arial"/>
                <a:cs typeface="Arial"/>
              </a:rPr>
              <a:t>att</a:t>
            </a:r>
            <a:r>
              <a:rPr sz="1400" spc="-25" dirty="0">
                <a:solidFill>
                  <a:srgbClr val="FFFFFF"/>
                </a:solidFill>
                <a:latin typeface="Arial"/>
                <a:cs typeface="Arial"/>
              </a:rPr>
              <a:t> </a:t>
            </a:r>
            <a:r>
              <a:rPr sz="1400" dirty="0">
                <a:solidFill>
                  <a:srgbClr val="FFFFFF"/>
                </a:solidFill>
                <a:latin typeface="Arial"/>
                <a:cs typeface="Arial"/>
              </a:rPr>
              <a:t>en</a:t>
            </a:r>
            <a:r>
              <a:rPr sz="1400" spc="-30" dirty="0">
                <a:solidFill>
                  <a:srgbClr val="FFFFFF"/>
                </a:solidFill>
                <a:latin typeface="Arial"/>
                <a:cs typeface="Arial"/>
              </a:rPr>
              <a:t> </a:t>
            </a:r>
            <a:r>
              <a:rPr sz="1400" dirty="0">
                <a:solidFill>
                  <a:srgbClr val="FFFFFF"/>
                </a:solidFill>
                <a:latin typeface="Arial"/>
                <a:cs typeface="Arial"/>
              </a:rPr>
              <a:t>supporter</a:t>
            </a:r>
            <a:r>
              <a:rPr sz="1400" spc="-55" dirty="0">
                <a:solidFill>
                  <a:srgbClr val="FFFFFF"/>
                </a:solidFill>
                <a:latin typeface="Arial"/>
                <a:cs typeface="Arial"/>
              </a:rPr>
              <a:t> </a:t>
            </a:r>
            <a:r>
              <a:rPr sz="1400" dirty="0">
                <a:solidFill>
                  <a:srgbClr val="FFFFFF"/>
                </a:solidFill>
                <a:latin typeface="Arial"/>
                <a:cs typeface="Arial"/>
              </a:rPr>
              <a:t>ska</a:t>
            </a:r>
            <a:r>
              <a:rPr sz="1400" spc="-25" dirty="0">
                <a:solidFill>
                  <a:srgbClr val="FFFFFF"/>
                </a:solidFill>
                <a:latin typeface="Arial"/>
                <a:cs typeface="Arial"/>
              </a:rPr>
              <a:t> </a:t>
            </a:r>
            <a:r>
              <a:rPr sz="1400" dirty="0">
                <a:solidFill>
                  <a:srgbClr val="FFFFFF"/>
                </a:solidFill>
                <a:latin typeface="Arial"/>
                <a:cs typeface="Arial"/>
              </a:rPr>
              <a:t>bli</a:t>
            </a:r>
            <a:r>
              <a:rPr sz="1400" spc="-15" dirty="0">
                <a:solidFill>
                  <a:srgbClr val="FFFFFF"/>
                </a:solidFill>
                <a:latin typeface="Arial"/>
                <a:cs typeface="Arial"/>
              </a:rPr>
              <a:t> </a:t>
            </a:r>
            <a:r>
              <a:rPr sz="1400" dirty="0">
                <a:solidFill>
                  <a:srgbClr val="FFFFFF"/>
                </a:solidFill>
                <a:latin typeface="Arial"/>
                <a:cs typeface="Arial"/>
              </a:rPr>
              <a:t>lojal</a:t>
            </a:r>
            <a:r>
              <a:rPr sz="1400" spc="-30" dirty="0">
                <a:solidFill>
                  <a:srgbClr val="FFFFFF"/>
                </a:solidFill>
                <a:latin typeface="Arial"/>
                <a:cs typeface="Arial"/>
              </a:rPr>
              <a:t> </a:t>
            </a:r>
            <a:r>
              <a:rPr sz="1400" dirty="0">
                <a:solidFill>
                  <a:srgbClr val="FFFFFF"/>
                </a:solidFill>
                <a:latin typeface="Arial"/>
                <a:cs typeface="Arial"/>
              </a:rPr>
              <a:t>och</a:t>
            </a:r>
            <a:r>
              <a:rPr sz="1400" spc="-30" dirty="0">
                <a:solidFill>
                  <a:srgbClr val="FFFFFF"/>
                </a:solidFill>
                <a:latin typeface="Arial"/>
                <a:cs typeface="Arial"/>
              </a:rPr>
              <a:t> </a:t>
            </a:r>
            <a:r>
              <a:rPr sz="1400" dirty="0">
                <a:solidFill>
                  <a:srgbClr val="FFFFFF"/>
                </a:solidFill>
                <a:latin typeface="Arial"/>
                <a:cs typeface="Arial"/>
              </a:rPr>
              <a:t>följa</a:t>
            </a:r>
            <a:r>
              <a:rPr sz="1400" spc="-30" dirty="0">
                <a:solidFill>
                  <a:srgbClr val="FFFFFF"/>
                </a:solidFill>
                <a:latin typeface="Arial"/>
                <a:cs typeface="Arial"/>
              </a:rPr>
              <a:t> </a:t>
            </a:r>
            <a:r>
              <a:rPr sz="1400" dirty="0">
                <a:solidFill>
                  <a:srgbClr val="FFFFFF"/>
                </a:solidFill>
                <a:latin typeface="Arial"/>
                <a:cs typeface="Arial"/>
              </a:rPr>
              <a:t>ert</a:t>
            </a:r>
            <a:r>
              <a:rPr sz="1400" spc="-25" dirty="0">
                <a:solidFill>
                  <a:srgbClr val="FFFFFF"/>
                </a:solidFill>
                <a:latin typeface="Arial"/>
                <a:cs typeface="Arial"/>
              </a:rPr>
              <a:t> </a:t>
            </a:r>
            <a:r>
              <a:rPr sz="1400" dirty="0">
                <a:solidFill>
                  <a:srgbClr val="FFFFFF"/>
                </a:solidFill>
                <a:latin typeface="Arial"/>
                <a:cs typeface="Arial"/>
              </a:rPr>
              <a:t>lag</a:t>
            </a:r>
            <a:r>
              <a:rPr sz="1400" spc="-25" dirty="0">
                <a:solidFill>
                  <a:srgbClr val="FFFFFF"/>
                </a:solidFill>
                <a:latin typeface="Arial"/>
                <a:cs typeface="Arial"/>
              </a:rPr>
              <a:t> </a:t>
            </a:r>
            <a:r>
              <a:rPr sz="1400" dirty="0">
                <a:solidFill>
                  <a:srgbClr val="FFFFFF"/>
                </a:solidFill>
                <a:latin typeface="Arial"/>
                <a:cs typeface="Arial"/>
              </a:rPr>
              <a:t>genom</a:t>
            </a:r>
            <a:r>
              <a:rPr sz="1400" spc="-40" dirty="0">
                <a:solidFill>
                  <a:srgbClr val="FFFFFF"/>
                </a:solidFill>
                <a:latin typeface="Arial"/>
                <a:cs typeface="Arial"/>
              </a:rPr>
              <a:t> </a:t>
            </a:r>
            <a:r>
              <a:rPr sz="1400" dirty="0">
                <a:solidFill>
                  <a:srgbClr val="FFFFFF"/>
                </a:solidFill>
                <a:latin typeface="Arial"/>
                <a:cs typeface="Arial"/>
              </a:rPr>
              <a:t>hela</a:t>
            </a:r>
            <a:r>
              <a:rPr sz="1400" spc="-30" dirty="0">
                <a:solidFill>
                  <a:srgbClr val="FFFFFF"/>
                </a:solidFill>
                <a:latin typeface="Arial"/>
                <a:cs typeface="Arial"/>
              </a:rPr>
              <a:t> </a:t>
            </a:r>
            <a:r>
              <a:rPr sz="1400" dirty="0">
                <a:solidFill>
                  <a:srgbClr val="FFFFFF"/>
                </a:solidFill>
                <a:latin typeface="Arial"/>
                <a:cs typeface="Arial"/>
              </a:rPr>
              <a:t>livet</a:t>
            </a:r>
            <a:r>
              <a:rPr sz="1400" spc="-10" dirty="0">
                <a:solidFill>
                  <a:srgbClr val="FFFFFF"/>
                </a:solidFill>
                <a:latin typeface="Arial"/>
                <a:cs typeface="Arial"/>
              </a:rPr>
              <a:t> </a:t>
            </a:r>
            <a:r>
              <a:rPr sz="1400" dirty="0">
                <a:solidFill>
                  <a:srgbClr val="FFFFFF"/>
                </a:solidFill>
                <a:latin typeface="Arial"/>
                <a:cs typeface="Arial"/>
              </a:rPr>
              <a:t>är</a:t>
            </a:r>
            <a:r>
              <a:rPr sz="1400" spc="-20" dirty="0">
                <a:solidFill>
                  <a:srgbClr val="FFFFFF"/>
                </a:solidFill>
                <a:latin typeface="Arial"/>
                <a:cs typeface="Arial"/>
              </a:rPr>
              <a:t> </a:t>
            </a:r>
            <a:r>
              <a:rPr sz="1400" dirty="0">
                <a:solidFill>
                  <a:srgbClr val="FFFFFF"/>
                </a:solidFill>
                <a:latin typeface="Arial"/>
                <a:cs typeface="Arial"/>
              </a:rPr>
              <a:t>det</a:t>
            </a:r>
            <a:r>
              <a:rPr sz="1400" spc="-35" dirty="0">
                <a:solidFill>
                  <a:srgbClr val="FFFFFF"/>
                </a:solidFill>
                <a:latin typeface="Arial"/>
                <a:cs typeface="Arial"/>
              </a:rPr>
              <a:t> </a:t>
            </a:r>
            <a:r>
              <a:rPr sz="1400" dirty="0">
                <a:solidFill>
                  <a:srgbClr val="FFFFFF"/>
                </a:solidFill>
                <a:latin typeface="Arial"/>
                <a:cs typeface="Arial"/>
              </a:rPr>
              <a:t>viktigt</a:t>
            </a:r>
            <a:r>
              <a:rPr sz="1400" spc="-10" dirty="0">
                <a:solidFill>
                  <a:srgbClr val="FFFFFF"/>
                </a:solidFill>
                <a:latin typeface="Arial"/>
                <a:cs typeface="Arial"/>
              </a:rPr>
              <a:t> </a:t>
            </a:r>
            <a:r>
              <a:rPr sz="1400" dirty="0">
                <a:solidFill>
                  <a:srgbClr val="FFFFFF"/>
                </a:solidFill>
                <a:latin typeface="Arial"/>
                <a:cs typeface="Arial"/>
              </a:rPr>
              <a:t>att</a:t>
            </a:r>
            <a:r>
              <a:rPr sz="1400" spc="-40" dirty="0">
                <a:solidFill>
                  <a:srgbClr val="FFFFFF"/>
                </a:solidFill>
                <a:latin typeface="Arial"/>
                <a:cs typeface="Arial"/>
              </a:rPr>
              <a:t> </a:t>
            </a:r>
            <a:r>
              <a:rPr sz="1400" dirty="0">
                <a:solidFill>
                  <a:srgbClr val="FFFFFF"/>
                </a:solidFill>
                <a:latin typeface="Arial"/>
                <a:cs typeface="Arial"/>
              </a:rPr>
              <a:t>det</a:t>
            </a:r>
            <a:r>
              <a:rPr sz="1400" spc="-25" dirty="0">
                <a:solidFill>
                  <a:srgbClr val="FFFFFF"/>
                </a:solidFill>
                <a:latin typeface="Arial"/>
                <a:cs typeface="Arial"/>
              </a:rPr>
              <a:t> </a:t>
            </a:r>
            <a:r>
              <a:rPr sz="1400" dirty="0">
                <a:solidFill>
                  <a:srgbClr val="FFFFFF"/>
                </a:solidFill>
                <a:latin typeface="Arial"/>
                <a:cs typeface="Arial"/>
              </a:rPr>
              <a:t>första</a:t>
            </a:r>
            <a:r>
              <a:rPr sz="1400" spc="-55" dirty="0">
                <a:solidFill>
                  <a:srgbClr val="FFFFFF"/>
                </a:solidFill>
                <a:latin typeface="Arial"/>
                <a:cs typeface="Arial"/>
              </a:rPr>
              <a:t> </a:t>
            </a:r>
            <a:r>
              <a:rPr sz="1400" dirty="0">
                <a:solidFill>
                  <a:srgbClr val="FFFFFF"/>
                </a:solidFill>
                <a:latin typeface="Arial"/>
                <a:cs typeface="Arial"/>
              </a:rPr>
              <a:t>arenabesöket</a:t>
            </a:r>
            <a:r>
              <a:rPr sz="1400" spc="-55" dirty="0">
                <a:solidFill>
                  <a:srgbClr val="FFFFFF"/>
                </a:solidFill>
                <a:latin typeface="Arial"/>
                <a:cs typeface="Arial"/>
              </a:rPr>
              <a:t> </a:t>
            </a:r>
            <a:r>
              <a:rPr sz="1400" dirty="0">
                <a:solidFill>
                  <a:srgbClr val="FFFFFF"/>
                </a:solidFill>
                <a:latin typeface="Arial"/>
                <a:cs typeface="Arial"/>
              </a:rPr>
              <a:t>är</a:t>
            </a:r>
            <a:r>
              <a:rPr sz="1400" spc="-20" dirty="0">
                <a:solidFill>
                  <a:srgbClr val="FFFFFF"/>
                </a:solidFill>
                <a:latin typeface="Arial"/>
                <a:cs typeface="Arial"/>
              </a:rPr>
              <a:t> </a:t>
            </a:r>
            <a:r>
              <a:rPr sz="1400" dirty="0">
                <a:solidFill>
                  <a:srgbClr val="FFFFFF"/>
                </a:solidFill>
                <a:latin typeface="Arial"/>
                <a:cs typeface="Arial"/>
              </a:rPr>
              <a:t>innan</a:t>
            </a:r>
            <a:r>
              <a:rPr sz="1400" spc="-45" dirty="0">
                <a:solidFill>
                  <a:srgbClr val="FFFFFF"/>
                </a:solidFill>
                <a:latin typeface="Arial"/>
                <a:cs typeface="Arial"/>
              </a:rPr>
              <a:t> </a:t>
            </a:r>
            <a:r>
              <a:rPr sz="1400" dirty="0">
                <a:solidFill>
                  <a:srgbClr val="FFFFFF"/>
                </a:solidFill>
                <a:latin typeface="Arial"/>
                <a:cs typeface="Arial"/>
              </a:rPr>
              <a:t>10</a:t>
            </a:r>
            <a:r>
              <a:rPr sz="1400" spc="10" dirty="0">
                <a:solidFill>
                  <a:srgbClr val="FFFFFF"/>
                </a:solidFill>
                <a:latin typeface="Arial"/>
                <a:cs typeface="Arial"/>
              </a:rPr>
              <a:t> </a:t>
            </a:r>
            <a:r>
              <a:rPr sz="1400" dirty="0">
                <a:solidFill>
                  <a:srgbClr val="FFFFFF"/>
                </a:solidFill>
                <a:latin typeface="Arial"/>
                <a:cs typeface="Arial"/>
              </a:rPr>
              <a:t>års</a:t>
            </a:r>
            <a:r>
              <a:rPr sz="1400" spc="-35" dirty="0">
                <a:solidFill>
                  <a:srgbClr val="FFFFFF"/>
                </a:solidFill>
                <a:latin typeface="Arial"/>
                <a:cs typeface="Arial"/>
              </a:rPr>
              <a:t> </a:t>
            </a:r>
            <a:r>
              <a:rPr sz="1400" spc="-10" dirty="0">
                <a:solidFill>
                  <a:srgbClr val="FFFFFF"/>
                </a:solidFill>
                <a:latin typeface="Arial"/>
                <a:cs typeface="Arial"/>
              </a:rPr>
              <a:t>ålder.</a:t>
            </a:r>
            <a:r>
              <a:rPr sz="1400" spc="-35" dirty="0">
                <a:solidFill>
                  <a:srgbClr val="FFFFFF"/>
                </a:solidFill>
                <a:latin typeface="Arial"/>
                <a:cs typeface="Arial"/>
              </a:rPr>
              <a:t> </a:t>
            </a:r>
            <a:r>
              <a:rPr sz="1400" spc="-10" dirty="0">
                <a:solidFill>
                  <a:srgbClr val="FFFFFF"/>
                </a:solidFill>
                <a:latin typeface="Arial"/>
                <a:cs typeface="Arial"/>
              </a:rPr>
              <a:t>Denna </a:t>
            </a:r>
            <a:r>
              <a:rPr sz="1400" dirty="0">
                <a:solidFill>
                  <a:srgbClr val="FFFFFF"/>
                </a:solidFill>
                <a:latin typeface="Arial"/>
                <a:cs typeface="Arial"/>
              </a:rPr>
              <a:t>insikt</a:t>
            </a:r>
            <a:r>
              <a:rPr sz="1400" spc="-40" dirty="0">
                <a:solidFill>
                  <a:srgbClr val="FFFFFF"/>
                </a:solidFill>
                <a:latin typeface="Arial"/>
                <a:cs typeface="Arial"/>
              </a:rPr>
              <a:t> </a:t>
            </a:r>
            <a:r>
              <a:rPr sz="1400" dirty="0">
                <a:solidFill>
                  <a:srgbClr val="FFFFFF"/>
                </a:solidFill>
                <a:latin typeface="Arial"/>
                <a:cs typeface="Arial"/>
              </a:rPr>
              <a:t>gör</a:t>
            </a:r>
            <a:r>
              <a:rPr sz="1400" spc="-30" dirty="0">
                <a:solidFill>
                  <a:srgbClr val="FFFFFF"/>
                </a:solidFill>
                <a:latin typeface="Arial"/>
                <a:cs typeface="Arial"/>
              </a:rPr>
              <a:t> </a:t>
            </a:r>
            <a:r>
              <a:rPr sz="1400" dirty="0">
                <a:solidFill>
                  <a:srgbClr val="FFFFFF"/>
                </a:solidFill>
                <a:latin typeface="Arial"/>
                <a:cs typeface="Arial"/>
              </a:rPr>
              <a:t>att</a:t>
            </a:r>
            <a:r>
              <a:rPr sz="1400" spc="-40" dirty="0">
                <a:solidFill>
                  <a:srgbClr val="FFFFFF"/>
                </a:solidFill>
                <a:latin typeface="Arial"/>
                <a:cs typeface="Arial"/>
              </a:rPr>
              <a:t> </a:t>
            </a:r>
            <a:r>
              <a:rPr sz="1400" dirty="0">
                <a:solidFill>
                  <a:srgbClr val="FFFFFF"/>
                </a:solidFill>
                <a:latin typeface="Arial"/>
                <a:cs typeface="Arial"/>
              </a:rPr>
              <a:t>familjer</a:t>
            </a:r>
            <a:r>
              <a:rPr sz="1400" spc="-25" dirty="0">
                <a:solidFill>
                  <a:srgbClr val="FFFFFF"/>
                </a:solidFill>
                <a:latin typeface="Arial"/>
                <a:cs typeface="Arial"/>
              </a:rPr>
              <a:t> </a:t>
            </a:r>
            <a:r>
              <a:rPr sz="1400" dirty="0">
                <a:solidFill>
                  <a:srgbClr val="FFFFFF"/>
                </a:solidFill>
                <a:latin typeface="Arial"/>
                <a:cs typeface="Arial"/>
              </a:rPr>
              <a:t>bör</a:t>
            </a:r>
            <a:r>
              <a:rPr sz="1400" spc="-30" dirty="0">
                <a:solidFill>
                  <a:srgbClr val="FFFFFF"/>
                </a:solidFill>
                <a:latin typeface="Arial"/>
                <a:cs typeface="Arial"/>
              </a:rPr>
              <a:t> </a:t>
            </a:r>
            <a:r>
              <a:rPr sz="1400" dirty="0">
                <a:solidFill>
                  <a:srgbClr val="FFFFFF"/>
                </a:solidFill>
                <a:latin typeface="Arial"/>
                <a:cs typeface="Arial"/>
              </a:rPr>
              <a:t>vara</a:t>
            </a:r>
            <a:r>
              <a:rPr sz="1400" spc="-20" dirty="0">
                <a:solidFill>
                  <a:srgbClr val="FFFFFF"/>
                </a:solidFill>
                <a:latin typeface="Arial"/>
                <a:cs typeface="Arial"/>
              </a:rPr>
              <a:t> </a:t>
            </a:r>
            <a:r>
              <a:rPr sz="1400" dirty="0">
                <a:solidFill>
                  <a:srgbClr val="FFFFFF"/>
                </a:solidFill>
                <a:latin typeface="Arial"/>
                <a:cs typeface="Arial"/>
              </a:rPr>
              <a:t>en</a:t>
            </a:r>
            <a:r>
              <a:rPr sz="1400" spc="-30" dirty="0">
                <a:solidFill>
                  <a:srgbClr val="FFFFFF"/>
                </a:solidFill>
                <a:latin typeface="Arial"/>
                <a:cs typeface="Arial"/>
              </a:rPr>
              <a:t> </a:t>
            </a:r>
            <a:r>
              <a:rPr sz="1400" dirty="0">
                <a:solidFill>
                  <a:srgbClr val="FFFFFF"/>
                </a:solidFill>
                <a:latin typeface="Arial"/>
                <a:cs typeface="Arial"/>
              </a:rPr>
              <a:t>av</a:t>
            </a:r>
            <a:r>
              <a:rPr sz="1400" spc="-10" dirty="0">
                <a:solidFill>
                  <a:srgbClr val="FFFFFF"/>
                </a:solidFill>
                <a:latin typeface="Arial"/>
                <a:cs typeface="Arial"/>
              </a:rPr>
              <a:t> </a:t>
            </a:r>
            <a:r>
              <a:rPr sz="1400" dirty="0">
                <a:solidFill>
                  <a:srgbClr val="FFFFFF"/>
                </a:solidFill>
                <a:latin typeface="Arial"/>
                <a:cs typeface="Arial"/>
              </a:rPr>
              <a:t>de</a:t>
            </a:r>
            <a:r>
              <a:rPr sz="1400" spc="-30" dirty="0">
                <a:solidFill>
                  <a:srgbClr val="FFFFFF"/>
                </a:solidFill>
                <a:latin typeface="Arial"/>
                <a:cs typeface="Arial"/>
              </a:rPr>
              <a:t> </a:t>
            </a:r>
            <a:r>
              <a:rPr sz="1400" dirty="0">
                <a:solidFill>
                  <a:srgbClr val="FFFFFF"/>
                </a:solidFill>
                <a:latin typeface="Arial"/>
                <a:cs typeface="Arial"/>
              </a:rPr>
              <a:t>mest</a:t>
            </a:r>
            <a:r>
              <a:rPr sz="1400" spc="-25" dirty="0">
                <a:solidFill>
                  <a:srgbClr val="FFFFFF"/>
                </a:solidFill>
                <a:latin typeface="Arial"/>
                <a:cs typeface="Arial"/>
              </a:rPr>
              <a:t> </a:t>
            </a:r>
            <a:r>
              <a:rPr sz="1400" dirty="0">
                <a:solidFill>
                  <a:srgbClr val="FFFFFF"/>
                </a:solidFill>
                <a:latin typeface="Arial"/>
                <a:cs typeface="Arial"/>
              </a:rPr>
              <a:t>prioriterade</a:t>
            </a:r>
            <a:r>
              <a:rPr sz="1400" spc="-50" dirty="0">
                <a:solidFill>
                  <a:srgbClr val="FFFFFF"/>
                </a:solidFill>
                <a:latin typeface="Arial"/>
                <a:cs typeface="Arial"/>
              </a:rPr>
              <a:t> </a:t>
            </a:r>
            <a:r>
              <a:rPr sz="1400" spc="-10" dirty="0">
                <a:solidFill>
                  <a:srgbClr val="FFFFFF"/>
                </a:solidFill>
                <a:latin typeface="Arial"/>
                <a:cs typeface="Arial"/>
              </a:rPr>
              <a:t>målgrupperna.</a:t>
            </a:r>
            <a:endParaRPr sz="1400" dirty="0">
              <a:latin typeface="Arial"/>
              <a:cs typeface="Arial"/>
            </a:endParaRPr>
          </a:p>
          <a:p>
            <a:pPr marL="422909" indent="-408305">
              <a:lnSpc>
                <a:spcPct val="100000"/>
              </a:lnSpc>
              <a:spcBef>
                <a:spcPts val="670"/>
              </a:spcBef>
              <a:buChar char="•"/>
              <a:tabLst>
                <a:tab pos="422909" algn="l"/>
              </a:tabLst>
            </a:pPr>
            <a:r>
              <a:rPr sz="1400" dirty="0">
                <a:solidFill>
                  <a:srgbClr val="FFFFFF"/>
                </a:solidFill>
                <a:latin typeface="Arial"/>
                <a:cs typeface="Arial"/>
              </a:rPr>
              <a:t>Förslag</a:t>
            </a:r>
            <a:r>
              <a:rPr sz="1400" spc="-55" dirty="0">
                <a:solidFill>
                  <a:srgbClr val="FFFFFF"/>
                </a:solidFill>
                <a:latin typeface="Arial"/>
                <a:cs typeface="Arial"/>
              </a:rPr>
              <a:t> </a:t>
            </a:r>
            <a:r>
              <a:rPr sz="1400" dirty="0">
                <a:solidFill>
                  <a:srgbClr val="FFFFFF"/>
                </a:solidFill>
                <a:latin typeface="Arial"/>
                <a:cs typeface="Arial"/>
              </a:rPr>
              <a:t>på</a:t>
            </a:r>
            <a:r>
              <a:rPr sz="1400" spc="-30" dirty="0">
                <a:solidFill>
                  <a:srgbClr val="FFFFFF"/>
                </a:solidFill>
                <a:latin typeface="Arial"/>
                <a:cs typeface="Arial"/>
              </a:rPr>
              <a:t> </a:t>
            </a:r>
            <a:r>
              <a:rPr sz="1400" spc="-10" dirty="0">
                <a:solidFill>
                  <a:srgbClr val="FFFFFF"/>
                </a:solidFill>
                <a:latin typeface="Arial"/>
                <a:cs typeface="Arial"/>
              </a:rPr>
              <a:t>aktiviteter:</a:t>
            </a:r>
            <a:endParaRPr sz="1400" dirty="0">
              <a:latin typeface="Arial"/>
              <a:cs typeface="Arial"/>
            </a:endParaRPr>
          </a:p>
          <a:p>
            <a:pPr marL="464184">
              <a:lnSpc>
                <a:spcPct val="100000"/>
              </a:lnSpc>
              <a:spcBef>
                <a:spcPts val="610"/>
              </a:spcBef>
              <a:tabLst>
                <a:tab pos="734060"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Alla</a:t>
            </a:r>
            <a:r>
              <a:rPr sz="1200" spc="-25" dirty="0">
                <a:solidFill>
                  <a:srgbClr val="FFFFFF"/>
                </a:solidFill>
                <a:latin typeface="Arial"/>
                <a:cs typeface="Arial"/>
              </a:rPr>
              <a:t> </a:t>
            </a:r>
            <a:r>
              <a:rPr sz="1200" dirty="0">
                <a:solidFill>
                  <a:srgbClr val="FFFFFF"/>
                </a:solidFill>
                <a:latin typeface="Arial"/>
                <a:cs typeface="Arial"/>
              </a:rPr>
              <a:t>som</a:t>
            </a:r>
            <a:r>
              <a:rPr sz="1200" spc="-20" dirty="0">
                <a:solidFill>
                  <a:srgbClr val="FFFFFF"/>
                </a:solidFill>
                <a:latin typeface="Arial"/>
                <a:cs typeface="Arial"/>
              </a:rPr>
              <a:t> </a:t>
            </a:r>
            <a:r>
              <a:rPr sz="1200" dirty="0">
                <a:solidFill>
                  <a:srgbClr val="FFFFFF"/>
                </a:solidFill>
                <a:latin typeface="Arial"/>
                <a:cs typeface="Arial"/>
              </a:rPr>
              <a:t>är</a:t>
            </a:r>
            <a:r>
              <a:rPr sz="1200" spc="-5" dirty="0">
                <a:solidFill>
                  <a:srgbClr val="FFFFFF"/>
                </a:solidFill>
                <a:latin typeface="Arial"/>
                <a:cs typeface="Arial"/>
              </a:rPr>
              <a:t> </a:t>
            </a:r>
            <a:r>
              <a:rPr sz="1200" dirty="0">
                <a:solidFill>
                  <a:srgbClr val="FFFFFF"/>
                </a:solidFill>
                <a:latin typeface="Arial"/>
                <a:cs typeface="Arial"/>
              </a:rPr>
              <a:t>under</a:t>
            </a:r>
            <a:r>
              <a:rPr sz="1200" spc="-35" dirty="0">
                <a:solidFill>
                  <a:srgbClr val="FFFFFF"/>
                </a:solidFill>
                <a:latin typeface="Arial"/>
                <a:cs typeface="Arial"/>
              </a:rPr>
              <a:t> </a:t>
            </a:r>
            <a:r>
              <a:rPr sz="1200" dirty="0">
                <a:solidFill>
                  <a:srgbClr val="FFFFFF"/>
                </a:solidFill>
                <a:latin typeface="Arial"/>
                <a:cs typeface="Arial"/>
              </a:rPr>
              <a:t>10</a:t>
            </a:r>
            <a:r>
              <a:rPr sz="1200" spc="-10" dirty="0">
                <a:solidFill>
                  <a:srgbClr val="FFFFFF"/>
                </a:solidFill>
                <a:latin typeface="Arial"/>
                <a:cs typeface="Arial"/>
              </a:rPr>
              <a:t> </a:t>
            </a:r>
            <a:r>
              <a:rPr sz="1200" dirty="0">
                <a:solidFill>
                  <a:srgbClr val="FFFFFF"/>
                </a:solidFill>
                <a:latin typeface="Arial"/>
                <a:cs typeface="Arial"/>
              </a:rPr>
              <a:t>år</a:t>
            </a:r>
            <a:r>
              <a:rPr sz="1200" spc="-5" dirty="0">
                <a:solidFill>
                  <a:srgbClr val="FFFFFF"/>
                </a:solidFill>
                <a:latin typeface="Arial"/>
                <a:cs typeface="Arial"/>
              </a:rPr>
              <a:t> </a:t>
            </a:r>
            <a:r>
              <a:rPr sz="1200" dirty="0">
                <a:solidFill>
                  <a:srgbClr val="FFFFFF"/>
                </a:solidFill>
                <a:latin typeface="Arial"/>
                <a:cs typeface="Arial"/>
              </a:rPr>
              <a:t>får</a:t>
            </a:r>
            <a:r>
              <a:rPr sz="1200" spc="-25" dirty="0">
                <a:solidFill>
                  <a:srgbClr val="FFFFFF"/>
                </a:solidFill>
                <a:latin typeface="Arial"/>
                <a:cs typeface="Arial"/>
              </a:rPr>
              <a:t> </a:t>
            </a:r>
            <a:r>
              <a:rPr sz="1200" dirty="0">
                <a:solidFill>
                  <a:srgbClr val="FFFFFF"/>
                </a:solidFill>
                <a:latin typeface="Arial"/>
                <a:cs typeface="Arial"/>
              </a:rPr>
              <a:t>gratis</a:t>
            </a:r>
            <a:r>
              <a:rPr sz="1200" spc="-10" dirty="0">
                <a:solidFill>
                  <a:srgbClr val="FFFFFF"/>
                </a:solidFill>
                <a:latin typeface="Arial"/>
                <a:cs typeface="Arial"/>
              </a:rPr>
              <a:t> </a:t>
            </a:r>
            <a:r>
              <a:rPr sz="1200" dirty="0">
                <a:solidFill>
                  <a:srgbClr val="FFFFFF"/>
                </a:solidFill>
                <a:latin typeface="Arial"/>
                <a:cs typeface="Arial"/>
              </a:rPr>
              <a:t>saft</a:t>
            </a:r>
            <a:r>
              <a:rPr sz="1200" spc="-10" dirty="0">
                <a:solidFill>
                  <a:srgbClr val="FFFFFF"/>
                </a:solidFill>
                <a:latin typeface="Arial"/>
                <a:cs typeface="Arial"/>
              </a:rPr>
              <a:t> </a:t>
            </a:r>
            <a:r>
              <a:rPr sz="1200" dirty="0">
                <a:solidFill>
                  <a:srgbClr val="FFFFFF"/>
                </a:solidFill>
                <a:latin typeface="Arial"/>
                <a:cs typeface="Arial"/>
              </a:rPr>
              <a:t>och</a:t>
            </a:r>
            <a:r>
              <a:rPr sz="1200" spc="-25" dirty="0">
                <a:solidFill>
                  <a:srgbClr val="FFFFFF"/>
                </a:solidFill>
                <a:latin typeface="Arial"/>
                <a:cs typeface="Arial"/>
              </a:rPr>
              <a:t> </a:t>
            </a:r>
            <a:r>
              <a:rPr sz="1200" dirty="0">
                <a:solidFill>
                  <a:srgbClr val="FFFFFF"/>
                </a:solidFill>
                <a:latin typeface="Arial"/>
                <a:cs typeface="Arial"/>
              </a:rPr>
              <a:t>bulle</a:t>
            </a:r>
            <a:r>
              <a:rPr sz="1200" spc="-25" dirty="0">
                <a:solidFill>
                  <a:srgbClr val="FFFFFF"/>
                </a:solidFill>
                <a:latin typeface="Arial"/>
                <a:cs typeface="Arial"/>
              </a:rPr>
              <a:t> </a:t>
            </a:r>
            <a:r>
              <a:rPr sz="1200" dirty="0">
                <a:solidFill>
                  <a:srgbClr val="FFFFFF"/>
                </a:solidFill>
                <a:latin typeface="Arial"/>
                <a:cs typeface="Arial"/>
              </a:rPr>
              <a:t>i </a:t>
            </a:r>
            <a:r>
              <a:rPr sz="1200" spc="-10" dirty="0">
                <a:solidFill>
                  <a:srgbClr val="FFFFFF"/>
                </a:solidFill>
                <a:latin typeface="Arial"/>
                <a:cs typeface="Arial"/>
              </a:rPr>
              <a:t>cafeterian.</a:t>
            </a:r>
            <a:endParaRPr sz="1200" dirty="0">
              <a:latin typeface="Arial"/>
              <a:cs typeface="Arial"/>
            </a:endParaRPr>
          </a:p>
          <a:p>
            <a:pPr marL="464184">
              <a:lnSpc>
                <a:spcPct val="100000"/>
              </a:lnSpc>
              <a:spcBef>
                <a:spcPts val="580"/>
              </a:spcBef>
              <a:tabLst>
                <a:tab pos="734060"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Godisregn</a:t>
            </a:r>
            <a:r>
              <a:rPr sz="1200" spc="-40" dirty="0">
                <a:solidFill>
                  <a:srgbClr val="FFFFFF"/>
                </a:solidFill>
                <a:latin typeface="Arial"/>
                <a:cs typeface="Arial"/>
              </a:rPr>
              <a:t> </a:t>
            </a:r>
            <a:r>
              <a:rPr sz="1200" dirty="0">
                <a:solidFill>
                  <a:srgbClr val="FFFFFF"/>
                </a:solidFill>
                <a:latin typeface="Arial"/>
                <a:cs typeface="Arial"/>
              </a:rPr>
              <a:t>i</a:t>
            </a:r>
            <a:r>
              <a:rPr sz="1200" spc="-10" dirty="0">
                <a:solidFill>
                  <a:srgbClr val="FFFFFF"/>
                </a:solidFill>
                <a:latin typeface="Arial"/>
                <a:cs typeface="Arial"/>
              </a:rPr>
              <a:t> halvtidspausen.</a:t>
            </a:r>
            <a:endParaRPr sz="1200" dirty="0">
              <a:latin typeface="Arial"/>
              <a:cs typeface="Arial"/>
            </a:endParaRPr>
          </a:p>
          <a:p>
            <a:pPr marL="464184">
              <a:lnSpc>
                <a:spcPct val="100000"/>
              </a:lnSpc>
              <a:spcBef>
                <a:spcPts val="575"/>
              </a:spcBef>
              <a:tabLst>
                <a:tab pos="734060"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”Kids</a:t>
            </a:r>
            <a:r>
              <a:rPr sz="1200" spc="-15" dirty="0">
                <a:solidFill>
                  <a:srgbClr val="FFFFFF"/>
                </a:solidFill>
                <a:latin typeface="Arial"/>
                <a:cs typeface="Arial"/>
              </a:rPr>
              <a:t> </a:t>
            </a:r>
            <a:r>
              <a:rPr sz="1200" dirty="0">
                <a:solidFill>
                  <a:srgbClr val="FFFFFF"/>
                </a:solidFill>
                <a:latin typeface="Arial"/>
                <a:cs typeface="Arial"/>
              </a:rPr>
              <a:t>corner”</a:t>
            </a:r>
            <a:r>
              <a:rPr sz="1200" spc="-25" dirty="0">
                <a:solidFill>
                  <a:srgbClr val="FFFFFF"/>
                </a:solidFill>
                <a:latin typeface="Arial"/>
                <a:cs typeface="Arial"/>
              </a:rPr>
              <a:t> </a:t>
            </a:r>
            <a:r>
              <a:rPr sz="1200" dirty="0">
                <a:solidFill>
                  <a:srgbClr val="FFFFFF"/>
                </a:solidFill>
                <a:latin typeface="Arial"/>
                <a:cs typeface="Arial"/>
              </a:rPr>
              <a:t>i samband</a:t>
            </a:r>
            <a:r>
              <a:rPr sz="1200" spc="-50" dirty="0">
                <a:solidFill>
                  <a:srgbClr val="FFFFFF"/>
                </a:solidFill>
                <a:latin typeface="Arial"/>
                <a:cs typeface="Arial"/>
              </a:rPr>
              <a:t> </a:t>
            </a:r>
            <a:r>
              <a:rPr sz="1200" dirty="0">
                <a:solidFill>
                  <a:srgbClr val="FFFFFF"/>
                </a:solidFill>
                <a:latin typeface="Arial"/>
                <a:cs typeface="Arial"/>
              </a:rPr>
              <a:t>med</a:t>
            </a:r>
            <a:r>
              <a:rPr sz="1200" spc="-20" dirty="0">
                <a:solidFill>
                  <a:srgbClr val="FFFFFF"/>
                </a:solidFill>
                <a:latin typeface="Arial"/>
                <a:cs typeface="Arial"/>
              </a:rPr>
              <a:t> </a:t>
            </a:r>
            <a:r>
              <a:rPr sz="1200" dirty="0">
                <a:solidFill>
                  <a:srgbClr val="FFFFFF"/>
                </a:solidFill>
                <a:latin typeface="Arial"/>
                <a:cs typeface="Arial"/>
              </a:rPr>
              <a:t>matcherna</a:t>
            </a:r>
            <a:r>
              <a:rPr sz="1200" spc="-45" dirty="0">
                <a:solidFill>
                  <a:srgbClr val="FFFFFF"/>
                </a:solidFill>
                <a:latin typeface="Arial"/>
                <a:cs typeface="Arial"/>
              </a:rPr>
              <a:t> </a:t>
            </a:r>
            <a:r>
              <a:rPr sz="1200" dirty="0">
                <a:solidFill>
                  <a:srgbClr val="FFFFFF"/>
                </a:solidFill>
                <a:latin typeface="Arial"/>
                <a:cs typeface="Arial"/>
              </a:rPr>
              <a:t>där</a:t>
            </a:r>
            <a:r>
              <a:rPr sz="1200" spc="-15" dirty="0">
                <a:solidFill>
                  <a:srgbClr val="FFFFFF"/>
                </a:solidFill>
                <a:latin typeface="Arial"/>
                <a:cs typeface="Arial"/>
              </a:rPr>
              <a:t> </a:t>
            </a:r>
            <a:r>
              <a:rPr sz="1200" dirty="0">
                <a:solidFill>
                  <a:srgbClr val="FFFFFF"/>
                </a:solidFill>
                <a:latin typeface="Arial"/>
                <a:cs typeface="Arial"/>
              </a:rPr>
              <a:t>de</a:t>
            </a:r>
            <a:r>
              <a:rPr sz="1200" spc="-15" dirty="0">
                <a:solidFill>
                  <a:srgbClr val="FFFFFF"/>
                </a:solidFill>
                <a:latin typeface="Arial"/>
                <a:cs typeface="Arial"/>
              </a:rPr>
              <a:t> </a:t>
            </a:r>
            <a:r>
              <a:rPr sz="1200" dirty="0">
                <a:solidFill>
                  <a:srgbClr val="FFFFFF"/>
                </a:solidFill>
                <a:latin typeface="Arial"/>
                <a:cs typeface="Arial"/>
              </a:rPr>
              <a:t>små</a:t>
            </a:r>
            <a:r>
              <a:rPr sz="1200" spc="-20" dirty="0">
                <a:solidFill>
                  <a:srgbClr val="FFFFFF"/>
                </a:solidFill>
                <a:latin typeface="Arial"/>
                <a:cs typeface="Arial"/>
              </a:rPr>
              <a:t> </a:t>
            </a:r>
            <a:r>
              <a:rPr sz="1200" dirty="0">
                <a:solidFill>
                  <a:srgbClr val="FFFFFF"/>
                </a:solidFill>
                <a:latin typeface="Arial"/>
                <a:cs typeface="Arial"/>
              </a:rPr>
              <a:t>barnen</a:t>
            </a:r>
            <a:r>
              <a:rPr sz="1200" spc="-35" dirty="0">
                <a:solidFill>
                  <a:srgbClr val="FFFFFF"/>
                </a:solidFill>
                <a:latin typeface="Arial"/>
                <a:cs typeface="Arial"/>
              </a:rPr>
              <a:t> </a:t>
            </a:r>
            <a:r>
              <a:rPr sz="1200" dirty="0">
                <a:solidFill>
                  <a:srgbClr val="FFFFFF"/>
                </a:solidFill>
                <a:latin typeface="Arial"/>
                <a:cs typeface="Arial"/>
              </a:rPr>
              <a:t>får</a:t>
            </a:r>
            <a:r>
              <a:rPr sz="1200" spc="-15" dirty="0">
                <a:solidFill>
                  <a:srgbClr val="FFFFFF"/>
                </a:solidFill>
                <a:latin typeface="Arial"/>
                <a:cs typeface="Arial"/>
              </a:rPr>
              <a:t> </a:t>
            </a:r>
            <a:r>
              <a:rPr sz="1200" dirty="0">
                <a:solidFill>
                  <a:srgbClr val="FFFFFF"/>
                </a:solidFill>
                <a:latin typeface="Arial"/>
                <a:cs typeface="Arial"/>
              </a:rPr>
              <a:t>testa</a:t>
            </a:r>
            <a:r>
              <a:rPr sz="1200" spc="-25" dirty="0">
                <a:solidFill>
                  <a:srgbClr val="FFFFFF"/>
                </a:solidFill>
                <a:latin typeface="Arial"/>
                <a:cs typeface="Arial"/>
              </a:rPr>
              <a:t> </a:t>
            </a:r>
            <a:r>
              <a:rPr sz="1200" dirty="0">
                <a:solidFill>
                  <a:srgbClr val="FFFFFF"/>
                </a:solidFill>
                <a:latin typeface="Arial"/>
                <a:cs typeface="Arial"/>
              </a:rPr>
              <a:t>på</a:t>
            </a:r>
            <a:r>
              <a:rPr sz="1200" spc="-10" dirty="0">
                <a:solidFill>
                  <a:srgbClr val="FFFFFF"/>
                </a:solidFill>
                <a:latin typeface="Arial"/>
                <a:cs typeface="Arial"/>
              </a:rPr>
              <a:t> bandy.</a:t>
            </a:r>
            <a:endParaRPr sz="1200" dirty="0">
              <a:latin typeface="Arial"/>
              <a:cs typeface="Arial"/>
            </a:endParaRPr>
          </a:p>
          <a:p>
            <a:pPr marL="464184">
              <a:lnSpc>
                <a:spcPct val="100000"/>
              </a:lnSpc>
              <a:spcBef>
                <a:spcPts val="575"/>
              </a:spcBef>
              <a:tabLst>
                <a:tab pos="734060"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Efter</a:t>
            </a:r>
            <a:r>
              <a:rPr sz="1200" spc="-30" dirty="0">
                <a:solidFill>
                  <a:srgbClr val="FFFFFF"/>
                </a:solidFill>
                <a:latin typeface="Arial"/>
                <a:cs typeface="Arial"/>
              </a:rPr>
              <a:t> </a:t>
            </a:r>
            <a:r>
              <a:rPr sz="1200" dirty="0">
                <a:solidFill>
                  <a:srgbClr val="FFFFFF"/>
                </a:solidFill>
                <a:latin typeface="Arial"/>
                <a:cs typeface="Arial"/>
              </a:rPr>
              <a:t>matchen</a:t>
            </a:r>
            <a:r>
              <a:rPr sz="1200" spc="-45" dirty="0">
                <a:solidFill>
                  <a:srgbClr val="FFFFFF"/>
                </a:solidFill>
                <a:latin typeface="Arial"/>
                <a:cs typeface="Arial"/>
              </a:rPr>
              <a:t> </a:t>
            </a:r>
            <a:r>
              <a:rPr sz="1200" dirty="0">
                <a:solidFill>
                  <a:srgbClr val="FFFFFF"/>
                </a:solidFill>
                <a:latin typeface="Arial"/>
                <a:cs typeface="Arial"/>
              </a:rPr>
              <a:t>får</a:t>
            </a:r>
            <a:r>
              <a:rPr sz="1200" spc="-20" dirty="0">
                <a:solidFill>
                  <a:srgbClr val="FFFFFF"/>
                </a:solidFill>
                <a:latin typeface="Arial"/>
                <a:cs typeface="Arial"/>
              </a:rPr>
              <a:t> </a:t>
            </a:r>
            <a:r>
              <a:rPr sz="1200" dirty="0">
                <a:solidFill>
                  <a:srgbClr val="FFFFFF"/>
                </a:solidFill>
                <a:latin typeface="Arial"/>
                <a:cs typeface="Arial"/>
              </a:rPr>
              <a:t>alla</a:t>
            </a:r>
            <a:r>
              <a:rPr sz="1200" spc="-20" dirty="0">
                <a:solidFill>
                  <a:srgbClr val="FFFFFF"/>
                </a:solidFill>
                <a:latin typeface="Arial"/>
                <a:cs typeface="Arial"/>
              </a:rPr>
              <a:t> </a:t>
            </a:r>
            <a:r>
              <a:rPr sz="1200" dirty="0">
                <a:solidFill>
                  <a:srgbClr val="FFFFFF"/>
                </a:solidFill>
                <a:latin typeface="Arial"/>
                <a:cs typeface="Arial"/>
              </a:rPr>
              <a:t>barn</a:t>
            </a:r>
            <a:r>
              <a:rPr sz="1200" spc="-25" dirty="0">
                <a:solidFill>
                  <a:srgbClr val="FFFFFF"/>
                </a:solidFill>
                <a:latin typeface="Arial"/>
                <a:cs typeface="Arial"/>
              </a:rPr>
              <a:t> </a:t>
            </a:r>
            <a:r>
              <a:rPr sz="1200" dirty="0">
                <a:solidFill>
                  <a:srgbClr val="FFFFFF"/>
                </a:solidFill>
                <a:latin typeface="Arial"/>
                <a:cs typeface="Arial"/>
              </a:rPr>
              <a:t>chansen</a:t>
            </a:r>
            <a:r>
              <a:rPr sz="1200" spc="-50" dirty="0">
                <a:solidFill>
                  <a:srgbClr val="FFFFFF"/>
                </a:solidFill>
                <a:latin typeface="Arial"/>
                <a:cs typeface="Arial"/>
              </a:rPr>
              <a:t> </a:t>
            </a:r>
            <a:r>
              <a:rPr sz="1200" dirty="0">
                <a:solidFill>
                  <a:srgbClr val="FFFFFF"/>
                </a:solidFill>
                <a:latin typeface="Arial"/>
                <a:cs typeface="Arial"/>
              </a:rPr>
              <a:t>att skjuta</a:t>
            </a:r>
            <a:r>
              <a:rPr sz="1200" spc="-20" dirty="0">
                <a:solidFill>
                  <a:srgbClr val="FFFFFF"/>
                </a:solidFill>
                <a:latin typeface="Arial"/>
                <a:cs typeface="Arial"/>
              </a:rPr>
              <a:t> </a:t>
            </a:r>
            <a:r>
              <a:rPr sz="1200" dirty="0">
                <a:solidFill>
                  <a:srgbClr val="FFFFFF"/>
                </a:solidFill>
                <a:latin typeface="Arial"/>
                <a:cs typeface="Arial"/>
              </a:rPr>
              <a:t>straffar</a:t>
            </a:r>
            <a:r>
              <a:rPr sz="1200" spc="-30" dirty="0">
                <a:solidFill>
                  <a:srgbClr val="FFFFFF"/>
                </a:solidFill>
                <a:latin typeface="Arial"/>
                <a:cs typeface="Arial"/>
              </a:rPr>
              <a:t> </a:t>
            </a:r>
            <a:r>
              <a:rPr sz="1200" dirty="0">
                <a:solidFill>
                  <a:srgbClr val="FFFFFF"/>
                </a:solidFill>
                <a:latin typeface="Arial"/>
                <a:cs typeface="Arial"/>
              </a:rPr>
              <a:t>på</a:t>
            </a:r>
            <a:r>
              <a:rPr sz="1200" spc="-80" dirty="0">
                <a:solidFill>
                  <a:srgbClr val="FFFFFF"/>
                </a:solidFill>
                <a:latin typeface="Arial"/>
                <a:cs typeface="Arial"/>
              </a:rPr>
              <a:t> </a:t>
            </a:r>
            <a:r>
              <a:rPr sz="1200" dirty="0">
                <a:solidFill>
                  <a:srgbClr val="FFFFFF"/>
                </a:solidFill>
                <a:latin typeface="Arial"/>
                <a:cs typeface="Arial"/>
              </a:rPr>
              <a:t>A-lagets</a:t>
            </a:r>
            <a:r>
              <a:rPr sz="1200" spc="-10" dirty="0">
                <a:solidFill>
                  <a:srgbClr val="FFFFFF"/>
                </a:solidFill>
                <a:latin typeface="Arial"/>
                <a:cs typeface="Arial"/>
              </a:rPr>
              <a:t> målvakt.</a:t>
            </a:r>
            <a:endParaRPr sz="1200" dirty="0">
              <a:latin typeface="Arial"/>
              <a:cs typeface="Arial"/>
            </a:endParaRPr>
          </a:p>
          <a:p>
            <a:pPr marL="464184">
              <a:lnSpc>
                <a:spcPct val="100000"/>
              </a:lnSpc>
              <a:spcBef>
                <a:spcPts val="575"/>
              </a:spcBef>
              <a:tabLst>
                <a:tab pos="734060"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Autografblock</a:t>
            </a:r>
            <a:r>
              <a:rPr sz="1200" spc="-50" dirty="0">
                <a:solidFill>
                  <a:srgbClr val="FFFFFF"/>
                </a:solidFill>
                <a:latin typeface="Arial"/>
                <a:cs typeface="Arial"/>
              </a:rPr>
              <a:t> </a:t>
            </a:r>
            <a:r>
              <a:rPr sz="1200" dirty="0">
                <a:solidFill>
                  <a:srgbClr val="FFFFFF"/>
                </a:solidFill>
                <a:latin typeface="Arial"/>
                <a:cs typeface="Arial"/>
              </a:rPr>
              <a:t>delas</a:t>
            </a:r>
            <a:r>
              <a:rPr sz="1200" spc="-25" dirty="0">
                <a:solidFill>
                  <a:srgbClr val="FFFFFF"/>
                </a:solidFill>
                <a:latin typeface="Arial"/>
                <a:cs typeface="Arial"/>
              </a:rPr>
              <a:t> </a:t>
            </a:r>
            <a:r>
              <a:rPr sz="1200" dirty="0">
                <a:solidFill>
                  <a:srgbClr val="FFFFFF"/>
                </a:solidFill>
                <a:latin typeface="Arial"/>
                <a:cs typeface="Arial"/>
              </a:rPr>
              <a:t>ut</a:t>
            </a:r>
            <a:r>
              <a:rPr sz="1200" spc="-5" dirty="0">
                <a:solidFill>
                  <a:srgbClr val="FFFFFF"/>
                </a:solidFill>
                <a:latin typeface="Arial"/>
                <a:cs typeface="Arial"/>
              </a:rPr>
              <a:t> </a:t>
            </a:r>
            <a:r>
              <a:rPr sz="1200" dirty="0">
                <a:solidFill>
                  <a:srgbClr val="FFFFFF"/>
                </a:solidFill>
                <a:latin typeface="Arial"/>
                <a:cs typeface="Arial"/>
              </a:rPr>
              <a:t>till</a:t>
            </a:r>
            <a:r>
              <a:rPr sz="1200" spc="-20" dirty="0">
                <a:solidFill>
                  <a:srgbClr val="FFFFFF"/>
                </a:solidFill>
                <a:latin typeface="Arial"/>
                <a:cs typeface="Arial"/>
              </a:rPr>
              <a:t> </a:t>
            </a:r>
            <a:r>
              <a:rPr sz="1200" dirty="0">
                <a:solidFill>
                  <a:srgbClr val="FFFFFF"/>
                </a:solidFill>
                <a:latin typeface="Arial"/>
                <a:cs typeface="Arial"/>
              </a:rPr>
              <a:t>barnen</a:t>
            </a:r>
            <a:r>
              <a:rPr sz="1200" spc="-35" dirty="0">
                <a:solidFill>
                  <a:srgbClr val="FFFFFF"/>
                </a:solidFill>
                <a:latin typeface="Arial"/>
                <a:cs typeface="Arial"/>
              </a:rPr>
              <a:t> </a:t>
            </a:r>
            <a:r>
              <a:rPr sz="1200" dirty="0">
                <a:solidFill>
                  <a:srgbClr val="FFFFFF"/>
                </a:solidFill>
                <a:latin typeface="Arial"/>
                <a:cs typeface="Arial"/>
              </a:rPr>
              <a:t>som</a:t>
            </a:r>
            <a:r>
              <a:rPr sz="1200" spc="-15" dirty="0">
                <a:solidFill>
                  <a:srgbClr val="FFFFFF"/>
                </a:solidFill>
                <a:latin typeface="Arial"/>
                <a:cs typeface="Arial"/>
              </a:rPr>
              <a:t> </a:t>
            </a:r>
            <a:r>
              <a:rPr sz="1200" dirty="0">
                <a:solidFill>
                  <a:srgbClr val="FFFFFF"/>
                </a:solidFill>
                <a:latin typeface="Arial"/>
                <a:cs typeface="Arial"/>
              </a:rPr>
              <a:t>får</a:t>
            </a:r>
            <a:r>
              <a:rPr sz="1200" spc="-25" dirty="0">
                <a:solidFill>
                  <a:srgbClr val="FFFFFF"/>
                </a:solidFill>
                <a:latin typeface="Arial"/>
                <a:cs typeface="Arial"/>
              </a:rPr>
              <a:t> </a:t>
            </a:r>
            <a:r>
              <a:rPr sz="1200" dirty="0">
                <a:solidFill>
                  <a:srgbClr val="FFFFFF"/>
                </a:solidFill>
                <a:latin typeface="Arial"/>
                <a:cs typeface="Arial"/>
              </a:rPr>
              <a:t>samla</a:t>
            </a:r>
            <a:r>
              <a:rPr sz="1200" spc="-25" dirty="0">
                <a:solidFill>
                  <a:srgbClr val="FFFFFF"/>
                </a:solidFill>
                <a:latin typeface="Arial"/>
                <a:cs typeface="Arial"/>
              </a:rPr>
              <a:t> </a:t>
            </a:r>
            <a:r>
              <a:rPr sz="1200" dirty="0">
                <a:solidFill>
                  <a:srgbClr val="FFFFFF"/>
                </a:solidFill>
                <a:latin typeface="Arial"/>
                <a:cs typeface="Arial"/>
              </a:rPr>
              <a:t>autografer</a:t>
            </a:r>
            <a:r>
              <a:rPr sz="1200" spc="-45" dirty="0">
                <a:solidFill>
                  <a:srgbClr val="FFFFFF"/>
                </a:solidFill>
                <a:latin typeface="Arial"/>
                <a:cs typeface="Arial"/>
              </a:rPr>
              <a:t> </a:t>
            </a:r>
            <a:r>
              <a:rPr sz="1200" dirty="0">
                <a:solidFill>
                  <a:srgbClr val="FFFFFF"/>
                </a:solidFill>
                <a:latin typeface="Arial"/>
                <a:cs typeface="Arial"/>
              </a:rPr>
              <a:t>i</a:t>
            </a:r>
            <a:r>
              <a:rPr sz="1200" spc="-5" dirty="0">
                <a:solidFill>
                  <a:srgbClr val="FFFFFF"/>
                </a:solidFill>
                <a:latin typeface="Arial"/>
                <a:cs typeface="Arial"/>
              </a:rPr>
              <a:t> </a:t>
            </a:r>
            <a:r>
              <a:rPr sz="1200" dirty="0">
                <a:solidFill>
                  <a:srgbClr val="FFFFFF"/>
                </a:solidFill>
                <a:latin typeface="Arial"/>
                <a:cs typeface="Arial"/>
              </a:rPr>
              <a:t>”Fans</a:t>
            </a:r>
            <a:r>
              <a:rPr sz="1200" spc="-10" dirty="0">
                <a:solidFill>
                  <a:srgbClr val="FFFFFF"/>
                </a:solidFill>
                <a:latin typeface="Arial"/>
                <a:cs typeface="Arial"/>
              </a:rPr>
              <a:t> </a:t>
            </a:r>
            <a:r>
              <a:rPr sz="1200" dirty="0">
                <a:solidFill>
                  <a:srgbClr val="FFFFFF"/>
                </a:solidFill>
                <a:latin typeface="Arial"/>
                <a:cs typeface="Arial"/>
              </a:rPr>
              <a:t>corner”</a:t>
            </a:r>
            <a:r>
              <a:rPr sz="1200" spc="-25" dirty="0">
                <a:solidFill>
                  <a:srgbClr val="FFFFFF"/>
                </a:solidFill>
                <a:latin typeface="Arial"/>
                <a:cs typeface="Arial"/>
              </a:rPr>
              <a:t> </a:t>
            </a:r>
            <a:r>
              <a:rPr sz="1200" dirty="0">
                <a:solidFill>
                  <a:srgbClr val="FFFFFF"/>
                </a:solidFill>
                <a:latin typeface="Arial"/>
                <a:cs typeface="Arial"/>
              </a:rPr>
              <a:t>efter</a:t>
            </a:r>
            <a:r>
              <a:rPr sz="1200" spc="-25" dirty="0">
                <a:solidFill>
                  <a:srgbClr val="FFFFFF"/>
                </a:solidFill>
                <a:latin typeface="Arial"/>
                <a:cs typeface="Arial"/>
              </a:rPr>
              <a:t> </a:t>
            </a:r>
            <a:r>
              <a:rPr sz="1200" spc="-10" dirty="0">
                <a:solidFill>
                  <a:srgbClr val="FFFFFF"/>
                </a:solidFill>
                <a:latin typeface="Arial"/>
                <a:cs typeface="Arial"/>
              </a:rPr>
              <a:t>matchen.</a:t>
            </a:r>
            <a:endParaRPr sz="1200" dirty="0">
              <a:latin typeface="Arial"/>
              <a:cs typeface="Arial"/>
            </a:endParaRPr>
          </a:p>
          <a:p>
            <a:pPr marL="464184">
              <a:lnSpc>
                <a:spcPct val="100000"/>
              </a:lnSpc>
              <a:spcBef>
                <a:spcPts val="575"/>
              </a:spcBef>
              <a:tabLst>
                <a:tab pos="734060"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spc="-10" dirty="0">
                <a:solidFill>
                  <a:srgbClr val="FFFFFF"/>
                </a:solidFill>
                <a:latin typeface="Arial"/>
                <a:cs typeface="Arial"/>
              </a:rPr>
              <a:t>Erbjudande</a:t>
            </a:r>
            <a:r>
              <a:rPr sz="1200" spc="-50" dirty="0">
                <a:solidFill>
                  <a:srgbClr val="FFFFFF"/>
                </a:solidFill>
                <a:latin typeface="Arial"/>
                <a:cs typeface="Arial"/>
              </a:rPr>
              <a:t> </a:t>
            </a:r>
            <a:r>
              <a:rPr sz="1200" dirty="0">
                <a:solidFill>
                  <a:srgbClr val="FFFFFF"/>
                </a:solidFill>
                <a:latin typeface="Arial"/>
                <a:cs typeface="Arial"/>
              </a:rPr>
              <a:t>över</a:t>
            </a:r>
            <a:r>
              <a:rPr sz="1200" spc="5" dirty="0">
                <a:solidFill>
                  <a:srgbClr val="FFFFFF"/>
                </a:solidFill>
                <a:latin typeface="Arial"/>
                <a:cs typeface="Arial"/>
              </a:rPr>
              <a:t> </a:t>
            </a:r>
            <a:r>
              <a:rPr sz="1200" spc="-10" dirty="0">
                <a:solidFill>
                  <a:srgbClr val="FFFFFF"/>
                </a:solidFill>
                <a:latin typeface="Arial"/>
                <a:cs typeface="Arial"/>
              </a:rPr>
              <a:t>generationsgränserna</a:t>
            </a:r>
            <a:r>
              <a:rPr sz="1200" spc="-30" dirty="0">
                <a:solidFill>
                  <a:srgbClr val="FFFFFF"/>
                </a:solidFill>
                <a:latin typeface="Arial"/>
                <a:cs typeface="Arial"/>
              </a:rPr>
              <a:t> </a:t>
            </a:r>
            <a:r>
              <a:rPr sz="1200" dirty="0">
                <a:solidFill>
                  <a:srgbClr val="FFFFFF"/>
                </a:solidFill>
                <a:latin typeface="Arial"/>
                <a:cs typeface="Arial"/>
              </a:rPr>
              <a:t>–</a:t>
            </a:r>
            <a:r>
              <a:rPr sz="1200" spc="10" dirty="0">
                <a:solidFill>
                  <a:srgbClr val="FFFFFF"/>
                </a:solidFill>
                <a:latin typeface="Arial"/>
                <a:cs typeface="Arial"/>
              </a:rPr>
              <a:t> </a:t>
            </a:r>
            <a:r>
              <a:rPr sz="1200" dirty="0">
                <a:solidFill>
                  <a:srgbClr val="FFFFFF"/>
                </a:solidFill>
                <a:latin typeface="Arial"/>
                <a:cs typeface="Arial"/>
              </a:rPr>
              <a:t>mormor</a:t>
            </a:r>
            <a:r>
              <a:rPr sz="1200" spc="-30" dirty="0">
                <a:solidFill>
                  <a:srgbClr val="FFFFFF"/>
                </a:solidFill>
                <a:latin typeface="Arial"/>
                <a:cs typeface="Arial"/>
              </a:rPr>
              <a:t> </a:t>
            </a:r>
            <a:r>
              <a:rPr sz="1200" dirty="0">
                <a:solidFill>
                  <a:srgbClr val="FFFFFF"/>
                </a:solidFill>
                <a:latin typeface="Arial"/>
                <a:cs typeface="Arial"/>
              </a:rPr>
              <a:t>får ta</a:t>
            </a:r>
            <a:r>
              <a:rPr sz="1200" spc="5" dirty="0">
                <a:solidFill>
                  <a:srgbClr val="FFFFFF"/>
                </a:solidFill>
                <a:latin typeface="Arial"/>
                <a:cs typeface="Arial"/>
              </a:rPr>
              <a:t> </a:t>
            </a:r>
            <a:r>
              <a:rPr sz="1200" dirty="0">
                <a:solidFill>
                  <a:srgbClr val="FFFFFF"/>
                </a:solidFill>
                <a:latin typeface="Arial"/>
                <a:cs typeface="Arial"/>
              </a:rPr>
              <a:t>med</a:t>
            </a:r>
            <a:r>
              <a:rPr sz="1200" spc="-15" dirty="0">
                <a:solidFill>
                  <a:srgbClr val="FFFFFF"/>
                </a:solidFill>
                <a:latin typeface="Arial"/>
                <a:cs typeface="Arial"/>
              </a:rPr>
              <a:t> </a:t>
            </a:r>
            <a:r>
              <a:rPr sz="1200" dirty="0">
                <a:solidFill>
                  <a:srgbClr val="FFFFFF"/>
                </a:solidFill>
                <a:latin typeface="Arial"/>
                <a:cs typeface="Arial"/>
              </a:rPr>
              <a:t>barnbarnen</a:t>
            </a:r>
            <a:r>
              <a:rPr sz="1200" spc="-35" dirty="0">
                <a:solidFill>
                  <a:srgbClr val="FFFFFF"/>
                </a:solidFill>
                <a:latin typeface="Arial"/>
                <a:cs typeface="Arial"/>
              </a:rPr>
              <a:t> </a:t>
            </a:r>
            <a:r>
              <a:rPr sz="1200" dirty="0">
                <a:solidFill>
                  <a:srgbClr val="FFFFFF"/>
                </a:solidFill>
                <a:latin typeface="Arial"/>
                <a:cs typeface="Arial"/>
              </a:rPr>
              <a:t>utan</a:t>
            </a:r>
            <a:r>
              <a:rPr sz="1200" spc="-10" dirty="0">
                <a:solidFill>
                  <a:srgbClr val="FFFFFF"/>
                </a:solidFill>
                <a:latin typeface="Arial"/>
                <a:cs typeface="Arial"/>
              </a:rPr>
              <a:t> </a:t>
            </a:r>
            <a:r>
              <a:rPr sz="1200" dirty="0">
                <a:solidFill>
                  <a:srgbClr val="FFFFFF"/>
                </a:solidFill>
                <a:latin typeface="Arial"/>
                <a:cs typeface="Arial"/>
              </a:rPr>
              <a:t>kostnad</a:t>
            </a:r>
            <a:r>
              <a:rPr sz="1200" spc="-25" dirty="0">
                <a:solidFill>
                  <a:srgbClr val="FFFFFF"/>
                </a:solidFill>
                <a:latin typeface="Arial"/>
                <a:cs typeface="Arial"/>
              </a:rPr>
              <a:t> </a:t>
            </a:r>
            <a:r>
              <a:rPr sz="1200" dirty="0">
                <a:solidFill>
                  <a:srgbClr val="FFFFFF"/>
                </a:solidFill>
                <a:latin typeface="Arial"/>
                <a:cs typeface="Arial"/>
              </a:rPr>
              <a:t>och</a:t>
            </a:r>
            <a:r>
              <a:rPr sz="1200" spc="-15" dirty="0">
                <a:solidFill>
                  <a:srgbClr val="FFFFFF"/>
                </a:solidFill>
                <a:latin typeface="Arial"/>
                <a:cs typeface="Arial"/>
              </a:rPr>
              <a:t> </a:t>
            </a:r>
            <a:r>
              <a:rPr sz="1200" dirty="0">
                <a:solidFill>
                  <a:srgbClr val="FFFFFF"/>
                </a:solidFill>
                <a:latin typeface="Arial"/>
                <a:cs typeface="Arial"/>
              </a:rPr>
              <a:t>barnen</a:t>
            </a:r>
            <a:r>
              <a:rPr sz="1200" spc="-30" dirty="0">
                <a:solidFill>
                  <a:srgbClr val="FFFFFF"/>
                </a:solidFill>
                <a:latin typeface="Arial"/>
                <a:cs typeface="Arial"/>
              </a:rPr>
              <a:t> </a:t>
            </a:r>
            <a:r>
              <a:rPr sz="1200" dirty="0">
                <a:solidFill>
                  <a:srgbClr val="FFFFFF"/>
                </a:solidFill>
                <a:latin typeface="Arial"/>
                <a:cs typeface="Arial"/>
              </a:rPr>
              <a:t>får</a:t>
            </a:r>
            <a:r>
              <a:rPr sz="1200" spc="-5" dirty="0">
                <a:solidFill>
                  <a:srgbClr val="FFFFFF"/>
                </a:solidFill>
                <a:latin typeface="Arial"/>
                <a:cs typeface="Arial"/>
              </a:rPr>
              <a:t> </a:t>
            </a:r>
            <a:r>
              <a:rPr sz="1200" dirty="0">
                <a:solidFill>
                  <a:srgbClr val="FFFFFF"/>
                </a:solidFill>
                <a:latin typeface="Arial"/>
                <a:cs typeface="Arial"/>
              </a:rPr>
              <a:t>en</a:t>
            </a:r>
            <a:r>
              <a:rPr sz="1200" spc="-10" dirty="0">
                <a:solidFill>
                  <a:srgbClr val="FFFFFF"/>
                </a:solidFill>
                <a:latin typeface="Arial"/>
                <a:cs typeface="Arial"/>
              </a:rPr>
              <a:t> halsduk.</a:t>
            </a:r>
            <a:endParaRPr sz="1200" dirty="0">
              <a:latin typeface="Arial"/>
              <a:cs typeface="Arial"/>
            </a:endParaRPr>
          </a:p>
          <a:p>
            <a:pPr marL="734060" marR="439420" indent="-269875">
              <a:lnSpc>
                <a:spcPct val="120000"/>
              </a:lnSpc>
              <a:spcBef>
                <a:spcPts val="295"/>
              </a:spcBef>
              <a:tabLst>
                <a:tab pos="734060"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spc="-10" dirty="0">
                <a:solidFill>
                  <a:srgbClr val="FFFFFF"/>
                </a:solidFill>
                <a:latin typeface="Arial"/>
                <a:cs typeface="Arial"/>
              </a:rPr>
              <a:t>Supporterklubb</a:t>
            </a:r>
            <a:r>
              <a:rPr sz="1200" spc="-55" dirty="0">
                <a:solidFill>
                  <a:srgbClr val="FFFFFF"/>
                </a:solidFill>
                <a:latin typeface="Arial"/>
                <a:cs typeface="Arial"/>
              </a:rPr>
              <a:t> </a:t>
            </a:r>
            <a:r>
              <a:rPr sz="1200" dirty="0">
                <a:solidFill>
                  <a:srgbClr val="FFFFFF"/>
                </a:solidFill>
                <a:latin typeface="Arial"/>
                <a:cs typeface="Arial"/>
              </a:rPr>
              <a:t>för</a:t>
            </a:r>
            <a:r>
              <a:rPr sz="1200" spc="-10" dirty="0">
                <a:solidFill>
                  <a:srgbClr val="FFFFFF"/>
                </a:solidFill>
                <a:latin typeface="Arial"/>
                <a:cs typeface="Arial"/>
              </a:rPr>
              <a:t> </a:t>
            </a:r>
            <a:r>
              <a:rPr sz="1200" dirty="0">
                <a:solidFill>
                  <a:srgbClr val="FFFFFF"/>
                </a:solidFill>
                <a:latin typeface="Arial"/>
                <a:cs typeface="Arial"/>
              </a:rPr>
              <a:t>de</a:t>
            </a:r>
            <a:r>
              <a:rPr sz="1200" spc="-20" dirty="0">
                <a:solidFill>
                  <a:srgbClr val="FFFFFF"/>
                </a:solidFill>
                <a:latin typeface="Arial"/>
                <a:cs typeface="Arial"/>
              </a:rPr>
              <a:t> </a:t>
            </a:r>
            <a:r>
              <a:rPr sz="1200" dirty="0">
                <a:solidFill>
                  <a:srgbClr val="FFFFFF"/>
                </a:solidFill>
                <a:latin typeface="Arial"/>
                <a:cs typeface="Arial"/>
              </a:rPr>
              <a:t>yngsta</a:t>
            </a:r>
            <a:r>
              <a:rPr sz="1200" spc="30" dirty="0">
                <a:solidFill>
                  <a:srgbClr val="FFFFFF"/>
                </a:solidFill>
                <a:latin typeface="Arial"/>
                <a:cs typeface="Arial"/>
              </a:rPr>
              <a:t> </a:t>
            </a:r>
            <a:r>
              <a:rPr sz="1200" dirty="0">
                <a:solidFill>
                  <a:srgbClr val="FFFFFF"/>
                </a:solidFill>
                <a:latin typeface="Arial"/>
                <a:cs typeface="Arial"/>
              </a:rPr>
              <a:t>–</a:t>
            </a:r>
            <a:r>
              <a:rPr sz="1200" spc="10" dirty="0">
                <a:solidFill>
                  <a:srgbClr val="FFFFFF"/>
                </a:solidFill>
                <a:latin typeface="Arial"/>
                <a:cs typeface="Arial"/>
              </a:rPr>
              <a:t> </a:t>
            </a:r>
            <a:r>
              <a:rPr sz="1200" dirty="0">
                <a:solidFill>
                  <a:srgbClr val="FFFFFF"/>
                </a:solidFill>
                <a:latin typeface="Arial"/>
                <a:cs typeface="Arial"/>
              </a:rPr>
              <a:t>VSK</a:t>
            </a:r>
            <a:r>
              <a:rPr sz="1200" spc="-5" dirty="0">
                <a:solidFill>
                  <a:srgbClr val="FFFFFF"/>
                </a:solidFill>
                <a:latin typeface="Arial"/>
                <a:cs typeface="Arial"/>
              </a:rPr>
              <a:t> </a:t>
            </a:r>
            <a:r>
              <a:rPr sz="1200" dirty="0">
                <a:solidFill>
                  <a:srgbClr val="FFFFFF"/>
                </a:solidFill>
                <a:latin typeface="Arial"/>
                <a:cs typeface="Arial"/>
              </a:rPr>
              <a:t>kör</a:t>
            </a:r>
            <a:r>
              <a:rPr sz="1200" spc="-15" dirty="0">
                <a:solidFill>
                  <a:srgbClr val="FFFFFF"/>
                </a:solidFill>
                <a:latin typeface="Arial"/>
                <a:cs typeface="Arial"/>
              </a:rPr>
              <a:t> </a:t>
            </a:r>
            <a:r>
              <a:rPr sz="1200" dirty="0">
                <a:solidFill>
                  <a:srgbClr val="FFFFFF"/>
                </a:solidFill>
                <a:latin typeface="Arial"/>
                <a:cs typeface="Arial"/>
              </a:rPr>
              <a:t>exempelvis</a:t>
            </a:r>
            <a:r>
              <a:rPr sz="1200" spc="-10" dirty="0">
                <a:solidFill>
                  <a:srgbClr val="FFFFFF"/>
                </a:solidFill>
                <a:latin typeface="Arial"/>
                <a:cs typeface="Arial"/>
              </a:rPr>
              <a:t> Gröngölingarna</a:t>
            </a:r>
            <a:r>
              <a:rPr sz="1200" spc="-40" dirty="0">
                <a:solidFill>
                  <a:srgbClr val="FFFFFF"/>
                </a:solidFill>
                <a:latin typeface="Arial"/>
                <a:cs typeface="Arial"/>
              </a:rPr>
              <a:t> </a:t>
            </a:r>
            <a:r>
              <a:rPr sz="1200" dirty="0">
                <a:solidFill>
                  <a:srgbClr val="FFFFFF"/>
                </a:solidFill>
                <a:latin typeface="Arial"/>
                <a:cs typeface="Arial"/>
              </a:rPr>
              <a:t>med</a:t>
            </a:r>
            <a:r>
              <a:rPr sz="1200" spc="-15" dirty="0">
                <a:solidFill>
                  <a:srgbClr val="FFFFFF"/>
                </a:solidFill>
                <a:latin typeface="Arial"/>
                <a:cs typeface="Arial"/>
              </a:rPr>
              <a:t> </a:t>
            </a:r>
            <a:r>
              <a:rPr sz="1200" dirty="0">
                <a:solidFill>
                  <a:srgbClr val="FFFFFF"/>
                </a:solidFill>
                <a:latin typeface="Arial"/>
                <a:cs typeface="Arial"/>
              </a:rPr>
              <a:t>egen</a:t>
            </a:r>
            <a:r>
              <a:rPr sz="1200" spc="-15" dirty="0">
                <a:solidFill>
                  <a:srgbClr val="FFFFFF"/>
                </a:solidFill>
                <a:latin typeface="Arial"/>
                <a:cs typeface="Arial"/>
              </a:rPr>
              <a:t> </a:t>
            </a:r>
            <a:r>
              <a:rPr sz="1200" dirty="0">
                <a:solidFill>
                  <a:srgbClr val="FFFFFF"/>
                </a:solidFill>
                <a:latin typeface="Arial"/>
                <a:cs typeface="Arial"/>
              </a:rPr>
              <a:t>Facebooksida,</a:t>
            </a:r>
            <a:r>
              <a:rPr sz="1200" spc="-35" dirty="0">
                <a:solidFill>
                  <a:srgbClr val="FFFFFF"/>
                </a:solidFill>
                <a:latin typeface="Arial"/>
                <a:cs typeface="Arial"/>
              </a:rPr>
              <a:t> </a:t>
            </a:r>
            <a:r>
              <a:rPr sz="1200" dirty="0">
                <a:solidFill>
                  <a:srgbClr val="FFFFFF"/>
                </a:solidFill>
                <a:latin typeface="Arial"/>
                <a:cs typeface="Arial"/>
              </a:rPr>
              <a:t>egen</a:t>
            </a:r>
            <a:r>
              <a:rPr sz="1200" spc="-15" dirty="0">
                <a:solidFill>
                  <a:srgbClr val="FFFFFF"/>
                </a:solidFill>
                <a:latin typeface="Arial"/>
                <a:cs typeface="Arial"/>
              </a:rPr>
              <a:t> </a:t>
            </a:r>
            <a:r>
              <a:rPr sz="1200" dirty="0">
                <a:solidFill>
                  <a:srgbClr val="FFFFFF"/>
                </a:solidFill>
                <a:latin typeface="Arial"/>
                <a:cs typeface="Arial"/>
              </a:rPr>
              <a:t>sektion</a:t>
            </a:r>
            <a:r>
              <a:rPr sz="1200" spc="-15" dirty="0">
                <a:solidFill>
                  <a:srgbClr val="FFFFFF"/>
                </a:solidFill>
                <a:latin typeface="Arial"/>
                <a:cs typeface="Arial"/>
              </a:rPr>
              <a:t> </a:t>
            </a:r>
            <a:r>
              <a:rPr sz="1200" dirty="0">
                <a:solidFill>
                  <a:srgbClr val="FFFFFF"/>
                </a:solidFill>
                <a:latin typeface="Arial"/>
                <a:cs typeface="Arial"/>
              </a:rPr>
              <a:t>och</a:t>
            </a:r>
            <a:r>
              <a:rPr sz="1200" spc="-20" dirty="0">
                <a:solidFill>
                  <a:srgbClr val="FFFFFF"/>
                </a:solidFill>
                <a:latin typeface="Arial"/>
                <a:cs typeface="Arial"/>
              </a:rPr>
              <a:t> </a:t>
            </a:r>
            <a:r>
              <a:rPr sz="1200" dirty="0">
                <a:solidFill>
                  <a:srgbClr val="FFFFFF"/>
                </a:solidFill>
                <a:latin typeface="Arial"/>
                <a:cs typeface="Arial"/>
              </a:rPr>
              <a:t>godisregn</a:t>
            </a:r>
            <a:r>
              <a:rPr sz="1200" spc="-15" dirty="0">
                <a:solidFill>
                  <a:srgbClr val="FFFFFF"/>
                </a:solidFill>
                <a:latin typeface="Arial"/>
                <a:cs typeface="Arial"/>
              </a:rPr>
              <a:t> </a:t>
            </a:r>
            <a:r>
              <a:rPr sz="1200" dirty="0">
                <a:solidFill>
                  <a:srgbClr val="FFFFFF"/>
                </a:solidFill>
                <a:latin typeface="Arial"/>
                <a:cs typeface="Arial"/>
              </a:rPr>
              <a:t>i</a:t>
            </a:r>
            <a:r>
              <a:rPr sz="1200" spc="5" dirty="0">
                <a:solidFill>
                  <a:srgbClr val="FFFFFF"/>
                </a:solidFill>
                <a:latin typeface="Arial"/>
                <a:cs typeface="Arial"/>
              </a:rPr>
              <a:t> </a:t>
            </a:r>
            <a:r>
              <a:rPr sz="1200" dirty="0">
                <a:solidFill>
                  <a:srgbClr val="FFFFFF"/>
                </a:solidFill>
                <a:latin typeface="Arial"/>
                <a:cs typeface="Arial"/>
              </a:rPr>
              <a:t>pausen.</a:t>
            </a:r>
            <a:r>
              <a:rPr sz="1200" spc="-35" dirty="0">
                <a:solidFill>
                  <a:srgbClr val="FFFFFF"/>
                </a:solidFill>
                <a:latin typeface="Arial"/>
                <a:cs typeface="Arial"/>
              </a:rPr>
              <a:t> </a:t>
            </a:r>
            <a:r>
              <a:rPr sz="1200" dirty="0">
                <a:solidFill>
                  <a:srgbClr val="FFFFFF"/>
                </a:solidFill>
                <a:latin typeface="Arial"/>
                <a:cs typeface="Arial"/>
              </a:rPr>
              <a:t>Öppet</a:t>
            </a:r>
            <a:r>
              <a:rPr sz="1200" spc="-15" dirty="0">
                <a:solidFill>
                  <a:srgbClr val="FFFFFF"/>
                </a:solidFill>
                <a:latin typeface="Arial"/>
                <a:cs typeface="Arial"/>
              </a:rPr>
              <a:t> </a:t>
            </a:r>
            <a:r>
              <a:rPr sz="1200" dirty="0">
                <a:solidFill>
                  <a:srgbClr val="FFFFFF"/>
                </a:solidFill>
                <a:latin typeface="Arial"/>
                <a:cs typeface="Arial"/>
              </a:rPr>
              <a:t>för</a:t>
            </a:r>
            <a:r>
              <a:rPr sz="1200" spc="-10" dirty="0">
                <a:solidFill>
                  <a:srgbClr val="FFFFFF"/>
                </a:solidFill>
                <a:latin typeface="Arial"/>
                <a:cs typeface="Arial"/>
              </a:rPr>
              <a:t> </a:t>
            </a:r>
            <a:r>
              <a:rPr sz="1200" spc="-25" dirty="0">
                <a:solidFill>
                  <a:srgbClr val="FFFFFF"/>
                </a:solidFill>
                <a:latin typeface="Arial"/>
                <a:cs typeface="Arial"/>
              </a:rPr>
              <a:t>de </a:t>
            </a:r>
            <a:r>
              <a:rPr sz="1200" dirty="0">
                <a:solidFill>
                  <a:srgbClr val="FFFFFF"/>
                </a:solidFill>
                <a:latin typeface="Arial"/>
                <a:cs typeface="Arial"/>
              </a:rPr>
              <a:t>mellan</a:t>
            </a:r>
            <a:r>
              <a:rPr sz="1200" spc="-45" dirty="0">
                <a:solidFill>
                  <a:srgbClr val="FFFFFF"/>
                </a:solidFill>
                <a:latin typeface="Arial"/>
                <a:cs typeface="Arial"/>
              </a:rPr>
              <a:t> </a:t>
            </a:r>
            <a:r>
              <a:rPr sz="1200" dirty="0">
                <a:solidFill>
                  <a:srgbClr val="FFFFFF"/>
                </a:solidFill>
                <a:latin typeface="Arial"/>
                <a:cs typeface="Arial"/>
              </a:rPr>
              <a:t>4</a:t>
            </a:r>
            <a:r>
              <a:rPr sz="1200" spc="-20" dirty="0">
                <a:solidFill>
                  <a:srgbClr val="FFFFFF"/>
                </a:solidFill>
                <a:latin typeface="Arial"/>
                <a:cs typeface="Arial"/>
              </a:rPr>
              <a:t> </a:t>
            </a:r>
            <a:r>
              <a:rPr sz="1200" dirty="0">
                <a:solidFill>
                  <a:srgbClr val="FFFFFF"/>
                </a:solidFill>
                <a:latin typeface="Arial"/>
                <a:cs typeface="Arial"/>
              </a:rPr>
              <a:t>och</a:t>
            </a:r>
            <a:r>
              <a:rPr sz="1200" spc="-20" dirty="0">
                <a:solidFill>
                  <a:srgbClr val="FFFFFF"/>
                </a:solidFill>
                <a:latin typeface="Arial"/>
                <a:cs typeface="Arial"/>
              </a:rPr>
              <a:t> </a:t>
            </a:r>
            <a:r>
              <a:rPr sz="1200" dirty="0">
                <a:solidFill>
                  <a:srgbClr val="FFFFFF"/>
                </a:solidFill>
                <a:latin typeface="Arial"/>
                <a:cs typeface="Arial"/>
              </a:rPr>
              <a:t>15</a:t>
            </a:r>
            <a:r>
              <a:rPr sz="1200" spc="-25" dirty="0">
                <a:solidFill>
                  <a:srgbClr val="FFFFFF"/>
                </a:solidFill>
                <a:latin typeface="Arial"/>
                <a:cs typeface="Arial"/>
              </a:rPr>
              <a:t> </a:t>
            </a:r>
            <a:r>
              <a:rPr sz="1200" dirty="0">
                <a:solidFill>
                  <a:srgbClr val="FFFFFF"/>
                </a:solidFill>
                <a:latin typeface="Arial"/>
                <a:cs typeface="Arial"/>
              </a:rPr>
              <a:t>år.</a:t>
            </a:r>
            <a:r>
              <a:rPr sz="1200" spc="-10" dirty="0">
                <a:solidFill>
                  <a:srgbClr val="FFFFFF"/>
                </a:solidFill>
                <a:latin typeface="Arial"/>
                <a:cs typeface="Arial"/>
              </a:rPr>
              <a:t> </a:t>
            </a:r>
            <a:r>
              <a:rPr sz="1200" dirty="0">
                <a:solidFill>
                  <a:srgbClr val="FFFFFF"/>
                </a:solidFill>
                <a:latin typeface="Arial"/>
                <a:cs typeface="Arial"/>
              </a:rPr>
              <a:t>2</a:t>
            </a:r>
            <a:r>
              <a:rPr sz="1200" spc="-20" dirty="0">
                <a:solidFill>
                  <a:srgbClr val="FFFFFF"/>
                </a:solidFill>
                <a:latin typeface="Arial"/>
                <a:cs typeface="Arial"/>
              </a:rPr>
              <a:t> </a:t>
            </a:r>
            <a:r>
              <a:rPr sz="1200" dirty="0">
                <a:solidFill>
                  <a:srgbClr val="FFFFFF"/>
                </a:solidFill>
                <a:latin typeface="Arial"/>
                <a:cs typeface="Arial"/>
              </a:rPr>
              <a:t>ggr per</a:t>
            </a:r>
            <a:r>
              <a:rPr sz="1200" spc="-25" dirty="0">
                <a:solidFill>
                  <a:srgbClr val="FFFFFF"/>
                </a:solidFill>
                <a:latin typeface="Arial"/>
                <a:cs typeface="Arial"/>
              </a:rPr>
              <a:t> </a:t>
            </a:r>
            <a:r>
              <a:rPr sz="1200" dirty="0">
                <a:solidFill>
                  <a:srgbClr val="FFFFFF"/>
                </a:solidFill>
                <a:latin typeface="Arial"/>
                <a:cs typeface="Arial"/>
              </a:rPr>
              <a:t>år</a:t>
            </a:r>
            <a:r>
              <a:rPr sz="1200" spc="-25" dirty="0">
                <a:solidFill>
                  <a:srgbClr val="FFFFFF"/>
                </a:solidFill>
                <a:latin typeface="Arial"/>
                <a:cs typeface="Arial"/>
              </a:rPr>
              <a:t> </a:t>
            </a:r>
            <a:r>
              <a:rPr sz="1200" dirty="0">
                <a:solidFill>
                  <a:srgbClr val="FFFFFF"/>
                </a:solidFill>
                <a:latin typeface="Arial"/>
                <a:cs typeface="Arial"/>
              </a:rPr>
              <a:t>sker</a:t>
            </a:r>
            <a:r>
              <a:rPr sz="1200" spc="-5" dirty="0">
                <a:solidFill>
                  <a:srgbClr val="FFFFFF"/>
                </a:solidFill>
                <a:latin typeface="Arial"/>
                <a:cs typeface="Arial"/>
              </a:rPr>
              <a:t> </a:t>
            </a:r>
            <a:r>
              <a:rPr sz="1200" dirty="0">
                <a:solidFill>
                  <a:srgbClr val="FFFFFF"/>
                </a:solidFill>
                <a:latin typeface="Arial"/>
                <a:cs typeface="Arial"/>
              </a:rPr>
              <a:t>träffar</a:t>
            </a:r>
            <a:r>
              <a:rPr sz="1200" spc="-35" dirty="0">
                <a:solidFill>
                  <a:srgbClr val="FFFFFF"/>
                </a:solidFill>
                <a:latin typeface="Arial"/>
                <a:cs typeface="Arial"/>
              </a:rPr>
              <a:t> </a:t>
            </a:r>
            <a:r>
              <a:rPr sz="1200" dirty="0">
                <a:solidFill>
                  <a:srgbClr val="FFFFFF"/>
                </a:solidFill>
                <a:latin typeface="Arial"/>
                <a:cs typeface="Arial"/>
              </a:rPr>
              <a:t>med</a:t>
            </a:r>
            <a:r>
              <a:rPr sz="1200" spc="-90" dirty="0">
                <a:solidFill>
                  <a:srgbClr val="FFFFFF"/>
                </a:solidFill>
                <a:latin typeface="Arial"/>
                <a:cs typeface="Arial"/>
              </a:rPr>
              <a:t> </a:t>
            </a:r>
            <a:r>
              <a:rPr sz="1200" dirty="0">
                <a:solidFill>
                  <a:srgbClr val="FFFFFF"/>
                </a:solidFill>
                <a:latin typeface="Arial"/>
                <a:cs typeface="Arial"/>
              </a:rPr>
              <a:t>A-</a:t>
            </a:r>
            <a:r>
              <a:rPr sz="1200" spc="-10" dirty="0">
                <a:solidFill>
                  <a:srgbClr val="FFFFFF"/>
                </a:solidFill>
                <a:latin typeface="Arial"/>
                <a:cs typeface="Arial"/>
              </a:rPr>
              <a:t>laget.</a:t>
            </a:r>
            <a:endParaRPr sz="1200" dirty="0">
              <a:latin typeface="Arial"/>
              <a:cs typeface="Arial"/>
            </a:endParaRPr>
          </a:p>
          <a:p>
            <a:pPr marL="464184">
              <a:lnSpc>
                <a:spcPct val="100000"/>
              </a:lnSpc>
              <a:spcBef>
                <a:spcPts val="575"/>
              </a:spcBef>
              <a:tabLst>
                <a:tab pos="734060"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Premiera</a:t>
            </a:r>
            <a:r>
              <a:rPr sz="1200" spc="-45" dirty="0">
                <a:solidFill>
                  <a:srgbClr val="FFFFFF"/>
                </a:solidFill>
                <a:latin typeface="Arial"/>
                <a:cs typeface="Arial"/>
              </a:rPr>
              <a:t> </a:t>
            </a:r>
            <a:r>
              <a:rPr sz="1200" dirty="0">
                <a:solidFill>
                  <a:srgbClr val="FFFFFF"/>
                </a:solidFill>
                <a:latin typeface="Arial"/>
                <a:cs typeface="Arial"/>
              </a:rPr>
              <a:t>de</a:t>
            </a:r>
            <a:r>
              <a:rPr sz="1200" spc="-20" dirty="0">
                <a:solidFill>
                  <a:srgbClr val="FFFFFF"/>
                </a:solidFill>
                <a:latin typeface="Arial"/>
                <a:cs typeface="Arial"/>
              </a:rPr>
              <a:t> </a:t>
            </a:r>
            <a:r>
              <a:rPr sz="1200" dirty="0">
                <a:solidFill>
                  <a:srgbClr val="FFFFFF"/>
                </a:solidFill>
                <a:latin typeface="Arial"/>
                <a:cs typeface="Arial"/>
              </a:rPr>
              <a:t>ungdomslag</a:t>
            </a:r>
            <a:r>
              <a:rPr sz="1200" spc="-40" dirty="0">
                <a:solidFill>
                  <a:srgbClr val="FFFFFF"/>
                </a:solidFill>
                <a:latin typeface="Arial"/>
                <a:cs typeface="Arial"/>
              </a:rPr>
              <a:t> </a:t>
            </a:r>
            <a:r>
              <a:rPr sz="1200" dirty="0">
                <a:solidFill>
                  <a:srgbClr val="FFFFFF"/>
                </a:solidFill>
                <a:latin typeface="Arial"/>
                <a:cs typeface="Arial"/>
              </a:rPr>
              <a:t>som</a:t>
            </a:r>
            <a:r>
              <a:rPr sz="1200" spc="-25" dirty="0">
                <a:solidFill>
                  <a:srgbClr val="FFFFFF"/>
                </a:solidFill>
                <a:latin typeface="Arial"/>
                <a:cs typeface="Arial"/>
              </a:rPr>
              <a:t> </a:t>
            </a:r>
            <a:r>
              <a:rPr sz="1200" dirty="0">
                <a:solidFill>
                  <a:srgbClr val="FFFFFF"/>
                </a:solidFill>
                <a:latin typeface="Arial"/>
                <a:cs typeface="Arial"/>
              </a:rPr>
              <a:t>går</a:t>
            </a:r>
            <a:r>
              <a:rPr sz="1200" spc="-10" dirty="0">
                <a:solidFill>
                  <a:srgbClr val="FFFFFF"/>
                </a:solidFill>
                <a:latin typeface="Arial"/>
                <a:cs typeface="Arial"/>
              </a:rPr>
              <a:t> </a:t>
            </a:r>
            <a:r>
              <a:rPr sz="1200" dirty="0">
                <a:solidFill>
                  <a:srgbClr val="FFFFFF"/>
                </a:solidFill>
                <a:latin typeface="Arial"/>
                <a:cs typeface="Arial"/>
              </a:rPr>
              <a:t>mest</a:t>
            </a:r>
            <a:r>
              <a:rPr sz="1200" spc="-20" dirty="0">
                <a:solidFill>
                  <a:srgbClr val="FFFFFF"/>
                </a:solidFill>
                <a:latin typeface="Arial"/>
                <a:cs typeface="Arial"/>
              </a:rPr>
              <a:t> </a:t>
            </a:r>
            <a:r>
              <a:rPr sz="1200" dirty="0">
                <a:solidFill>
                  <a:srgbClr val="FFFFFF"/>
                </a:solidFill>
                <a:latin typeface="Arial"/>
                <a:cs typeface="Arial"/>
              </a:rPr>
              <a:t>frekvent.</a:t>
            </a:r>
            <a:r>
              <a:rPr sz="1200" spc="-30" dirty="0">
                <a:solidFill>
                  <a:srgbClr val="FFFFFF"/>
                </a:solidFill>
                <a:latin typeface="Arial"/>
                <a:cs typeface="Arial"/>
              </a:rPr>
              <a:t> </a:t>
            </a:r>
            <a:r>
              <a:rPr sz="1200" dirty="0">
                <a:solidFill>
                  <a:srgbClr val="FFFFFF"/>
                </a:solidFill>
                <a:latin typeface="Arial"/>
                <a:cs typeface="Arial"/>
              </a:rPr>
              <a:t>Exempelvis</a:t>
            </a:r>
            <a:r>
              <a:rPr sz="1200" spc="-25" dirty="0">
                <a:solidFill>
                  <a:srgbClr val="FFFFFF"/>
                </a:solidFill>
                <a:latin typeface="Arial"/>
                <a:cs typeface="Arial"/>
              </a:rPr>
              <a:t> </a:t>
            </a:r>
            <a:r>
              <a:rPr sz="1200" dirty="0">
                <a:solidFill>
                  <a:srgbClr val="FFFFFF"/>
                </a:solidFill>
                <a:latin typeface="Arial"/>
                <a:cs typeface="Arial"/>
              </a:rPr>
              <a:t>priser</a:t>
            </a:r>
            <a:r>
              <a:rPr sz="1200" spc="-25" dirty="0">
                <a:solidFill>
                  <a:srgbClr val="FFFFFF"/>
                </a:solidFill>
                <a:latin typeface="Arial"/>
                <a:cs typeface="Arial"/>
              </a:rPr>
              <a:t> </a:t>
            </a:r>
            <a:r>
              <a:rPr sz="1200" dirty="0">
                <a:solidFill>
                  <a:srgbClr val="FFFFFF"/>
                </a:solidFill>
                <a:latin typeface="Arial"/>
                <a:cs typeface="Arial"/>
              </a:rPr>
              <a:t>från</a:t>
            </a:r>
            <a:r>
              <a:rPr sz="1200" spc="-30" dirty="0">
                <a:solidFill>
                  <a:srgbClr val="FFFFFF"/>
                </a:solidFill>
                <a:latin typeface="Arial"/>
                <a:cs typeface="Arial"/>
              </a:rPr>
              <a:t> </a:t>
            </a:r>
            <a:r>
              <a:rPr sz="1200" dirty="0">
                <a:solidFill>
                  <a:srgbClr val="FFFFFF"/>
                </a:solidFill>
                <a:latin typeface="Arial"/>
                <a:cs typeface="Arial"/>
              </a:rPr>
              <a:t>en</a:t>
            </a:r>
            <a:r>
              <a:rPr sz="1200" spc="-15" dirty="0">
                <a:solidFill>
                  <a:srgbClr val="FFFFFF"/>
                </a:solidFill>
                <a:latin typeface="Arial"/>
                <a:cs typeface="Arial"/>
              </a:rPr>
              <a:t> </a:t>
            </a:r>
            <a:r>
              <a:rPr sz="1200" spc="-10" dirty="0">
                <a:solidFill>
                  <a:srgbClr val="FFFFFF"/>
                </a:solidFill>
                <a:latin typeface="Arial"/>
                <a:cs typeface="Arial"/>
              </a:rPr>
              <a:t>sponsor.</a:t>
            </a:r>
            <a:endParaRPr sz="1200" dirty="0">
              <a:latin typeface="Arial"/>
              <a:cs typeface="Arial"/>
            </a:endParaRPr>
          </a:p>
          <a:p>
            <a:pPr marL="734060" marR="583565" indent="-269875">
              <a:lnSpc>
                <a:spcPct val="120000"/>
              </a:lnSpc>
              <a:spcBef>
                <a:spcPts val="285"/>
              </a:spcBef>
              <a:tabLst>
                <a:tab pos="734060"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Säsongskort</a:t>
            </a:r>
            <a:r>
              <a:rPr sz="1200" spc="-45" dirty="0">
                <a:solidFill>
                  <a:srgbClr val="FFFFFF"/>
                </a:solidFill>
                <a:latin typeface="Arial"/>
                <a:cs typeface="Arial"/>
              </a:rPr>
              <a:t> </a:t>
            </a:r>
            <a:r>
              <a:rPr sz="1200" dirty="0">
                <a:solidFill>
                  <a:srgbClr val="FFFFFF"/>
                </a:solidFill>
                <a:latin typeface="Arial"/>
                <a:cs typeface="Arial"/>
              </a:rPr>
              <a:t>för</a:t>
            </a:r>
            <a:r>
              <a:rPr sz="1200" spc="-25" dirty="0">
                <a:solidFill>
                  <a:srgbClr val="FFFFFF"/>
                </a:solidFill>
                <a:latin typeface="Arial"/>
                <a:cs typeface="Arial"/>
              </a:rPr>
              <a:t> </a:t>
            </a:r>
            <a:r>
              <a:rPr sz="1200" dirty="0">
                <a:solidFill>
                  <a:srgbClr val="FFFFFF"/>
                </a:solidFill>
                <a:latin typeface="Arial"/>
                <a:cs typeface="Arial"/>
              </a:rPr>
              <a:t>de</a:t>
            </a:r>
            <a:r>
              <a:rPr sz="1200" spc="-15" dirty="0">
                <a:solidFill>
                  <a:srgbClr val="FFFFFF"/>
                </a:solidFill>
                <a:latin typeface="Arial"/>
                <a:cs typeface="Arial"/>
              </a:rPr>
              <a:t> </a:t>
            </a:r>
            <a:r>
              <a:rPr sz="1200" dirty="0">
                <a:solidFill>
                  <a:srgbClr val="FFFFFF"/>
                </a:solidFill>
                <a:latin typeface="Arial"/>
                <a:cs typeface="Arial"/>
              </a:rPr>
              <a:t>som</a:t>
            </a:r>
            <a:r>
              <a:rPr sz="1200" spc="-25" dirty="0">
                <a:solidFill>
                  <a:srgbClr val="FFFFFF"/>
                </a:solidFill>
                <a:latin typeface="Arial"/>
                <a:cs typeface="Arial"/>
              </a:rPr>
              <a:t> </a:t>
            </a:r>
            <a:r>
              <a:rPr sz="1200" dirty="0">
                <a:solidFill>
                  <a:srgbClr val="FFFFFF"/>
                </a:solidFill>
                <a:latin typeface="Arial"/>
                <a:cs typeface="Arial"/>
              </a:rPr>
              <a:t>är</a:t>
            </a:r>
            <a:r>
              <a:rPr sz="1200" spc="-5" dirty="0">
                <a:solidFill>
                  <a:srgbClr val="FFFFFF"/>
                </a:solidFill>
                <a:latin typeface="Arial"/>
                <a:cs typeface="Arial"/>
              </a:rPr>
              <a:t> </a:t>
            </a:r>
            <a:r>
              <a:rPr sz="1200" dirty="0">
                <a:solidFill>
                  <a:srgbClr val="FFFFFF"/>
                </a:solidFill>
                <a:latin typeface="Arial"/>
                <a:cs typeface="Arial"/>
              </a:rPr>
              <a:t>under</a:t>
            </a:r>
            <a:r>
              <a:rPr sz="1200" spc="-50" dirty="0">
                <a:solidFill>
                  <a:srgbClr val="FFFFFF"/>
                </a:solidFill>
                <a:latin typeface="Arial"/>
                <a:cs typeface="Arial"/>
              </a:rPr>
              <a:t> </a:t>
            </a:r>
            <a:r>
              <a:rPr sz="1200" dirty="0">
                <a:solidFill>
                  <a:srgbClr val="FFFFFF"/>
                </a:solidFill>
                <a:latin typeface="Arial"/>
                <a:cs typeface="Arial"/>
              </a:rPr>
              <a:t>16</a:t>
            </a:r>
            <a:r>
              <a:rPr sz="1200" spc="-15" dirty="0">
                <a:solidFill>
                  <a:srgbClr val="FFFFFF"/>
                </a:solidFill>
                <a:latin typeface="Arial"/>
                <a:cs typeface="Arial"/>
              </a:rPr>
              <a:t> </a:t>
            </a:r>
            <a:r>
              <a:rPr sz="1200" dirty="0">
                <a:solidFill>
                  <a:srgbClr val="FFFFFF"/>
                </a:solidFill>
                <a:latin typeface="Arial"/>
                <a:cs typeface="Arial"/>
              </a:rPr>
              <a:t>år</a:t>
            </a:r>
            <a:r>
              <a:rPr sz="1200" spc="-25" dirty="0">
                <a:solidFill>
                  <a:srgbClr val="FFFFFF"/>
                </a:solidFill>
                <a:latin typeface="Arial"/>
                <a:cs typeface="Arial"/>
              </a:rPr>
              <a:t> </a:t>
            </a:r>
            <a:r>
              <a:rPr sz="1200" dirty="0">
                <a:solidFill>
                  <a:srgbClr val="FFFFFF"/>
                </a:solidFill>
                <a:latin typeface="Arial"/>
                <a:cs typeface="Arial"/>
              </a:rPr>
              <a:t>där</a:t>
            </a:r>
            <a:r>
              <a:rPr sz="1200" spc="-20" dirty="0">
                <a:solidFill>
                  <a:srgbClr val="FFFFFF"/>
                </a:solidFill>
                <a:latin typeface="Arial"/>
                <a:cs typeface="Arial"/>
              </a:rPr>
              <a:t> </a:t>
            </a:r>
            <a:r>
              <a:rPr sz="1200" dirty="0">
                <a:solidFill>
                  <a:srgbClr val="FFFFFF"/>
                </a:solidFill>
                <a:latin typeface="Arial"/>
                <a:cs typeface="Arial"/>
              </a:rPr>
              <a:t>en</a:t>
            </a:r>
            <a:r>
              <a:rPr sz="1200" spc="-20" dirty="0">
                <a:solidFill>
                  <a:srgbClr val="FFFFFF"/>
                </a:solidFill>
                <a:latin typeface="Arial"/>
                <a:cs typeface="Arial"/>
              </a:rPr>
              <a:t> </a:t>
            </a:r>
            <a:r>
              <a:rPr sz="1200" dirty="0">
                <a:solidFill>
                  <a:srgbClr val="FFFFFF"/>
                </a:solidFill>
                <a:latin typeface="Arial"/>
                <a:cs typeface="Arial"/>
              </a:rPr>
              <a:t>sponsor</a:t>
            </a:r>
            <a:r>
              <a:rPr sz="1200" spc="-45" dirty="0">
                <a:solidFill>
                  <a:srgbClr val="FFFFFF"/>
                </a:solidFill>
                <a:latin typeface="Arial"/>
                <a:cs typeface="Arial"/>
              </a:rPr>
              <a:t> </a:t>
            </a:r>
            <a:r>
              <a:rPr sz="1200" dirty="0">
                <a:solidFill>
                  <a:srgbClr val="FFFFFF"/>
                </a:solidFill>
                <a:latin typeface="Arial"/>
                <a:cs typeface="Arial"/>
              </a:rPr>
              <a:t>betalar</a:t>
            </a:r>
            <a:r>
              <a:rPr sz="1200" spc="-45" dirty="0">
                <a:solidFill>
                  <a:srgbClr val="FFFFFF"/>
                </a:solidFill>
                <a:latin typeface="Arial"/>
                <a:cs typeface="Arial"/>
              </a:rPr>
              <a:t> </a:t>
            </a:r>
            <a:r>
              <a:rPr sz="1200" dirty="0">
                <a:solidFill>
                  <a:srgbClr val="FFFFFF"/>
                </a:solidFill>
                <a:latin typeface="Arial"/>
                <a:cs typeface="Arial"/>
              </a:rPr>
              <a:t>för</a:t>
            </a:r>
            <a:r>
              <a:rPr sz="1200" spc="-20" dirty="0">
                <a:solidFill>
                  <a:srgbClr val="FFFFFF"/>
                </a:solidFill>
                <a:latin typeface="Arial"/>
                <a:cs typeface="Arial"/>
              </a:rPr>
              <a:t> </a:t>
            </a:r>
            <a:r>
              <a:rPr sz="1200" dirty="0">
                <a:solidFill>
                  <a:srgbClr val="FFFFFF"/>
                </a:solidFill>
                <a:latin typeface="Arial"/>
                <a:cs typeface="Arial"/>
              </a:rPr>
              <a:t>säsongskortet.</a:t>
            </a:r>
            <a:r>
              <a:rPr sz="1200" spc="-40" dirty="0">
                <a:solidFill>
                  <a:srgbClr val="FFFFFF"/>
                </a:solidFill>
                <a:latin typeface="Arial"/>
                <a:cs typeface="Arial"/>
              </a:rPr>
              <a:t> </a:t>
            </a:r>
            <a:r>
              <a:rPr sz="1200" dirty="0">
                <a:solidFill>
                  <a:srgbClr val="FFFFFF"/>
                </a:solidFill>
                <a:latin typeface="Arial"/>
                <a:cs typeface="Arial"/>
              </a:rPr>
              <a:t>Registrering</a:t>
            </a:r>
            <a:r>
              <a:rPr sz="1200" spc="-30" dirty="0">
                <a:solidFill>
                  <a:srgbClr val="FFFFFF"/>
                </a:solidFill>
                <a:latin typeface="Arial"/>
                <a:cs typeface="Arial"/>
              </a:rPr>
              <a:t> </a:t>
            </a:r>
            <a:r>
              <a:rPr sz="1200" dirty="0">
                <a:solidFill>
                  <a:srgbClr val="FFFFFF"/>
                </a:solidFill>
                <a:latin typeface="Arial"/>
                <a:cs typeface="Arial"/>
              </a:rPr>
              <a:t>bör</a:t>
            </a:r>
            <a:r>
              <a:rPr sz="1200" spc="-20" dirty="0">
                <a:solidFill>
                  <a:srgbClr val="FFFFFF"/>
                </a:solidFill>
                <a:latin typeface="Arial"/>
                <a:cs typeface="Arial"/>
              </a:rPr>
              <a:t> </a:t>
            </a:r>
            <a:r>
              <a:rPr sz="1200" dirty="0">
                <a:solidFill>
                  <a:srgbClr val="FFFFFF"/>
                </a:solidFill>
                <a:latin typeface="Arial"/>
                <a:cs typeface="Arial"/>
              </a:rPr>
              <a:t>krävas</a:t>
            </a:r>
            <a:r>
              <a:rPr sz="1200" spc="-10" dirty="0">
                <a:solidFill>
                  <a:srgbClr val="FFFFFF"/>
                </a:solidFill>
                <a:latin typeface="Arial"/>
                <a:cs typeface="Arial"/>
              </a:rPr>
              <a:t> </a:t>
            </a:r>
            <a:r>
              <a:rPr sz="1200" dirty="0">
                <a:solidFill>
                  <a:srgbClr val="FFFFFF"/>
                </a:solidFill>
                <a:latin typeface="Arial"/>
                <a:cs typeface="Arial"/>
              </a:rPr>
              <a:t>av</a:t>
            </a:r>
            <a:r>
              <a:rPr sz="1200" spc="-20" dirty="0">
                <a:solidFill>
                  <a:srgbClr val="FFFFFF"/>
                </a:solidFill>
                <a:latin typeface="Arial"/>
                <a:cs typeface="Arial"/>
              </a:rPr>
              <a:t> </a:t>
            </a:r>
            <a:r>
              <a:rPr sz="1200" dirty="0">
                <a:solidFill>
                  <a:srgbClr val="FFFFFF"/>
                </a:solidFill>
                <a:latin typeface="Arial"/>
                <a:cs typeface="Arial"/>
              </a:rPr>
              <a:t>de</a:t>
            </a:r>
            <a:r>
              <a:rPr sz="1200" spc="-20" dirty="0">
                <a:solidFill>
                  <a:srgbClr val="FFFFFF"/>
                </a:solidFill>
                <a:latin typeface="Arial"/>
                <a:cs typeface="Arial"/>
              </a:rPr>
              <a:t> </a:t>
            </a:r>
            <a:r>
              <a:rPr sz="1200" dirty="0">
                <a:solidFill>
                  <a:srgbClr val="FFFFFF"/>
                </a:solidFill>
                <a:latin typeface="Arial"/>
                <a:cs typeface="Arial"/>
              </a:rPr>
              <a:t>som</a:t>
            </a:r>
            <a:r>
              <a:rPr sz="1200" spc="-20" dirty="0">
                <a:solidFill>
                  <a:srgbClr val="FFFFFF"/>
                </a:solidFill>
                <a:latin typeface="Arial"/>
                <a:cs typeface="Arial"/>
              </a:rPr>
              <a:t> </a:t>
            </a:r>
            <a:r>
              <a:rPr sz="1200" dirty="0">
                <a:solidFill>
                  <a:srgbClr val="FFFFFF"/>
                </a:solidFill>
                <a:latin typeface="Arial"/>
                <a:cs typeface="Arial"/>
              </a:rPr>
              <a:t>vill ha</a:t>
            </a:r>
            <a:r>
              <a:rPr sz="1200" spc="-20" dirty="0">
                <a:solidFill>
                  <a:srgbClr val="FFFFFF"/>
                </a:solidFill>
                <a:latin typeface="Arial"/>
                <a:cs typeface="Arial"/>
              </a:rPr>
              <a:t> </a:t>
            </a:r>
            <a:r>
              <a:rPr sz="1200" dirty="0">
                <a:solidFill>
                  <a:srgbClr val="FFFFFF"/>
                </a:solidFill>
                <a:latin typeface="Arial"/>
                <a:cs typeface="Arial"/>
              </a:rPr>
              <a:t>ett</a:t>
            </a:r>
            <a:r>
              <a:rPr sz="1200" spc="60" dirty="0">
                <a:solidFill>
                  <a:srgbClr val="FFFFFF"/>
                </a:solidFill>
                <a:latin typeface="Arial"/>
                <a:cs typeface="Arial"/>
              </a:rPr>
              <a:t> </a:t>
            </a:r>
            <a:r>
              <a:rPr sz="1200" dirty="0">
                <a:solidFill>
                  <a:srgbClr val="FFFFFF"/>
                </a:solidFill>
                <a:latin typeface="Arial"/>
                <a:cs typeface="Arial"/>
              </a:rPr>
              <a:t>säsongskort</a:t>
            </a:r>
            <a:r>
              <a:rPr sz="1200" spc="-30" dirty="0">
                <a:solidFill>
                  <a:srgbClr val="FFFFFF"/>
                </a:solidFill>
                <a:latin typeface="Arial"/>
                <a:cs typeface="Arial"/>
              </a:rPr>
              <a:t> </a:t>
            </a:r>
            <a:r>
              <a:rPr sz="1200" spc="-20" dirty="0">
                <a:solidFill>
                  <a:srgbClr val="FFFFFF"/>
                </a:solidFill>
                <a:latin typeface="Arial"/>
                <a:cs typeface="Arial"/>
              </a:rPr>
              <a:t>utan </a:t>
            </a:r>
            <a:r>
              <a:rPr sz="1200" spc="-10" dirty="0">
                <a:solidFill>
                  <a:srgbClr val="FFFFFF"/>
                </a:solidFill>
                <a:latin typeface="Arial"/>
                <a:cs typeface="Arial"/>
              </a:rPr>
              <a:t>kostnad.</a:t>
            </a:r>
            <a:endParaRPr sz="1200" dirty="0">
              <a:latin typeface="Arial"/>
              <a:cs typeface="Arial"/>
            </a:endParaRPr>
          </a:p>
          <a:p>
            <a:pPr marL="464184">
              <a:lnSpc>
                <a:spcPct val="100000"/>
              </a:lnSpc>
              <a:spcBef>
                <a:spcPts val="580"/>
              </a:spcBef>
              <a:tabLst>
                <a:tab pos="734060"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Spelarna</a:t>
            </a:r>
            <a:r>
              <a:rPr sz="1200" spc="-60" dirty="0">
                <a:solidFill>
                  <a:srgbClr val="FFFFFF"/>
                </a:solidFill>
                <a:latin typeface="Arial"/>
                <a:cs typeface="Arial"/>
              </a:rPr>
              <a:t> </a:t>
            </a:r>
            <a:r>
              <a:rPr sz="1200" dirty="0">
                <a:solidFill>
                  <a:srgbClr val="FFFFFF"/>
                </a:solidFill>
                <a:latin typeface="Arial"/>
                <a:cs typeface="Arial"/>
              </a:rPr>
              <a:t>är</a:t>
            </a:r>
            <a:r>
              <a:rPr sz="1200" spc="-15" dirty="0">
                <a:solidFill>
                  <a:srgbClr val="FFFFFF"/>
                </a:solidFill>
                <a:latin typeface="Arial"/>
                <a:cs typeface="Arial"/>
              </a:rPr>
              <a:t> </a:t>
            </a:r>
            <a:r>
              <a:rPr sz="1200" dirty="0">
                <a:solidFill>
                  <a:srgbClr val="FFFFFF"/>
                </a:solidFill>
                <a:latin typeface="Arial"/>
                <a:cs typeface="Arial"/>
              </a:rPr>
              <a:t>ambassadörer</a:t>
            </a:r>
            <a:r>
              <a:rPr sz="1200" spc="-55" dirty="0">
                <a:solidFill>
                  <a:srgbClr val="FFFFFF"/>
                </a:solidFill>
                <a:latin typeface="Arial"/>
                <a:cs typeface="Arial"/>
              </a:rPr>
              <a:t> </a:t>
            </a:r>
            <a:r>
              <a:rPr sz="1200" dirty="0">
                <a:solidFill>
                  <a:srgbClr val="FFFFFF"/>
                </a:solidFill>
                <a:latin typeface="Arial"/>
                <a:cs typeface="Arial"/>
              </a:rPr>
              <a:t>för</a:t>
            </a:r>
            <a:r>
              <a:rPr sz="1200" spc="-30" dirty="0">
                <a:solidFill>
                  <a:srgbClr val="FFFFFF"/>
                </a:solidFill>
                <a:latin typeface="Arial"/>
                <a:cs typeface="Arial"/>
              </a:rPr>
              <a:t> </a:t>
            </a:r>
            <a:r>
              <a:rPr sz="1200" dirty="0">
                <a:solidFill>
                  <a:srgbClr val="FFFFFF"/>
                </a:solidFill>
                <a:latin typeface="Arial"/>
                <a:cs typeface="Arial"/>
              </a:rPr>
              <a:t>varsitt </a:t>
            </a:r>
            <a:r>
              <a:rPr sz="1200" spc="-10" dirty="0">
                <a:solidFill>
                  <a:srgbClr val="FFFFFF"/>
                </a:solidFill>
                <a:latin typeface="Arial"/>
                <a:cs typeface="Arial"/>
              </a:rPr>
              <a:t>ungdomslag.</a:t>
            </a:r>
            <a:endParaRPr sz="1200" dirty="0">
              <a:latin typeface="Arial"/>
              <a:cs typeface="Arial"/>
            </a:endParaRPr>
          </a:p>
          <a:p>
            <a:pPr marL="734060" marR="247015" indent="-269875">
              <a:lnSpc>
                <a:spcPct val="120000"/>
              </a:lnSpc>
              <a:spcBef>
                <a:spcPts val="290"/>
              </a:spcBef>
              <a:tabLst>
                <a:tab pos="734060"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Besök</a:t>
            </a:r>
            <a:r>
              <a:rPr sz="1200" spc="-40" dirty="0">
                <a:solidFill>
                  <a:srgbClr val="FFFFFF"/>
                </a:solidFill>
                <a:latin typeface="Arial"/>
                <a:cs typeface="Arial"/>
              </a:rPr>
              <a:t> </a:t>
            </a:r>
            <a:r>
              <a:rPr sz="1200" dirty="0">
                <a:solidFill>
                  <a:srgbClr val="FFFFFF"/>
                </a:solidFill>
                <a:latin typeface="Arial"/>
                <a:cs typeface="Arial"/>
              </a:rPr>
              <a:t>en</a:t>
            </a:r>
            <a:r>
              <a:rPr sz="1200" spc="-15" dirty="0">
                <a:solidFill>
                  <a:srgbClr val="FFFFFF"/>
                </a:solidFill>
                <a:latin typeface="Arial"/>
                <a:cs typeface="Arial"/>
              </a:rPr>
              <a:t> </a:t>
            </a:r>
            <a:r>
              <a:rPr sz="1200" dirty="0">
                <a:solidFill>
                  <a:srgbClr val="FFFFFF"/>
                </a:solidFill>
                <a:latin typeface="Arial"/>
                <a:cs typeface="Arial"/>
              </a:rPr>
              <a:t>skolklass</a:t>
            </a:r>
            <a:r>
              <a:rPr sz="1200" spc="-30" dirty="0">
                <a:solidFill>
                  <a:srgbClr val="FFFFFF"/>
                </a:solidFill>
                <a:latin typeface="Arial"/>
                <a:cs typeface="Arial"/>
              </a:rPr>
              <a:t> </a:t>
            </a:r>
            <a:r>
              <a:rPr sz="1200" dirty="0">
                <a:solidFill>
                  <a:srgbClr val="FFFFFF"/>
                </a:solidFill>
                <a:latin typeface="Arial"/>
                <a:cs typeface="Arial"/>
              </a:rPr>
              <a:t>inför</a:t>
            </a:r>
            <a:r>
              <a:rPr sz="1200" spc="-25" dirty="0">
                <a:solidFill>
                  <a:srgbClr val="FFFFFF"/>
                </a:solidFill>
                <a:latin typeface="Arial"/>
                <a:cs typeface="Arial"/>
              </a:rPr>
              <a:t> </a:t>
            </a:r>
            <a:r>
              <a:rPr sz="1200" dirty="0">
                <a:solidFill>
                  <a:srgbClr val="FFFFFF"/>
                </a:solidFill>
                <a:latin typeface="Arial"/>
                <a:cs typeface="Arial"/>
              </a:rPr>
              <a:t>varje</a:t>
            </a:r>
            <a:r>
              <a:rPr sz="1200" spc="-5" dirty="0">
                <a:solidFill>
                  <a:srgbClr val="FFFFFF"/>
                </a:solidFill>
                <a:latin typeface="Arial"/>
                <a:cs typeface="Arial"/>
              </a:rPr>
              <a:t> </a:t>
            </a:r>
            <a:r>
              <a:rPr sz="1200" dirty="0">
                <a:solidFill>
                  <a:srgbClr val="FFFFFF"/>
                </a:solidFill>
                <a:latin typeface="Arial"/>
                <a:cs typeface="Arial"/>
              </a:rPr>
              <a:t>match</a:t>
            </a:r>
            <a:r>
              <a:rPr sz="1200" spc="-25" dirty="0">
                <a:solidFill>
                  <a:srgbClr val="FFFFFF"/>
                </a:solidFill>
                <a:latin typeface="Arial"/>
                <a:cs typeface="Arial"/>
              </a:rPr>
              <a:t> </a:t>
            </a:r>
            <a:r>
              <a:rPr sz="1200" dirty="0">
                <a:solidFill>
                  <a:srgbClr val="FFFFFF"/>
                </a:solidFill>
                <a:latin typeface="Arial"/>
                <a:cs typeface="Arial"/>
              </a:rPr>
              <a:t>med</a:t>
            </a:r>
            <a:r>
              <a:rPr sz="1200" spc="-20" dirty="0">
                <a:solidFill>
                  <a:srgbClr val="FFFFFF"/>
                </a:solidFill>
                <a:latin typeface="Arial"/>
                <a:cs typeface="Arial"/>
              </a:rPr>
              <a:t> </a:t>
            </a:r>
            <a:r>
              <a:rPr sz="1200" dirty="0">
                <a:solidFill>
                  <a:srgbClr val="FFFFFF"/>
                </a:solidFill>
                <a:latin typeface="Arial"/>
                <a:cs typeface="Arial"/>
              </a:rPr>
              <a:t>en</a:t>
            </a:r>
            <a:r>
              <a:rPr sz="1200" spc="-25" dirty="0">
                <a:solidFill>
                  <a:srgbClr val="FFFFFF"/>
                </a:solidFill>
                <a:latin typeface="Arial"/>
                <a:cs typeface="Arial"/>
              </a:rPr>
              <a:t> </a:t>
            </a:r>
            <a:r>
              <a:rPr sz="1200" dirty="0">
                <a:solidFill>
                  <a:srgbClr val="FFFFFF"/>
                </a:solidFill>
                <a:latin typeface="Arial"/>
                <a:cs typeface="Arial"/>
              </a:rPr>
              <a:t>spelare</a:t>
            </a:r>
            <a:r>
              <a:rPr sz="1200" spc="-40" dirty="0">
                <a:solidFill>
                  <a:srgbClr val="FFFFFF"/>
                </a:solidFill>
                <a:latin typeface="Arial"/>
                <a:cs typeface="Arial"/>
              </a:rPr>
              <a:t> </a:t>
            </a:r>
            <a:r>
              <a:rPr sz="1200" dirty="0">
                <a:solidFill>
                  <a:srgbClr val="FFFFFF"/>
                </a:solidFill>
                <a:latin typeface="Arial"/>
                <a:cs typeface="Arial"/>
              </a:rPr>
              <a:t>och</a:t>
            </a:r>
            <a:r>
              <a:rPr sz="1200" spc="-15" dirty="0">
                <a:solidFill>
                  <a:srgbClr val="FFFFFF"/>
                </a:solidFill>
                <a:latin typeface="Arial"/>
                <a:cs typeface="Arial"/>
              </a:rPr>
              <a:t> </a:t>
            </a:r>
            <a:r>
              <a:rPr sz="1200" dirty="0">
                <a:solidFill>
                  <a:srgbClr val="FFFFFF"/>
                </a:solidFill>
                <a:latin typeface="Arial"/>
                <a:cs typeface="Arial"/>
              </a:rPr>
              <a:t>dela</a:t>
            </a:r>
            <a:r>
              <a:rPr sz="1200" spc="-35" dirty="0">
                <a:solidFill>
                  <a:srgbClr val="FFFFFF"/>
                </a:solidFill>
                <a:latin typeface="Arial"/>
                <a:cs typeface="Arial"/>
              </a:rPr>
              <a:t> </a:t>
            </a:r>
            <a:r>
              <a:rPr sz="1200" dirty="0">
                <a:solidFill>
                  <a:srgbClr val="FFFFFF"/>
                </a:solidFill>
                <a:latin typeface="Arial"/>
                <a:cs typeface="Arial"/>
              </a:rPr>
              <a:t>ut</a:t>
            </a:r>
            <a:r>
              <a:rPr sz="1200" spc="-5" dirty="0">
                <a:solidFill>
                  <a:srgbClr val="FFFFFF"/>
                </a:solidFill>
                <a:latin typeface="Arial"/>
                <a:cs typeface="Arial"/>
              </a:rPr>
              <a:t> </a:t>
            </a:r>
            <a:r>
              <a:rPr sz="1200" dirty="0">
                <a:solidFill>
                  <a:srgbClr val="FFFFFF"/>
                </a:solidFill>
                <a:latin typeface="Arial"/>
                <a:cs typeface="Arial"/>
              </a:rPr>
              <a:t>20</a:t>
            </a:r>
            <a:r>
              <a:rPr sz="1200" spc="-25" dirty="0">
                <a:solidFill>
                  <a:srgbClr val="FFFFFF"/>
                </a:solidFill>
                <a:latin typeface="Arial"/>
                <a:cs typeface="Arial"/>
              </a:rPr>
              <a:t> </a:t>
            </a:r>
            <a:r>
              <a:rPr sz="1200" spc="-10" dirty="0">
                <a:solidFill>
                  <a:srgbClr val="FFFFFF"/>
                </a:solidFill>
                <a:latin typeface="Arial"/>
                <a:cs typeface="Arial"/>
              </a:rPr>
              <a:t>gratisbiljetter.</a:t>
            </a:r>
            <a:r>
              <a:rPr sz="1200" spc="-20" dirty="0">
                <a:solidFill>
                  <a:srgbClr val="FFFFFF"/>
                </a:solidFill>
                <a:latin typeface="Arial"/>
                <a:cs typeface="Arial"/>
              </a:rPr>
              <a:t> </a:t>
            </a:r>
            <a:r>
              <a:rPr sz="1200" dirty="0">
                <a:solidFill>
                  <a:srgbClr val="FFFFFF"/>
                </a:solidFill>
                <a:latin typeface="Arial"/>
                <a:cs typeface="Arial"/>
              </a:rPr>
              <a:t>”Matchens</a:t>
            </a:r>
            <a:r>
              <a:rPr sz="1200" spc="-30" dirty="0">
                <a:solidFill>
                  <a:srgbClr val="FFFFFF"/>
                </a:solidFill>
                <a:latin typeface="Arial"/>
                <a:cs typeface="Arial"/>
              </a:rPr>
              <a:t> </a:t>
            </a:r>
            <a:r>
              <a:rPr sz="1200" dirty="0">
                <a:solidFill>
                  <a:srgbClr val="FFFFFF"/>
                </a:solidFill>
                <a:latin typeface="Arial"/>
                <a:cs typeface="Arial"/>
              </a:rPr>
              <a:t>klass”</a:t>
            </a:r>
            <a:r>
              <a:rPr sz="1200" spc="-20" dirty="0">
                <a:solidFill>
                  <a:srgbClr val="FFFFFF"/>
                </a:solidFill>
                <a:latin typeface="Arial"/>
                <a:cs typeface="Arial"/>
              </a:rPr>
              <a:t> </a:t>
            </a:r>
            <a:r>
              <a:rPr sz="1200" dirty="0">
                <a:solidFill>
                  <a:srgbClr val="FFFFFF"/>
                </a:solidFill>
                <a:latin typeface="Arial"/>
                <a:cs typeface="Arial"/>
              </a:rPr>
              <a:t>uppmärksammas</a:t>
            </a:r>
            <a:r>
              <a:rPr sz="1200" spc="-40" dirty="0">
                <a:solidFill>
                  <a:srgbClr val="FFFFFF"/>
                </a:solidFill>
                <a:latin typeface="Arial"/>
                <a:cs typeface="Arial"/>
              </a:rPr>
              <a:t> </a:t>
            </a:r>
            <a:r>
              <a:rPr sz="1200" dirty="0">
                <a:solidFill>
                  <a:srgbClr val="FFFFFF"/>
                </a:solidFill>
                <a:latin typeface="Arial"/>
                <a:cs typeface="Arial"/>
              </a:rPr>
              <a:t>sen</a:t>
            </a:r>
            <a:r>
              <a:rPr sz="1200" spc="-20" dirty="0">
                <a:solidFill>
                  <a:srgbClr val="FFFFFF"/>
                </a:solidFill>
                <a:latin typeface="Arial"/>
                <a:cs typeface="Arial"/>
              </a:rPr>
              <a:t> </a:t>
            </a:r>
            <a:r>
              <a:rPr sz="1200" dirty="0">
                <a:solidFill>
                  <a:srgbClr val="FFFFFF"/>
                </a:solidFill>
                <a:latin typeface="Arial"/>
                <a:cs typeface="Arial"/>
              </a:rPr>
              <a:t>också</a:t>
            </a:r>
            <a:r>
              <a:rPr sz="1200" spc="55" dirty="0">
                <a:solidFill>
                  <a:srgbClr val="FFFFFF"/>
                </a:solidFill>
                <a:latin typeface="Arial"/>
                <a:cs typeface="Arial"/>
              </a:rPr>
              <a:t> </a:t>
            </a:r>
            <a:r>
              <a:rPr sz="1200" dirty="0">
                <a:solidFill>
                  <a:srgbClr val="FFFFFF"/>
                </a:solidFill>
                <a:latin typeface="Arial"/>
                <a:cs typeface="Arial"/>
              </a:rPr>
              <a:t>under</a:t>
            </a:r>
            <a:r>
              <a:rPr sz="1200" spc="-45" dirty="0">
                <a:solidFill>
                  <a:srgbClr val="FFFFFF"/>
                </a:solidFill>
                <a:latin typeface="Arial"/>
                <a:cs typeface="Arial"/>
              </a:rPr>
              <a:t> </a:t>
            </a:r>
            <a:r>
              <a:rPr sz="1200" dirty="0">
                <a:solidFill>
                  <a:srgbClr val="FFFFFF"/>
                </a:solidFill>
                <a:latin typeface="Arial"/>
                <a:cs typeface="Arial"/>
              </a:rPr>
              <a:t>matchen</a:t>
            </a:r>
            <a:r>
              <a:rPr sz="1200" spc="-10" dirty="0">
                <a:solidFill>
                  <a:srgbClr val="FFFFFF"/>
                </a:solidFill>
                <a:latin typeface="Arial"/>
                <a:cs typeface="Arial"/>
              </a:rPr>
              <a:t> </a:t>
            </a:r>
            <a:r>
              <a:rPr sz="1200" spc="-25" dirty="0">
                <a:solidFill>
                  <a:srgbClr val="FFFFFF"/>
                </a:solidFill>
                <a:latin typeface="Arial"/>
                <a:cs typeface="Arial"/>
              </a:rPr>
              <a:t>och </a:t>
            </a:r>
            <a:r>
              <a:rPr sz="1200" dirty="0">
                <a:solidFill>
                  <a:srgbClr val="FFFFFF"/>
                </a:solidFill>
                <a:latin typeface="Arial"/>
                <a:cs typeface="Arial"/>
              </a:rPr>
              <a:t>marknadsförs</a:t>
            </a:r>
            <a:r>
              <a:rPr sz="1200" spc="-65" dirty="0">
                <a:solidFill>
                  <a:srgbClr val="FFFFFF"/>
                </a:solidFill>
                <a:latin typeface="Arial"/>
                <a:cs typeface="Arial"/>
              </a:rPr>
              <a:t> </a:t>
            </a:r>
            <a:r>
              <a:rPr sz="1200" dirty="0">
                <a:solidFill>
                  <a:srgbClr val="FFFFFF"/>
                </a:solidFill>
                <a:latin typeface="Arial"/>
                <a:cs typeface="Arial"/>
              </a:rPr>
              <a:t>i</a:t>
            </a:r>
            <a:r>
              <a:rPr sz="1200" spc="-10" dirty="0">
                <a:solidFill>
                  <a:srgbClr val="FFFFFF"/>
                </a:solidFill>
                <a:latin typeface="Arial"/>
                <a:cs typeface="Arial"/>
              </a:rPr>
              <a:t> </a:t>
            </a:r>
            <a:r>
              <a:rPr sz="1200" dirty="0">
                <a:solidFill>
                  <a:srgbClr val="FFFFFF"/>
                </a:solidFill>
                <a:latin typeface="Arial"/>
                <a:cs typeface="Arial"/>
              </a:rPr>
              <a:t>klubbens</a:t>
            </a:r>
            <a:r>
              <a:rPr sz="1200" spc="-45" dirty="0">
                <a:solidFill>
                  <a:srgbClr val="FFFFFF"/>
                </a:solidFill>
                <a:latin typeface="Arial"/>
                <a:cs typeface="Arial"/>
              </a:rPr>
              <a:t> </a:t>
            </a:r>
            <a:r>
              <a:rPr sz="1200" dirty="0">
                <a:solidFill>
                  <a:srgbClr val="FFFFFF"/>
                </a:solidFill>
                <a:latin typeface="Arial"/>
                <a:cs typeface="Arial"/>
              </a:rPr>
              <a:t>egna</a:t>
            </a:r>
            <a:r>
              <a:rPr sz="1200" spc="-35" dirty="0">
                <a:solidFill>
                  <a:srgbClr val="FFFFFF"/>
                </a:solidFill>
                <a:latin typeface="Arial"/>
                <a:cs typeface="Arial"/>
              </a:rPr>
              <a:t> </a:t>
            </a:r>
            <a:r>
              <a:rPr sz="1200" dirty="0">
                <a:solidFill>
                  <a:srgbClr val="FFFFFF"/>
                </a:solidFill>
                <a:latin typeface="Arial"/>
                <a:cs typeface="Arial"/>
              </a:rPr>
              <a:t>kanaler</a:t>
            </a:r>
            <a:r>
              <a:rPr sz="1200" spc="-45" dirty="0">
                <a:solidFill>
                  <a:srgbClr val="FFFFFF"/>
                </a:solidFill>
                <a:latin typeface="Arial"/>
                <a:cs typeface="Arial"/>
              </a:rPr>
              <a:t> </a:t>
            </a:r>
            <a:r>
              <a:rPr sz="1200" dirty="0">
                <a:solidFill>
                  <a:srgbClr val="FFFFFF"/>
                </a:solidFill>
                <a:latin typeface="Arial"/>
                <a:cs typeface="Arial"/>
              </a:rPr>
              <a:t>(sociala</a:t>
            </a:r>
            <a:r>
              <a:rPr sz="1200" spc="-30" dirty="0">
                <a:solidFill>
                  <a:srgbClr val="FFFFFF"/>
                </a:solidFill>
                <a:latin typeface="Arial"/>
                <a:cs typeface="Arial"/>
              </a:rPr>
              <a:t> </a:t>
            </a:r>
            <a:r>
              <a:rPr sz="1200" dirty="0">
                <a:solidFill>
                  <a:srgbClr val="FFFFFF"/>
                </a:solidFill>
                <a:latin typeface="Arial"/>
                <a:cs typeface="Arial"/>
              </a:rPr>
              <a:t>medier</a:t>
            </a:r>
            <a:r>
              <a:rPr sz="1200" spc="-35" dirty="0">
                <a:solidFill>
                  <a:srgbClr val="FFFFFF"/>
                </a:solidFill>
                <a:latin typeface="Arial"/>
                <a:cs typeface="Arial"/>
              </a:rPr>
              <a:t> </a:t>
            </a:r>
            <a:r>
              <a:rPr sz="1200" spc="-10" dirty="0">
                <a:solidFill>
                  <a:srgbClr val="FFFFFF"/>
                </a:solidFill>
                <a:latin typeface="Arial"/>
                <a:cs typeface="Arial"/>
              </a:rPr>
              <a:t>etc.)</a:t>
            </a:r>
            <a:endParaRPr sz="1200" dirty="0">
              <a:latin typeface="Arial"/>
              <a:cs typeface="Arial"/>
            </a:endParaRPr>
          </a:p>
        </p:txBody>
      </p:sp>
      <p:sp>
        <p:nvSpPr>
          <p:cNvPr id="4" name="object 4"/>
          <p:cNvSpPr txBox="1"/>
          <p:nvPr/>
        </p:nvSpPr>
        <p:spPr>
          <a:xfrm>
            <a:off x="10012426" y="898652"/>
            <a:ext cx="1794510" cy="208279"/>
          </a:xfrm>
          <a:prstGeom prst="rect">
            <a:avLst/>
          </a:prstGeom>
        </p:spPr>
        <p:txBody>
          <a:bodyPr vert="horz" wrap="square" lIns="0" tIns="12700" rIns="0" bIns="0" rtlCol="0">
            <a:spAutoFit/>
          </a:bodyPr>
          <a:lstStyle/>
          <a:p>
            <a:pPr marL="12700">
              <a:lnSpc>
                <a:spcPct val="100000"/>
              </a:lnSpc>
              <a:spcBef>
                <a:spcPts val="100"/>
              </a:spcBef>
            </a:pPr>
            <a:r>
              <a:rPr sz="1200" dirty="0">
                <a:solidFill>
                  <a:srgbClr val="FFFFFF"/>
                </a:solidFill>
                <a:latin typeface="Arial"/>
                <a:cs typeface="Arial"/>
              </a:rPr>
              <a:t>Strategiska</a:t>
            </a:r>
            <a:r>
              <a:rPr sz="1200" spc="-55" dirty="0">
                <a:solidFill>
                  <a:srgbClr val="FFFFFF"/>
                </a:solidFill>
                <a:latin typeface="Arial"/>
                <a:cs typeface="Arial"/>
              </a:rPr>
              <a:t> </a:t>
            </a:r>
            <a:r>
              <a:rPr sz="1200" spc="-10" dirty="0">
                <a:solidFill>
                  <a:srgbClr val="FFFFFF"/>
                </a:solidFill>
                <a:latin typeface="Arial"/>
                <a:cs typeface="Arial"/>
              </a:rPr>
              <a:t>fokusområden</a:t>
            </a:r>
            <a:endParaRPr sz="1200">
              <a:latin typeface="Arial"/>
              <a:cs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24890" y="1361897"/>
            <a:ext cx="6026785" cy="514350"/>
          </a:xfrm>
          <a:prstGeom prst="rect">
            <a:avLst/>
          </a:prstGeom>
        </p:spPr>
        <p:txBody>
          <a:bodyPr vert="horz" wrap="square" lIns="0" tIns="13335" rIns="0" bIns="0" rtlCol="0">
            <a:spAutoFit/>
          </a:bodyPr>
          <a:lstStyle/>
          <a:p>
            <a:pPr marL="12700">
              <a:lnSpc>
                <a:spcPct val="100000"/>
              </a:lnSpc>
              <a:spcBef>
                <a:spcPts val="105"/>
              </a:spcBef>
            </a:pPr>
            <a:r>
              <a:rPr sz="3200" dirty="0"/>
              <a:t>Priset</a:t>
            </a:r>
            <a:r>
              <a:rPr sz="3200" spc="-65" dirty="0"/>
              <a:t> </a:t>
            </a:r>
            <a:r>
              <a:rPr sz="3200" dirty="0"/>
              <a:t>styr</a:t>
            </a:r>
            <a:r>
              <a:rPr sz="3200" spc="-50" dirty="0"/>
              <a:t> </a:t>
            </a:r>
            <a:r>
              <a:rPr sz="3200" dirty="0"/>
              <a:t>produktens</a:t>
            </a:r>
            <a:r>
              <a:rPr sz="3200" spc="-50" dirty="0"/>
              <a:t> </a:t>
            </a:r>
            <a:r>
              <a:rPr sz="3200" spc="-10" dirty="0"/>
              <a:t>attraktivitet</a:t>
            </a:r>
            <a:endParaRPr sz="3200"/>
          </a:p>
        </p:txBody>
      </p:sp>
      <p:sp>
        <p:nvSpPr>
          <p:cNvPr id="5" name="object 5"/>
          <p:cNvSpPr txBox="1">
            <a:spLocks noGrp="1"/>
          </p:cNvSpPr>
          <p:nvPr>
            <p:ph type="sldNum" sz="quarter" idx="7"/>
          </p:nvPr>
        </p:nvSpPr>
        <p:spPr>
          <a:xfrm>
            <a:off x="11383009" y="6545487"/>
            <a:ext cx="259715" cy="196215"/>
          </a:xfrm>
          <a:prstGeom prst="rect">
            <a:avLst/>
          </a:prstGeom>
        </p:spPr>
        <p:txBody>
          <a:bodyPr vert="horz" wrap="square" lIns="0" tIns="0" rIns="0" bIns="0" rtlCol="0">
            <a:spAutoFit/>
          </a:bodyPr>
          <a:lstStyle>
            <a:defPPr>
              <a:defRPr kern="0"/>
            </a:defPPr>
            <a:lvl1pPr>
              <a:defRPr sz="1200" b="0" i="0">
                <a:solidFill>
                  <a:schemeClr val="bg1"/>
                </a:solidFill>
                <a:latin typeface="Arial"/>
                <a:cs typeface="Arial"/>
              </a:defRPr>
            </a:lvl1pPr>
          </a:lstStyle>
          <a:p>
            <a:pPr marL="38100">
              <a:lnSpc>
                <a:spcPts val="1425"/>
              </a:lnSpc>
            </a:pPr>
            <a:fld id="{81D60167-4931-47E6-BA6A-407CBD079E47}" type="slidenum">
              <a:rPr lang="sv-SE" spc="-25" smtClean="0"/>
              <a:pPr marL="38100">
                <a:lnSpc>
                  <a:spcPts val="1425"/>
                </a:lnSpc>
              </a:pPr>
              <a:t>33</a:t>
            </a:fld>
            <a:endParaRPr spc="-25" dirty="0"/>
          </a:p>
        </p:txBody>
      </p:sp>
      <p:sp>
        <p:nvSpPr>
          <p:cNvPr id="3" name="object 3"/>
          <p:cNvSpPr txBox="1"/>
          <p:nvPr/>
        </p:nvSpPr>
        <p:spPr>
          <a:xfrm>
            <a:off x="824890" y="1857882"/>
            <a:ext cx="10436860" cy="3371215"/>
          </a:xfrm>
          <a:prstGeom prst="rect">
            <a:avLst/>
          </a:prstGeom>
        </p:spPr>
        <p:txBody>
          <a:bodyPr vert="horz" wrap="square" lIns="0" tIns="12065" rIns="0" bIns="0" rtlCol="0">
            <a:spAutoFit/>
          </a:bodyPr>
          <a:lstStyle/>
          <a:p>
            <a:pPr marL="12700">
              <a:lnSpc>
                <a:spcPct val="100000"/>
              </a:lnSpc>
              <a:spcBef>
                <a:spcPts val="95"/>
              </a:spcBef>
            </a:pPr>
            <a:r>
              <a:rPr sz="1600" i="1" dirty="0">
                <a:solidFill>
                  <a:srgbClr val="FFFFFF"/>
                </a:solidFill>
                <a:latin typeface="Arial"/>
                <a:cs typeface="Arial"/>
              </a:rPr>
              <a:t>Fokusområde</a:t>
            </a:r>
            <a:r>
              <a:rPr sz="1600" i="1" spc="-105" dirty="0">
                <a:solidFill>
                  <a:srgbClr val="FFFFFF"/>
                </a:solidFill>
                <a:latin typeface="Arial"/>
                <a:cs typeface="Arial"/>
              </a:rPr>
              <a:t> </a:t>
            </a:r>
            <a:r>
              <a:rPr sz="1600" i="1" spc="-50" dirty="0">
                <a:solidFill>
                  <a:srgbClr val="FFFFFF"/>
                </a:solidFill>
                <a:latin typeface="Arial"/>
                <a:cs typeface="Arial"/>
              </a:rPr>
              <a:t>8</a:t>
            </a:r>
            <a:endParaRPr sz="1600" dirty="0">
              <a:latin typeface="Arial"/>
              <a:cs typeface="Arial"/>
            </a:endParaRPr>
          </a:p>
          <a:p>
            <a:pPr marL="422909" marR="5080" indent="-408940">
              <a:lnSpc>
                <a:spcPct val="120000"/>
              </a:lnSpc>
              <a:spcBef>
                <a:spcPts val="1575"/>
              </a:spcBef>
              <a:buChar char="•"/>
              <a:tabLst>
                <a:tab pos="422909" algn="l"/>
              </a:tabLst>
            </a:pPr>
            <a:r>
              <a:rPr sz="1400" dirty="0">
                <a:solidFill>
                  <a:srgbClr val="FFFFFF"/>
                </a:solidFill>
                <a:latin typeface="Arial"/>
                <a:cs typeface="Arial"/>
              </a:rPr>
              <a:t>Forskningen</a:t>
            </a:r>
            <a:r>
              <a:rPr sz="1400" spc="-55" dirty="0">
                <a:solidFill>
                  <a:srgbClr val="FFFFFF"/>
                </a:solidFill>
                <a:latin typeface="Arial"/>
                <a:cs typeface="Arial"/>
              </a:rPr>
              <a:t> </a:t>
            </a:r>
            <a:r>
              <a:rPr sz="1400" dirty="0">
                <a:solidFill>
                  <a:srgbClr val="FFFFFF"/>
                </a:solidFill>
                <a:latin typeface="Arial"/>
                <a:cs typeface="Arial"/>
              </a:rPr>
              <a:t>visar</a:t>
            </a:r>
            <a:r>
              <a:rPr sz="1400" spc="-20" dirty="0">
                <a:solidFill>
                  <a:srgbClr val="FFFFFF"/>
                </a:solidFill>
                <a:latin typeface="Arial"/>
                <a:cs typeface="Arial"/>
              </a:rPr>
              <a:t> </a:t>
            </a:r>
            <a:r>
              <a:rPr sz="1400" dirty="0">
                <a:solidFill>
                  <a:srgbClr val="FFFFFF"/>
                </a:solidFill>
                <a:latin typeface="Arial"/>
                <a:cs typeface="Arial"/>
              </a:rPr>
              <a:t>att</a:t>
            </a:r>
            <a:r>
              <a:rPr sz="1400" spc="-40" dirty="0">
                <a:solidFill>
                  <a:srgbClr val="FFFFFF"/>
                </a:solidFill>
                <a:latin typeface="Arial"/>
                <a:cs typeface="Arial"/>
              </a:rPr>
              <a:t> </a:t>
            </a:r>
            <a:r>
              <a:rPr sz="1400" dirty="0">
                <a:solidFill>
                  <a:srgbClr val="FFFFFF"/>
                </a:solidFill>
                <a:latin typeface="Arial"/>
                <a:cs typeface="Arial"/>
              </a:rPr>
              <a:t>om</a:t>
            </a:r>
            <a:r>
              <a:rPr sz="1400" spc="-20" dirty="0">
                <a:solidFill>
                  <a:srgbClr val="FFFFFF"/>
                </a:solidFill>
                <a:latin typeface="Arial"/>
                <a:cs typeface="Arial"/>
              </a:rPr>
              <a:t> </a:t>
            </a:r>
            <a:r>
              <a:rPr sz="1400" dirty="0">
                <a:solidFill>
                  <a:srgbClr val="FFFFFF"/>
                </a:solidFill>
                <a:latin typeface="Arial"/>
                <a:cs typeface="Arial"/>
              </a:rPr>
              <a:t>vi</a:t>
            </a:r>
            <a:r>
              <a:rPr sz="1400" spc="5" dirty="0">
                <a:solidFill>
                  <a:srgbClr val="FFFFFF"/>
                </a:solidFill>
                <a:latin typeface="Arial"/>
                <a:cs typeface="Arial"/>
              </a:rPr>
              <a:t> </a:t>
            </a:r>
            <a:r>
              <a:rPr sz="1400" dirty="0">
                <a:solidFill>
                  <a:srgbClr val="FFFFFF"/>
                </a:solidFill>
                <a:latin typeface="Arial"/>
                <a:cs typeface="Arial"/>
              </a:rPr>
              <a:t>vet</a:t>
            </a:r>
            <a:r>
              <a:rPr sz="1400" spc="-10" dirty="0">
                <a:solidFill>
                  <a:srgbClr val="FFFFFF"/>
                </a:solidFill>
                <a:latin typeface="Arial"/>
                <a:cs typeface="Arial"/>
              </a:rPr>
              <a:t> </a:t>
            </a:r>
            <a:r>
              <a:rPr sz="1400" dirty="0">
                <a:solidFill>
                  <a:srgbClr val="FFFFFF"/>
                </a:solidFill>
                <a:latin typeface="Arial"/>
                <a:cs typeface="Arial"/>
              </a:rPr>
              <a:t>att</a:t>
            </a:r>
            <a:r>
              <a:rPr sz="1400" spc="-25" dirty="0">
                <a:solidFill>
                  <a:srgbClr val="FFFFFF"/>
                </a:solidFill>
                <a:latin typeface="Arial"/>
                <a:cs typeface="Arial"/>
              </a:rPr>
              <a:t> </a:t>
            </a:r>
            <a:r>
              <a:rPr sz="1400" dirty="0">
                <a:solidFill>
                  <a:srgbClr val="FFFFFF"/>
                </a:solidFill>
                <a:latin typeface="Arial"/>
                <a:cs typeface="Arial"/>
              </a:rPr>
              <a:t>en</a:t>
            </a:r>
            <a:r>
              <a:rPr sz="1400" spc="-25" dirty="0">
                <a:solidFill>
                  <a:srgbClr val="FFFFFF"/>
                </a:solidFill>
                <a:latin typeface="Arial"/>
                <a:cs typeface="Arial"/>
              </a:rPr>
              <a:t> </a:t>
            </a:r>
            <a:r>
              <a:rPr sz="1400" dirty="0">
                <a:solidFill>
                  <a:srgbClr val="FFFFFF"/>
                </a:solidFill>
                <a:latin typeface="Arial"/>
                <a:cs typeface="Arial"/>
              </a:rPr>
              <a:t>produkt</a:t>
            </a:r>
            <a:r>
              <a:rPr sz="1400" spc="-45" dirty="0">
                <a:solidFill>
                  <a:srgbClr val="FFFFFF"/>
                </a:solidFill>
                <a:latin typeface="Arial"/>
                <a:cs typeface="Arial"/>
              </a:rPr>
              <a:t> </a:t>
            </a:r>
            <a:r>
              <a:rPr sz="1400" dirty="0">
                <a:solidFill>
                  <a:srgbClr val="FFFFFF"/>
                </a:solidFill>
                <a:latin typeface="Arial"/>
                <a:cs typeface="Arial"/>
              </a:rPr>
              <a:t>har</a:t>
            </a:r>
            <a:r>
              <a:rPr sz="1400" spc="-30" dirty="0">
                <a:solidFill>
                  <a:srgbClr val="FFFFFF"/>
                </a:solidFill>
                <a:latin typeface="Arial"/>
                <a:cs typeface="Arial"/>
              </a:rPr>
              <a:t> </a:t>
            </a:r>
            <a:r>
              <a:rPr sz="1400" dirty="0">
                <a:solidFill>
                  <a:srgbClr val="FFFFFF"/>
                </a:solidFill>
                <a:latin typeface="Arial"/>
                <a:cs typeface="Arial"/>
              </a:rPr>
              <a:t>ett</a:t>
            </a:r>
            <a:r>
              <a:rPr sz="1400" spc="-25" dirty="0">
                <a:solidFill>
                  <a:srgbClr val="FFFFFF"/>
                </a:solidFill>
                <a:latin typeface="Arial"/>
                <a:cs typeface="Arial"/>
              </a:rPr>
              <a:t> </a:t>
            </a:r>
            <a:r>
              <a:rPr sz="1400" dirty="0">
                <a:solidFill>
                  <a:srgbClr val="FFFFFF"/>
                </a:solidFill>
                <a:latin typeface="Arial"/>
                <a:cs typeface="Arial"/>
              </a:rPr>
              <a:t>högt</a:t>
            </a:r>
            <a:r>
              <a:rPr sz="1400" spc="-40" dirty="0">
                <a:solidFill>
                  <a:srgbClr val="FFFFFF"/>
                </a:solidFill>
                <a:latin typeface="Arial"/>
                <a:cs typeface="Arial"/>
              </a:rPr>
              <a:t> </a:t>
            </a:r>
            <a:r>
              <a:rPr sz="1400" dirty="0">
                <a:solidFill>
                  <a:srgbClr val="FFFFFF"/>
                </a:solidFill>
                <a:latin typeface="Arial"/>
                <a:cs typeface="Arial"/>
              </a:rPr>
              <a:t>pris,</a:t>
            </a:r>
            <a:r>
              <a:rPr sz="1400" spc="-35" dirty="0">
                <a:solidFill>
                  <a:srgbClr val="FFFFFF"/>
                </a:solidFill>
                <a:latin typeface="Arial"/>
                <a:cs typeface="Arial"/>
              </a:rPr>
              <a:t> </a:t>
            </a:r>
            <a:r>
              <a:rPr sz="1400" dirty="0">
                <a:solidFill>
                  <a:srgbClr val="FFFFFF"/>
                </a:solidFill>
                <a:latin typeface="Arial"/>
                <a:cs typeface="Arial"/>
              </a:rPr>
              <a:t>så</a:t>
            </a:r>
            <a:r>
              <a:rPr sz="1400" spc="-30" dirty="0">
                <a:solidFill>
                  <a:srgbClr val="FFFFFF"/>
                </a:solidFill>
                <a:latin typeface="Arial"/>
                <a:cs typeface="Arial"/>
              </a:rPr>
              <a:t> </a:t>
            </a:r>
            <a:r>
              <a:rPr sz="1400" dirty="0">
                <a:solidFill>
                  <a:srgbClr val="FFFFFF"/>
                </a:solidFill>
                <a:latin typeface="Arial"/>
                <a:cs typeface="Arial"/>
              </a:rPr>
              <a:t>är</a:t>
            </a:r>
            <a:r>
              <a:rPr sz="1400" spc="-20" dirty="0">
                <a:solidFill>
                  <a:srgbClr val="FFFFFF"/>
                </a:solidFill>
                <a:latin typeface="Arial"/>
                <a:cs typeface="Arial"/>
              </a:rPr>
              <a:t> </a:t>
            </a:r>
            <a:r>
              <a:rPr sz="1400" dirty="0">
                <a:solidFill>
                  <a:srgbClr val="FFFFFF"/>
                </a:solidFill>
                <a:latin typeface="Arial"/>
                <a:cs typeface="Arial"/>
              </a:rPr>
              <a:t>chansen</a:t>
            </a:r>
            <a:r>
              <a:rPr sz="1400" spc="-60" dirty="0">
                <a:solidFill>
                  <a:srgbClr val="FFFFFF"/>
                </a:solidFill>
                <a:latin typeface="Arial"/>
                <a:cs typeface="Arial"/>
              </a:rPr>
              <a:t> </a:t>
            </a:r>
            <a:r>
              <a:rPr sz="1400" dirty="0">
                <a:solidFill>
                  <a:srgbClr val="FFFFFF"/>
                </a:solidFill>
                <a:latin typeface="Arial"/>
                <a:cs typeface="Arial"/>
              </a:rPr>
              <a:t>större</a:t>
            </a:r>
            <a:r>
              <a:rPr sz="1400" spc="-40" dirty="0">
                <a:solidFill>
                  <a:srgbClr val="FFFFFF"/>
                </a:solidFill>
                <a:latin typeface="Arial"/>
                <a:cs typeface="Arial"/>
              </a:rPr>
              <a:t> </a:t>
            </a:r>
            <a:r>
              <a:rPr sz="1400" dirty="0">
                <a:solidFill>
                  <a:srgbClr val="FFFFFF"/>
                </a:solidFill>
                <a:latin typeface="Arial"/>
                <a:cs typeface="Arial"/>
              </a:rPr>
              <a:t>att</a:t>
            </a:r>
            <a:r>
              <a:rPr sz="1400" spc="-35" dirty="0">
                <a:solidFill>
                  <a:srgbClr val="FFFFFF"/>
                </a:solidFill>
                <a:latin typeface="Arial"/>
                <a:cs typeface="Arial"/>
              </a:rPr>
              <a:t> </a:t>
            </a:r>
            <a:r>
              <a:rPr sz="1400" dirty="0">
                <a:solidFill>
                  <a:srgbClr val="FFFFFF"/>
                </a:solidFill>
                <a:latin typeface="Arial"/>
                <a:cs typeface="Arial"/>
              </a:rPr>
              <a:t>vi</a:t>
            </a:r>
            <a:r>
              <a:rPr sz="1400" spc="5" dirty="0">
                <a:solidFill>
                  <a:srgbClr val="FFFFFF"/>
                </a:solidFill>
                <a:latin typeface="Arial"/>
                <a:cs typeface="Arial"/>
              </a:rPr>
              <a:t> </a:t>
            </a:r>
            <a:r>
              <a:rPr sz="1400" dirty="0">
                <a:solidFill>
                  <a:srgbClr val="FFFFFF"/>
                </a:solidFill>
                <a:latin typeface="Arial"/>
                <a:cs typeface="Arial"/>
              </a:rPr>
              <a:t>kommer</a:t>
            </a:r>
            <a:r>
              <a:rPr sz="1400" spc="-40" dirty="0">
                <a:solidFill>
                  <a:srgbClr val="FFFFFF"/>
                </a:solidFill>
                <a:latin typeface="Arial"/>
                <a:cs typeface="Arial"/>
              </a:rPr>
              <a:t> </a:t>
            </a:r>
            <a:r>
              <a:rPr sz="1400" dirty="0">
                <a:solidFill>
                  <a:srgbClr val="FFFFFF"/>
                </a:solidFill>
                <a:latin typeface="Arial"/>
                <a:cs typeface="Arial"/>
              </a:rPr>
              <a:t>att</a:t>
            </a:r>
            <a:r>
              <a:rPr sz="1400" spc="-40" dirty="0">
                <a:solidFill>
                  <a:srgbClr val="FFFFFF"/>
                </a:solidFill>
                <a:latin typeface="Arial"/>
                <a:cs typeface="Arial"/>
              </a:rPr>
              <a:t> </a:t>
            </a:r>
            <a:r>
              <a:rPr sz="1400" dirty="0">
                <a:solidFill>
                  <a:srgbClr val="FFFFFF"/>
                </a:solidFill>
                <a:latin typeface="Arial"/>
                <a:cs typeface="Arial"/>
              </a:rPr>
              <a:t>gilla</a:t>
            </a:r>
            <a:r>
              <a:rPr sz="1400" spc="-20" dirty="0">
                <a:solidFill>
                  <a:srgbClr val="FFFFFF"/>
                </a:solidFill>
                <a:latin typeface="Arial"/>
                <a:cs typeface="Arial"/>
              </a:rPr>
              <a:t> </a:t>
            </a:r>
            <a:r>
              <a:rPr sz="1400" dirty="0">
                <a:solidFill>
                  <a:srgbClr val="FFFFFF"/>
                </a:solidFill>
                <a:latin typeface="Arial"/>
                <a:cs typeface="Arial"/>
              </a:rPr>
              <a:t>produkten.</a:t>
            </a:r>
            <a:r>
              <a:rPr sz="1400" spc="-60" dirty="0">
                <a:solidFill>
                  <a:srgbClr val="FFFFFF"/>
                </a:solidFill>
                <a:latin typeface="Arial"/>
                <a:cs typeface="Arial"/>
              </a:rPr>
              <a:t> </a:t>
            </a:r>
            <a:r>
              <a:rPr sz="1400" spc="-10" dirty="0">
                <a:solidFill>
                  <a:srgbClr val="FFFFFF"/>
                </a:solidFill>
                <a:latin typeface="Arial"/>
                <a:cs typeface="Arial"/>
              </a:rPr>
              <a:t>Detta </a:t>
            </a:r>
            <a:r>
              <a:rPr sz="1400" dirty="0">
                <a:solidFill>
                  <a:srgbClr val="FFFFFF"/>
                </a:solidFill>
                <a:latin typeface="Arial"/>
                <a:cs typeface="Arial"/>
              </a:rPr>
              <a:t>eftersom</a:t>
            </a:r>
            <a:r>
              <a:rPr sz="1400" spc="-60" dirty="0">
                <a:solidFill>
                  <a:srgbClr val="FFFFFF"/>
                </a:solidFill>
                <a:latin typeface="Arial"/>
                <a:cs typeface="Arial"/>
              </a:rPr>
              <a:t> </a:t>
            </a:r>
            <a:r>
              <a:rPr sz="1400" dirty="0">
                <a:solidFill>
                  <a:srgbClr val="FFFFFF"/>
                </a:solidFill>
                <a:latin typeface="Arial"/>
                <a:cs typeface="Arial"/>
              </a:rPr>
              <a:t>priset</a:t>
            </a:r>
            <a:r>
              <a:rPr sz="1400" spc="-35" dirty="0">
                <a:solidFill>
                  <a:srgbClr val="FFFFFF"/>
                </a:solidFill>
                <a:latin typeface="Arial"/>
                <a:cs typeface="Arial"/>
              </a:rPr>
              <a:t> </a:t>
            </a:r>
            <a:r>
              <a:rPr sz="1400" dirty="0">
                <a:solidFill>
                  <a:srgbClr val="FFFFFF"/>
                </a:solidFill>
                <a:latin typeface="Arial"/>
                <a:cs typeface="Arial"/>
              </a:rPr>
              <a:t>är</a:t>
            </a:r>
            <a:r>
              <a:rPr sz="1400" spc="-30" dirty="0">
                <a:solidFill>
                  <a:srgbClr val="FFFFFF"/>
                </a:solidFill>
                <a:latin typeface="Arial"/>
                <a:cs typeface="Arial"/>
              </a:rPr>
              <a:t> </a:t>
            </a:r>
            <a:r>
              <a:rPr sz="1400" dirty="0">
                <a:solidFill>
                  <a:srgbClr val="FFFFFF"/>
                </a:solidFill>
                <a:latin typeface="Arial"/>
                <a:cs typeface="Arial"/>
              </a:rPr>
              <a:t>kopplat</a:t>
            </a:r>
            <a:r>
              <a:rPr sz="1400" spc="-40" dirty="0">
                <a:solidFill>
                  <a:srgbClr val="FFFFFF"/>
                </a:solidFill>
                <a:latin typeface="Arial"/>
                <a:cs typeface="Arial"/>
              </a:rPr>
              <a:t> </a:t>
            </a:r>
            <a:r>
              <a:rPr sz="1400" dirty="0">
                <a:solidFill>
                  <a:srgbClr val="FFFFFF"/>
                </a:solidFill>
                <a:latin typeface="Arial"/>
                <a:cs typeface="Arial"/>
              </a:rPr>
              <a:t>till</a:t>
            </a:r>
            <a:r>
              <a:rPr sz="1400" spc="-30" dirty="0">
                <a:solidFill>
                  <a:srgbClr val="FFFFFF"/>
                </a:solidFill>
                <a:latin typeface="Arial"/>
                <a:cs typeface="Arial"/>
              </a:rPr>
              <a:t> </a:t>
            </a:r>
            <a:r>
              <a:rPr sz="1400" dirty="0">
                <a:solidFill>
                  <a:srgbClr val="FFFFFF"/>
                </a:solidFill>
                <a:latin typeface="Arial"/>
                <a:cs typeface="Arial"/>
              </a:rPr>
              <a:t>upplevd</a:t>
            </a:r>
            <a:r>
              <a:rPr sz="1400" spc="-20" dirty="0">
                <a:solidFill>
                  <a:srgbClr val="FFFFFF"/>
                </a:solidFill>
                <a:latin typeface="Arial"/>
                <a:cs typeface="Arial"/>
              </a:rPr>
              <a:t> </a:t>
            </a:r>
            <a:r>
              <a:rPr sz="1400" dirty="0">
                <a:solidFill>
                  <a:srgbClr val="FFFFFF"/>
                </a:solidFill>
                <a:latin typeface="Arial"/>
                <a:cs typeface="Arial"/>
              </a:rPr>
              <a:t>kvalitet.</a:t>
            </a:r>
            <a:r>
              <a:rPr sz="1400" spc="-35" dirty="0">
                <a:solidFill>
                  <a:srgbClr val="FFFFFF"/>
                </a:solidFill>
                <a:latin typeface="Arial"/>
                <a:cs typeface="Arial"/>
              </a:rPr>
              <a:t> </a:t>
            </a:r>
            <a:r>
              <a:rPr sz="1400" dirty="0">
                <a:solidFill>
                  <a:srgbClr val="FFFFFF"/>
                </a:solidFill>
                <a:latin typeface="Arial"/>
                <a:cs typeface="Arial"/>
              </a:rPr>
              <a:t>Denna</a:t>
            </a:r>
            <a:r>
              <a:rPr sz="1400" spc="-30" dirty="0">
                <a:solidFill>
                  <a:srgbClr val="FFFFFF"/>
                </a:solidFill>
                <a:latin typeface="Arial"/>
                <a:cs typeface="Arial"/>
              </a:rPr>
              <a:t> </a:t>
            </a:r>
            <a:r>
              <a:rPr sz="1400" dirty="0">
                <a:solidFill>
                  <a:srgbClr val="FFFFFF"/>
                </a:solidFill>
                <a:latin typeface="Arial"/>
                <a:cs typeface="Arial"/>
              </a:rPr>
              <a:t>insikt</a:t>
            </a:r>
            <a:r>
              <a:rPr sz="1400" spc="-35" dirty="0">
                <a:solidFill>
                  <a:srgbClr val="FFFFFF"/>
                </a:solidFill>
                <a:latin typeface="Arial"/>
                <a:cs typeface="Arial"/>
              </a:rPr>
              <a:t> </a:t>
            </a:r>
            <a:r>
              <a:rPr sz="1400" dirty="0">
                <a:solidFill>
                  <a:srgbClr val="FFFFFF"/>
                </a:solidFill>
                <a:latin typeface="Arial"/>
                <a:cs typeface="Arial"/>
              </a:rPr>
              <a:t>medför</a:t>
            </a:r>
            <a:r>
              <a:rPr sz="1400" spc="-45" dirty="0">
                <a:solidFill>
                  <a:srgbClr val="FFFFFF"/>
                </a:solidFill>
                <a:latin typeface="Arial"/>
                <a:cs typeface="Arial"/>
              </a:rPr>
              <a:t> </a:t>
            </a:r>
            <a:r>
              <a:rPr sz="1400" dirty="0">
                <a:solidFill>
                  <a:srgbClr val="FFFFFF"/>
                </a:solidFill>
                <a:latin typeface="Arial"/>
                <a:cs typeface="Arial"/>
              </a:rPr>
              <a:t>att</a:t>
            </a:r>
            <a:r>
              <a:rPr sz="1400" spc="-35" dirty="0">
                <a:solidFill>
                  <a:srgbClr val="FFFFFF"/>
                </a:solidFill>
                <a:latin typeface="Arial"/>
                <a:cs typeface="Arial"/>
              </a:rPr>
              <a:t> </a:t>
            </a:r>
            <a:r>
              <a:rPr sz="1400" dirty="0">
                <a:solidFill>
                  <a:srgbClr val="FFFFFF"/>
                </a:solidFill>
                <a:latin typeface="Arial"/>
                <a:cs typeface="Arial"/>
              </a:rPr>
              <a:t>det</a:t>
            </a:r>
            <a:r>
              <a:rPr sz="1400" spc="-30" dirty="0">
                <a:solidFill>
                  <a:srgbClr val="FFFFFF"/>
                </a:solidFill>
                <a:latin typeface="Arial"/>
                <a:cs typeface="Arial"/>
              </a:rPr>
              <a:t> </a:t>
            </a:r>
            <a:r>
              <a:rPr sz="1400" dirty="0">
                <a:solidFill>
                  <a:srgbClr val="FFFFFF"/>
                </a:solidFill>
                <a:latin typeface="Arial"/>
                <a:cs typeface="Arial"/>
              </a:rPr>
              <a:t>är</a:t>
            </a:r>
            <a:r>
              <a:rPr sz="1400" spc="-30" dirty="0">
                <a:solidFill>
                  <a:srgbClr val="FFFFFF"/>
                </a:solidFill>
                <a:latin typeface="Arial"/>
                <a:cs typeface="Arial"/>
              </a:rPr>
              <a:t> </a:t>
            </a:r>
            <a:r>
              <a:rPr sz="1400" dirty="0">
                <a:solidFill>
                  <a:srgbClr val="FFFFFF"/>
                </a:solidFill>
                <a:latin typeface="Arial"/>
                <a:cs typeface="Arial"/>
              </a:rPr>
              <a:t>viktigt</a:t>
            </a:r>
            <a:r>
              <a:rPr sz="1400" spc="-10" dirty="0">
                <a:solidFill>
                  <a:srgbClr val="FFFFFF"/>
                </a:solidFill>
                <a:latin typeface="Arial"/>
                <a:cs typeface="Arial"/>
              </a:rPr>
              <a:t> </a:t>
            </a:r>
            <a:r>
              <a:rPr sz="1400" dirty="0">
                <a:solidFill>
                  <a:srgbClr val="FFFFFF"/>
                </a:solidFill>
                <a:latin typeface="Arial"/>
                <a:cs typeface="Arial"/>
              </a:rPr>
              <a:t>att</a:t>
            </a:r>
            <a:r>
              <a:rPr sz="1400" spc="-35" dirty="0">
                <a:solidFill>
                  <a:srgbClr val="FFFFFF"/>
                </a:solidFill>
                <a:latin typeface="Arial"/>
                <a:cs typeface="Arial"/>
              </a:rPr>
              <a:t> </a:t>
            </a:r>
            <a:r>
              <a:rPr sz="1400" dirty="0">
                <a:solidFill>
                  <a:srgbClr val="FFFFFF"/>
                </a:solidFill>
                <a:latin typeface="Arial"/>
                <a:cs typeface="Arial"/>
              </a:rPr>
              <a:t>skapa</a:t>
            </a:r>
            <a:r>
              <a:rPr sz="1400" spc="-45" dirty="0">
                <a:solidFill>
                  <a:srgbClr val="FFFFFF"/>
                </a:solidFill>
                <a:latin typeface="Arial"/>
                <a:cs typeface="Arial"/>
              </a:rPr>
              <a:t> </a:t>
            </a:r>
            <a:r>
              <a:rPr sz="1400" dirty="0">
                <a:solidFill>
                  <a:srgbClr val="FFFFFF"/>
                </a:solidFill>
                <a:latin typeface="Arial"/>
                <a:cs typeface="Arial"/>
              </a:rPr>
              <a:t>en</a:t>
            </a:r>
            <a:r>
              <a:rPr sz="1400" spc="-35" dirty="0">
                <a:solidFill>
                  <a:srgbClr val="FFFFFF"/>
                </a:solidFill>
                <a:latin typeface="Arial"/>
                <a:cs typeface="Arial"/>
              </a:rPr>
              <a:t> </a:t>
            </a:r>
            <a:r>
              <a:rPr sz="1400" dirty="0">
                <a:solidFill>
                  <a:srgbClr val="FFFFFF"/>
                </a:solidFill>
                <a:latin typeface="Arial"/>
                <a:cs typeface="Arial"/>
              </a:rPr>
              <a:t>bild</a:t>
            </a:r>
            <a:r>
              <a:rPr sz="1400" spc="-20" dirty="0">
                <a:solidFill>
                  <a:srgbClr val="FFFFFF"/>
                </a:solidFill>
                <a:latin typeface="Arial"/>
                <a:cs typeface="Arial"/>
              </a:rPr>
              <a:t> </a:t>
            </a:r>
            <a:r>
              <a:rPr sz="1400" dirty="0">
                <a:solidFill>
                  <a:srgbClr val="FFFFFF"/>
                </a:solidFill>
                <a:latin typeface="Arial"/>
                <a:cs typeface="Arial"/>
              </a:rPr>
              <a:t>av</a:t>
            </a:r>
            <a:r>
              <a:rPr sz="1400" spc="-25" dirty="0">
                <a:solidFill>
                  <a:srgbClr val="FFFFFF"/>
                </a:solidFill>
                <a:latin typeface="Arial"/>
                <a:cs typeface="Arial"/>
              </a:rPr>
              <a:t> </a:t>
            </a:r>
            <a:r>
              <a:rPr sz="1400" dirty="0">
                <a:solidFill>
                  <a:srgbClr val="FFFFFF"/>
                </a:solidFill>
                <a:latin typeface="Arial"/>
                <a:cs typeface="Arial"/>
              </a:rPr>
              <a:t>att</a:t>
            </a:r>
            <a:r>
              <a:rPr sz="1400" spc="-35" dirty="0">
                <a:solidFill>
                  <a:srgbClr val="FFFFFF"/>
                </a:solidFill>
                <a:latin typeface="Arial"/>
                <a:cs typeface="Arial"/>
              </a:rPr>
              <a:t> </a:t>
            </a:r>
            <a:r>
              <a:rPr sz="1400" dirty="0">
                <a:solidFill>
                  <a:srgbClr val="FFFFFF"/>
                </a:solidFill>
                <a:latin typeface="Arial"/>
                <a:cs typeface="Arial"/>
              </a:rPr>
              <a:t>det</a:t>
            </a:r>
            <a:r>
              <a:rPr sz="1400" spc="-30" dirty="0">
                <a:solidFill>
                  <a:srgbClr val="FFFFFF"/>
                </a:solidFill>
                <a:latin typeface="Arial"/>
                <a:cs typeface="Arial"/>
              </a:rPr>
              <a:t> </a:t>
            </a:r>
            <a:r>
              <a:rPr sz="1400" dirty="0">
                <a:solidFill>
                  <a:srgbClr val="FFFFFF"/>
                </a:solidFill>
                <a:latin typeface="Arial"/>
                <a:cs typeface="Arial"/>
              </a:rPr>
              <a:t>kostar</a:t>
            </a:r>
            <a:r>
              <a:rPr sz="1400" spc="-35" dirty="0">
                <a:solidFill>
                  <a:srgbClr val="FFFFFF"/>
                </a:solidFill>
                <a:latin typeface="Arial"/>
                <a:cs typeface="Arial"/>
              </a:rPr>
              <a:t> </a:t>
            </a:r>
            <a:r>
              <a:rPr sz="1400" dirty="0">
                <a:solidFill>
                  <a:srgbClr val="FFFFFF"/>
                </a:solidFill>
                <a:latin typeface="Arial"/>
                <a:cs typeface="Arial"/>
              </a:rPr>
              <a:t>en</a:t>
            </a:r>
            <a:r>
              <a:rPr sz="1400" spc="-20" dirty="0">
                <a:solidFill>
                  <a:srgbClr val="FFFFFF"/>
                </a:solidFill>
                <a:latin typeface="Arial"/>
                <a:cs typeface="Arial"/>
              </a:rPr>
              <a:t> </a:t>
            </a:r>
            <a:r>
              <a:rPr sz="1400" dirty="0">
                <a:solidFill>
                  <a:srgbClr val="FFFFFF"/>
                </a:solidFill>
                <a:latin typeface="Arial"/>
                <a:cs typeface="Arial"/>
              </a:rPr>
              <a:t>peng</a:t>
            </a:r>
            <a:r>
              <a:rPr sz="1400" spc="-40" dirty="0">
                <a:solidFill>
                  <a:srgbClr val="FFFFFF"/>
                </a:solidFill>
                <a:latin typeface="Arial"/>
                <a:cs typeface="Arial"/>
              </a:rPr>
              <a:t> </a:t>
            </a:r>
            <a:r>
              <a:rPr sz="1400" spc="-25" dirty="0">
                <a:solidFill>
                  <a:srgbClr val="FFFFFF"/>
                </a:solidFill>
                <a:latin typeface="Arial"/>
                <a:cs typeface="Arial"/>
              </a:rPr>
              <a:t>att </a:t>
            </a:r>
            <a:r>
              <a:rPr sz="1400" dirty="0">
                <a:solidFill>
                  <a:srgbClr val="FFFFFF"/>
                </a:solidFill>
                <a:latin typeface="Arial"/>
                <a:cs typeface="Arial"/>
              </a:rPr>
              <a:t>gå</a:t>
            </a:r>
            <a:r>
              <a:rPr sz="1400" spc="-30" dirty="0">
                <a:solidFill>
                  <a:srgbClr val="FFFFFF"/>
                </a:solidFill>
                <a:latin typeface="Arial"/>
                <a:cs typeface="Arial"/>
              </a:rPr>
              <a:t> </a:t>
            </a:r>
            <a:r>
              <a:rPr sz="1400" dirty="0">
                <a:solidFill>
                  <a:srgbClr val="FFFFFF"/>
                </a:solidFill>
                <a:latin typeface="Arial"/>
                <a:cs typeface="Arial"/>
              </a:rPr>
              <a:t>på</a:t>
            </a:r>
            <a:r>
              <a:rPr sz="1400" spc="-20" dirty="0">
                <a:solidFill>
                  <a:srgbClr val="FFFFFF"/>
                </a:solidFill>
                <a:latin typeface="Arial"/>
                <a:cs typeface="Arial"/>
              </a:rPr>
              <a:t> </a:t>
            </a:r>
            <a:r>
              <a:rPr sz="1400" spc="-10" dirty="0">
                <a:solidFill>
                  <a:srgbClr val="FFFFFF"/>
                </a:solidFill>
                <a:latin typeface="Arial"/>
                <a:cs typeface="Arial"/>
              </a:rPr>
              <a:t>bandy.</a:t>
            </a:r>
            <a:r>
              <a:rPr sz="1400" spc="-25" dirty="0">
                <a:solidFill>
                  <a:srgbClr val="FFFFFF"/>
                </a:solidFill>
                <a:latin typeface="Arial"/>
                <a:cs typeface="Arial"/>
              </a:rPr>
              <a:t> </a:t>
            </a:r>
            <a:r>
              <a:rPr sz="1400" dirty="0">
                <a:solidFill>
                  <a:srgbClr val="FFFFFF"/>
                </a:solidFill>
                <a:latin typeface="Arial"/>
                <a:cs typeface="Arial"/>
              </a:rPr>
              <a:t>Om</a:t>
            </a:r>
            <a:r>
              <a:rPr sz="1400" spc="-20" dirty="0">
                <a:solidFill>
                  <a:srgbClr val="FFFFFF"/>
                </a:solidFill>
                <a:latin typeface="Arial"/>
                <a:cs typeface="Arial"/>
              </a:rPr>
              <a:t> </a:t>
            </a:r>
            <a:r>
              <a:rPr sz="1400" dirty="0">
                <a:solidFill>
                  <a:srgbClr val="FFFFFF"/>
                </a:solidFill>
                <a:latin typeface="Arial"/>
                <a:cs typeface="Arial"/>
              </a:rPr>
              <a:t>inte</a:t>
            </a:r>
            <a:r>
              <a:rPr sz="1400" spc="-30" dirty="0">
                <a:solidFill>
                  <a:srgbClr val="FFFFFF"/>
                </a:solidFill>
                <a:latin typeface="Arial"/>
                <a:cs typeface="Arial"/>
              </a:rPr>
              <a:t> </a:t>
            </a:r>
            <a:r>
              <a:rPr sz="1400" dirty="0">
                <a:solidFill>
                  <a:srgbClr val="FFFFFF"/>
                </a:solidFill>
                <a:latin typeface="Arial"/>
                <a:cs typeface="Arial"/>
              </a:rPr>
              <a:t>jag</a:t>
            </a:r>
            <a:r>
              <a:rPr sz="1400" spc="-20" dirty="0">
                <a:solidFill>
                  <a:srgbClr val="FFFFFF"/>
                </a:solidFill>
                <a:latin typeface="Arial"/>
                <a:cs typeface="Arial"/>
              </a:rPr>
              <a:t> </a:t>
            </a:r>
            <a:r>
              <a:rPr sz="1400" dirty="0">
                <a:solidFill>
                  <a:srgbClr val="FFFFFF"/>
                </a:solidFill>
                <a:latin typeface="Arial"/>
                <a:cs typeface="Arial"/>
              </a:rPr>
              <a:t>betalar</a:t>
            </a:r>
            <a:r>
              <a:rPr sz="1400" spc="-55" dirty="0">
                <a:solidFill>
                  <a:srgbClr val="FFFFFF"/>
                </a:solidFill>
                <a:latin typeface="Arial"/>
                <a:cs typeface="Arial"/>
              </a:rPr>
              <a:t> </a:t>
            </a:r>
            <a:r>
              <a:rPr sz="1400" dirty="0">
                <a:solidFill>
                  <a:srgbClr val="FFFFFF"/>
                </a:solidFill>
                <a:latin typeface="Arial"/>
                <a:cs typeface="Arial"/>
              </a:rPr>
              <a:t>så</a:t>
            </a:r>
            <a:r>
              <a:rPr sz="1400" spc="-30" dirty="0">
                <a:solidFill>
                  <a:srgbClr val="FFFFFF"/>
                </a:solidFill>
                <a:latin typeface="Arial"/>
                <a:cs typeface="Arial"/>
              </a:rPr>
              <a:t> </a:t>
            </a:r>
            <a:r>
              <a:rPr sz="1400" dirty="0">
                <a:solidFill>
                  <a:srgbClr val="FFFFFF"/>
                </a:solidFill>
                <a:latin typeface="Arial"/>
                <a:cs typeface="Arial"/>
              </a:rPr>
              <a:t>gör</a:t>
            </a:r>
            <a:r>
              <a:rPr sz="1400" spc="-25" dirty="0">
                <a:solidFill>
                  <a:srgbClr val="FFFFFF"/>
                </a:solidFill>
                <a:latin typeface="Arial"/>
                <a:cs typeface="Arial"/>
              </a:rPr>
              <a:t> </a:t>
            </a:r>
            <a:r>
              <a:rPr sz="1400" dirty="0">
                <a:solidFill>
                  <a:srgbClr val="FFFFFF"/>
                </a:solidFill>
                <a:latin typeface="Arial"/>
                <a:cs typeface="Arial"/>
              </a:rPr>
              <a:t>någon</a:t>
            </a:r>
            <a:r>
              <a:rPr sz="1400" spc="-30" dirty="0">
                <a:solidFill>
                  <a:srgbClr val="FFFFFF"/>
                </a:solidFill>
                <a:latin typeface="Arial"/>
                <a:cs typeface="Arial"/>
              </a:rPr>
              <a:t> </a:t>
            </a:r>
            <a:r>
              <a:rPr sz="1400" dirty="0">
                <a:solidFill>
                  <a:srgbClr val="FFFFFF"/>
                </a:solidFill>
                <a:latin typeface="Arial"/>
                <a:cs typeface="Arial"/>
              </a:rPr>
              <a:t>annan</a:t>
            </a:r>
            <a:r>
              <a:rPr sz="1400" spc="-45" dirty="0">
                <a:solidFill>
                  <a:srgbClr val="FFFFFF"/>
                </a:solidFill>
                <a:latin typeface="Arial"/>
                <a:cs typeface="Arial"/>
              </a:rPr>
              <a:t> </a:t>
            </a:r>
            <a:r>
              <a:rPr sz="1400" dirty="0">
                <a:solidFill>
                  <a:srgbClr val="FFFFFF"/>
                </a:solidFill>
                <a:latin typeface="Arial"/>
                <a:cs typeface="Arial"/>
              </a:rPr>
              <a:t>det,</a:t>
            </a:r>
            <a:r>
              <a:rPr sz="1400" spc="-40" dirty="0">
                <a:solidFill>
                  <a:srgbClr val="FFFFFF"/>
                </a:solidFill>
                <a:latin typeface="Arial"/>
                <a:cs typeface="Arial"/>
              </a:rPr>
              <a:t> </a:t>
            </a:r>
            <a:r>
              <a:rPr sz="1400" dirty="0">
                <a:solidFill>
                  <a:srgbClr val="FFFFFF"/>
                </a:solidFill>
                <a:latin typeface="Arial"/>
                <a:cs typeface="Arial"/>
              </a:rPr>
              <a:t>exempelvis</a:t>
            </a:r>
            <a:r>
              <a:rPr sz="1400" spc="-15" dirty="0">
                <a:solidFill>
                  <a:srgbClr val="FFFFFF"/>
                </a:solidFill>
                <a:latin typeface="Arial"/>
                <a:cs typeface="Arial"/>
              </a:rPr>
              <a:t> </a:t>
            </a:r>
            <a:r>
              <a:rPr sz="1400" dirty="0">
                <a:solidFill>
                  <a:srgbClr val="FFFFFF"/>
                </a:solidFill>
                <a:latin typeface="Arial"/>
                <a:cs typeface="Arial"/>
              </a:rPr>
              <a:t>en</a:t>
            </a:r>
            <a:r>
              <a:rPr sz="1400" spc="-20" dirty="0">
                <a:solidFill>
                  <a:srgbClr val="FFFFFF"/>
                </a:solidFill>
                <a:latin typeface="Arial"/>
                <a:cs typeface="Arial"/>
              </a:rPr>
              <a:t> </a:t>
            </a:r>
            <a:r>
              <a:rPr sz="1400" spc="-10" dirty="0">
                <a:solidFill>
                  <a:srgbClr val="FFFFFF"/>
                </a:solidFill>
                <a:latin typeface="Arial"/>
                <a:cs typeface="Arial"/>
              </a:rPr>
              <a:t>sponsor.</a:t>
            </a:r>
            <a:r>
              <a:rPr sz="1400" spc="-45" dirty="0">
                <a:solidFill>
                  <a:srgbClr val="FFFFFF"/>
                </a:solidFill>
                <a:latin typeface="Arial"/>
                <a:cs typeface="Arial"/>
              </a:rPr>
              <a:t> </a:t>
            </a:r>
            <a:r>
              <a:rPr sz="1400" dirty="0">
                <a:solidFill>
                  <a:srgbClr val="FFFFFF"/>
                </a:solidFill>
                <a:latin typeface="Arial"/>
                <a:cs typeface="Arial"/>
              </a:rPr>
              <a:t>Detta</a:t>
            </a:r>
            <a:r>
              <a:rPr sz="1400" spc="-35" dirty="0">
                <a:solidFill>
                  <a:srgbClr val="FFFFFF"/>
                </a:solidFill>
                <a:latin typeface="Arial"/>
                <a:cs typeface="Arial"/>
              </a:rPr>
              <a:t> </a:t>
            </a:r>
            <a:r>
              <a:rPr sz="1400" dirty="0">
                <a:solidFill>
                  <a:srgbClr val="FFFFFF"/>
                </a:solidFill>
                <a:latin typeface="Arial"/>
                <a:cs typeface="Arial"/>
              </a:rPr>
              <a:t>gör</a:t>
            </a:r>
            <a:r>
              <a:rPr sz="1400" spc="-30" dirty="0">
                <a:solidFill>
                  <a:srgbClr val="FFFFFF"/>
                </a:solidFill>
                <a:latin typeface="Arial"/>
                <a:cs typeface="Arial"/>
              </a:rPr>
              <a:t> </a:t>
            </a:r>
            <a:r>
              <a:rPr sz="1400" dirty="0">
                <a:solidFill>
                  <a:srgbClr val="FFFFFF"/>
                </a:solidFill>
                <a:latin typeface="Arial"/>
                <a:cs typeface="Arial"/>
              </a:rPr>
              <a:t>att</a:t>
            </a:r>
            <a:r>
              <a:rPr sz="1400" spc="-40" dirty="0">
                <a:solidFill>
                  <a:srgbClr val="FFFFFF"/>
                </a:solidFill>
                <a:latin typeface="Arial"/>
                <a:cs typeface="Arial"/>
              </a:rPr>
              <a:t> </a:t>
            </a:r>
            <a:r>
              <a:rPr sz="1400" dirty="0">
                <a:solidFill>
                  <a:srgbClr val="FFFFFF"/>
                </a:solidFill>
                <a:latin typeface="Arial"/>
                <a:cs typeface="Arial"/>
              </a:rPr>
              <a:t>begreppet</a:t>
            </a:r>
            <a:r>
              <a:rPr sz="1400" spc="-50" dirty="0">
                <a:solidFill>
                  <a:srgbClr val="FFFFFF"/>
                </a:solidFill>
                <a:latin typeface="Arial"/>
                <a:cs typeface="Arial"/>
              </a:rPr>
              <a:t> </a:t>
            </a:r>
            <a:r>
              <a:rPr sz="1400" dirty="0">
                <a:solidFill>
                  <a:srgbClr val="FFFFFF"/>
                </a:solidFill>
                <a:latin typeface="Arial"/>
                <a:cs typeface="Arial"/>
              </a:rPr>
              <a:t>”gratis”</a:t>
            </a:r>
            <a:r>
              <a:rPr sz="1400" spc="-65" dirty="0">
                <a:solidFill>
                  <a:srgbClr val="FFFFFF"/>
                </a:solidFill>
                <a:latin typeface="Arial"/>
                <a:cs typeface="Arial"/>
              </a:rPr>
              <a:t> </a:t>
            </a:r>
            <a:r>
              <a:rPr sz="1400" dirty="0">
                <a:solidFill>
                  <a:srgbClr val="FFFFFF"/>
                </a:solidFill>
                <a:latin typeface="Arial"/>
                <a:cs typeface="Arial"/>
              </a:rPr>
              <a:t>inte</a:t>
            </a:r>
            <a:r>
              <a:rPr sz="1400" spc="-25" dirty="0">
                <a:solidFill>
                  <a:srgbClr val="FFFFFF"/>
                </a:solidFill>
                <a:latin typeface="Arial"/>
                <a:cs typeface="Arial"/>
              </a:rPr>
              <a:t> bör </a:t>
            </a:r>
            <a:r>
              <a:rPr sz="1400" dirty="0">
                <a:solidFill>
                  <a:srgbClr val="FFFFFF"/>
                </a:solidFill>
                <a:latin typeface="Arial"/>
                <a:cs typeface="Arial"/>
              </a:rPr>
              <a:t>förekomma</a:t>
            </a:r>
            <a:r>
              <a:rPr sz="1400" spc="-65" dirty="0">
                <a:solidFill>
                  <a:srgbClr val="FFFFFF"/>
                </a:solidFill>
                <a:latin typeface="Arial"/>
                <a:cs typeface="Arial"/>
              </a:rPr>
              <a:t> </a:t>
            </a:r>
            <a:r>
              <a:rPr sz="1400" dirty="0">
                <a:solidFill>
                  <a:srgbClr val="FFFFFF"/>
                </a:solidFill>
                <a:latin typeface="Arial"/>
                <a:cs typeface="Arial"/>
              </a:rPr>
              <a:t>även</a:t>
            </a:r>
            <a:r>
              <a:rPr sz="1400" spc="-20" dirty="0">
                <a:solidFill>
                  <a:srgbClr val="FFFFFF"/>
                </a:solidFill>
                <a:latin typeface="Arial"/>
                <a:cs typeface="Arial"/>
              </a:rPr>
              <a:t> </a:t>
            </a:r>
            <a:r>
              <a:rPr sz="1400" dirty="0">
                <a:solidFill>
                  <a:srgbClr val="FFFFFF"/>
                </a:solidFill>
                <a:latin typeface="Arial"/>
                <a:cs typeface="Arial"/>
              </a:rPr>
              <a:t>om</a:t>
            </a:r>
            <a:r>
              <a:rPr sz="1400" spc="-20" dirty="0">
                <a:solidFill>
                  <a:srgbClr val="FFFFFF"/>
                </a:solidFill>
                <a:latin typeface="Arial"/>
                <a:cs typeface="Arial"/>
              </a:rPr>
              <a:t> </a:t>
            </a:r>
            <a:r>
              <a:rPr sz="1400" dirty="0">
                <a:solidFill>
                  <a:srgbClr val="FFFFFF"/>
                </a:solidFill>
                <a:latin typeface="Arial"/>
                <a:cs typeface="Arial"/>
              </a:rPr>
              <a:t>en</a:t>
            </a:r>
            <a:r>
              <a:rPr sz="1400" spc="-25" dirty="0">
                <a:solidFill>
                  <a:srgbClr val="FFFFFF"/>
                </a:solidFill>
                <a:latin typeface="Arial"/>
                <a:cs typeface="Arial"/>
              </a:rPr>
              <a:t> </a:t>
            </a:r>
            <a:r>
              <a:rPr sz="1400" dirty="0">
                <a:solidFill>
                  <a:srgbClr val="FFFFFF"/>
                </a:solidFill>
                <a:latin typeface="Arial"/>
                <a:cs typeface="Arial"/>
              </a:rPr>
              <a:t>match</a:t>
            </a:r>
            <a:r>
              <a:rPr sz="1400" spc="-40" dirty="0">
                <a:solidFill>
                  <a:srgbClr val="FFFFFF"/>
                </a:solidFill>
                <a:latin typeface="Arial"/>
                <a:cs typeface="Arial"/>
              </a:rPr>
              <a:t> </a:t>
            </a:r>
            <a:r>
              <a:rPr sz="1400" dirty="0">
                <a:solidFill>
                  <a:srgbClr val="FFFFFF"/>
                </a:solidFill>
                <a:latin typeface="Arial"/>
                <a:cs typeface="Arial"/>
              </a:rPr>
              <a:t>är</a:t>
            </a:r>
            <a:r>
              <a:rPr sz="1400" spc="-20" dirty="0">
                <a:solidFill>
                  <a:srgbClr val="FFFFFF"/>
                </a:solidFill>
                <a:latin typeface="Arial"/>
                <a:cs typeface="Arial"/>
              </a:rPr>
              <a:t> </a:t>
            </a:r>
            <a:r>
              <a:rPr sz="1400" dirty="0">
                <a:solidFill>
                  <a:srgbClr val="FFFFFF"/>
                </a:solidFill>
                <a:latin typeface="Arial"/>
                <a:cs typeface="Arial"/>
              </a:rPr>
              <a:t>utan</a:t>
            </a:r>
            <a:r>
              <a:rPr sz="1400" spc="-35" dirty="0">
                <a:solidFill>
                  <a:srgbClr val="FFFFFF"/>
                </a:solidFill>
                <a:latin typeface="Arial"/>
                <a:cs typeface="Arial"/>
              </a:rPr>
              <a:t> </a:t>
            </a:r>
            <a:r>
              <a:rPr sz="1400" dirty="0">
                <a:solidFill>
                  <a:srgbClr val="FFFFFF"/>
                </a:solidFill>
                <a:latin typeface="Arial"/>
                <a:cs typeface="Arial"/>
              </a:rPr>
              <a:t>kostnad</a:t>
            </a:r>
            <a:r>
              <a:rPr sz="1400" spc="-65" dirty="0">
                <a:solidFill>
                  <a:srgbClr val="FFFFFF"/>
                </a:solidFill>
                <a:latin typeface="Arial"/>
                <a:cs typeface="Arial"/>
              </a:rPr>
              <a:t> </a:t>
            </a:r>
            <a:r>
              <a:rPr sz="1400" dirty="0">
                <a:solidFill>
                  <a:srgbClr val="FFFFFF"/>
                </a:solidFill>
                <a:latin typeface="Arial"/>
                <a:cs typeface="Arial"/>
              </a:rPr>
              <a:t>för</a:t>
            </a:r>
            <a:r>
              <a:rPr sz="1400" spc="-25" dirty="0">
                <a:solidFill>
                  <a:srgbClr val="FFFFFF"/>
                </a:solidFill>
                <a:latin typeface="Arial"/>
                <a:cs typeface="Arial"/>
              </a:rPr>
              <a:t> </a:t>
            </a:r>
            <a:r>
              <a:rPr sz="1400" spc="-10" dirty="0">
                <a:solidFill>
                  <a:srgbClr val="FFFFFF"/>
                </a:solidFill>
                <a:latin typeface="Arial"/>
                <a:cs typeface="Arial"/>
              </a:rPr>
              <a:t>publiken.</a:t>
            </a:r>
            <a:endParaRPr sz="1400" dirty="0">
              <a:latin typeface="Arial"/>
              <a:cs typeface="Arial"/>
            </a:endParaRPr>
          </a:p>
          <a:p>
            <a:pPr marL="422909" marR="5080" indent="-408940">
              <a:lnSpc>
                <a:spcPct val="120000"/>
              </a:lnSpc>
              <a:spcBef>
                <a:spcPts val="334"/>
              </a:spcBef>
              <a:buChar char="•"/>
              <a:tabLst>
                <a:tab pos="422909" algn="l"/>
              </a:tabLst>
            </a:pPr>
            <a:r>
              <a:rPr sz="1400" dirty="0">
                <a:solidFill>
                  <a:srgbClr val="FFFFFF"/>
                </a:solidFill>
                <a:latin typeface="Arial"/>
                <a:cs typeface="Arial"/>
              </a:rPr>
              <a:t>En</a:t>
            </a:r>
            <a:r>
              <a:rPr sz="1400" spc="-30" dirty="0">
                <a:solidFill>
                  <a:srgbClr val="FFFFFF"/>
                </a:solidFill>
                <a:latin typeface="Arial"/>
                <a:cs typeface="Arial"/>
              </a:rPr>
              <a:t> </a:t>
            </a:r>
            <a:r>
              <a:rPr sz="1400" dirty="0">
                <a:solidFill>
                  <a:srgbClr val="FFFFFF"/>
                </a:solidFill>
                <a:latin typeface="Arial"/>
                <a:cs typeface="Arial"/>
              </a:rPr>
              <a:t>prisstrategi</a:t>
            </a:r>
            <a:r>
              <a:rPr sz="1400" spc="-50" dirty="0">
                <a:solidFill>
                  <a:srgbClr val="FFFFFF"/>
                </a:solidFill>
                <a:latin typeface="Arial"/>
                <a:cs typeface="Arial"/>
              </a:rPr>
              <a:t> </a:t>
            </a:r>
            <a:r>
              <a:rPr sz="1400" dirty="0">
                <a:solidFill>
                  <a:srgbClr val="FFFFFF"/>
                </a:solidFill>
                <a:latin typeface="Arial"/>
                <a:cs typeface="Arial"/>
              </a:rPr>
              <a:t>som</a:t>
            </a:r>
            <a:r>
              <a:rPr sz="1400" spc="-30" dirty="0">
                <a:solidFill>
                  <a:srgbClr val="FFFFFF"/>
                </a:solidFill>
                <a:latin typeface="Arial"/>
                <a:cs typeface="Arial"/>
              </a:rPr>
              <a:t> </a:t>
            </a:r>
            <a:r>
              <a:rPr sz="1400" dirty="0">
                <a:solidFill>
                  <a:srgbClr val="FFFFFF"/>
                </a:solidFill>
                <a:latin typeface="Arial"/>
                <a:cs typeface="Arial"/>
              </a:rPr>
              <a:t>bygger</a:t>
            </a:r>
            <a:r>
              <a:rPr sz="1400" spc="-20" dirty="0">
                <a:solidFill>
                  <a:srgbClr val="FFFFFF"/>
                </a:solidFill>
                <a:latin typeface="Arial"/>
                <a:cs typeface="Arial"/>
              </a:rPr>
              <a:t> </a:t>
            </a:r>
            <a:r>
              <a:rPr sz="1400" dirty="0">
                <a:solidFill>
                  <a:srgbClr val="FFFFFF"/>
                </a:solidFill>
                <a:latin typeface="Arial"/>
                <a:cs typeface="Arial"/>
              </a:rPr>
              <a:t>på</a:t>
            </a:r>
            <a:r>
              <a:rPr sz="1400" spc="-25" dirty="0">
                <a:solidFill>
                  <a:srgbClr val="FFFFFF"/>
                </a:solidFill>
                <a:latin typeface="Arial"/>
                <a:cs typeface="Arial"/>
              </a:rPr>
              <a:t> </a:t>
            </a:r>
            <a:r>
              <a:rPr sz="1400" dirty="0">
                <a:solidFill>
                  <a:srgbClr val="FFFFFF"/>
                </a:solidFill>
                <a:latin typeface="Arial"/>
                <a:cs typeface="Arial"/>
              </a:rPr>
              <a:t>en</a:t>
            </a:r>
            <a:r>
              <a:rPr sz="1400" spc="-15" dirty="0">
                <a:solidFill>
                  <a:srgbClr val="FFFFFF"/>
                </a:solidFill>
                <a:latin typeface="Arial"/>
                <a:cs typeface="Arial"/>
              </a:rPr>
              <a:t> </a:t>
            </a:r>
            <a:r>
              <a:rPr sz="1400" dirty="0">
                <a:solidFill>
                  <a:srgbClr val="FFFFFF"/>
                </a:solidFill>
                <a:latin typeface="Arial"/>
                <a:cs typeface="Arial"/>
              </a:rPr>
              <a:t>relevant</a:t>
            </a:r>
            <a:r>
              <a:rPr sz="1400" spc="-40" dirty="0">
                <a:solidFill>
                  <a:srgbClr val="FFFFFF"/>
                </a:solidFill>
                <a:latin typeface="Arial"/>
                <a:cs typeface="Arial"/>
              </a:rPr>
              <a:t> </a:t>
            </a:r>
            <a:r>
              <a:rPr sz="1400" dirty="0">
                <a:solidFill>
                  <a:srgbClr val="FFFFFF"/>
                </a:solidFill>
                <a:latin typeface="Arial"/>
                <a:cs typeface="Arial"/>
              </a:rPr>
              <a:t>segmentering</a:t>
            </a:r>
            <a:r>
              <a:rPr sz="1400" spc="-50" dirty="0">
                <a:solidFill>
                  <a:srgbClr val="FFFFFF"/>
                </a:solidFill>
                <a:latin typeface="Arial"/>
                <a:cs typeface="Arial"/>
              </a:rPr>
              <a:t> </a:t>
            </a:r>
            <a:r>
              <a:rPr sz="1400" dirty="0">
                <a:solidFill>
                  <a:srgbClr val="FFFFFF"/>
                </a:solidFill>
                <a:latin typeface="Arial"/>
                <a:cs typeface="Arial"/>
              </a:rPr>
              <a:t>av</a:t>
            </a:r>
            <a:r>
              <a:rPr sz="1400" spc="-20" dirty="0">
                <a:solidFill>
                  <a:srgbClr val="FFFFFF"/>
                </a:solidFill>
                <a:latin typeface="Arial"/>
                <a:cs typeface="Arial"/>
              </a:rPr>
              <a:t> </a:t>
            </a:r>
            <a:r>
              <a:rPr sz="1400" spc="-10" dirty="0">
                <a:solidFill>
                  <a:srgbClr val="FFFFFF"/>
                </a:solidFill>
                <a:latin typeface="Arial"/>
                <a:cs typeface="Arial"/>
              </a:rPr>
              <a:t>målgruppen</a:t>
            </a:r>
            <a:r>
              <a:rPr sz="1400" spc="-55" dirty="0">
                <a:solidFill>
                  <a:srgbClr val="FFFFFF"/>
                </a:solidFill>
                <a:latin typeface="Arial"/>
                <a:cs typeface="Arial"/>
              </a:rPr>
              <a:t> </a:t>
            </a:r>
            <a:r>
              <a:rPr sz="1400" dirty="0">
                <a:solidFill>
                  <a:srgbClr val="FFFFFF"/>
                </a:solidFill>
                <a:latin typeface="Arial"/>
                <a:cs typeface="Arial"/>
              </a:rPr>
              <a:t>är</a:t>
            </a:r>
            <a:r>
              <a:rPr sz="1400" spc="-30" dirty="0">
                <a:solidFill>
                  <a:srgbClr val="FFFFFF"/>
                </a:solidFill>
                <a:latin typeface="Arial"/>
                <a:cs typeface="Arial"/>
              </a:rPr>
              <a:t> </a:t>
            </a:r>
            <a:r>
              <a:rPr sz="1400" dirty="0">
                <a:solidFill>
                  <a:srgbClr val="FFFFFF"/>
                </a:solidFill>
                <a:latin typeface="Arial"/>
                <a:cs typeface="Arial"/>
              </a:rPr>
              <a:t>viktig.</a:t>
            </a:r>
            <a:r>
              <a:rPr sz="1400" spc="-10" dirty="0">
                <a:solidFill>
                  <a:srgbClr val="FFFFFF"/>
                </a:solidFill>
                <a:latin typeface="Arial"/>
                <a:cs typeface="Arial"/>
              </a:rPr>
              <a:t> </a:t>
            </a:r>
            <a:r>
              <a:rPr sz="1400" dirty="0">
                <a:solidFill>
                  <a:srgbClr val="FFFFFF"/>
                </a:solidFill>
                <a:latin typeface="Arial"/>
                <a:cs typeface="Arial"/>
              </a:rPr>
              <a:t>Om</a:t>
            </a:r>
            <a:r>
              <a:rPr sz="1400" spc="-30" dirty="0">
                <a:solidFill>
                  <a:srgbClr val="FFFFFF"/>
                </a:solidFill>
                <a:latin typeface="Arial"/>
                <a:cs typeface="Arial"/>
              </a:rPr>
              <a:t> </a:t>
            </a:r>
            <a:r>
              <a:rPr sz="1400" dirty="0">
                <a:solidFill>
                  <a:srgbClr val="FFFFFF"/>
                </a:solidFill>
                <a:latin typeface="Arial"/>
                <a:cs typeface="Arial"/>
              </a:rPr>
              <a:t>vi</a:t>
            </a:r>
            <a:r>
              <a:rPr sz="1400" spc="5" dirty="0">
                <a:solidFill>
                  <a:srgbClr val="FFFFFF"/>
                </a:solidFill>
                <a:latin typeface="Arial"/>
                <a:cs typeface="Arial"/>
              </a:rPr>
              <a:t> </a:t>
            </a:r>
            <a:r>
              <a:rPr sz="1400" dirty="0">
                <a:solidFill>
                  <a:srgbClr val="FFFFFF"/>
                </a:solidFill>
                <a:latin typeface="Arial"/>
                <a:cs typeface="Arial"/>
              </a:rPr>
              <a:t>sedan</a:t>
            </a:r>
            <a:r>
              <a:rPr sz="1400" spc="-40" dirty="0">
                <a:solidFill>
                  <a:srgbClr val="FFFFFF"/>
                </a:solidFill>
                <a:latin typeface="Arial"/>
                <a:cs typeface="Arial"/>
              </a:rPr>
              <a:t> </a:t>
            </a:r>
            <a:r>
              <a:rPr sz="1400" dirty="0">
                <a:solidFill>
                  <a:srgbClr val="FFFFFF"/>
                </a:solidFill>
                <a:latin typeface="Arial"/>
                <a:cs typeface="Arial"/>
              </a:rPr>
              <a:t>rear</a:t>
            </a:r>
            <a:r>
              <a:rPr sz="1400" spc="-35" dirty="0">
                <a:solidFill>
                  <a:srgbClr val="FFFFFF"/>
                </a:solidFill>
                <a:latin typeface="Arial"/>
                <a:cs typeface="Arial"/>
              </a:rPr>
              <a:t> </a:t>
            </a:r>
            <a:r>
              <a:rPr sz="1400" dirty="0">
                <a:solidFill>
                  <a:srgbClr val="FFFFFF"/>
                </a:solidFill>
                <a:latin typeface="Arial"/>
                <a:cs typeface="Arial"/>
              </a:rPr>
              <a:t>ut</a:t>
            </a:r>
            <a:r>
              <a:rPr sz="1400" spc="-5" dirty="0">
                <a:solidFill>
                  <a:srgbClr val="FFFFFF"/>
                </a:solidFill>
                <a:latin typeface="Arial"/>
                <a:cs typeface="Arial"/>
              </a:rPr>
              <a:t> </a:t>
            </a:r>
            <a:r>
              <a:rPr sz="1400" dirty="0">
                <a:solidFill>
                  <a:srgbClr val="FFFFFF"/>
                </a:solidFill>
                <a:latin typeface="Arial"/>
                <a:cs typeface="Arial"/>
              </a:rPr>
              <a:t>biljetter</a:t>
            </a:r>
            <a:r>
              <a:rPr sz="1400" spc="-55" dirty="0">
                <a:solidFill>
                  <a:srgbClr val="FFFFFF"/>
                </a:solidFill>
                <a:latin typeface="Arial"/>
                <a:cs typeface="Arial"/>
              </a:rPr>
              <a:t> </a:t>
            </a:r>
            <a:r>
              <a:rPr sz="1400" dirty="0">
                <a:solidFill>
                  <a:srgbClr val="FFFFFF"/>
                </a:solidFill>
                <a:latin typeface="Arial"/>
                <a:cs typeface="Arial"/>
              </a:rPr>
              <a:t>så</a:t>
            </a:r>
            <a:r>
              <a:rPr sz="1400" spc="-25" dirty="0">
                <a:solidFill>
                  <a:srgbClr val="FFFFFF"/>
                </a:solidFill>
                <a:latin typeface="Arial"/>
                <a:cs typeface="Arial"/>
              </a:rPr>
              <a:t> </a:t>
            </a:r>
            <a:r>
              <a:rPr sz="1400" dirty="0">
                <a:solidFill>
                  <a:srgbClr val="FFFFFF"/>
                </a:solidFill>
                <a:latin typeface="Arial"/>
                <a:cs typeface="Arial"/>
              </a:rPr>
              <a:t>ska</a:t>
            </a:r>
            <a:r>
              <a:rPr sz="1400" spc="-25" dirty="0">
                <a:solidFill>
                  <a:srgbClr val="FFFFFF"/>
                </a:solidFill>
                <a:latin typeface="Arial"/>
                <a:cs typeface="Arial"/>
              </a:rPr>
              <a:t> </a:t>
            </a:r>
            <a:r>
              <a:rPr sz="1400" dirty="0">
                <a:solidFill>
                  <a:srgbClr val="FFFFFF"/>
                </a:solidFill>
                <a:latin typeface="Arial"/>
                <a:cs typeface="Arial"/>
              </a:rPr>
              <a:t>detta</a:t>
            </a:r>
            <a:r>
              <a:rPr sz="1400" spc="-50" dirty="0">
                <a:solidFill>
                  <a:srgbClr val="FFFFFF"/>
                </a:solidFill>
                <a:latin typeface="Arial"/>
                <a:cs typeface="Arial"/>
              </a:rPr>
              <a:t> </a:t>
            </a:r>
            <a:r>
              <a:rPr sz="1400" spc="-20" dirty="0">
                <a:solidFill>
                  <a:srgbClr val="FFFFFF"/>
                </a:solidFill>
                <a:latin typeface="Arial"/>
                <a:cs typeface="Arial"/>
              </a:rPr>
              <a:t>inte </a:t>
            </a:r>
            <a:r>
              <a:rPr sz="1400" dirty="0">
                <a:solidFill>
                  <a:srgbClr val="FFFFFF"/>
                </a:solidFill>
                <a:latin typeface="Arial"/>
                <a:cs typeface="Arial"/>
              </a:rPr>
              <a:t>göras</a:t>
            </a:r>
            <a:r>
              <a:rPr sz="1400" spc="-40" dirty="0">
                <a:solidFill>
                  <a:srgbClr val="FFFFFF"/>
                </a:solidFill>
                <a:latin typeface="Arial"/>
                <a:cs typeface="Arial"/>
              </a:rPr>
              <a:t> </a:t>
            </a:r>
            <a:r>
              <a:rPr sz="1400" dirty="0">
                <a:solidFill>
                  <a:srgbClr val="FFFFFF"/>
                </a:solidFill>
                <a:latin typeface="Arial"/>
                <a:cs typeface="Arial"/>
              </a:rPr>
              <a:t>publikt</a:t>
            </a:r>
            <a:r>
              <a:rPr sz="1400" spc="-40" dirty="0">
                <a:solidFill>
                  <a:srgbClr val="FFFFFF"/>
                </a:solidFill>
                <a:latin typeface="Arial"/>
                <a:cs typeface="Arial"/>
              </a:rPr>
              <a:t> </a:t>
            </a:r>
            <a:r>
              <a:rPr sz="1400" dirty="0">
                <a:solidFill>
                  <a:srgbClr val="FFFFFF"/>
                </a:solidFill>
                <a:latin typeface="Arial"/>
                <a:cs typeface="Arial"/>
              </a:rPr>
              <a:t>för</a:t>
            </a:r>
            <a:r>
              <a:rPr sz="1400" spc="-35" dirty="0">
                <a:solidFill>
                  <a:srgbClr val="FFFFFF"/>
                </a:solidFill>
                <a:latin typeface="Arial"/>
                <a:cs typeface="Arial"/>
              </a:rPr>
              <a:t> </a:t>
            </a:r>
            <a:r>
              <a:rPr sz="1400" dirty="0">
                <a:solidFill>
                  <a:srgbClr val="FFFFFF"/>
                </a:solidFill>
                <a:latin typeface="Arial"/>
                <a:cs typeface="Arial"/>
              </a:rPr>
              <a:t>alla.</a:t>
            </a:r>
            <a:r>
              <a:rPr sz="1400" spc="-25" dirty="0">
                <a:solidFill>
                  <a:srgbClr val="FFFFFF"/>
                </a:solidFill>
                <a:latin typeface="Arial"/>
                <a:cs typeface="Arial"/>
              </a:rPr>
              <a:t> </a:t>
            </a:r>
            <a:r>
              <a:rPr sz="1400" dirty="0">
                <a:solidFill>
                  <a:srgbClr val="FFFFFF"/>
                </a:solidFill>
                <a:latin typeface="Arial"/>
                <a:cs typeface="Arial"/>
              </a:rPr>
              <a:t>Förslagsvis</a:t>
            </a:r>
            <a:r>
              <a:rPr sz="1400" spc="-35" dirty="0">
                <a:solidFill>
                  <a:srgbClr val="FFFFFF"/>
                </a:solidFill>
                <a:latin typeface="Arial"/>
                <a:cs typeface="Arial"/>
              </a:rPr>
              <a:t> </a:t>
            </a:r>
            <a:r>
              <a:rPr sz="1400" dirty="0">
                <a:solidFill>
                  <a:srgbClr val="FFFFFF"/>
                </a:solidFill>
                <a:latin typeface="Arial"/>
                <a:cs typeface="Arial"/>
              </a:rPr>
              <a:t>genomförs</a:t>
            </a:r>
            <a:r>
              <a:rPr sz="1400" spc="-60" dirty="0">
                <a:solidFill>
                  <a:srgbClr val="FFFFFF"/>
                </a:solidFill>
                <a:latin typeface="Arial"/>
                <a:cs typeface="Arial"/>
              </a:rPr>
              <a:t> </a:t>
            </a:r>
            <a:r>
              <a:rPr sz="1400" dirty="0">
                <a:solidFill>
                  <a:srgbClr val="FFFFFF"/>
                </a:solidFill>
                <a:latin typeface="Arial"/>
                <a:cs typeface="Arial"/>
              </a:rPr>
              <a:t>kampanjer</a:t>
            </a:r>
            <a:r>
              <a:rPr sz="1400" spc="-50" dirty="0">
                <a:solidFill>
                  <a:srgbClr val="FFFFFF"/>
                </a:solidFill>
                <a:latin typeface="Arial"/>
                <a:cs typeface="Arial"/>
              </a:rPr>
              <a:t> </a:t>
            </a:r>
            <a:r>
              <a:rPr sz="1400" dirty="0">
                <a:solidFill>
                  <a:srgbClr val="FFFFFF"/>
                </a:solidFill>
                <a:latin typeface="Arial"/>
                <a:cs typeface="Arial"/>
              </a:rPr>
              <a:t>i</a:t>
            </a:r>
            <a:r>
              <a:rPr sz="1400" spc="-5" dirty="0">
                <a:solidFill>
                  <a:srgbClr val="FFFFFF"/>
                </a:solidFill>
                <a:latin typeface="Arial"/>
                <a:cs typeface="Arial"/>
              </a:rPr>
              <a:t> </a:t>
            </a:r>
            <a:r>
              <a:rPr sz="1400" dirty="0">
                <a:solidFill>
                  <a:srgbClr val="FFFFFF"/>
                </a:solidFill>
                <a:latin typeface="Arial"/>
                <a:cs typeface="Arial"/>
              </a:rPr>
              <a:t>låsta</a:t>
            </a:r>
            <a:r>
              <a:rPr sz="1400" spc="-40" dirty="0">
                <a:solidFill>
                  <a:srgbClr val="FFFFFF"/>
                </a:solidFill>
                <a:latin typeface="Arial"/>
                <a:cs typeface="Arial"/>
              </a:rPr>
              <a:t> </a:t>
            </a:r>
            <a:r>
              <a:rPr sz="1400" spc="-10" dirty="0">
                <a:solidFill>
                  <a:srgbClr val="FFFFFF"/>
                </a:solidFill>
                <a:latin typeface="Arial"/>
                <a:cs typeface="Arial"/>
              </a:rPr>
              <a:t>grupper.</a:t>
            </a:r>
            <a:r>
              <a:rPr sz="1400" spc="-45" dirty="0">
                <a:solidFill>
                  <a:srgbClr val="FFFFFF"/>
                </a:solidFill>
                <a:latin typeface="Arial"/>
                <a:cs typeface="Arial"/>
              </a:rPr>
              <a:t> </a:t>
            </a:r>
            <a:r>
              <a:rPr sz="1400" dirty="0">
                <a:solidFill>
                  <a:srgbClr val="FFFFFF"/>
                </a:solidFill>
                <a:latin typeface="Arial"/>
                <a:cs typeface="Arial"/>
              </a:rPr>
              <a:t>Exempelvis</a:t>
            </a:r>
            <a:r>
              <a:rPr sz="1400" spc="-5" dirty="0">
                <a:solidFill>
                  <a:srgbClr val="FFFFFF"/>
                </a:solidFill>
                <a:latin typeface="Arial"/>
                <a:cs typeface="Arial"/>
              </a:rPr>
              <a:t> </a:t>
            </a:r>
            <a:r>
              <a:rPr sz="1400" dirty="0">
                <a:solidFill>
                  <a:srgbClr val="FFFFFF"/>
                </a:solidFill>
                <a:latin typeface="Arial"/>
                <a:cs typeface="Arial"/>
              </a:rPr>
              <a:t>att</a:t>
            </a:r>
            <a:r>
              <a:rPr sz="1400" spc="-20" dirty="0">
                <a:solidFill>
                  <a:srgbClr val="FFFFFF"/>
                </a:solidFill>
                <a:latin typeface="Arial"/>
                <a:cs typeface="Arial"/>
              </a:rPr>
              <a:t> </a:t>
            </a:r>
            <a:r>
              <a:rPr sz="1400" dirty="0">
                <a:solidFill>
                  <a:srgbClr val="FFFFFF"/>
                </a:solidFill>
                <a:latin typeface="Arial"/>
                <a:cs typeface="Arial"/>
              </a:rPr>
              <a:t>en</a:t>
            </a:r>
            <a:r>
              <a:rPr sz="1400" spc="-30" dirty="0">
                <a:solidFill>
                  <a:srgbClr val="FFFFFF"/>
                </a:solidFill>
                <a:latin typeface="Arial"/>
                <a:cs typeface="Arial"/>
              </a:rPr>
              <a:t> </a:t>
            </a:r>
            <a:r>
              <a:rPr sz="1400" dirty="0">
                <a:solidFill>
                  <a:srgbClr val="FFFFFF"/>
                </a:solidFill>
                <a:latin typeface="Arial"/>
                <a:cs typeface="Arial"/>
              </a:rPr>
              <a:t>sponsor</a:t>
            </a:r>
            <a:r>
              <a:rPr sz="1400" spc="-45" dirty="0">
                <a:solidFill>
                  <a:srgbClr val="FFFFFF"/>
                </a:solidFill>
                <a:latin typeface="Arial"/>
                <a:cs typeface="Arial"/>
              </a:rPr>
              <a:t> </a:t>
            </a:r>
            <a:r>
              <a:rPr sz="1400" dirty="0">
                <a:solidFill>
                  <a:srgbClr val="FFFFFF"/>
                </a:solidFill>
                <a:latin typeface="Arial"/>
                <a:cs typeface="Arial"/>
              </a:rPr>
              <a:t>får</a:t>
            </a:r>
            <a:r>
              <a:rPr sz="1400" spc="-30" dirty="0">
                <a:solidFill>
                  <a:srgbClr val="FFFFFF"/>
                </a:solidFill>
                <a:latin typeface="Arial"/>
                <a:cs typeface="Arial"/>
              </a:rPr>
              <a:t> </a:t>
            </a:r>
            <a:r>
              <a:rPr sz="1400" dirty="0">
                <a:solidFill>
                  <a:srgbClr val="FFFFFF"/>
                </a:solidFill>
                <a:latin typeface="Arial"/>
                <a:cs typeface="Arial"/>
              </a:rPr>
              <a:t>erbjuda</a:t>
            </a:r>
            <a:r>
              <a:rPr sz="1400" spc="-55" dirty="0">
                <a:solidFill>
                  <a:srgbClr val="FFFFFF"/>
                </a:solidFill>
                <a:latin typeface="Arial"/>
                <a:cs typeface="Arial"/>
              </a:rPr>
              <a:t> </a:t>
            </a:r>
            <a:r>
              <a:rPr sz="1400" dirty="0">
                <a:solidFill>
                  <a:srgbClr val="FFFFFF"/>
                </a:solidFill>
                <a:latin typeface="Arial"/>
                <a:cs typeface="Arial"/>
              </a:rPr>
              <a:t>sin</a:t>
            </a:r>
            <a:r>
              <a:rPr sz="1400" spc="-15" dirty="0">
                <a:solidFill>
                  <a:srgbClr val="FFFFFF"/>
                </a:solidFill>
                <a:latin typeface="Arial"/>
                <a:cs typeface="Arial"/>
              </a:rPr>
              <a:t> </a:t>
            </a:r>
            <a:r>
              <a:rPr sz="1400" dirty="0">
                <a:solidFill>
                  <a:srgbClr val="FFFFFF"/>
                </a:solidFill>
                <a:latin typeface="Arial"/>
                <a:cs typeface="Arial"/>
              </a:rPr>
              <a:t>kunder</a:t>
            </a:r>
            <a:r>
              <a:rPr sz="1400" spc="-55" dirty="0">
                <a:solidFill>
                  <a:srgbClr val="FFFFFF"/>
                </a:solidFill>
                <a:latin typeface="Arial"/>
                <a:cs typeface="Arial"/>
              </a:rPr>
              <a:t> </a:t>
            </a:r>
            <a:r>
              <a:rPr sz="1400" dirty="0">
                <a:solidFill>
                  <a:srgbClr val="FFFFFF"/>
                </a:solidFill>
                <a:latin typeface="Arial"/>
                <a:cs typeface="Arial"/>
              </a:rPr>
              <a:t>ett</a:t>
            </a:r>
            <a:r>
              <a:rPr sz="1400" spc="15" dirty="0">
                <a:solidFill>
                  <a:srgbClr val="FFFFFF"/>
                </a:solidFill>
                <a:latin typeface="Arial"/>
                <a:cs typeface="Arial"/>
              </a:rPr>
              <a:t> </a:t>
            </a:r>
            <a:r>
              <a:rPr sz="1400" spc="-25" dirty="0">
                <a:solidFill>
                  <a:srgbClr val="FFFFFF"/>
                </a:solidFill>
                <a:latin typeface="Arial"/>
                <a:cs typeface="Arial"/>
              </a:rPr>
              <a:t>bra </a:t>
            </a:r>
            <a:r>
              <a:rPr sz="1400" dirty="0">
                <a:solidFill>
                  <a:srgbClr val="FFFFFF"/>
                </a:solidFill>
                <a:latin typeface="Arial"/>
                <a:cs typeface="Arial"/>
              </a:rPr>
              <a:t>pris</a:t>
            </a:r>
            <a:r>
              <a:rPr sz="1400" spc="-35" dirty="0">
                <a:solidFill>
                  <a:srgbClr val="FFFFFF"/>
                </a:solidFill>
                <a:latin typeface="Arial"/>
                <a:cs typeface="Arial"/>
              </a:rPr>
              <a:t> </a:t>
            </a:r>
            <a:r>
              <a:rPr sz="1400" dirty="0">
                <a:solidFill>
                  <a:srgbClr val="FFFFFF"/>
                </a:solidFill>
                <a:latin typeface="Arial"/>
                <a:cs typeface="Arial"/>
              </a:rPr>
              <a:t>på</a:t>
            </a:r>
            <a:r>
              <a:rPr sz="1400" spc="-30" dirty="0">
                <a:solidFill>
                  <a:srgbClr val="FFFFFF"/>
                </a:solidFill>
                <a:latin typeface="Arial"/>
                <a:cs typeface="Arial"/>
              </a:rPr>
              <a:t> </a:t>
            </a:r>
            <a:r>
              <a:rPr sz="1400" dirty="0">
                <a:solidFill>
                  <a:srgbClr val="FFFFFF"/>
                </a:solidFill>
                <a:latin typeface="Arial"/>
                <a:cs typeface="Arial"/>
              </a:rPr>
              <a:t>en</a:t>
            </a:r>
            <a:r>
              <a:rPr sz="1400" spc="-15" dirty="0">
                <a:solidFill>
                  <a:srgbClr val="FFFFFF"/>
                </a:solidFill>
                <a:latin typeface="Arial"/>
                <a:cs typeface="Arial"/>
              </a:rPr>
              <a:t> </a:t>
            </a:r>
            <a:r>
              <a:rPr sz="1400" dirty="0">
                <a:solidFill>
                  <a:srgbClr val="FFFFFF"/>
                </a:solidFill>
                <a:latin typeface="Arial"/>
                <a:cs typeface="Arial"/>
              </a:rPr>
              <a:t>biljett</a:t>
            </a:r>
            <a:r>
              <a:rPr sz="1400" spc="-30" dirty="0">
                <a:solidFill>
                  <a:srgbClr val="FFFFFF"/>
                </a:solidFill>
                <a:latin typeface="Arial"/>
                <a:cs typeface="Arial"/>
              </a:rPr>
              <a:t> </a:t>
            </a:r>
            <a:r>
              <a:rPr sz="1400" dirty="0">
                <a:solidFill>
                  <a:srgbClr val="FFFFFF"/>
                </a:solidFill>
                <a:latin typeface="Arial"/>
                <a:cs typeface="Arial"/>
              </a:rPr>
              <a:t>där</a:t>
            </a:r>
            <a:r>
              <a:rPr sz="1400" spc="-30" dirty="0">
                <a:solidFill>
                  <a:srgbClr val="FFFFFF"/>
                </a:solidFill>
                <a:latin typeface="Arial"/>
                <a:cs typeface="Arial"/>
              </a:rPr>
              <a:t> </a:t>
            </a:r>
            <a:r>
              <a:rPr sz="1400" dirty="0">
                <a:solidFill>
                  <a:srgbClr val="FFFFFF"/>
                </a:solidFill>
                <a:latin typeface="Arial"/>
                <a:cs typeface="Arial"/>
              </a:rPr>
              <a:t>kunderna</a:t>
            </a:r>
            <a:r>
              <a:rPr sz="1400" spc="-50" dirty="0">
                <a:solidFill>
                  <a:srgbClr val="FFFFFF"/>
                </a:solidFill>
                <a:latin typeface="Arial"/>
                <a:cs typeface="Arial"/>
              </a:rPr>
              <a:t> </a:t>
            </a:r>
            <a:r>
              <a:rPr sz="1400" dirty="0">
                <a:solidFill>
                  <a:srgbClr val="FFFFFF"/>
                </a:solidFill>
                <a:latin typeface="Arial"/>
                <a:cs typeface="Arial"/>
              </a:rPr>
              <a:t>kan</a:t>
            </a:r>
            <a:r>
              <a:rPr sz="1400" spc="-35" dirty="0">
                <a:solidFill>
                  <a:srgbClr val="FFFFFF"/>
                </a:solidFill>
                <a:latin typeface="Arial"/>
                <a:cs typeface="Arial"/>
              </a:rPr>
              <a:t> </a:t>
            </a:r>
            <a:r>
              <a:rPr sz="1400" dirty="0">
                <a:solidFill>
                  <a:srgbClr val="FFFFFF"/>
                </a:solidFill>
                <a:latin typeface="Arial"/>
                <a:cs typeface="Arial"/>
              </a:rPr>
              <a:t>köpa</a:t>
            </a:r>
            <a:r>
              <a:rPr sz="1400" spc="-30" dirty="0">
                <a:solidFill>
                  <a:srgbClr val="FFFFFF"/>
                </a:solidFill>
                <a:latin typeface="Arial"/>
                <a:cs typeface="Arial"/>
              </a:rPr>
              <a:t> </a:t>
            </a:r>
            <a:r>
              <a:rPr sz="1400" spc="-10" dirty="0">
                <a:solidFill>
                  <a:srgbClr val="FFFFFF"/>
                </a:solidFill>
                <a:latin typeface="Arial"/>
                <a:cs typeface="Arial"/>
              </a:rPr>
              <a:t>biljetterna</a:t>
            </a:r>
            <a:r>
              <a:rPr sz="1400" spc="-50" dirty="0">
                <a:solidFill>
                  <a:srgbClr val="FFFFFF"/>
                </a:solidFill>
                <a:latin typeface="Arial"/>
                <a:cs typeface="Arial"/>
              </a:rPr>
              <a:t> </a:t>
            </a:r>
            <a:r>
              <a:rPr sz="1400" dirty="0">
                <a:solidFill>
                  <a:srgbClr val="FFFFFF"/>
                </a:solidFill>
                <a:latin typeface="Arial"/>
                <a:cs typeface="Arial"/>
              </a:rPr>
              <a:t>via</a:t>
            </a:r>
            <a:r>
              <a:rPr sz="1400" spc="-5" dirty="0">
                <a:solidFill>
                  <a:srgbClr val="FFFFFF"/>
                </a:solidFill>
                <a:latin typeface="Arial"/>
                <a:cs typeface="Arial"/>
              </a:rPr>
              <a:t> </a:t>
            </a:r>
            <a:r>
              <a:rPr sz="1400" dirty="0">
                <a:solidFill>
                  <a:srgbClr val="FFFFFF"/>
                </a:solidFill>
                <a:latin typeface="Arial"/>
                <a:cs typeface="Arial"/>
              </a:rPr>
              <a:t>en</a:t>
            </a:r>
            <a:r>
              <a:rPr sz="1400" spc="-20" dirty="0">
                <a:solidFill>
                  <a:srgbClr val="FFFFFF"/>
                </a:solidFill>
                <a:latin typeface="Arial"/>
                <a:cs typeface="Arial"/>
              </a:rPr>
              <a:t> </a:t>
            </a:r>
            <a:r>
              <a:rPr sz="1400" dirty="0">
                <a:solidFill>
                  <a:srgbClr val="FFFFFF"/>
                </a:solidFill>
                <a:latin typeface="Arial"/>
                <a:cs typeface="Arial"/>
              </a:rPr>
              <a:t>specifik</a:t>
            </a:r>
            <a:r>
              <a:rPr sz="1400" spc="-40" dirty="0">
                <a:solidFill>
                  <a:srgbClr val="FFFFFF"/>
                </a:solidFill>
                <a:latin typeface="Arial"/>
                <a:cs typeface="Arial"/>
              </a:rPr>
              <a:t> </a:t>
            </a:r>
            <a:r>
              <a:rPr sz="1400" spc="-10" dirty="0">
                <a:solidFill>
                  <a:srgbClr val="FFFFFF"/>
                </a:solidFill>
                <a:latin typeface="Arial"/>
                <a:cs typeface="Arial"/>
              </a:rPr>
              <a:t>webblänk.</a:t>
            </a:r>
            <a:endParaRPr sz="1400" dirty="0">
              <a:latin typeface="Arial"/>
              <a:cs typeface="Arial"/>
            </a:endParaRPr>
          </a:p>
          <a:p>
            <a:pPr marL="422909" marR="65405" indent="-408940">
              <a:lnSpc>
                <a:spcPct val="120000"/>
              </a:lnSpc>
              <a:spcBef>
                <a:spcPts val="335"/>
              </a:spcBef>
              <a:buChar char="•"/>
              <a:tabLst>
                <a:tab pos="422909" algn="l"/>
              </a:tabLst>
            </a:pPr>
            <a:r>
              <a:rPr sz="1400" dirty="0">
                <a:solidFill>
                  <a:srgbClr val="FFFFFF"/>
                </a:solidFill>
                <a:latin typeface="Arial"/>
                <a:cs typeface="Arial"/>
              </a:rPr>
              <a:t>Att</a:t>
            </a:r>
            <a:r>
              <a:rPr sz="1400" spc="-35" dirty="0">
                <a:solidFill>
                  <a:srgbClr val="FFFFFF"/>
                </a:solidFill>
                <a:latin typeface="Arial"/>
                <a:cs typeface="Arial"/>
              </a:rPr>
              <a:t> </a:t>
            </a:r>
            <a:r>
              <a:rPr sz="1400" dirty="0">
                <a:solidFill>
                  <a:srgbClr val="FFFFFF"/>
                </a:solidFill>
                <a:latin typeface="Arial"/>
                <a:cs typeface="Arial"/>
              </a:rPr>
              <a:t>segmentera</a:t>
            </a:r>
            <a:r>
              <a:rPr sz="1400" spc="-55" dirty="0">
                <a:solidFill>
                  <a:srgbClr val="FFFFFF"/>
                </a:solidFill>
                <a:latin typeface="Arial"/>
                <a:cs typeface="Arial"/>
              </a:rPr>
              <a:t> </a:t>
            </a:r>
            <a:r>
              <a:rPr sz="1400" spc="-10" dirty="0">
                <a:solidFill>
                  <a:srgbClr val="FFFFFF"/>
                </a:solidFill>
                <a:latin typeface="Arial"/>
                <a:cs typeface="Arial"/>
              </a:rPr>
              <a:t>målgruppen</a:t>
            </a:r>
            <a:r>
              <a:rPr sz="1400" spc="-60" dirty="0">
                <a:solidFill>
                  <a:srgbClr val="FFFFFF"/>
                </a:solidFill>
                <a:latin typeface="Arial"/>
                <a:cs typeface="Arial"/>
              </a:rPr>
              <a:t> </a:t>
            </a:r>
            <a:r>
              <a:rPr sz="1400" dirty="0">
                <a:solidFill>
                  <a:srgbClr val="FFFFFF"/>
                </a:solidFill>
                <a:latin typeface="Arial"/>
                <a:cs typeface="Arial"/>
              </a:rPr>
              <a:t>och</a:t>
            </a:r>
            <a:r>
              <a:rPr sz="1400" spc="-40" dirty="0">
                <a:solidFill>
                  <a:srgbClr val="FFFFFF"/>
                </a:solidFill>
                <a:latin typeface="Arial"/>
                <a:cs typeface="Arial"/>
              </a:rPr>
              <a:t> </a:t>
            </a:r>
            <a:r>
              <a:rPr sz="1400" dirty="0">
                <a:solidFill>
                  <a:srgbClr val="FFFFFF"/>
                </a:solidFill>
                <a:latin typeface="Arial"/>
                <a:cs typeface="Arial"/>
              </a:rPr>
              <a:t>anpassa</a:t>
            </a:r>
            <a:r>
              <a:rPr sz="1400" spc="-50" dirty="0">
                <a:solidFill>
                  <a:srgbClr val="FFFFFF"/>
                </a:solidFill>
                <a:latin typeface="Arial"/>
                <a:cs typeface="Arial"/>
              </a:rPr>
              <a:t> </a:t>
            </a:r>
            <a:r>
              <a:rPr sz="1400" spc="-10" dirty="0">
                <a:solidFill>
                  <a:srgbClr val="FFFFFF"/>
                </a:solidFill>
                <a:latin typeface="Arial"/>
                <a:cs typeface="Arial"/>
              </a:rPr>
              <a:t>priser,</a:t>
            </a:r>
            <a:r>
              <a:rPr sz="1400" spc="-50" dirty="0">
                <a:solidFill>
                  <a:srgbClr val="FFFFFF"/>
                </a:solidFill>
                <a:latin typeface="Arial"/>
                <a:cs typeface="Arial"/>
              </a:rPr>
              <a:t> </a:t>
            </a:r>
            <a:r>
              <a:rPr sz="1400" dirty="0">
                <a:solidFill>
                  <a:srgbClr val="FFFFFF"/>
                </a:solidFill>
                <a:latin typeface="Arial"/>
                <a:cs typeface="Arial"/>
              </a:rPr>
              <a:t>läktarsektioner</a:t>
            </a:r>
            <a:r>
              <a:rPr sz="1400" spc="-55" dirty="0">
                <a:solidFill>
                  <a:srgbClr val="FFFFFF"/>
                </a:solidFill>
                <a:latin typeface="Arial"/>
                <a:cs typeface="Arial"/>
              </a:rPr>
              <a:t> </a:t>
            </a:r>
            <a:r>
              <a:rPr sz="1400" dirty="0">
                <a:solidFill>
                  <a:srgbClr val="FFFFFF"/>
                </a:solidFill>
                <a:latin typeface="Arial"/>
                <a:cs typeface="Arial"/>
              </a:rPr>
              <a:t>och</a:t>
            </a:r>
            <a:r>
              <a:rPr sz="1400" spc="-35" dirty="0">
                <a:solidFill>
                  <a:srgbClr val="FFFFFF"/>
                </a:solidFill>
                <a:latin typeface="Arial"/>
                <a:cs typeface="Arial"/>
              </a:rPr>
              <a:t> </a:t>
            </a:r>
            <a:r>
              <a:rPr sz="1400" dirty="0">
                <a:solidFill>
                  <a:srgbClr val="FFFFFF"/>
                </a:solidFill>
                <a:latin typeface="Arial"/>
                <a:cs typeface="Arial"/>
              </a:rPr>
              <a:t>beteende</a:t>
            </a:r>
            <a:r>
              <a:rPr sz="1400" spc="-55" dirty="0">
                <a:solidFill>
                  <a:srgbClr val="FFFFFF"/>
                </a:solidFill>
                <a:latin typeface="Arial"/>
                <a:cs typeface="Arial"/>
              </a:rPr>
              <a:t> </a:t>
            </a:r>
            <a:r>
              <a:rPr sz="1400" dirty="0">
                <a:solidFill>
                  <a:srgbClr val="FFFFFF"/>
                </a:solidFill>
                <a:latin typeface="Arial"/>
                <a:cs typeface="Arial"/>
              </a:rPr>
              <a:t>(exempelvis</a:t>
            </a:r>
            <a:r>
              <a:rPr sz="1400" spc="-15" dirty="0">
                <a:solidFill>
                  <a:srgbClr val="FFFFFF"/>
                </a:solidFill>
                <a:latin typeface="Arial"/>
                <a:cs typeface="Arial"/>
              </a:rPr>
              <a:t> </a:t>
            </a:r>
            <a:r>
              <a:rPr sz="1400" dirty="0">
                <a:solidFill>
                  <a:srgbClr val="FFFFFF"/>
                </a:solidFill>
                <a:latin typeface="Arial"/>
                <a:cs typeface="Arial"/>
              </a:rPr>
              <a:t>klack)</a:t>
            </a:r>
            <a:r>
              <a:rPr sz="1400" spc="-40" dirty="0">
                <a:solidFill>
                  <a:srgbClr val="FFFFFF"/>
                </a:solidFill>
                <a:latin typeface="Arial"/>
                <a:cs typeface="Arial"/>
              </a:rPr>
              <a:t> </a:t>
            </a:r>
            <a:r>
              <a:rPr sz="1400" dirty="0">
                <a:solidFill>
                  <a:srgbClr val="FFFFFF"/>
                </a:solidFill>
                <a:latin typeface="Arial"/>
                <a:cs typeface="Arial"/>
              </a:rPr>
              <a:t>har</a:t>
            </a:r>
            <a:r>
              <a:rPr sz="1400" spc="-30" dirty="0">
                <a:solidFill>
                  <a:srgbClr val="FFFFFF"/>
                </a:solidFill>
                <a:latin typeface="Arial"/>
                <a:cs typeface="Arial"/>
              </a:rPr>
              <a:t> </a:t>
            </a:r>
            <a:r>
              <a:rPr sz="1400" dirty="0">
                <a:solidFill>
                  <a:srgbClr val="FFFFFF"/>
                </a:solidFill>
                <a:latin typeface="Arial"/>
                <a:cs typeface="Arial"/>
              </a:rPr>
              <a:t>visat</a:t>
            </a:r>
            <a:r>
              <a:rPr sz="1400" spc="-10" dirty="0">
                <a:solidFill>
                  <a:srgbClr val="FFFFFF"/>
                </a:solidFill>
                <a:latin typeface="Arial"/>
                <a:cs typeface="Arial"/>
              </a:rPr>
              <a:t> </a:t>
            </a:r>
            <a:r>
              <a:rPr sz="1400" dirty="0">
                <a:solidFill>
                  <a:srgbClr val="FFFFFF"/>
                </a:solidFill>
                <a:latin typeface="Arial"/>
                <a:cs typeface="Arial"/>
              </a:rPr>
              <a:t>sig</a:t>
            </a:r>
            <a:r>
              <a:rPr sz="1400" spc="-25" dirty="0">
                <a:solidFill>
                  <a:srgbClr val="FFFFFF"/>
                </a:solidFill>
                <a:latin typeface="Arial"/>
                <a:cs typeface="Arial"/>
              </a:rPr>
              <a:t> </a:t>
            </a:r>
            <a:r>
              <a:rPr sz="1400" spc="-20" dirty="0">
                <a:solidFill>
                  <a:srgbClr val="FFFFFF"/>
                </a:solidFill>
                <a:latin typeface="Arial"/>
                <a:cs typeface="Arial"/>
              </a:rPr>
              <a:t>vara </a:t>
            </a:r>
            <a:r>
              <a:rPr sz="1400" dirty="0">
                <a:solidFill>
                  <a:srgbClr val="FFFFFF"/>
                </a:solidFill>
                <a:latin typeface="Arial"/>
                <a:cs typeface="Arial"/>
              </a:rPr>
              <a:t>framgångsrikt.</a:t>
            </a:r>
            <a:r>
              <a:rPr sz="1400" spc="-60" dirty="0">
                <a:solidFill>
                  <a:srgbClr val="FFFFFF"/>
                </a:solidFill>
                <a:latin typeface="Arial"/>
                <a:cs typeface="Arial"/>
              </a:rPr>
              <a:t> </a:t>
            </a:r>
            <a:r>
              <a:rPr sz="1400" dirty="0">
                <a:solidFill>
                  <a:srgbClr val="FFFFFF"/>
                </a:solidFill>
                <a:latin typeface="Arial"/>
                <a:cs typeface="Arial"/>
              </a:rPr>
              <a:t>På</a:t>
            </a:r>
            <a:r>
              <a:rPr sz="1400" spc="-20" dirty="0">
                <a:solidFill>
                  <a:srgbClr val="FFFFFF"/>
                </a:solidFill>
                <a:latin typeface="Arial"/>
                <a:cs typeface="Arial"/>
              </a:rPr>
              <a:t> </a:t>
            </a:r>
            <a:r>
              <a:rPr sz="1400" dirty="0">
                <a:solidFill>
                  <a:srgbClr val="FFFFFF"/>
                </a:solidFill>
                <a:latin typeface="Arial"/>
                <a:cs typeface="Arial"/>
              </a:rPr>
              <a:t>detta</a:t>
            </a:r>
            <a:r>
              <a:rPr sz="1400" spc="-55" dirty="0">
                <a:solidFill>
                  <a:srgbClr val="FFFFFF"/>
                </a:solidFill>
                <a:latin typeface="Arial"/>
                <a:cs typeface="Arial"/>
              </a:rPr>
              <a:t> </a:t>
            </a:r>
            <a:r>
              <a:rPr sz="1400" dirty="0">
                <a:solidFill>
                  <a:srgbClr val="FFFFFF"/>
                </a:solidFill>
                <a:latin typeface="Arial"/>
                <a:cs typeface="Arial"/>
              </a:rPr>
              <a:t>sätt</a:t>
            </a:r>
            <a:r>
              <a:rPr sz="1400" spc="-40" dirty="0">
                <a:solidFill>
                  <a:srgbClr val="FFFFFF"/>
                </a:solidFill>
                <a:latin typeface="Arial"/>
                <a:cs typeface="Arial"/>
              </a:rPr>
              <a:t> </a:t>
            </a:r>
            <a:r>
              <a:rPr sz="1400" dirty="0">
                <a:solidFill>
                  <a:srgbClr val="FFFFFF"/>
                </a:solidFill>
                <a:latin typeface="Arial"/>
                <a:cs typeface="Arial"/>
              </a:rPr>
              <a:t>kan</a:t>
            </a:r>
            <a:r>
              <a:rPr sz="1400" spc="-30" dirty="0">
                <a:solidFill>
                  <a:srgbClr val="FFFFFF"/>
                </a:solidFill>
                <a:latin typeface="Arial"/>
                <a:cs typeface="Arial"/>
              </a:rPr>
              <a:t> </a:t>
            </a:r>
            <a:r>
              <a:rPr sz="1400" dirty="0">
                <a:solidFill>
                  <a:srgbClr val="FFFFFF"/>
                </a:solidFill>
                <a:latin typeface="Arial"/>
                <a:cs typeface="Arial"/>
              </a:rPr>
              <a:t>klubben</a:t>
            </a:r>
            <a:r>
              <a:rPr sz="1400" spc="-45" dirty="0">
                <a:solidFill>
                  <a:srgbClr val="FFFFFF"/>
                </a:solidFill>
                <a:latin typeface="Arial"/>
                <a:cs typeface="Arial"/>
              </a:rPr>
              <a:t> </a:t>
            </a:r>
            <a:r>
              <a:rPr sz="1400" dirty="0">
                <a:solidFill>
                  <a:srgbClr val="FFFFFF"/>
                </a:solidFill>
                <a:latin typeface="Arial"/>
                <a:cs typeface="Arial"/>
              </a:rPr>
              <a:t>maximera</a:t>
            </a:r>
            <a:r>
              <a:rPr sz="1400" spc="-30" dirty="0">
                <a:solidFill>
                  <a:srgbClr val="FFFFFF"/>
                </a:solidFill>
                <a:latin typeface="Arial"/>
                <a:cs typeface="Arial"/>
              </a:rPr>
              <a:t> </a:t>
            </a:r>
            <a:r>
              <a:rPr sz="1400" dirty="0">
                <a:solidFill>
                  <a:srgbClr val="FFFFFF"/>
                </a:solidFill>
                <a:latin typeface="Arial"/>
                <a:cs typeface="Arial"/>
              </a:rPr>
              <a:t>sitt</a:t>
            </a:r>
            <a:r>
              <a:rPr sz="1400" spc="-25" dirty="0">
                <a:solidFill>
                  <a:srgbClr val="FFFFFF"/>
                </a:solidFill>
                <a:latin typeface="Arial"/>
                <a:cs typeface="Arial"/>
              </a:rPr>
              <a:t> </a:t>
            </a:r>
            <a:r>
              <a:rPr sz="1400" spc="-10" dirty="0">
                <a:solidFill>
                  <a:srgbClr val="FFFFFF"/>
                </a:solidFill>
                <a:latin typeface="Arial"/>
                <a:cs typeface="Arial"/>
              </a:rPr>
              <a:t>erbjudande</a:t>
            </a:r>
            <a:r>
              <a:rPr sz="1400" spc="-55" dirty="0">
                <a:solidFill>
                  <a:srgbClr val="FFFFFF"/>
                </a:solidFill>
                <a:latin typeface="Arial"/>
                <a:cs typeface="Arial"/>
              </a:rPr>
              <a:t> </a:t>
            </a:r>
            <a:r>
              <a:rPr sz="1400" dirty="0">
                <a:solidFill>
                  <a:srgbClr val="FFFFFF"/>
                </a:solidFill>
                <a:latin typeface="Arial"/>
                <a:cs typeface="Arial"/>
              </a:rPr>
              <a:t>och</a:t>
            </a:r>
            <a:r>
              <a:rPr sz="1400" spc="-30" dirty="0">
                <a:solidFill>
                  <a:srgbClr val="FFFFFF"/>
                </a:solidFill>
                <a:latin typeface="Arial"/>
                <a:cs typeface="Arial"/>
              </a:rPr>
              <a:t> </a:t>
            </a:r>
            <a:r>
              <a:rPr sz="1400" dirty="0">
                <a:solidFill>
                  <a:srgbClr val="FFFFFF"/>
                </a:solidFill>
                <a:latin typeface="Arial"/>
                <a:cs typeface="Arial"/>
              </a:rPr>
              <a:t>skapa</a:t>
            </a:r>
            <a:r>
              <a:rPr sz="1400" spc="-45" dirty="0">
                <a:solidFill>
                  <a:srgbClr val="FFFFFF"/>
                </a:solidFill>
                <a:latin typeface="Arial"/>
                <a:cs typeface="Arial"/>
              </a:rPr>
              <a:t> </a:t>
            </a:r>
            <a:r>
              <a:rPr sz="1400" dirty="0">
                <a:solidFill>
                  <a:srgbClr val="FFFFFF"/>
                </a:solidFill>
                <a:latin typeface="Arial"/>
                <a:cs typeface="Arial"/>
              </a:rPr>
              <a:t>en</a:t>
            </a:r>
            <a:r>
              <a:rPr sz="1400" spc="-30" dirty="0">
                <a:solidFill>
                  <a:srgbClr val="FFFFFF"/>
                </a:solidFill>
                <a:latin typeface="Arial"/>
                <a:cs typeface="Arial"/>
              </a:rPr>
              <a:t> </a:t>
            </a:r>
            <a:r>
              <a:rPr sz="1400" dirty="0">
                <a:solidFill>
                  <a:srgbClr val="FFFFFF"/>
                </a:solidFill>
                <a:latin typeface="Arial"/>
                <a:cs typeface="Arial"/>
              </a:rPr>
              <a:t>attraktiv</a:t>
            </a:r>
            <a:r>
              <a:rPr sz="1400" spc="-50" dirty="0">
                <a:solidFill>
                  <a:srgbClr val="FFFFFF"/>
                </a:solidFill>
                <a:latin typeface="Arial"/>
                <a:cs typeface="Arial"/>
              </a:rPr>
              <a:t> </a:t>
            </a:r>
            <a:r>
              <a:rPr sz="1400" dirty="0">
                <a:solidFill>
                  <a:srgbClr val="FFFFFF"/>
                </a:solidFill>
                <a:latin typeface="Arial"/>
                <a:cs typeface="Arial"/>
              </a:rPr>
              <a:t>prissättning.</a:t>
            </a:r>
            <a:r>
              <a:rPr sz="1400" spc="-50" dirty="0">
                <a:solidFill>
                  <a:srgbClr val="FFFFFF"/>
                </a:solidFill>
                <a:latin typeface="Arial"/>
                <a:cs typeface="Arial"/>
              </a:rPr>
              <a:t> </a:t>
            </a:r>
            <a:r>
              <a:rPr sz="1400" dirty="0">
                <a:solidFill>
                  <a:srgbClr val="FFFFFF"/>
                </a:solidFill>
                <a:latin typeface="Arial"/>
                <a:cs typeface="Arial"/>
              </a:rPr>
              <a:t>Det</a:t>
            </a:r>
            <a:r>
              <a:rPr sz="1400" spc="-10" dirty="0">
                <a:solidFill>
                  <a:srgbClr val="FFFFFF"/>
                </a:solidFill>
                <a:latin typeface="Arial"/>
                <a:cs typeface="Arial"/>
              </a:rPr>
              <a:t> </a:t>
            </a:r>
            <a:r>
              <a:rPr sz="1400" dirty="0">
                <a:solidFill>
                  <a:srgbClr val="FFFFFF"/>
                </a:solidFill>
                <a:latin typeface="Arial"/>
                <a:cs typeface="Arial"/>
              </a:rPr>
              <a:t>är</a:t>
            </a:r>
            <a:r>
              <a:rPr sz="1400" spc="-30" dirty="0">
                <a:solidFill>
                  <a:srgbClr val="FFFFFF"/>
                </a:solidFill>
                <a:latin typeface="Arial"/>
                <a:cs typeface="Arial"/>
              </a:rPr>
              <a:t> </a:t>
            </a:r>
            <a:r>
              <a:rPr sz="1400" dirty="0">
                <a:solidFill>
                  <a:srgbClr val="FFFFFF"/>
                </a:solidFill>
                <a:latin typeface="Arial"/>
                <a:cs typeface="Arial"/>
              </a:rPr>
              <a:t>också</a:t>
            </a:r>
            <a:r>
              <a:rPr sz="1400" spc="-50" dirty="0">
                <a:solidFill>
                  <a:srgbClr val="FFFFFF"/>
                </a:solidFill>
                <a:latin typeface="Arial"/>
                <a:cs typeface="Arial"/>
              </a:rPr>
              <a:t> </a:t>
            </a:r>
            <a:r>
              <a:rPr sz="1400" dirty="0">
                <a:solidFill>
                  <a:srgbClr val="FFFFFF"/>
                </a:solidFill>
                <a:latin typeface="Arial"/>
                <a:cs typeface="Arial"/>
              </a:rPr>
              <a:t>ett</a:t>
            </a:r>
            <a:r>
              <a:rPr sz="1400" spc="-25" dirty="0">
                <a:solidFill>
                  <a:srgbClr val="FFFFFF"/>
                </a:solidFill>
                <a:latin typeface="Arial"/>
                <a:cs typeface="Arial"/>
              </a:rPr>
              <a:t> </a:t>
            </a:r>
            <a:r>
              <a:rPr sz="1400" spc="-10" dirty="0">
                <a:solidFill>
                  <a:srgbClr val="FFFFFF"/>
                </a:solidFill>
                <a:latin typeface="Arial"/>
                <a:cs typeface="Arial"/>
              </a:rPr>
              <a:t>effektivt </a:t>
            </a:r>
            <a:r>
              <a:rPr sz="1400" dirty="0">
                <a:solidFill>
                  <a:srgbClr val="FFFFFF"/>
                </a:solidFill>
                <a:latin typeface="Arial"/>
                <a:cs typeface="Arial"/>
              </a:rPr>
              <a:t>sätt</a:t>
            </a:r>
            <a:r>
              <a:rPr sz="1400" spc="-50" dirty="0">
                <a:solidFill>
                  <a:srgbClr val="FFFFFF"/>
                </a:solidFill>
                <a:latin typeface="Arial"/>
                <a:cs typeface="Arial"/>
              </a:rPr>
              <a:t> </a:t>
            </a:r>
            <a:r>
              <a:rPr sz="1400" dirty="0">
                <a:solidFill>
                  <a:srgbClr val="FFFFFF"/>
                </a:solidFill>
                <a:latin typeface="Arial"/>
                <a:cs typeface="Arial"/>
              </a:rPr>
              <a:t>att</a:t>
            </a:r>
            <a:r>
              <a:rPr sz="1400" spc="-40" dirty="0">
                <a:solidFill>
                  <a:srgbClr val="FFFFFF"/>
                </a:solidFill>
                <a:latin typeface="Arial"/>
                <a:cs typeface="Arial"/>
              </a:rPr>
              <a:t> </a:t>
            </a:r>
            <a:r>
              <a:rPr sz="1400" dirty="0">
                <a:solidFill>
                  <a:srgbClr val="FFFFFF"/>
                </a:solidFill>
                <a:latin typeface="Arial"/>
                <a:cs typeface="Arial"/>
              </a:rPr>
              <a:t>få</a:t>
            </a:r>
            <a:r>
              <a:rPr sz="1400" spc="-25" dirty="0">
                <a:solidFill>
                  <a:srgbClr val="FFFFFF"/>
                </a:solidFill>
                <a:latin typeface="Arial"/>
                <a:cs typeface="Arial"/>
              </a:rPr>
              <a:t> </a:t>
            </a:r>
            <a:r>
              <a:rPr sz="1400" dirty="0">
                <a:solidFill>
                  <a:srgbClr val="FFFFFF"/>
                </a:solidFill>
                <a:latin typeface="Arial"/>
                <a:cs typeface="Arial"/>
              </a:rPr>
              <a:t>folk</a:t>
            </a:r>
            <a:r>
              <a:rPr sz="1400" spc="-25" dirty="0">
                <a:solidFill>
                  <a:srgbClr val="FFFFFF"/>
                </a:solidFill>
                <a:latin typeface="Arial"/>
                <a:cs typeface="Arial"/>
              </a:rPr>
              <a:t> </a:t>
            </a:r>
            <a:r>
              <a:rPr sz="1400" dirty="0">
                <a:solidFill>
                  <a:srgbClr val="FFFFFF"/>
                </a:solidFill>
                <a:latin typeface="Arial"/>
                <a:cs typeface="Arial"/>
              </a:rPr>
              <a:t>att</a:t>
            </a:r>
            <a:r>
              <a:rPr sz="1400" spc="-35" dirty="0">
                <a:solidFill>
                  <a:srgbClr val="FFFFFF"/>
                </a:solidFill>
                <a:latin typeface="Arial"/>
                <a:cs typeface="Arial"/>
              </a:rPr>
              <a:t> </a:t>
            </a:r>
            <a:r>
              <a:rPr sz="1400" dirty="0">
                <a:solidFill>
                  <a:srgbClr val="FFFFFF"/>
                </a:solidFill>
                <a:latin typeface="Arial"/>
                <a:cs typeface="Arial"/>
              </a:rPr>
              <a:t>utveckla</a:t>
            </a:r>
            <a:r>
              <a:rPr sz="1400" spc="-30" dirty="0">
                <a:solidFill>
                  <a:srgbClr val="FFFFFF"/>
                </a:solidFill>
                <a:latin typeface="Arial"/>
                <a:cs typeface="Arial"/>
              </a:rPr>
              <a:t> </a:t>
            </a:r>
            <a:r>
              <a:rPr sz="1400" dirty="0">
                <a:solidFill>
                  <a:srgbClr val="FFFFFF"/>
                </a:solidFill>
                <a:latin typeface="Arial"/>
                <a:cs typeface="Arial"/>
              </a:rPr>
              <a:t>sin</a:t>
            </a:r>
            <a:r>
              <a:rPr sz="1400" spc="-30" dirty="0">
                <a:solidFill>
                  <a:srgbClr val="FFFFFF"/>
                </a:solidFill>
                <a:latin typeface="Arial"/>
                <a:cs typeface="Arial"/>
              </a:rPr>
              <a:t> </a:t>
            </a:r>
            <a:r>
              <a:rPr sz="1400" dirty="0">
                <a:solidFill>
                  <a:srgbClr val="FFFFFF"/>
                </a:solidFill>
                <a:latin typeface="Arial"/>
                <a:cs typeface="Arial"/>
              </a:rPr>
              <a:t>relation</a:t>
            </a:r>
            <a:r>
              <a:rPr sz="1400" spc="-35" dirty="0">
                <a:solidFill>
                  <a:srgbClr val="FFFFFF"/>
                </a:solidFill>
                <a:latin typeface="Arial"/>
                <a:cs typeface="Arial"/>
              </a:rPr>
              <a:t> </a:t>
            </a:r>
            <a:r>
              <a:rPr sz="1400" dirty="0">
                <a:solidFill>
                  <a:srgbClr val="FFFFFF"/>
                </a:solidFill>
                <a:latin typeface="Arial"/>
                <a:cs typeface="Arial"/>
              </a:rPr>
              <a:t>till</a:t>
            </a:r>
            <a:r>
              <a:rPr sz="1400" spc="-30" dirty="0">
                <a:solidFill>
                  <a:srgbClr val="FFFFFF"/>
                </a:solidFill>
                <a:latin typeface="Arial"/>
                <a:cs typeface="Arial"/>
              </a:rPr>
              <a:t> </a:t>
            </a:r>
            <a:r>
              <a:rPr sz="1400" dirty="0">
                <a:solidFill>
                  <a:srgbClr val="FFFFFF"/>
                </a:solidFill>
                <a:latin typeface="Arial"/>
                <a:cs typeface="Arial"/>
              </a:rPr>
              <a:t>klubben</a:t>
            </a:r>
            <a:r>
              <a:rPr sz="1400" spc="-40" dirty="0">
                <a:solidFill>
                  <a:srgbClr val="FFFFFF"/>
                </a:solidFill>
                <a:latin typeface="Arial"/>
                <a:cs typeface="Arial"/>
              </a:rPr>
              <a:t> </a:t>
            </a:r>
            <a:r>
              <a:rPr sz="1400" dirty="0">
                <a:solidFill>
                  <a:srgbClr val="FFFFFF"/>
                </a:solidFill>
                <a:latin typeface="Arial"/>
                <a:cs typeface="Arial"/>
              </a:rPr>
              <a:t>genom</a:t>
            </a:r>
            <a:r>
              <a:rPr sz="1400" spc="-50" dirty="0">
                <a:solidFill>
                  <a:srgbClr val="FFFFFF"/>
                </a:solidFill>
                <a:latin typeface="Arial"/>
                <a:cs typeface="Arial"/>
              </a:rPr>
              <a:t> </a:t>
            </a:r>
            <a:r>
              <a:rPr sz="1400" dirty="0">
                <a:solidFill>
                  <a:srgbClr val="FFFFFF"/>
                </a:solidFill>
                <a:latin typeface="Arial"/>
                <a:cs typeface="Arial"/>
              </a:rPr>
              <a:t>livet.</a:t>
            </a:r>
            <a:r>
              <a:rPr sz="1400" spc="-15" dirty="0">
                <a:solidFill>
                  <a:srgbClr val="FFFFFF"/>
                </a:solidFill>
                <a:latin typeface="Arial"/>
                <a:cs typeface="Arial"/>
              </a:rPr>
              <a:t> </a:t>
            </a:r>
            <a:r>
              <a:rPr sz="1400" dirty="0">
                <a:solidFill>
                  <a:srgbClr val="FFFFFF"/>
                </a:solidFill>
                <a:latin typeface="Arial"/>
                <a:cs typeface="Arial"/>
              </a:rPr>
              <a:t>I</a:t>
            </a:r>
            <a:r>
              <a:rPr sz="1400" spc="-10" dirty="0">
                <a:solidFill>
                  <a:srgbClr val="FFFFFF"/>
                </a:solidFill>
                <a:latin typeface="Arial"/>
                <a:cs typeface="Arial"/>
              </a:rPr>
              <a:t> </a:t>
            </a:r>
            <a:r>
              <a:rPr sz="1400" dirty="0">
                <a:solidFill>
                  <a:srgbClr val="FFFFFF"/>
                </a:solidFill>
                <a:latin typeface="Arial"/>
                <a:cs typeface="Arial"/>
              </a:rPr>
              <a:t>början</a:t>
            </a:r>
            <a:r>
              <a:rPr sz="1400" spc="-45" dirty="0">
                <a:solidFill>
                  <a:srgbClr val="FFFFFF"/>
                </a:solidFill>
                <a:latin typeface="Arial"/>
                <a:cs typeface="Arial"/>
              </a:rPr>
              <a:t> </a:t>
            </a:r>
            <a:r>
              <a:rPr sz="1400" dirty="0">
                <a:solidFill>
                  <a:srgbClr val="FFFFFF"/>
                </a:solidFill>
                <a:latin typeface="Arial"/>
                <a:cs typeface="Arial"/>
              </a:rPr>
              <a:t>kanske</a:t>
            </a:r>
            <a:r>
              <a:rPr sz="1400" spc="-50" dirty="0">
                <a:solidFill>
                  <a:srgbClr val="FFFFFF"/>
                </a:solidFill>
                <a:latin typeface="Arial"/>
                <a:cs typeface="Arial"/>
              </a:rPr>
              <a:t> </a:t>
            </a:r>
            <a:r>
              <a:rPr sz="1400" dirty="0">
                <a:solidFill>
                  <a:srgbClr val="FFFFFF"/>
                </a:solidFill>
                <a:latin typeface="Arial"/>
                <a:cs typeface="Arial"/>
              </a:rPr>
              <a:t>man</a:t>
            </a:r>
            <a:r>
              <a:rPr sz="1400" spc="-30" dirty="0">
                <a:solidFill>
                  <a:srgbClr val="FFFFFF"/>
                </a:solidFill>
                <a:latin typeface="Arial"/>
                <a:cs typeface="Arial"/>
              </a:rPr>
              <a:t> </a:t>
            </a:r>
            <a:r>
              <a:rPr sz="1400" dirty="0">
                <a:solidFill>
                  <a:srgbClr val="FFFFFF"/>
                </a:solidFill>
                <a:latin typeface="Arial"/>
                <a:cs typeface="Arial"/>
              </a:rPr>
              <a:t>sitter</a:t>
            </a:r>
            <a:r>
              <a:rPr sz="1400" spc="-40" dirty="0">
                <a:solidFill>
                  <a:srgbClr val="FFFFFF"/>
                </a:solidFill>
                <a:latin typeface="Arial"/>
                <a:cs typeface="Arial"/>
              </a:rPr>
              <a:t> </a:t>
            </a:r>
            <a:r>
              <a:rPr sz="1400" dirty="0">
                <a:solidFill>
                  <a:srgbClr val="FFFFFF"/>
                </a:solidFill>
                <a:latin typeface="Arial"/>
                <a:cs typeface="Arial"/>
              </a:rPr>
              <a:t>med</a:t>
            </a:r>
            <a:r>
              <a:rPr sz="1400" spc="-25" dirty="0">
                <a:solidFill>
                  <a:srgbClr val="FFFFFF"/>
                </a:solidFill>
                <a:latin typeface="Arial"/>
                <a:cs typeface="Arial"/>
              </a:rPr>
              <a:t> </a:t>
            </a:r>
            <a:r>
              <a:rPr sz="1400" dirty="0">
                <a:solidFill>
                  <a:srgbClr val="FFFFFF"/>
                </a:solidFill>
                <a:latin typeface="Arial"/>
                <a:cs typeface="Arial"/>
              </a:rPr>
              <a:t>familjen</a:t>
            </a:r>
            <a:r>
              <a:rPr sz="1400" spc="-40" dirty="0">
                <a:solidFill>
                  <a:srgbClr val="FFFFFF"/>
                </a:solidFill>
                <a:latin typeface="Arial"/>
                <a:cs typeface="Arial"/>
              </a:rPr>
              <a:t> </a:t>
            </a:r>
            <a:r>
              <a:rPr sz="1400" dirty="0">
                <a:solidFill>
                  <a:srgbClr val="FFFFFF"/>
                </a:solidFill>
                <a:latin typeface="Arial"/>
                <a:cs typeface="Arial"/>
              </a:rPr>
              <a:t>på</a:t>
            </a:r>
            <a:r>
              <a:rPr sz="1400" spc="-15" dirty="0">
                <a:solidFill>
                  <a:srgbClr val="FFFFFF"/>
                </a:solidFill>
                <a:latin typeface="Arial"/>
                <a:cs typeface="Arial"/>
              </a:rPr>
              <a:t> </a:t>
            </a:r>
            <a:r>
              <a:rPr sz="1400" dirty="0">
                <a:solidFill>
                  <a:srgbClr val="FFFFFF"/>
                </a:solidFill>
                <a:latin typeface="Arial"/>
                <a:cs typeface="Arial"/>
              </a:rPr>
              <a:t>en</a:t>
            </a:r>
            <a:r>
              <a:rPr sz="1400" spc="-30" dirty="0">
                <a:solidFill>
                  <a:srgbClr val="FFFFFF"/>
                </a:solidFill>
                <a:latin typeface="Arial"/>
                <a:cs typeface="Arial"/>
              </a:rPr>
              <a:t> </a:t>
            </a:r>
            <a:r>
              <a:rPr sz="1400" dirty="0">
                <a:solidFill>
                  <a:srgbClr val="FFFFFF"/>
                </a:solidFill>
                <a:latin typeface="Arial"/>
                <a:cs typeface="Arial"/>
              </a:rPr>
              <a:t>familjesektion,</a:t>
            </a:r>
            <a:r>
              <a:rPr sz="1400" spc="-50" dirty="0">
                <a:solidFill>
                  <a:srgbClr val="FFFFFF"/>
                </a:solidFill>
                <a:latin typeface="Arial"/>
                <a:cs typeface="Arial"/>
              </a:rPr>
              <a:t> </a:t>
            </a:r>
            <a:r>
              <a:rPr sz="1400" spc="-25" dirty="0">
                <a:solidFill>
                  <a:srgbClr val="FFFFFF"/>
                </a:solidFill>
                <a:latin typeface="Arial"/>
                <a:cs typeface="Arial"/>
              </a:rPr>
              <a:t>sen </a:t>
            </a:r>
            <a:r>
              <a:rPr sz="1400" dirty="0">
                <a:solidFill>
                  <a:srgbClr val="FFFFFF"/>
                </a:solidFill>
                <a:latin typeface="Arial"/>
                <a:cs typeface="Arial"/>
              </a:rPr>
              <a:t>flyttar</a:t>
            </a:r>
            <a:r>
              <a:rPr sz="1400" spc="-35" dirty="0">
                <a:solidFill>
                  <a:srgbClr val="FFFFFF"/>
                </a:solidFill>
                <a:latin typeface="Arial"/>
                <a:cs typeface="Arial"/>
              </a:rPr>
              <a:t> </a:t>
            </a:r>
            <a:r>
              <a:rPr sz="1400" dirty="0">
                <a:solidFill>
                  <a:srgbClr val="FFFFFF"/>
                </a:solidFill>
                <a:latin typeface="Arial"/>
                <a:cs typeface="Arial"/>
              </a:rPr>
              <a:t>man</a:t>
            </a:r>
            <a:r>
              <a:rPr sz="1400" spc="-30" dirty="0">
                <a:solidFill>
                  <a:srgbClr val="FFFFFF"/>
                </a:solidFill>
                <a:latin typeface="Arial"/>
                <a:cs typeface="Arial"/>
              </a:rPr>
              <a:t> </a:t>
            </a:r>
            <a:r>
              <a:rPr sz="1400" dirty="0">
                <a:solidFill>
                  <a:srgbClr val="FFFFFF"/>
                </a:solidFill>
                <a:latin typeface="Arial"/>
                <a:cs typeface="Arial"/>
              </a:rPr>
              <a:t>till</a:t>
            </a:r>
            <a:r>
              <a:rPr sz="1400" spc="-15" dirty="0">
                <a:solidFill>
                  <a:srgbClr val="FFFFFF"/>
                </a:solidFill>
                <a:latin typeface="Arial"/>
                <a:cs typeface="Arial"/>
              </a:rPr>
              <a:t> </a:t>
            </a:r>
            <a:r>
              <a:rPr sz="1400" dirty="0">
                <a:solidFill>
                  <a:srgbClr val="FFFFFF"/>
                </a:solidFill>
                <a:latin typeface="Arial"/>
                <a:cs typeface="Arial"/>
              </a:rPr>
              <a:t>klacken</a:t>
            </a:r>
            <a:r>
              <a:rPr sz="1400" spc="-55" dirty="0">
                <a:solidFill>
                  <a:srgbClr val="FFFFFF"/>
                </a:solidFill>
                <a:latin typeface="Arial"/>
                <a:cs typeface="Arial"/>
              </a:rPr>
              <a:t> </a:t>
            </a:r>
            <a:r>
              <a:rPr sz="1400" dirty="0">
                <a:solidFill>
                  <a:srgbClr val="FFFFFF"/>
                </a:solidFill>
                <a:latin typeface="Arial"/>
                <a:cs typeface="Arial"/>
              </a:rPr>
              <a:t>för</a:t>
            </a:r>
            <a:r>
              <a:rPr sz="1400" spc="-30" dirty="0">
                <a:solidFill>
                  <a:srgbClr val="FFFFFF"/>
                </a:solidFill>
                <a:latin typeface="Arial"/>
                <a:cs typeface="Arial"/>
              </a:rPr>
              <a:t> </a:t>
            </a:r>
            <a:r>
              <a:rPr sz="1400" dirty="0">
                <a:solidFill>
                  <a:srgbClr val="FFFFFF"/>
                </a:solidFill>
                <a:latin typeface="Arial"/>
                <a:cs typeface="Arial"/>
              </a:rPr>
              <a:t>att</a:t>
            </a:r>
            <a:r>
              <a:rPr sz="1400" spc="-40" dirty="0">
                <a:solidFill>
                  <a:srgbClr val="FFFFFF"/>
                </a:solidFill>
                <a:latin typeface="Arial"/>
                <a:cs typeface="Arial"/>
              </a:rPr>
              <a:t> </a:t>
            </a:r>
            <a:r>
              <a:rPr sz="1400" dirty="0">
                <a:solidFill>
                  <a:srgbClr val="FFFFFF"/>
                </a:solidFill>
                <a:latin typeface="Arial"/>
                <a:cs typeface="Arial"/>
              </a:rPr>
              <a:t>sedan</a:t>
            </a:r>
            <a:r>
              <a:rPr sz="1400" spc="-45" dirty="0">
                <a:solidFill>
                  <a:srgbClr val="FFFFFF"/>
                </a:solidFill>
                <a:latin typeface="Arial"/>
                <a:cs typeface="Arial"/>
              </a:rPr>
              <a:t> </a:t>
            </a:r>
            <a:r>
              <a:rPr sz="1400" dirty="0">
                <a:solidFill>
                  <a:srgbClr val="FFFFFF"/>
                </a:solidFill>
                <a:latin typeface="Arial"/>
                <a:cs typeface="Arial"/>
              </a:rPr>
              <a:t>flytta</a:t>
            </a:r>
            <a:r>
              <a:rPr sz="1400" spc="-30" dirty="0">
                <a:solidFill>
                  <a:srgbClr val="FFFFFF"/>
                </a:solidFill>
                <a:latin typeface="Arial"/>
                <a:cs typeface="Arial"/>
              </a:rPr>
              <a:t> </a:t>
            </a:r>
            <a:r>
              <a:rPr sz="1400" dirty="0">
                <a:solidFill>
                  <a:srgbClr val="FFFFFF"/>
                </a:solidFill>
                <a:latin typeface="Arial"/>
                <a:cs typeface="Arial"/>
              </a:rPr>
              <a:t>till</a:t>
            </a:r>
            <a:r>
              <a:rPr sz="1400" spc="-15" dirty="0">
                <a:solidFill>
                  <a:srgbClr val="FFFFFF"/>
                </a:solidFill>
                <a:latin typeface="Arial"/>
                <a:cs typeface="Arial"/>
              </a:rPr>
              <a:t> </a:t>
            </a:r>
            <a:r>
              <a:rPr sz="1400" dirty="0">
                <a:solidFill>
                  <a:srgbClr val="FFFFFF"/>
                </a:solidFill>
                <a:latin typeface="Arial"/>
                <a:cs typeface="Arial"/>
              </a:rPr>
              <a:t>de</a:t>
            </a:r>
            <a:r>
              <a:rPr sz="1400" spc="-30" dirty="0">
                <a:solidFill>
                  <a:srgbClr val="FFFFFF"/>
                </a:solidFill>
                <a:latin typeface="Arial"/>
                <a:cs typeface="Arial"/>
              </a:rPr>
              <a:t> </a:t>
            </a:r>
            <a:r>
              <a:rPr sz="1400" dirty="0">
                <a:solidFill>
                  <a:srgbClr val="FFFFFF"/>
                </a:solidFill>
                <a:latin typeface="Arial"/>
                <a:cs typeface="Arial"/>
              </a:rPr>
              <a:t>”vuxnas”</a:t>
            </a:r>
            <a:r>
              <a:rPr sz="1400" spc="-15" dirty="0">
                <a:solidFill>
                  <a:srgbClr val="FFFFFF"/>
                </a:solidFill>
                <a:latin typeface="Arial"/>
                <a:cs typeface="Arial"/>
              </a:rPr>
              <a:t> </a:t>
            </a:r>
            <a:r>
              <a:rPr sz="1400" dirty="0">
                <a:solidFill>
                  <a:srgbClr val="FFFFFF"/>
                </a:solidFill>
                <a:latin typeface="Arial"/>
                <a:cs typeface="Arial"/>
              </a:rPr>
              <a:t>stå-</a:t>
            </a:r>
            <a:r>
              <a:rPr sz="1400" spc="-10" dirty="0">
                <a:solidFill>
                  <a:srgbClr val="FFFFFF"/>
                </a:solidFill>
                <a:latin typeface="Arial"/>
                <a:cs typeface="Arial"/>
              </a:rPr>
              <a:t>/sittplats.</a:t>
            </a:r>
            <a:endParaRPr sz="1400" dirty="0">
              <a:latin typeface="Arial"/>
              <a:cs typeface="Arial"/>
            </a:endParaRPr>
          </a:p>
        </p:txBody>
      </p:sp>
      <p:sp>
        <p:nvSpPr>
          <p:cNvPr id="4" name="object 4"/>
          <p:cNvSpPr txBox="1"/>
          <p:nvPr/>
        </p:nvSpPr>
        <p:spPr>
          <a:xfrm>
            <a:off x="10012426" y="898652"/>
            <a:ext cx="1794510" cy="208279"/>
          </a:xfrm>
          <a:prstGeom prst="rect">
            <a:avLst/>
          </a:prstGeom>
        </p:spPr>
        <p:txBody>
          <a:bodyPr vert="horz" wrap="square" lIns="0" tIns="12700" rIns="0" bIns="0" rtlCol="0">
            <a:spAutoFit/>
          </a:bodyPr>
          <a:lstStyle/>
          <a:p>
            <a:pPr marL="12700">
              <a:lnSpc>
                <a:spcPct val="100000"/>
              </a:lnSpc>
              <a:spcBef>
                <a:spcPts val="100"/>
              </a:spcBef>
            </a:pPr>
            <a:r>
              <a:rPr sz="1200" dirty="0">
                <a:solidFill>
                  <a:srgbClr val="FFFFFF"/>
                </a:solidFill>
                <a:latin typeface="Arial"/>
                <a:cs typeface="Arial"/>
              </a:rPr>
              <a:t>Strategiska</a:t>
            </a:r>
            <a:r>
              <a:rPr sz="1200" spc="-55" dirty="0">
                <a:solidFill>
                  <a:srgbClr val="FFFFFF"/>
                </a:solidFill>
                <a:latin typeface="Arial"/>
                <a:cs typeface="Arial"/>
              </a:rPr>
              <a:t> </a:t>
            </a:r>
            <a:r>
              <a:rPr sz="1200" spc="-10" dirty="0">
                <a:solidFill>
                  <a:srgbClr val="FFFFFF"/>
                </a:solidFill>
                <a:latin typeface="Arial"/>
                <a:cs typeface="Arial"/>
              </a:rPr>
              <a:t>fokusområden</a:t>
            </a:r>
            <a:endParaRPr sz="1200">
              <a:latin typeface="Arial"/>
              <a:cs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3335" rIns="0" bIns="0" rtlCol="0">
            <a:spAutoFit/>
          </a:bodyPr>
          <a:lstStyle/>
          <a:p>
            <a:pPr marL="12700">
              <a:lnSpc>
                <a:spcPct val="100000"/>
              </a:lnSpc>
              <a:spcBef>
                <a:spcPts val="105"/>
              </a:spcBef>
            </a:pPr>
            <a:r>
              <a:rPr sz="3200" spc="-10" dirty="0"/>
              <a:t>Säsongsplanering</a:t>
            </a:r>
            <a:endParaRPr sz="3200"/>
          </a:p>
          <a:p>
            <a:pPr marL="12700">
              <a:lnSpc>
                <a:spcPct val="100000"/>
              </a:lnSpc>
              <a:spcBef>
                <a:spcPts val="55"/>
              </a:spcBef>
            </a:pPr>
            <a:r>
              <a:rPr sz="1600" i="1" dirty="0">
                <a:latin typeface="Arial"/>
                <a:cs typeface="Arial"/>
              </a:rPr>
              <a:t>Fokusområde</a:t>
            </a:r>
            <a:r>
              <a:rPr sz="1600" i="1" spc="-105" dirty="0">
                <a:latin typeface="Arial"/>
                <a:cs typeface="Arial"/>
              </a:rPr>
              <a:t> </a:t>
            </a:r>
            <a:r>
              <a:rPr sz="1600" i="1" spc="-50" dirty="0">
                <a:latin typeface="Arial"/>
                <a:cs typeface="Arial"/>
              </a:rPr>
              <a:t>9</a:t>
            </a:r>
            <a:endParaRPr sz="1600">
              <a:latin typeface="Arial"/>
              <a:cs typeface="Arial"/>
            </a:endParaRPr>
          </a:p>
        </p:txBody>
      </p:sp>
      <p:sp>
        <p:nvSpPr>
          <p:cNvPr id="5" name="object 5"/>
          <p:cNvSpPr txBox="1">
            <a:spLocks noGrp="1"/>
          </p:cNvSpPr>
          <p:nvPr>
            <p:ph type="sldNum" sz="quarter" idx="7"/>
          </p:nvPr>
        </p:nvSpPr>
        <p:spPr>
          <a:xfrm>
            <a:off x="11383009" y="6545487"/>
            <a:ext cx="259715" cy="196215"/>
          </a:xfrm>
          <a:prstGeom prst="rect">
            <a:avLst/>
          </a:prstGeom>
        </p:spPr>
        <p:txBody>
          <a:bodyPr vert="horz" wrap="square" lIns="0" tIns="0" rIns="0" bIns="0" rtlCol="0">
            <a:spAutoFit/>
          </a:bodyPr>
          <a:lstStyle>
            <a:defPPr>
              <a:defRPr kern="0"/>
            </a:defPPr>
            <a:lvl1pPr>
              <a:defRPr sz="1200" b="0" i="0">
                <a:solidFill>
                  <a:schemeClr val="bg1"/>
                </a:solidFill>
                <a:latin typeface="Arial"/>
                <a:cs typeface="Arial"/>
              </a:defRPr>
            </a:lvl1pPr>
          </a:lstStyle>
          <a:p>
            <a:pPr marL="38100">
              <a:lnSpc>
                <a:spcPts val="1425"/>
              </a:lnSpc>
            </a:pPr>
            <a:fld id="{81D60167-4931-47E6-BA6A-407CBD079E47}" type="slidenum">
              <a:rPr lang="sv-SE" spc="-25" smtClean="0"/>
              <a:pPr marL="38100">
                <a:lnSpc>
                  <a:spcPts val="1425"/>
                </a:lnSpc>
              </a:pPr>
              <a:t>34</a:t>
            </a:fld>
            <a:endParaRPr spc="-25" dirty="0"/>
          </a:p>
        </p:txBody>
      </p:sp>
      <p:sp>
        <p:nvSpPr>
          <p:cNvPr id="3" name="object 3"/>
          <p:cNvSpPr txBox="1">
            <a:spLocks noGrp="1"/>
          </p:cNvSpPr>
          <p:nvPr>
            <p:ph type="body" idx="1"/>
          </p:nvPr>
        </p:nvSpPr>
        <p:spPr>
          <a:xfrm>
            <a:off x="827024" y="2265072"/>
            <a:ext cx="10514965" cy="2656240"/>
          </a:xfrm>
          <a:prstGeom prst="rect">
            <a:avLst/>
          </a:prstGeom>
        </p:spPr>
        <p:txBody>
          <a:bodyPr vert="horz" wrap="square" lIns="0" tIns="97155" rIns="0" bIns="0" rtlCol="0">
            <a:spAutoFit/>
          </a:bodyPr>
          <a:lstStyle/>
          <a:p>
            <a:pPr marL="421005" indent="-408305">
              <a:lnSpc>
                <a:spcPct val="100000"/>
              </a:lnSpc>
              <a:spcBef>
                <a:spcPts val="765"/>
              </a:spcBef>
              <a:buChar char="•"/>
              <a:tabLst>
                <a:tab pos="421005" algn="l"/>
              </a:tabLst>
            </a:pPr>
            <a:r>
              <a:rPr sz="1400" b="0" spc="-10" dirty="0">
                <a:latin typeface="Arial"/>
                <a:cs typeface="Arial"/>
              </a:rPr>
              <a:t>Säsongsplaneringen</a:t>
            </a:r>
            <a:r>
              <a:rPr sz="1400" b="0" spc="-50" dirty="0">
                <a:latin typeface="Arial"/>
                <a:cs typeface="Arial"/>
              </a:rPr>
              <a:t> </a:t>
            </a:r>
            <a:r>
              <a:rPr sz="1400" b="0" dirty="0">
                <a:latin typeface="Arial"/>
                <a:cs typeface="Arial"/>
              </a:rPr>
              <a:t>är</a:t>
            </a:r>
            <a:r>
              <a:rPr sz="1400" b="0" spc="-10" dirty="0">
                <a:latin typeface="Arial"/>
                <a:cs typeface="Arial"/>
              </a:rPr>
              <a:t> </a:t>
            </a:r>
            <a:r>
              <a:rPr sz="1400" b="0" dirty="0">
                <a:latin typeface="Arial"/>
                <a:cs typeface="Arial"/>
              </a:rPr>
              <a:t>grunden</a:t>
            </a:r>
            <a:r>
              <a:rPr sz="1400" b="0" spc="-40" dirty="0">
                <a:latin typeface="Arial"/>
                <a:cs typeface="Arial"/>
              </a:rPr>
              <a:t> </a:t>
            </a:r>
            <a:r>
              <a:rPr sz="1400" b="0" dirty="0">
                <a:latin typeface="Arial"/>
                <a:cs typeface="Arial"/>
              </a:rPr>
              <a:t>för</a:t>
            </a:r>
            <a:r>
              <a:rPr sz="1400" b="0" spc="-10" dirty="0">
                <a:latin typeface="Arial"/>
                <a:cs typeface="Arial"/>
              </a:rPr>
              <a:t> </a:t>
            </a:r>
            <a:r>
              <a:rPr sz="1400" b="0" dirty="0">
                <a:latin typeface="Arial"/>
                <a:cs typeface="Arial"/>
              </a:rPr>
              <a:t>ert</a:t>
            </a:r>
            <a:r>
              <a:rPr sz="1400" b="0" spc="-10" dirty="0">
                <a:latin typeface="Arial"/>
                <a:cs typeface="Arial"/>
              </a:rPr>
              <a:t> </a:t>
            </a:r>
            <a:r>
              <a:rPr sz="1400" b="0" dirty="0">
                <a:latin typeface="Arial"/>
                <a:cs typeface="Arial"/>
              </a:rPr>
              <a:t>arbete</a:t>
            </a:r>
            <a:r>
              <a:rPr sz="1400" b="0" spc="-35" dirty="0">
                <a:latin typeface="Arial"/>
                <a:cs typeface="Arial"/>
              </a:rPr>
              <a:t> </a:t>
            </a:r>
            <a:r>
              <a:rPr sz="1400" b="0" dirty="0">
                <a:latin typeface="Arial"/>
                <a:cs typeface="Arial"/>
              </a:rPr>
              <a:t>med</a:t>
            </a:r>
            <a:r>
              <a:rPr sz="1400" b="0" spc="-5" dirty="0">
                <a:latin typeface="Arial"/>
                <a:cs typeface="Arial"/>
              </a:rPr>
              <a:t> </a:t>
            </a:r>
            <a:r>
              <a:rPr sz="1400" b="0" spc="-10" dirty="0">
                <a:latin typeface="Arial"/>
                <a:cs typeface="Arial"/>
              </a:rPr>
              <a:t>publikrekrytering</a:t>
            </a:r>
            <a:r>
              <a:rPr sz="1400" b="0" spc="-35" dirty="0">
                <a:latin typeface="Arial"/>
                <a:cs typeface="Arial"/>
              </a:rPr>
              <a:t> </a:t>
            </a:r>
            <a:r>
              <a:rPr sz="1400" b="0" dirty="0">
                <a:latin typeface="Arial"/>
                <a:cs typeface="Arial"/>
              </a:rPr>
              <a:t>och</a:t>
            </a:r>
            <a:r>
              <a:rPr sz="1400" b="0" spc="-15" dirty="0">
                <a:latin typeface="Arial"/>
                <a:cs typeface="Arial"/>
              </a:rPr>
              <a:t> </a:t>
            </a:r>
            <a:r>
              <a:rPr sz="1400" b="0" dirty="0">
                <a:latin typeface="Arial"/>
                <a:cs typeface="Arial"/>
              </a:rPr>
              <a:t>bör</a:t>
            </a:r>
            <a:r>
              <a:rPr sz="1400" b="0" spc="-10" dirty="0">
                <a:latin typeface="Arial"/>
                <a:cs typeface="Arial"/>
              </a:rPr>
              <a:t> </a:t>
            </a:r>
            <a:r>
              <a:rPr sz="1400" b="0" dirty="0">
                <a:latin typeface="Arial"/>
                <a:cs typeface="Arial"/>
              </a:rPr>
              <a:t>vara</a:t>
            </a:r>
            <a:r>
              <a:rPr sz="1400" b="0" spc="-5" dirty="0">
                <a:latin typeface="Arial"/>
                <a:cs typeface="Arial"/>
              </a:rPr>
              <a:t> </a:t>
            </a:r>
            <a:r>
              <a:rPr sz="1400" b="0" dirty="0">
                <a:latin typeface="Arial"/>
                <a:cs typeface="Arial"/>
              </a:rPr>
              <a:t>klar</a:t>
            </a:r>
            <a:r>
              <a:rPr sz="1400" b="0" spc="-10" dirty="0">
                <a:latin typeface="Arial"/>
                <a:cs typeface="Arial"/>
              </a:rPr>
              <a:t> </a:t>
            </a:r>
            <a:r>
              <a:rPr sz="1400" b="0" dirty="0">
                <a:latin typeface="Arial"/>
                <a:cs typeface="Arial"/>
              </a:rPr>
              <a:t>innan</a:t>
            </a:r>
            <a:r>
              <a:rPr sz="1400" b="0" spc="-10" dirty="0">
                <a:latin typeface="Arial"/>
                <a:cs typeface="Arial"/>
              </a:rPr>
              <a:t> sommarsemestern.</a:t>
            </a:r>
            <a:endParaRPr sz="1400" dirty="0">
              <a:latin typeface="Arial"/>
              <a:cs typeface="Arial"/>
            </a:endParaRPr>
          </a:p>
          <a:p>
            <a:pPr marL="421005" indent="-408305">
              <a:lnSpc>
                <a:spcPct val="100000"/>
              </a:lnSpc>
              <a:spcBef>
                <a:spcPts val="675"/>
              </a:spcBef>
              <a:buChar char="•"/>
              <a:tabLst>
                <a:tab pos="421005" algn="l"/>
              </a:tabLst>
            </a:pPr>
            <a:r>
              <a:rPr sz="1400" b="0" dirty="0">
                <a:latin typeface="Arial"/>
                <a:cs typeface="Arial"/>
              </a:rPr>
              <a:t>Den</a:t>
            </a:r>
            <a:r>
              <a:rPr sz="1400" b="0" spc="-40" dirty="0">
                <a:latin typeface="Arial"/>
                <a:cs typeface="Arial"/>
              </a:rPr>
              <a:t> </a:t>
            </a:r>
            <a:r>
              <a:rPr sz="1400" b="0" dirty="0">
                <a:latin typeface="Arial"/>
                <a:cs typeface="Arial"/>
              </a:rPr>
              <a:t>bör</a:t>
            </a:r>
            <a:r>
              <a:rPr sz="1400" b="0" spc="-35" dirty="0">
                <a:latin typeface="Arial"/>
                <a:cs typeface="Arial"/>
              </a:rPr>
              <a:t> </a:t>
            </a:r>
            <a:r>
              <a:rPr sz="1400" b="0" dirty="0">
                <a:latin typeface="Arial"/>
                <a:cs typeface="Arial"/>
              </a:rPr>
              <a:t>bland</a:t>
            </a:r>
            <a:r>
              <a:rPr sz="1400" b="0" spc="-45" dirty="0">
                <a:latin typeface="Arial"/>
                <a:cs typeface="Arial"/>
              </a:rPr>
              <a:t> </a:t>
            </a:r>
            <a:r>
              <a:rPr sz="1400" b="0" dirty="0">
                <a:latin typeface="Arial"/>
                <a:cs typeface="Arial"/>
              </a:rPr>
              <a:t>annat</a:t>
            </a:r>
            <a:r>
              <a:rPr sz="1400" b="0" spc="-40" dirty="0">
                <a:latin typeface="Arial"/>
                <a:cs typeface="Arial"/>
              </a:rPr>
              <a:t> </a:t>
            </a:r>
            <a:r>
              <a:rPr sz="1400" b="0" spc="-10" dirty="0">
                <a:latin typeface="Arial"/>
                <a:cs typeface="Arial"/>
              </a:rPr>
              <a:t>innehålla:</a:t>
            </a:r>
            <a:r>
              <a:rPr sz="1400" b="0" spc="-114" dirty="0">
                <a:latin typeface="Arial"/>
                <a:cs typeface="Arial"/>
              </a:rPr>
              <a:t> </a:t>
            </a:r>
            <a:r>
              <a:rPr sz="1400" b="0" spc="-10" dirty="0">
                <a:latin typeface="Arial"/>
                <a:cs typeface="Arial"/>
              </a:rPr>
              <a:t>ABC-</a:t>
            </a:r>
            <a:r>
              <a:rPr sz="1400" b="0" dirty="0">
                <a:latin typeface="Arial"/>
                <a:cs typeface="Arial"/>
              </a:rPr>
              <a:t>kategorisering,</a:t>
            </a:r>
            <a:r>
              <a:rPr sz="1400" b="0" spc="-65" dirty="0">
                <a:latin typeface="Arial"/>
                <a:cs typeface="Arial"/>
              </a:rPr>
              <a:t> </a:t>
            </a:r>
            <a:r>
              <a:rPr sz="1400" b="0" dirty="0">
                <a:latin typeface="Arial"/>
                <a:cs typeface="Arial"/>
              </a:rPr>
              <a:t>budget,</a:t>
            </a:r>
            <a:r>
              <a:rPr sz="1400" b="0" spc="-50" dirty="0">
                <a:latin typeface="Arial"/>
                <a:cs typeface="Arial"/>
              </a:rPr>
              <a:t> </a:t>
            </a:r>
            <a:r>
              <a:rPr sz="1400" b="0" dirty="0">
                <a:latin typeface="Arial"/>
                <a:cs typeface="Arial"/>
              </a:rPr>
              <a:t>teman,</a:t>
            </a:r>
            <a:r>
              <a:rPr sz="1400" b="0" spc="-55" dirty="0">
                <a:latin typeface="Arial"/>
                <a:cs typeface="Arial"/>
              </a:rPr>
              <a:t> </a:t>
            </a:r>
            <a:r>
              <a:rPr sz="1400" b="0" dirty="0">
                <a:latin typeface="Arial"/>
                <a:cs typeface="Arial"/>
              </a:rPr>
              <a:t>öppna</a:t>
            </a:r>
            <a:r>
              <a:rPr sz="1400" b="0" spc="-35" dirty="0">
                <a:latin typeface="Arial"/>
                <a:cs typeface="Arial"/>
              </a:rPr>
              <a:t> </a:t>
            </a:r>
            <a:r>
              <a:rPr sz="1400" b="0" dirty="0">
                <a:latin typeface="Arial"/>
                <a:cs typeface="Arial"/>
              </a:rPr>
              <a:t>och</a:t>
            </a:r>
            <a:r>
              <a:rPr sz="1400" b="0" spc="-40" dirty="0">
                <a:latin typeface="Arial"/>
                <a:cs typeface="Arial"/>
              </a:rPr>
              <a:t> </a:t>
            </a:r>
            <a:r>
              <a:rPr sz="1400" b="0" dirty="0">
                <a:latin typeface="Arial"/>
                <a:cs typeface="Arial"/>
              </a:rPr>
              <a:t>dolda</a:t>
            </a:r>
            <a:r>
              <a:rPr sz="1400" b="0" spc="-30" dirty="0">
                <a:latin typeface="Arial"/>
                <a:cs typeface="Arial"/>
              </a:rPr>
              <a:t> </a:t>
            </a:r>
            <a:r>
              <a:rPr sz="1400" b="0" spc="-10" dirty="0">
                <a:latin typeface="Arial"/>
                <a:cs typeface="Arial"/>
              </a:rPr>
              <a:t>kampanjer,</a:t>
            </a:r>
            <a:r>
              <a:rPr sz="1400" b="0" spc="-50" dirty="0">
                <a:latin typeface="Arial"/>
                <a:cs typeface="Arial"/>
              </a:rPr>
              <a:t> </a:t>
            </a:r>
            <a:r>
              <a:rPr sz="1400" b="0" spc="-10" dirty="0">
                <a:latin typeface="Arial"/>
                <a:cs typeface="Arial"/>
              </a:rPr>
              <a:t>kommunikationsplan,</a:t>
            </a:r>
            <a:endParaRPr sz="1400" dirty="0">
              <a:latin typeface="Arial"/>
              <a:cs typeface="Arial"/>
            </a:endParaRPr>
          </a:p>
          <a:p>
            <a:pPr marL="421005">
              <a:lnSpc>
                <a:spcPct val="100000"/>
              </a:lnSpc>
              <a:spcBef>
                <a:spcPts val="335"/>
              </a:spcBef>
            </a:pPr>
            <a:r>
              <a:rPr sz="1400" b="0" dirty="0">
                <a:latin typeface="Arial"/>
                <a:cs typeface="Arial"/>
              </a:rPr>
              <a:t>uppföljning</a:t>
            </a:r>
            <a:r>
              <a:rPr sz="1400" b="0" spc="-60" dirty="0">
                <a:latin typeface="Arial"/>
                <a:cs typeface="Arial"/>
              </a:rPr>
              <a:t> </a:t>
            </a:r>
            <a:r>
              <a:rPr sz="1400" b="0" dirty="0">
                <a:latin typeface="Arial"/>
                <a:cs typeface="Arial"/>
              </a:rPr>
              <a:t>av</a:t>
            </a:r>
            <a:r>
              <a:rPr sz="1400" b="0" spc="-40" dirty="0">
                <a:latin typeface="Arial"/>
                <a:cs typeface="Arial"/>
              </a:rPr>
              <a:t> </a:t>
            </a:r>
            <a:r>
              <a:rPr sz="1400" b="0" dirty="0">
                <a:latin typeface="Arial"/>
                <a:cs typeface="Arial"/>
              </a:rPr>
              <a:t>kampanjer</a:t>
            </a:r>
            <a:r>
              <a:rPr sz="1400" b="0" spc="-60" dirty="0">
                <a:latin typeface="Arial"/>
                <a:cs typeface="Arial"/>
              </a:rPr>
              <a:t> </a:t>
            </a:r>
            <a:r>
              <a:rPr sz="1400" b="0" spc="-20" dirty="0">
                <a:latin typeface="Arial"/>
                <a:cs typeface="Arial"/>
              </a:rPr>
              <a:t>etc.</a:t>
            </a:r>
            <a:endParaRPr sz="1400" dirty="0">
              <a:latin typeface="Arial"/>
              <a:cs typeface="Arial"/>
            </a:endParaRPr>
          </a:p>
          <a:p>
            <a:pPr marL="421005" marR="88265" indent="-408940">
              <a:lnSpc>
                <a:spcPct val="120000"/>
              </a:lnSpc>
              <a:spcBef>
                <a:spcPts val="335"/>
              </a:spcBef>
              <a:buChar char="•"/>
              <a:tabLst>
                <a:tab pos="421005" algn="l"/>
              </a:tabLst>
            </a:pPr>
            <a:r>
              <a:rPr sz="1400" b="0" dirty="0">
                <a:latin typeface="Arial"/>
                <a:cs typeface="Arial"/>
              </a:rPr>
              <a:t>Planera</a:t>
            </a:r>
            <a:r>
              <a:rPr sz="1400" b="0" spc="-25" dirty="0">
                <a:latin typeface="Arial"/>
                <a:cs typeface="Arial"/>
              </a:rPr>
              <a:t> </a:t>
            </a:r>
            <a:r>
              <a:rPr sz="1400" b="0" dirty="0">
                <a:latin typeface="Arial"/>
                <a:cs typeface="Arial"/>
              </a:rPr>
              <a:t>säsongen</a:t>
            </a:r>
            <a:r>
              <a:rPr sz="1400" b="0" spc="-40" dirty="0">
                <a:latin typeface="Arial"/>
                <a:cs typeface="Arial"/>
              </a:rPr>
              <a:t> </a:t>
            </a:r>
            <a:r>
              <a:rPr sz="1400" b="0" dirty="0">
                <a:latin typeface="Arial"/>
                <a:cs typeface="Arial"/>
              </a:rPr>
              <a:t>så</a:t>
            </a:r>
            <a:r>
              <a:rPr sz="1400" b="0" spc="-15" dirty="0">
                <a:latin typeface="Arial"/>
                <a:cs typeface="Arial"/>
              </a:rPr>
              <a:t> </a:t>
            </a:r>
            <a:r>
              <a:rPr sz="1400" b="0" dirty="0">
                <a:latin typeface="Arial"/>
                <a:cs typeface="Arial"/>
              </a:rPr>
              <a:t>snart</a:t>
            </a:r>
            <a:r>
              <a:rPr sz="1400" b="0" spc="-20" dirty="0">
                <a:latin typeface="Arial"/>
                <a:cs typeface="Arial"/>
              </a:rPr>
              <a:t> </a:t>
            </a:r>
            <a:r>
              <a:rPr sz="1400" b="0" spc="-10" dirty="0">
                <a:latin typeface="Arial"/>
                <a:cs typeface="Arial"/>
              </a:rPr>
              <a:t>spelprogrammet</a:t>
            </a:r>
            <a:r>
              <a:rPr sz="1400" b="0" spc="-30" dirty="0">
                <a:latin typeface="Arial"/>
                <a:cs typeface="Arial"/>
              </a:rPr>
              <a:t> </a:t>
            </a:r>
            <a:r>
              <a:rPr sz="1400" b="0" dirty="0">
                <a:latin typeface="Arial"/>
                <a:cs typeface="Arial"/>
              </a:rPr>
              <a:t>är</a:t>
            </a:r>
            <a:r>
              <a:rPr sz="1400" b="0" spc="-10" dirty="0">
                <a:latin typeface="Arial"/>
                <a:cs typeface="Arial"/>
              </a:rPr>
              <a:t> </a:t>
            </a:r>
            <a:r>
              <a:rPr sz="1400" b="0" dirty="0">
                <a:latin typeface="Arial"/>
                <a:cs typeface="Arial"/>
              </a:rPr>
              <a:t>klart.</a:t>
            </a:r>
            <a:r>
              <a:rPr sz="1400" b="0" spc="-35" dirty="0">
                <a:latin typeface="Arial"/>
                <a:cs typeface="Arial"/>
              </a:rPr>
              <a:t> </a:t>
            </a:r>
            <a:r>
              <a:rPr sz="1400" b="0" dirty="0">
                <a:latin typeface="Arial"/>
                <a:cs typeface="Arial"/>
              </a:rPr>
              <a:t>Ett</a:t>
            </a:r>
            <a:r>
              <a:rPr sz="1400" b="0" spc="-10" dirty="0">
                <a:latin typeface="Arial"/>
                <a:cs typeface="Arial"/>
              </a:rPr>
              <a:t> </a:t>
            </a:r>
            <a:r>
              <a:rPr sz="1400" b="0" dirty="0">
                <a:latin typeface="Arial"/>
                <a:cs typeface="Arial"/>
              </a:rPr>
              <a:t>förslag</a:t>
            </a:r>
            <a:r>
              <a:rPr sz="1400" b="0" spc="-25" dirty="0">
                <a:latin typeface="Arial"/>
                <a:cs typeface="Arial"/>
              </a:rPr>
              <a:t> </a:t>
            </a:r>
            <a:r>
              <a:rPr sz="1400" b="0" dirty="0">
                <a:latin typeface="Arial"/>
                <a:cs typeface="Arial"/>
              </a:rPr>
              <a:t>är</a:t>
            </a:r>
            <a:r>
              <a:rPr sz="1400" b="0" spc="-15" dirty="0">
                <a:latin typeface="Arial"/>
                <a:cs typeface="Arial"/>
              </a:rPr>
              <a:t> </a:t>
            </a:r>
            <a:r>
              <a:rPr sz="1400" b="0" dirty="0">
                <a:latin typeface="Arial"/>
                <a:cs typeface="Arial"/>
              </a:rPr>
              <a:t>att</a:t>
            </a:r>
            <a:r>
              <a:rPr sz="1400" b="0" spc="-20" dirty="0">
                <a:latin typeface="Arial"/>
                <a:cs typeface="Arial"/>
              </a:rPr>
              <a:t> </a:t>
            </a:r>
            <a:r>
              <a:rPr sz="1400" b="0" dirty="0">
                <a:latin typeface="Arial"/>
                <a:cs typeface="Arial"/>
              </a:rPr>
              <a:t>utarbeta</a:t>
            </a:r>
            <a:r>
              <a:rPr sz="1400" b="0" spc="-35" dirty="0">
                <a:latin typeface="Arial"/>
                <a:cs typeface="Arial"/>
              </a:rPr>
              <a:t> </a:t>
            </a:r>
            <a:r>
              <a:rPr sz="1400" b="0" dirty="0">
                <a:latin typeface="Arial"/>
                <a:cs typeface="Arial"/>
              </a:rPr>
              <a:t>en</a:t>
            </a:r>
            <a:r>
              <a:rPr sz="1400" b="0" spc="-15" dirty="0">
                <a:latin typeface="Arial"/>
                <a:cs typeface="Arial"/>
              </a:rPr>
              <a:t> </a:t>
            </a:r>
            <a:r>
              <a:rPr sz="1400" b="0" spc="-10" dirty="0">
                <a:latin typeface="Arial"/>
                <a:cs typeface="Arial"/>
              </a:rPr>
              <a:t>säsongsplanering</a:t>
            </a:r>
            <a:r>
              <a:rPr sz="1400" b="0" spc="-40" dirty="0">
                <a:latin typeface="Arial"/>
                <a:cs typeface="Arial"/>
              </a:rPr>
              <a:t> </a:t>
            </a:r>
            <a:r>
              <a:rPr sz="1400" b="0" spc="-10" dirty="0">
                <a:latin typeface="Arial"/>
                <a:cs typeface="Arial"/>
              </a:rPr>
              <a:t>utifrån</a:t>
            </a:r>
            <a:r>
              <a:rPr sz="1400" b="0" spc="-110" dirty="0">
                <a:latin typeface="Arial"/>
                <a:cs typeface="Arial"/>
              </a:rPr>
              <a:t> </a:t>
            </a:r>
            <a:r>
              <a:rPr sz="1400" b="0" dirty="0">
                <a:latin typeface="Arial"/>
                <a:cs typeface="Arial"/>
              </a:rPr>
              <a:t>A-,</a:t>
            </a:r>
            <a:r>
              <a:rPr sz="1400" b="0" spc="-10" dirty="0">
                <a:latin typeface="Arial"/>
                <a:cs typeface="Arial"/>
              </a:rPr>
              <a:t> </a:t>
            </a:r>
            <a:r>
              <a:rPr sz="1400" b="0" dirty="0">
                <a:latin typeface="Arial"/>
                <a:cs typeface="Arial"/>
              </a:rPr>
              <a:t>B- och</a:t>
            </a:r>
            <a:r>
              <a:rPr sz="1400" b="0" spc="-10" dirty="0">
                <a:latin typeface="Arial"/>
                <a:cs typeface="Arial"/>
              </a:rPr>
              <a:t> C-matcher </a:t>
            </a:r>
            <a:r>
              <a:rPr sz="1400" b="0" dirty="0">
                <a:latin typeface="Arial"/>
                <a:cs typeface="Arial"/>
              </a:rPr>
              <a:t>där</a:t>
            </a:r>
            <a:r>
              <a:rPr sz="1400" b="0" spc="-35" dirty="0">
                <a:latin typeface="Arial"/>
                <a:cs typeface="Arial"/>
              </a:rPr>
              <a:t> </a:t>
            </a:r>
            <a:r>
              <a:rPr sz="1400" b="0" dirty="0">
                <a:latin typeface="Arial"/>
                <a:cs typeface="Arial"/>
              </a:rPr>
              <a:t>matchens</a:t>
            </a:r>
            <a:r>
              <a:rPr sz="1400" b="0" spc="-50" dirty="0">
                <a:latin typeface="Arial"/>
                <a:cs typeface="Arial"/>
              </a:rPr>
              <a:t> </a:t>
            </a:r>
            <a:r>
              <a:rPr sz="1400" b="0" dirty="0">
                <a:latin typeface="Arial"/>
                <a:cs typeface="Arial"/>
              </a:rPr>
              <a:t>uppskattade</a:t>
            </a:r>
            <a:r>
              <a:rPr sz="1400" b="0" spc="-45" dirty="0">
                <a:latin typeface="Arial"/>
                <a:cs typeface="Arial"/>
              </a:rPr>
              <a:t> </a:t>
            </a:r>
            <a:r>
              <a:rPr sz="1400" b="0" dirty="0">
                <a:latin typeface="Arial"/>
                <a:cs typeface="Arial"/>
              </a:rPr>
              <a:t>attraktivitet</a:t>
            </a:r>
            <a:r>
              <a:rPr sz="1400" b="0" spc="-40" dirty="0">
                <a:latin typeface="Arial"/>
                <a:cs typeface="Arial"/>
              </a:rPr>
              <a:t> </a:t>
            </a:r>
            <a:r>
              <a:rPr sz="1400" b="0" dirty="0">
                <a:latin typeface="Arial"/>
                <a:cs typeface="Arial"/>
              </a:rPr>
              <a:t>styr</a:t>
            </a:r>
            <a:r>
              <a:rPr sz="1400" b="0" spc="-5" dirty="0">
                <a:latin typeface="Arial"/>
                <a:cs typeface="Arial"/>
              </a:rPr>
              <a:t> </a:t>
            </a:r>
            <a:r>
              <a:rPr sz="1400" b="0" dirty="0">
                <a:latin typeface="Arial"/>
                <a:cs typeface="Arial"/>
              </a:rPr>
              <a:t>hur</a:t>
            </a:r>
            <a:r>
              <a:rPr sz="1400" b="0" spc="-20" dirty="0">
                <a:latin typeface="Arial"/>
                <a:cs typeface="Arial"/>
              </a:rPr>
              <a:t> </a:t>
            </a:r>
            <a:r>
              <a:rPr sz="1400" b="0" dirty="0">
                <a:latin typeface="Arial"/>
                <a:cs typeface="Arial"/>
              </a:rPr>
              <a:t>vi ska</a:t>
            </a:r>
            <a:r>
              <a:rPr sz="1400" b="0" spc="-20" dirty="0">
                <a:latin typeface="Arial"/>
                <a:cs typeface="Arial"/>
              </a:rPr>
              <a:t> </a:t>
            </a:r>
            <a:r>
              <a:rPr sz="1400" b="0" dirty="0">
                <a:latin typeface="Arial"/>
                <a:cs typeface="Arial"/>
              </a:rPr>
              <a:t>prissätta</a:t>
            </a:r>
            <a:r>
              <a:rPr sz="1400" b="0" spc="-45" dirty="0">
                <a:latin typeface="Arial"/>
                <a:cs typeface="Arial"/>
              </a:rPr>
              <a:t> </a:t>
            </a:r>
            <a:r>
              <a:rPr sz="1400" b="0" spc="-10" dirty="0">
                <a:latin typeface="Arial"/>
                <a:cs typeface="Arial"/>
              </a:rPr>
              <a:t>biljetter,</a:t>
            </a:r>
            <a:r>
              <a:rPr sz="1400" b="0" spc="-40" dirty="0">
                <a:latin typeface="Arial"/>
                <a:cs typeface="Arial"/>
              </a:rPr>
              <a:t> </a:t>
            </a:r>
            <a:r>
              <a:rPr sz="1400" b="0" dirty="0">
                <a:latin typeface="Arial"/>
                <a:cs typeface="Arial"/>
              </a:rPr>
              <a:t>arbeta</a:t>
            </a:r>
            <a:r>
              <a:rPr sz="1400" b="0" spc="-45" dirty="0">
                <a:latin typeface="Arial"/>
                <a:cs typeface="Arial"/>
              </a:rPr>
              <a:t> </a:t>
            </a:r>
            <a:r>
              <a:rPr sz="1400" b="0" dirty="0">
                <a:latin typeface="Arial"/>
                <a:cs typeface="Arial"/>
              </a:rPr>
              <a:t>med</a:t>
            </a:r>
            <a:r>
              <a:rPr sz="1400" b="0" spc="-10" dirty="0">
                <a:latin typeface="Arial"/>
                <a:cs typeface="Arial"/>
              </a:rPr>
              <a:t> marknadsföring/kampanjer</a:t>
            </a:r>
            <a:r>
              <a:rPr sz="1400" b="0" spc="-45" dirty="0">
                <a:latin typeface="Arial"/>
                <a:cs typeface="Arial"/>
              </a:rPr>
              <a:t> </a:t>
            </a:r>
            <a:r>
              <a:rPr sz="1400" b="0" spc="-20" dirty="0">
                <a:latin typeface="Arial"/>
                <a:cs typeface="Arial"/>
              </a:rPr>
              <a:t>etc.</a:t>
            </a:r>
            <a:endParaRPr sz="1400" dirty="0">
              <a:latin typeface="Arial"/>
              <a:cs typeface="Arial"/>
            </a:endParaRPr>
          </a:p>
          <a:p>
            <a:pPr marL="556260">
              <a:lnSpc>
                <a:spcPct val="100000"/>
              </a:lnSpc>
              <a:spcBef>
                <a:spcPts val="610"/>
              </a:spcBef>
              <a:tabLst>
                <a:tab pos="895985" algn="l"/>
              </a:tabLst>
            </a:pPr>
            <a:r>
              <a:rPr sz="1200" b="0" spc="-50" dirty="0">
                <a:latin typeface="Calibri"/>
                <a:cs typeface="Calibri"/>
              </a:rPr>
              <a:t>‒</a:t>
            </a:r>
            <a:r>
              <a:rPr sz="1200" b="0" dirty="0">
                <a:latin typeface="Calibri"/>
                <a:cs typeface="Calibri"/>
              </a:rPr>
              <a:t>	</a:t>
            </a:r>
            <a:r>
              <a:rPr sz="1200" spc="-35" dirty="0"/>
              <a:t>A-</a:t>
            </a:r>
            <a:r>
              <a:rPr sz="1200" dirty="0"/>
              <a:t>match</a:t>
            </a:r>
            <a:r>
              <a:rPr sz="1200" spc="20" dirty="0"/>
              <a:t> </a:t>
            </a:r>
            <a:r>
              <a:rPr sz="1200" b="0" dirty="0">
                <a:latin typeface="Arial"/>
                <a:cs typeface="Arial"/>
              </a:rPr>
              <a:t>= </a:t>
            </a:r>
            <a:r>
              <a:rPr sz="1200" b="0" spc="-10" dirty="0">
                <a:latin typeface="Arial"/>
                <a:cs typeface="Arial"/>
              </a:rPr>
              <a:t>Budgeterat</a:t>
            </a:r>
            <a:r>
              <a:rPr sz="1200" b="0" spc="-35" dirty="0">
                <a:latin typeface="Arial"/>
                <a:cs typeface="Arial"/>
              </a:rPr>
              <a:t> </a:t>
            </a:r>
            <a:r>
              <a:rPr sz="1200" b="0" dirty="0">
                <a:latin typeface="Arial"/>
                <a:cs typeface="Arial"/>
              </a:rPr>
              <a:t>fullsatt,</a:t>
            </a:r>
            <a:r>
              <a:rPr sz="1200" b="0" spc="-15" dirty="0">
                <a:latin typeface="Arial"/>
                <a:cs typeface="Arial"/>
              </a:rPr>
              <a:t> </a:t>
            </a:r>
            <a:r>
              <a:rPr sz="1200" b="0" dirty="0">
                <a:latin typeface="Arial"/>
                <a:cs typeface="Arial"/>
              </a:rPr>
              <a:t>kan</a:t>
            </a:r>
            <a:r>
              <a:rPr sz="1200" b="0" spc="-10" dirty="0">
                <a:latin typeface="Arial"/>
                <a:cs typeface="Arial"/>
              </a:rPr>
              <a:t> </a:t>
            </a:r>
            <a:r>
              <a:rPr sz="1200" b="0" dirty="0">
                <a:latin typeface="Arial"/>
                <a:cs typeface="Arial"/>
              </a:rPr>
              <a:t>bero</a:t>
            </a:r>
            <a:r>
              <a:rPr sz="1200" b="0" spc="-25" dirty="0">
                <a:latin typeface="Arial"/>
                <a:cs typeface="Arial"/>
              </a:rPr>
              <a:t> </a:t>
            </a:r>
            <a:r>
              <a:rPr sz="1200" b="0" dirty="0">
                <a:latin typeface="Arial"/>
                <a:cs typeface="Arial"/>
              </a:rPr>
              <a:t>på</a:t>
            </a:r>
            <a:r>
              <a:rPr sz="1200" b="0" spc="-15" dirty="0">
                <a:latin typeface="Arial"/>
                <a:cs typeface="Arial"/>
              </a:rPr>
              <a:t> </a:t>
            </a:r>
            <a:r>
              <a:rPr sz="1200" b="0" dirty="0">
                <a:latin typeface="Arial"/>
                <a:cs typeface="Arial"/>
              </a:rPr>
              <a:t>motstånd</a:t>
            </a:r>
            <a:r>
              <a:rPr sz="1200" b="0" spc="-30" dirty="0">
                <a:latin typeface="Arial"/>
                <a:cs typeface="Arial"/>
              </a:rPr>
              <a:t> </a:t>
            </a:r>
            <a:r>
              <a:rPr sz="1200" b="0" dirty="0">
                <a:latin typeface="Arial"/>
                <a:cs typeface="Arial"/>
              </a:rPr>
              <a:t>(derby), veckodag</a:t>
            </a:r>
            <a:r>
              <a:rPr sz="1200" b="0" spc="-30" dirty="0">
                <a:latin typeface="Arial"/>
                <a:cs typeface="Arial"/>
              </a:rPr>
              <a:t> </a:t>
            </a:r>
            <a:r>
              <a:rPr sz="1200" b="0" spc="-10" dirty="0">
                <a:latin typeface="Arial"/>
                <a:cs typeface="Arial"/>
              </a:rPr>
              <a:t>(Annandagen/premiären)</a:t>
            </a:r>
            <a:r>
              <a:rPr sz="1200" b="0" spc="-35" dirty="0">
                <a:latin typeface="Arial"/>
                <a:cs typeface="Arial"/>
              </a:rPr>
              <a:t> </a:t>
            </a:r>
            <a:r>
              <a:rPr sz="1200" b="0" dirty="0">
                <a:latin typeface="Arial"/>
                <a:cs typeface="Arial"/>
              </a:rPr>
              <a:t>eller</a:t>
            </a:r>
            <a:r>
              <a:rPr sz="1200" b="0" spc="-15" dirty="0">
                <a:latin typeface="Arial"/>
                <a:cs typeface="Arial"/>
              </a:rPr>
              <a:t> </a:t>
            </a:r>
            <a:r>
              <a:rPr sz="1200" b="0" dirty="0">
                <a:latin typeface="Arial"/>
                <a:cs typeface="Arial"/>
              </a:rPr>
              <a:t>att</a:t>
            </a:r>
            <a:r>
              <a:rPr sz="1200" b="0" spc="-10" dirty="0">
                <a:latin typeface="Arial"/>
                <a:cs typeface="Arial"/>
              </a:rPr>
              <a:t> </a:t>
            </a:r>
            <a:r>
              <a:rPr sz="1200" b="0" dirty="0">
                <a:latin typeface="Arial"/>
                <a:cs typeface="Arial"/>
              </a:rPr>
              <a:t>ni</a:t>
            </a:r>
            <a:r>
              <a:rPr sz="1200" b="0" spc="5" dirty="0">
                <a:latin typeface="Arial"/>
                <a:cs typeface="Arial"/>
              </a:rPr>
              <a:t> </a:t>
            </a:r>
            <a:r>
              <a:rPr sz="1200" b="0" dirty="0">
                <a:latin typeface="Arial"/>
                <a:cs typeface="Arial"/>
              </a:rPr>
              <a:t>har</a:t>
            </a:r>
            <a:r>
              <a:rPr sz="1200" b="0" spc="-25" dirty="0">
                <a:latin typeface="Arial"/>
                <a:cs typeface="Arial"/>
              </a:rPr>
              <a:t> </a:t>
            </a:r>
            <a:r>
              <a:rPr sz="1200" b="0" dirty="0">
                <a:latin typeface="Arial"/>
                <a:cs typeface="Arial"/>
              </a:rPr>
              <a:t>en</a:t>
            </a:r>
            <a:r>
              <a:rPr sz="1200" b="0" spc="-30" dirty="0">
                <a:latin typeface="Arial"/>
                <a:cs typeface="Arial"/>
              </a:rPr>
              <a:t> </a:t>
            </a:r>
            <a:r>
              <a:rPr sz="1200" b="0" spc="-20" dirty="0">
                <a:latin typeface="Arial"/>
                <a:cs typeface="Arial"/>
              </a:rPr>
              <a:t>Tema-</a:t>
            </a:r>
            <a:r>
              <a:rPr sz="1200" b="0" dirty="0">
                <a:latin typeface="Arial"/>
                <a:cs typeface="Arial"/>
              </a:rPr>
              <a:t>dag</a:t>
            </a:r>
            <a:r>
              <a:rPr sz="1200" b="0" spc="-40" dirty="0">
                <a:latin typeface="Arial"/>
                <a:cs typeface="Arial"/>
              </a:rPr>
              <a:t> </a:t>
            </a:r>
            <a:r>
              <a:rPr sz="1200" b="0" dirty="0">
                <a:latin typeface="Arial"/>
                <a:cs typeface="Arial"/>
              </a:rPr>
              <a:t>där</a:t>
            </a:r>
            <a:r>
              <a:rPr sz="1200" b="0" spc="-15" dirty="0">
                <a:latin typeface="Arial"/>
                <a:cs typeface="Arial"/>
              </a:rPr>
              <a:t> </a:t>
            </a:r>
            <a:r>
              <a:rPr sz="1200" b="0" spc="-25" dirty="0">
                <a:latin typeface="Arial"/>
                <a:cs typeface="Arial"/>
              </a:rPr>
              <a:t>ni</a:t>
            </a:r>
            <a:endParaRPr sz="1200" dirty="0">
              <a:latin typeface="Arial"/>
              <a:cs typeface="Arial"/>
            </a:endParaRPr>
          </a:p>
          <a:p>
            <a:pPr marL="896619">
              <a:lnSpc>
                <a:spcPct val="100000"/>
              </a:lnSpc>
              <a:spcBef>
                <a:spcPts val="290"/>
              </a:spcBef>
            </a:pPr>
            <a:r>
              <a:rPr sz="1200" b="0" dirty="0">
                <a:latin typeface="Arial"/>
                <a:cs typeface="Arial"/>
              </a:rPr>
              <a:t>exempelvis</a:t>
            </a:r>
            <a:r>
              <a:rPr sz="1200" b="0" spc="-60" dirty="0">
                <a:latin typeface="Arial"/>
                <a:cs typeface="Arial"/>
              </a:rPr>
              <a:t> </a:t>
            </a:r>
            <a:r>
              <a:rPr sz="1200" b="0" dirty="0">
                <a:latin typeface="Arial"/>
                <a:cs typeface="Arial"/>
              </a:rPr>
              <a:t>uppmärksammar</a:t>
            </a:r>
            <a:r>
              <a:rPr sz="1200" b="0" spc="-40" dirty="0">
                <a:latin typeface="Arial"/>
                <a:cs typeface="Arial"/>
              </a:rPr>
              <a:t> </a:t>
            </a:r>
            <a:r>
              <a:rPr sz="1200" b="0" dirty="0">
                <a:latin typeface="Arial"/>
                <a:cs typeface="Arial"/>
              </a:rPr>
              <a:t>en</a:t>
            </a:r>
            <a:r>
              <a:rPr sz="1200" b="0" spc="-10" dirty="0">
                <a:latin typeface="Arial"/>
                <a:cs typeface="Arial"/>
              </a:rPr>
              <a:t> </a:t>
            </a:r>
            <a:r>
              <a:rPr sz="1200" b="0" dirty="0">
                <a:latin typeface="Arial"/>
                <a:cs typeface="Arial"/>
              </a:rPr>
              <a:t>gammal</a:t>
            </a:r>
            <a:r>
              <a:rPr sz="1200" b="0" spc="-40" dirty="0">
                <a:latin typeface="Arial"/>
                <a:cs typeface="Arial"/>
              </a:rPr>
              <a:t> </a:t>
            </a:r>
            <a:r>
              <a:rPr sz="1200" b="0" dirty="0">
                <a:latin typeface="Arial"/>
                <a:cs typeface="Arial"/>
              </a:rPr>
              <a:t>profil</a:t>
            </a:r>
            <a:r>
              <a:rPr sz="1200" b="0" spc="-35" dirty="0">
                <a:latin typeface="Arial"/>
                <a:cs typeface="Arial"/>
              </a:rPr>
              <a:t> </a:t>
            </a:r>
            <a:r>
              <a:rPr sz="1200" b="0" dirty="0">
                <a:latin typeface="Arial"/>
                <a:cs typeface="Arial"/>
              </a:rPr>
              <a:t>eller</a:t>
            </a:r>
            <a:r>
              <a:rPr sz="1200" b="0" spc="-35" dirty="0">
                <a:latin typeface="Arial"/>
                <a:cs typeface="Arial"/>
              </a:rPr>
              <a:t> </a:t>
            </a:r>
            <a:r>
              <a:rPr sz="1200" b="0" dirty="0">
                <a:latin typeface="Arial"/>
                <a:cs typeface="Arial"/>
              </a:rPr>
              <a:t>en</a:t>
            </a:r>
            <a:r>
              <a:rPr sz="1200" b="0" spc="-10" dirty="0">
                <a:latin typeface="Arial"/>
                <a:cs typeface="Arial"/>
              </a:rPr>
              <a:t> </a:t>
            </a:r>
            <a:r>
              <a:rPr sz="1200" b="0" dirty="0">
                <a:latin typeface="Arial"/>
                <a:cs typeface="Arial"/>
              </a:rPr>
              <a:t>årgång</a:t>
            </a:r>
            <a:r>
              <a:rPr sz="1200" b="0" spc="-40" dirty="0">
                <a:latin typeface="Arial"/>
                <a:cs typeface="Arial"/>
              </a:rPr>
              <a:t> </a:t>
            </a:r>
            <a:r>
              <a:rPr sz="1200" b="0" dirty="0">
                <a:latin typeface="Arial"/>
                <a:cs typeface="Arial"/>
              </a:rPr>
              <a:t>av</a:t>
            </a:r>
            <a:r>
              <a:rPr sz="1200" b="0" spc="-5" dirty="0">
                <a:latin typeface="Arial"/>
                <a:cs typeface="Arial"/>
              </a:rPr>
              <a:t> </a:t>
            </a:r>
            <a:r>
              <a:rPr sz="1200" b="0" dirty="0">
                <a:latin typeface="Arial"/>
                <a:cs typeface="Arial"/>
              </a:rPr>
              <a:t>ett</a:t>
            </a:r>
            <a:r>
              <a:rPr sz="1200" b="0" spc="-15" dirty="0">
                <a:latin typeface="Arial"/>
                <a:cs typeface="Arial"/>
              </a:rPr>
              <a:t> </a:t>
            </a:r>
            <a:r>
              <a:rPr sz="1200" b="0" spc="-10" dirty="0">
                <a:latin typeface="Arial"/>
                <a:cs typeface="Arial"/>
              </a:rPr>
              <a:t>lag.</a:t>
            </a:r>
            <a:r>
              <a:rPr sz="1200" b="0" spc="-75" dirty="0">
                <a:latin typeface="Arial"/>
                <a:cs typeface="Arial"/>
              </a:rPr>
              <a:t> </a:t>
            </a:r>
            <a:r>
              <a:rPr sz="1200" b="0" dirty="0">
                <a:latin typeface="Arial"/>
                <a:cs typeface="Arial"/>
              </a:rPr>
              <a:t>A-matcher</a:t>
            </a:r>
            <a:r>
              <a:rPr sz="1200" b="0" spc="-35" dirty="0">
                <a:latin typeface="Arial"/>
                <a:cs typeface="Arial"/>
              </a:rPr>
              <a:t> </a:t>
            </a:r>
            <a:r>
              <a:rPr sz="1200" b="0" dirty="0">
                <a:latin typeface="Arial"/>
                <a:cs typeface="Arial"/>
              </a:rPr>
              <a:t>optimeras</a:t>
            </a:r>
            <a:r>
              <a:rPr sz="1200" b="0" spc="-40" dirty="0">
                <a:latin typeface="Arial"/>
                <a:cs typeface="Arial"/>
              </a:rPr>
              <a:t> </a:t>
            </a:r>
            <a:r>
              <a:rPr sz="1200" b="0" dirty="0">
                <a:latin typeface="Arial"/>
                <a:cs typeface="Arial"/>
              </a:rPr>
              <a:t>för</a:t>
            </a:r>
            <a:r>
              <a:rPr sz="1200" b="0" spc="-15" dirty="0">
                <a:latin typeface="Arial"/>
                <a:cs typeface="Arial"/>
              </a:rPr>
              <a:t> </a:t>
            </a:r>
            <a:r>
              <a:rPr sz="1200" b="0" dirty="0">
                <a:latin typeface="Arial"/>
                <a:cs typeface="Arial"/>
              </a:rPr>
              <a:t>maximal</a:t>
            </a:r>
            <a:r>
              <a:rPr sz="1200" b="0" spc="-30" dirty="0">
                <a:latin typeface="Arial"/>
                <a:cs typeface="Arial"/>
              </a:rPr>
              <a:t> </a:t>
            </a:r>
            <a:r>
              <a:rPr sz="1200" b="0" spc="-10" dirty="0">
                <a:latin typeface="Arial"/>
                <a:cs typeface="Arial"/>
              </a:rPr>
              <a:t>intäkt.</a:t>
            </a:r>
            <a:endParaRPr sz="1200" dirty="0">
              <a:latin typeface="Arial"/>
              <a:cs typeface="Arial"/>
            </a:endParaRPr>
          </a:p>
          <a:p>
            <a:pPr marL="896619" marR="59055" indent="-340360">
              <a:lnSpc>
                <a:spcPct val="120000"/>
              </a:lnSpc>
              <a:spcBef>
                <a:spcPts val="290"/>
              </a:spcBef>
              <a:tabLst>
                <a:tab pos="895985" algn="l"/>
              </a:tabLst>
            </a:pPr>
            <a:r>
              <a:rPr sz="1200" b="0" spc="-50" dirty="0">
                <a:latin typeface="Calibri"/>
                <a:cs typeface="Calibri"/>
              </a:rPr>
              <a:t>‒</a:t>
            </a:r>
            <a:r>
              <a:rPr sz="1200" b="0" dirty="0">
                <a:latin typeface="Calibri"/>
                <a:cs typeface="Calibri"/>
              </a:rPr>
              <a:t>	</a:t>
            </a:r>
            <a:r>
              <a:rPr sz="1200" spc="-20" dirty="0"/>
              <a:t>B-</a:t>
            </a:r>
            <a:r>
              <a:rPr sz="1200" dirty="0"/>
              <a:t>match</a:t>
            </a:r>
            <a:r>
              <a:rPr sz="1200" spc="-30" dirty="0"/>
              <a:t> </a:t>
            </a:r>
            <a:r>
              <a:rPr sz="1200" b="0" dirty="0">
                <a:latin typeface="Arial"/>
                <a:cs typeface="Arial"/>
              </a:rPr>
              <a:t>=</a:t>
            </a:r>
            <a:r>
              <a:rPr sz="1200" b="0" spc="-10" dirty="0">
                <a:latin typeface="Arial"/>
                <a:cs typeface="Arial"/>
              </a:rPr>
              <a:t> Budgeterat</a:t>
            </a:r>
            <a:r>
              <a:rPr sz="1200" b="0" spc="-45" dirty="0">
                <a:latin typeface="Arial"/>
                <a:cs typeface="Arial"/>
              </a:rPr>
              <a:t> </a:t>
            </a:r>
            <a:r>
              <a:rPr sz="1200" b="0" dirty="0">
                <a:latin typeface="Arial"/>
                <a:cs typeface="Arial"/>
              </a:rPr>
              <a:t>något</a:t>
            </a:r>
            <a:r>
              <a:rPr sz="1200" b="0" spc="-40" dirty="0">
                <a:latin typeface="Arial"/>
                <a:cs typeface="Arial"/>
              </a:rPr>
              <a:t> </a:t>
            </a:r>
            <a:r>
              <a:rPr sz="1200" b="0" dirty="0">
                <a:latin typeface="Arial"/>
                <a:cs typeface="Arial"/>
              </a:rPr>
              <a:t>över</a:t>
            </a:r>
            <a:r>
              <a:rPr sz="1200" b="0" spc="-15" dirty="0">
                <a:latin typeface="Arial"/>
                <a:cs typeface="Arial"/>
              </a:rPr>
              <a:t> </a:t>
            </a:r>
            <a:r>
              <a:rPr sz="1200" b="0" dirty="0">
                <a:latin typeface="Arial"/>
                <a:cs typeface="Arial"/>
              </a:rPr>
              <a:t>snittet,</a:t>
            </a:r>
            <a:r>
              <a:rPr sz="1200" b="0" spc="-25" dirty="0">
                <a:latin typeface="Arial"/>
                <a:cs typeface="Arial"/>
              </a:rPr>
              <a:t> </a:t>
            </a:r>
            <a:r>
              <a:rPr sz="1200" b="0" dirty="0">
                <a:latin typeface="Arial"/>
                <a:cs typeface="Arial"/>
              </a:rPr>
              <a:t>kan</a:t>
            </a:r>
            <a:r>
              <a:rPr sz="1200" b="0" spc="-30" dirty="0">
                <a:latin typeface="Arial"/>
                <a:cs typeface="Arial"/>
              </a:rPr>
              <a:t> </a:t>
            </a:r>
            <a:r>
              <a:rPr sz="1200" b="0" dirty="0">
                <a:latin typeface="Arial"/>
                <a:cs typeface="Arial"/>
              </a:rPr>
              <a:t>vara</a:t>
            </a:r>
            <a:r>
              <a:rPr sz="1200" b="0" spc="-25" dirty="0">
                <a:latin typeface="Arial"/>
                <a:cs typeface="Arial"/>
              </a:rPr>
              <a:t> </a:t>
            </a:r>
            <a:r>
              <a:rPr sz="1200" b="0" dirty="0">
                <a:latin typeface="Arial"/>
                <a:cs typeface="Arial"/>
              </a:rPr>
              <a:t>ett</a:t>
            </a:r>
            <a:r>
              <a:rPr sz="1200" b="0" spc="-15" dirty="0">
                <a:latin typeface="Arial"/>
                <a:cs typeface="Arial"/>
              </a:rPr>
              <a:t> </a:t>
            </a:r>
            <a:r>
              <a:rPr sz="1200" b="0" dirty="0">
                <a:latin typeface="Arial"/>
                <a:cs typeface="Arial"/>
              </a:rPr>
              <a:t>bra</a:t>
            </a:r>
            <a:r>
              <a:rPr sz="1200" b="0" spc="-30" dirty="0">
                <a:latin typeface="Arial"/>
                <a:cs typeface="Arial"/>
              </a:rPr>
              <a:t> </a:t>
            </a:r>
            <a:r>
              <a:rPr sz="1200" b="0" spc="-10" dirty="0">
                <a:latin typeface="Arial"/>
                <a:cs typeface="Arial"/>
              </a:rPr>
              <a:t>motstånd</a:t>
            </a:r>
            <a:r>
              <a:rPr sz="1200" b="0" spc="-60" dirty="0">
                <a:latin typeface="Arial"/>
                <a:cs typeface="Arial"/>
              </a:rPr>
              <a:t> </a:t>
            </a:r>
            <a:r>
              <a:rPr sz="1200" b="0" dirty="0">
                <a:latin typeface="Arial"/>
                <a:cs typeface="Arial"/>
              </a:rPr>
              <a:t>på</a:t>
            </a:r>
            <a:r>
              <a:rPr sz="1200" b="0" spc="-25" dirty="0">
                <a:latin typeface="Arial"/>
                <a:cs typeface="Arial"/>
              </a:rPr>
              <a:t> </a:t>
            </a:r>
            <a:r>
              <a:rPr sz="1200" b="0" dirty="0">
                <a:latin typeface="Arial"/>
                <a:cs typeface="Arial"/>
              </a:rPr>
              <a:t>”fel</a:t>
            </a:r>
            <a:r>
              <a:rPr sz="1200" b="0" spc="-30" dirty="0">
                <a:latin typeface="Arial"/>
                <a:cs typeface="Arial"/>
              </a:rPr>
              <a:t> </a:t>
            </a:r>
            <a:r>
              <a:rPr sz="1200" b="0" spc="-10" dirty="0">
                <a:latin typeface="Arial"/>
                <a:cs typeface="Arial"/>
              </a:rPr>
              <a:t>veckodag”</a:t>
            </a:r>
            <a:r>
              <a:rPr sz="1200" b="0" spc="-40" dirty="0">
                <a:latin typeface="Arial"/>
                <a:cs typeface="Arial"/>
              </a:rPr>
              <a:t> </a:t>
            </a:r>
            <a:r>
              <a:rPr sz="1200" b="0" dirty="0">
                <a:latin typeface="Arial"/>
                <a:cs typeface="Arial"/>
              </a:rPr>
              <a:t>eller</a:t>
            </a:r>
            <a:r>
              <a:rPr sz="1200" b="0" spc="-35" dirty="0">
                <a:latin typeface="Arial"/>
                <a:cs typeface="Arial"/>
              </a:rPr>
              <a:t> </a:t>
            </a:r>
            <a:r>
              <a:rPr sz="1200" b="0" spc="-10" dirty="0">
                <a:latin typeface="Arial"/>
                <a:cs typeface="Arial"/>
              </a:rPr>
              <a:t>icke-publik-dragande</a:t>
            </a:r>
            <a:r>
              <a:rPr sz="1200" b="0" spc="-60" dirty="0">
                <a:latin typeface="Arial"/>
                <a:cs typeface="Arial"/>
              </a:rPr>
              <a:t> </a:t>
            </a:r>
            <a:r>
              <a:rPr sz="1200" b="0" spc="-10" dirty="0">
                <a:latin typeface="Arial"/>
                <a:cs typeface="Arial"/>
              </a:rPr>
              <a:t>motstånd</a:t>
            </a:r>
            <a:r>
              <a:rPr sz="1200" b="0" spc="-60" dirty="0">
                <a:latin typeface="Arial"/>
                <a:cs typeface="Arial"/>
              </a:rPr>
              <a:t> </a:t>
            </a:r>
            <a:r>
              <a:rPr sz="1200" b="0" dirty="0">
                <a:latin typeface="Arial"/>
                <a:cs typeface="Arial"/>
              </a:rPr>
              <a:t>men</a:t>
            </a:r>
            <a:r>
              <a:rPr sz="1200" b="0" spc="-35" dirty="0">
                <a:latin typeface="Arial"/>
                <a:cs typeface="Arial"/>
              </a:rPr>
              <a:t> </a:t>
            </a:r>
            <a:r>
              <a:rPr sz="1200" b="0" dirty="0">
                <a:latin typeface="Arial"/>
                <a:cs typeface="Arial"/>
              </a:rPr>
              <a:t>som</a:t>
            </a:r>
            <a:r>
              <a:rPr sz="1200" b="0" spc="-20" dirty="0">
                <a:latin typeface="Arial"/>
                <a:cs typeface="Arial"/>
              </a:rPr>
              <a:t> </a:t>
            </a:r>
            <a:r>
              <a:rPr sz="1200" b="0" dirty="0">
                <a:latin typeface="Arial"/>
                <a:cs typeface="Arial"/>
              </a:rPr>
              <a:t>spelas</a:t>
            </a:r>
            <a:r>
              <a:rPr sz="1200" b="0" spc="-25" dirty="0">
                <a:latin typeface="Arial"/>
                <a:cs typeface="Arial"/>
              </a:rPr>
              <a:t> på </a:t>
            </a:r>
            <a:r>
              <a:rPr sz="1200" b="0" dirty="0">
                <a:latin typeface="Arial"/>
                <a:cs typeface="Arial"/>
              </a:rPr>
              <a:t>en</a:t>
            </a:r>
            <a:r>
              <a:rPr sz="1200" b="0" spc="-35" dirty="0">
                <a:latin typeface="Arial"/>
                <a:cs typeface="Arial"/>
              </a:rPr>
              <a:t> </a:t>
            </a:r>
            <a:r>
              <a:rPr sz="1200" b="0" dirty="0">
                <a:latin typeface="Arial"/>
                <a:cs typeface="Arial"/>
              </a:rPr>
              <a:t>attraktiv</a:t>
            </a:r>
            <a:r>
              <a:rPr sz="1200" b="0" spc="-35" dirty="0">
                <a:latin typeface="Arial"/>
                <a:cs typeface="Arial"/>
              </a:rPr>
              <a:t> </a:t>
            </a:r>
            <a:r>
              <a:rPr sz="1200" b="0" spc="-10" dirty="0">
                <a:latin typeface="Arial"/>
                <a:cs typeface="Arial"/>
              </a:rPr>
              <a:t>veckodag.</a:t>
            </a:r>
            <a:endParaRPr sz="1200" dirty="0">
              <a:latin typeface="Arial"/>
              <a:cs typeface="Arial"/>
            </a:endParaRPr>
          </a:p>
          <a:p>
            <a:pPr marL="556260">
              <a:lnSpc>
                <a:spcPct val="100000"/>
              </a:lnSpc>
              <a:spcBef>
                <a:spcPts val="575"/>
              </a:spcBef>
              <a:tabLst>
                <a:tab pos="895985" algn="l"/>
              </a:tabLst>
            </a:pPr>
            <a:r>
              <a:rPr sz="1200" b="0" spc="-50" dirty="0">
                <a:latin typeface="Calibri"/>
                <a:cs typeface="Calibri"/>
              </a:rPr>
              <a:t>‒</a:t>
            </a:r>
            <a:r>
              <a:rPr sz="1200" b="0" dirty="0">
                <a:latin typeface="Calibri"/>
                <a:cs typeface="Calibri"/>
              </a:rPr>
              <a:t>	</a:t>
            </a:r>
            <a:r>
              <a:rPr sz="1200" spc="-20" dirty="0"/>
              <a:t>C-</a:t>
            </a:r>
            <a:r>
              <a:rPr sz="1200" dirty="0"/>
              <a:t>match</a:t>
            </a:r>
            <a:r>
              <a:rPr sz="1200" spc="-30" dirty="0"/>
              <a:t> </a:t>
            </a:r>
            <a:r>
              <a:rPr sz="1200" b="0" dirty="0">
                <a:latin typeface="Arial"/>
                <a:cs typeface="Arial"/>
              </a:rPr>
              <a:t>=</a:t>
            </a:r>
            <a:r>
              <a:rPr sz="1200" b="0" spc="-10" dirty="0">
                <a:latin typeface="Arial"/>
                <a:cs typeface="Arial"/>
              </a:rPr>
              <a:t> </a:t>
            </a:r>
            <a:r>
              <a:rPr sz="1200" b="0" dirty="0">
                <a:latin typeface="Arial"/>
                <a:cs typeface="Arial"/>
              </a:rPr>
              <a:t>En</a:t>
            </a:r>
            <a:r>
              <a:rPr sz="1200" b="0" spc="-30" dirty="0">
                <a:latin typeface="Arial"/>
                <a:cs typeface="Arial"/>
              </a:rPr>
              <a:t> </a:t>
            </a:r>
            <a:r>
              <a:rPr sz="1200" b="0" dirty="0">
                <a:latin typeface="Arial"/>
                <a:cs typeface="Arial"/>
              </a:rPr>
              <a:t>match</a:t>
            </a:r>
            <a:r>
              <a:rPr sz="1200" b="0" spc="-35" dirty="0">
                <a:latin typeface="Arial"/>
                <a:cs typeface="Arial"/>
              </a:rPr>
              <a:t> </a:t>
            </a:r>
            <a:r>
              <a:rPr sz="1200" b="0" dirty="0">
                <a:latin typeface="Arial"/>
                <a:cs typeface="Arial"/>
              </a:rPr>
              <a:t>där</a:t>
            </a:r>
            <a:r>
              <a:rPr sz="1200" b="0" spc="-40" dirty="0">
                <a:latin typeface="Arial"/>
                <a:cs typeface="Arial"/>
              </a:rPr>
              <a:t> </a:t>
            </a:r>
            <a:r>
              <a:rPr sz="1200" b="0" dirty="0">
                <a:latin typeface="Arial"/>
                <a:cs typeface="Arial"/>
              </a:rPr>
              <a:t>ni</a:t>
            </a:r>
            <a:r>
              <a:rPr sz="1200" b="0" spc="-20" dirty="0">
                <a:latin typeface="Arial"/>
                <a:cs typeface="Arial"/>
              </a:rPr>
              <a:t> </a:t>
            </a:r>
            <a:r>
              <a:rPr sz="1200" b="0" dirty="0">
                <a:latin typeface="Arial"/>
                <a:cs typeface="Arial"/>
              </a:rPr>
              <a:t>måste</a:t>
            </a:r>
            <a:r>
              <a:rPr sz="1200" b="0" spc="-35" dirty="0">
                <a:latin typeface="Arial"/>
                <a:cs typeface="Arial"/>
              </a:rPr>
              <a:t> </a:t>
            </a:r>
            <a:r>
              <a:rPr sz="1200" b="0" dirty="0">
                <a:latin typeface="Arial"/>
                <a:cs typeface="Arial"/>
              </a:rPr>
              <a:t>vidta</a:t>
            </a:r>
            <a:r>
              <a:rPr sz="1200" b="0" spc="-30" dirty="0">
                <a:latin typeface="Arial"/>
                <a:cs typeface="Arial"/>
              </a:rPr>
              <a:t> </a:t>
            </a:r>
            <a:r>
              <a:rPr sz="1200" b="0" spc="-10" dirty="0">
                <a:latin typeface="Arial"/>
                <a:cs typeface="Arial"/>
              </a:rPr>
              <a:t>åtgärder</a:t>
            </a:r>
            <a:r>
              <a:rPr sz="1200" b="0" spc="-40" dirty="0">
                <a:latin typeface="Arial"/>
                <a:cs typeface="Arial"/>
              </a:rPr>
              <a:t> </a:t>
            </a:r>
            <a:r>
              <a:rPr sz="1200" b="0" dirty="0">
                <a:latin typeface="Arial"/>
                <a:cs typeface="Arial"/>
              </a:rPr>
              <a:t>för</a:t>
            </a:r>
            <a:r>
              <a:rPr sz="1200" b="0" spc="-30" dirty="0">
                <a:latin typeface="Arial"/>
                <a:cs typeface="Arial"/>
              </a:rPr>
              <a:t> </a:t>
            </a:r>
            <a:r>
              <a:rPr sz="1200" b="0" dirty="0">
                <a:latin typeface="Arial"/>
                <a:cs typeface="Arial"/>
              </a:rPr>
              <a:t>att</a:t>
            </a:r>
            <a:r>
              <a:rPr sz="1200" b="0" spc="-20" dirty="0">
                <a:latin typeface="Arial"/>
                <a:cs typeface="Arial"/>
              </a:rPr>
              <a:t> </a:t>
            </a:r>
            <a:r>
              <a:rPr sz="1200" b="0" dirty="0">
                <a:latin typeface="Arial"/>
                <a:cs typeface="Arial"/>
              </a:rPr>
              <a:t>nå</a:t>
            </a:r>
            <a:r>
              <a:rPr sz="1200" b="0" spc="-35" dirty="0">
                <a:latin typeface="Arial"/>
                <a:cs typeface="Arial"/>
              </a:rPr>
              <a:t> </a:t>
            </a:r>
            <a:r>
              <a:rPr sz="1200" b="0" spc="-10" dirty="0">
                <a:latin typeface="Arial"/>
                <a:cs typeface="Arial"/>
              </a:rPr>
              <a:t>budget</a:t>
            </a:r>
            <a:r>
              <a:rPr sz="1200" b="0" spc="-50" dirty="0">
                <a:latin typeface="Arial"/>
                <a:cs typeface="Arial"/>
              </a:rPr>
              <a:t> </a:t>
            </a:r>
            <a:r>
              <a:rPr sz="1200" b="0" dirty="0">
                <a:latin typeface="Arial"/>
                <a:cs typeface="Arial"/>
              </a:rPr>
              <a:t>eller</a:t>
            </a:r>
            <a:r>
              <a:rPr sz="1200" b="0" spc="-35" dirty="0">
                <a:latin typeface="Arial"/>
                <a:cs typeface="Arial"/>
              </a:rPr>
              <a:t> </a:t>
            </a:r>
            <a:r>
              <a:rPr sz="1200" b="0" spc="-10" dirty="0">
                <a:latin typeface="Arial"/>
                <a:cs typeface="Arial"/>
              </a:rPr>
              <a:t>miniminivå</a:t>
            </a:r>
            <a:r>
              <a:rPr sz="1200" b="0" spc="-45" dirty="0">
                <a:latin typeface="Arial"/>
                <a:cs typeface="Arial"/>
              </a:rPr>
              <a:t> </a:t>
            </a:r>
            <a:r>
              <a:rPr sz="1200" b="0" dirty="0">
                <a:latin typeface="Arial"/>
                <a:cs typeface="Arial"/>
              </a:rPr>
              <a:t>för</a:t>
            </a:r>
            <a:r>
              <a:rPr sz="1200" b="0" spc="-30" dirty="0">
                <a:latin typeface="Arial"/>
                <a:cs typeface="Arial"/>
              </a:rPr>
              <a:t> </a:t>
            </a:r>
            <a:r>
              <a:rPr sz="1200" b="0" dirty="0">
                <a:latin typeface="Arial"/>
                <a:cs typeface="Arial"/>
              </a:rPr>
              <a:t>en</a:t>
            </a:r>
            <a:r>
              <a:rPr sz="1200" b="0" spc="-40" dirty="0">
                <a:latin typeface="Arial"/>
                <a:cs typeface="Arial"/>
              </a:rPr>
              <a:t> </a:t>
            </a:r>
            <a:r>
              <a:rPr sz="1200" b="0" dirty="0">
                <a:latin typeface="Arial"/>
                <a:cs typeface="Arial"/>
              </a:rPr>
              <a:t>bra</a:t>
            </a:r>
            <a:r>
              <a:rPr sz="1200" b="0" spc="-25" dirty="0">
                <a:latin typeface="Arial"/>
                <a:cs typeface="Arial"/>
              </a:rPr>
              <a:t> </a:t>
            </a:r>
            <a:r>
              <a:rPr sz="1200" b="0" dirty="0">
                <a:latin typeface="Arial"/>
                <a:cs typeface="Arial"/>
              </a:rPr>
              <a:t>leverans.</a:t>
            </a:r>
            <a:r>
              <a:rPr sz="1200" b="0" spc="-30" dirty="0">
                <a:latin typeface="Arial"/>
                <a:cs typeface="Arial"/>
              </a:rPr>
              <a:t> </a:t>
            </a:r>
            <a:r>
              <a:rPr sz="1200" b="0" dirty="0">
                <a:latin typeface="Arial"/>
                <a:cs typeface="Arial"/>
              </a:rPr>
              <a:t>C-matcher</a:t>
            </a:r>
            <a:r>
              <a:rPr sz="1200" b="0" spc="-45" dirty="0">
                <a:latin typeface="Arial"/>
                <a:cs typeface="Arial"/>
              </a:rPr>
              <a:t> </a:t>
            </a:r>
            <a:r>
              <a:rPr sz="1200" b="0" spc="-10" dirty="0">
                <a:latin typeface="Arial"/>
                <a:cs typeface="Arial"/>
              </a:rPr>
              <a:t>optimeras</a:t>
            </a:r>
            <a:r>
              <a:rPr sz="1200" b="0" spc="-50" dirty="0">
                <a:latin typeface="Arial"/>
                <a:cs typeface="Arial"/>
              </a:rPr>
              <a:t> </a:t>
            </a:r>
            <a:r>
              <a:rPr sz="1200" b="0" dirty="0">
                <a:latin typeface="Arial"/>
                <a:cs typeface="Arial"/>
              </a:rPr>
              <a:t>för</a:t>
            </a:r>
            <a:r>
              <a:rPr sz="1200" b="0" spc="-30" dirty="0">
                <a:latin typeface="Arial"/>
                <a:cs typeface="Arial"/>
              </a:rPr>
              <a:t> </a:t>
            </a:r>
            <a:r>
              <a:rPr sz="1200" b="0" dirty="0">
                <a:latin typeface="Arial"/>
                <a:cs typeface="Arial"/>
              </a:rPr>
              <a:t>maximalt</a:t>
            </a:r>
            <a:r>
              <a:rPr sz="1200" b="0" spc="-25" dirty="0">
                <a:latin typeface="Arial"/>
                <a:cs typeface="Arial"/>
              </a:rPr>
              <a:t> </a:t>
            </a:r>
            <a:r>
              <a:rPr sz="1200" b="0" spc="-10" dirty="0" err="1">
                <a:latin typeface="Arial"/>
                <a:cs typeface="Arial"/>
              </a:rPr>
              <a:t>antal</a:t>
            </a:r>
            <a:r>
              <a:rPr sz="1200" b="0" spc="-10" dirty="0">
                <a:latin typeface="Arial"/>
                <a:cs typeface="Arial"/>
              </a:rPr>
              <a:t>.</a:t>
            </a:r>
            <a:endParaRPr sz="1200" dirty="0">
              <a:latin typeface="Arial"/>
              <a:cs typeface="Arial"/>
            </a:endParaRPr>
          </a:p>
        </p:txBody>
      </p:sp>
      <p:sp>
        <p:nvSpPr>
          <p:cNvPr id="4" name="object 4"/>
          <p:cNvSpPr txBox="1"/>
          <p:nvPr/>
        </p:nvSpPr>
        <p:spPr>
          <a:xfrm>
            <a:off x="10012426" y="898652"/>
            <a:ext cx="1794510" cy="208279"/>
          </a:xfrm>
          <a:prstGeom prst="rect">
            <a:avLst/>
          </a:prstGeom>
        </p:spPr>
        <p:txBody>
          <a:bodyPr vert="horz" wrap="square" lIns="0" tIns="12700" rIns="0" bIns="0" rtlCol="0">
            <a:spAutoFit/>
          </a:bodyPr>
          <a:lstStyle/>
          <a:p>
            <a:pPr marL="12700">
              <a:lnSpc>
                <a:spcPct val="100000"/>
              </a:lnSpc>
              <a:spcBef>
                <a:spcPts val="100"/>
              </a:spcBef>
            </a:pPr>
            <a:r>
              <a:rPr sz="1200" dirty="0">
                <a:solidFill>
                  <a:srgbClr val="FFFFFF"/>
                </a:solidFill>
                <a:latin typeface="Arial"/>
                <a:cs typeface="Arial"/>
              </a:rPr>
              <a:t>Strategiska</a:t>
            </a:r>
            <a:r>
              <a:rPr sz="1200" spc="-55" dirty="0">
                <a:solidFill>
                  <a:srgbClr val="FFFFFF"/>
                </a:solidFill>
                <a:latin typeface="Arial"/>
                <a:cs typeface="Arial"/>
              </a:rPr>
              <a:t> </a:t>
            </a:r>
            <a:r>
              <a:rPr sz="1200" spc="-10" dirty="0">
                <a:solidFill>
                  <a:srgbClr val="FFFFFF"/>
                </a:solidFill>
                <a:latin typeface="Arial"/>
                <a:cs typeface="Arial"/>
              </a:rPr>
              <a:t>fokusområden</a:t>
            </a:r>
            <a:endParaRPr sz="1200">
              <a:latin typeface="Arial"/>
              <a:cs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4812667" y="2454338"/>
            <a:ext cx="2670236" cy="2744119"/>
          </a:xfrm>
          <a:prstGeom prst="rect">
            <a:avLst/>
          </a:prstGeom>
        </p:spPr>
      </p:pic>
      <p:sp>
        <p:nvSpPr>
          <p:cNvPr id="3" name="object 3"/>
          <p:cNvSpPr txBox="1"/>
          <p:nvPr/>
        </p:nvSpPr>
        <p:spPr>
          <a:xfrm>
            <a:off x="6302755" y="3314827"/>
            <a:ext cx="798830" cy="299720"/>
          </a:xfrm>
          <a:prstGeom prst="rect">
            <a:avLst/>
          </a:prstGeom>
        </p:spPr>
        <p:txBody>
          <a:bodyPr vert="horz" wrap="square" lIns="0" tIns="12700" rIns="0" bIns="0" rtlCol="0">
            <a:spAutoFit/>
          </a:bodyPr>
          <a:lstStyle/>
          <a:p>
            <a:pPr marL="12700">
              <a:lnSpc>
                <a:spcPct val="100000"/>
              </a:lnSpc>
              <a:spcBef>
                <a:spcPts val="100"/>
              </a:spcBef>
            </a:pPr>
            <a:r>
              <a:rPr sz="1800" spc="-10" dirty="0">
                <a:solidFill>
                  <a:srgbClr val="FFFFFF"/>
                </a:solidFill>
                <a:latin typeface="Arial"/>
                <a:cs typeface="Arial"/>
              </a:rPr>
              <a:t>Säsong</a:t>
            </a:r>
            <a:endParaRPr sz="1800">
              <a:latin typeface="Arial"/>
              <a:cs typeface="Arial"/>
            </a:endParaRPr>
          </a:p>
        </p:txBody>
      </p:sp>
      <p:sp>
        <p:nvSpPr>
          <p:cNvPr id="22" name="object 22"/>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fld id="{81D60167-4931-47E6-BA6A-407CBD079E47}" type="slidenum">
              <a:rPr spc="-25" dirty="0"/>
              <a:t>35</a:t>
            </a:fld>
            <a:endParaRPr spc="-25" dirty="0"/>
          </a:p>
        </p:txBody>
      </p:sp>
      <p:sp>
        <p:nvSpPr>
          <p:cNvPr id="4" name="object 4"/>
          <p:cNvSpPr txBox="1"/>
          <p:nvPr/>
        </p:nvSpPr>
        <p:spPr>
          <a:xfrm>
            <a:off x="5782436" y="4307281"/>
            <a:ext cx="761365" cy="538480"/>
          </a:xfrm>
          <a:prstGeom prst="rect">
            <a:avLst/>
          </a:prstGeom>
        </p:spPr>
        <p:txBody>
          <a:bodyPr vert="horz" wrap="square" lIns="0" tIns="12700" rIns="0" bIns="0" rtlCol="0">
            <a:spAutoFit/>
          </a:bodyPr>
          <a:lstStyle/>
          <a:p>
            <a:pPr marL="139065">
              <a:lnSpc>
                <a:spcPts val="2014"/>
              </a:lnSpc>
              <a:spcBef>
                <a:spcPts val="100"/>
              </a:spcBef>
            </a:pPr>
            <a:r>
              <a:rPr sz="1800" spc="-10" dirty="0">
                <a:solidFill>
                  <a:srgbClr val="FFFFFF"/>
                </a:solidFill>
                <a:latin typeface="Arial"/>
                <a:cs typeface="Arial"/>
              </a:rPr>
              <a:t>Efter</a:t>
            </a:r>
            <a:endParaRPr sz="1800">
              <a:latin typeface="Arial"/>
              <a:cs typeface="Arial"/>
            </a:endParaRPr>
          </a:p>
          <a:p>
            <a:pPr marL="12700">
              <a:lnSpc>
                <a:spcPts val="2014"/>
              </a:lnSpc>
            </a:pPr>
            <a:r>
              <a:rPr sz="1800" spc="-10" dirty="0">
                <a:solidFill>
                  <a:srgbClr val="FFFFFF"/>
                </a:solidFill>
                <a:latin typeface="Arial"/>
                <a:cs typeface="Arial"/>
              </a:rPr>
              <a:t>säsong</a:t>
            </a:r>
            <a:endParaRPr sz="1800">
              <a:latin typeface="Arial"/>
              <a:cs typeface="Arial"/>
            </a:endParaRPr>
          </a:p>
        </p:txBody>
      </p:sp>
      <p:sp>
        <p:nvSpPr>
          <p:cNvPr id="5" name="object 5"/>
          <p:cNvSpPr txBox="1"/>
          <p:nvPr/>
        </p:nvSpPr>
        <p:spPr>
          <a:xfrm>
            <a:off x="5215509" y="3196590"/>
            <a:ext cx="761365" cy="537845"/>
          </a:xfrm>
          <a:prstGeom prst="rect">
            <a:avLst/>
          </a:prstGeom>
        </p:spPr>
        <p:txBody>
          <a:bodyPr vert="horz" wrap="square" lIns="0" tIns="51435" rIns="0" bIns="0" rtlCol="0">
            <a:spAutoFit/>
          </a:bodyPr>
          <a:lstStyle/>
          <a:p>
            <a:pPr marL="12700" marR="5080" indent="132080">
              <a:lnSpc>
                <a:spcPts val="1870"/>
              </a:lnSpc>
              <a:spcBef>
                <a:spcPts val="405"/>
              </a:spcBef>
            </a:pPr>
            <a:r>
              <a:rPr sz="1800" spc="-20" dirty="0">
                <a:solidFill>
                  <a:srgbClr val="FFFFFF"/>
                </a:solidFill>
                <a:latin typeface="Arial"/>
                <a:cs typeface="Arial"/>
              </a:rPr>
              <a:t>Före </a:t>
            </a:r>
            <a:r>
              <a:rPr sz="1800" spc="-10" dirty="0">
                <a:solidFill>
                  <a:srgbClr val="FFFFFF"/>
                </a:solidFill>
                <a:latin typeface="Arial"/>
                <a:cs typeface="Arial"/>
              </a:rPr>
              <a:t>säsong</a:t>
            </a:r>
            <a:endParaRPr sz="1800" dirty="0">
              <a:latin typeface="Arial"/>
              <a:cs typeface="Arial"/>
            </a:endParaRPr>
          </a:p>
        </p:txBody>
      </p:sp>
      <p:sp>
        <p:nvSpPr>
          <p:cNvPr id="6" name="object 6"/>
          <p:cNvSpPr txBox="1"/>
          <p:nvPr/>
        </p:nvSpPr>
        <p:spPr>
          <a:xfrm>
            <a:off x="774903" y="1360677"/>
            <a:ext cx="2306320" cy="764540"/>
          </a:xfrm>
          <a:prstGeom prst="rect">
            <a:avLst/>
          </a:prstGeom>
        </p:spPr>
        <p:txBody>
          <a:bodyPr vert="horz" wrap="square" lIns="0" tIns="13335" rIns="0" bIns="0" rtlCol="0">
            <a:spAutoFit/>
          </a:bodyPr>
          <a:lstStyle/>
          <a:p>
            <a:pPr marL="12700">
              <a:lnSpc>
                <a:spcPct val="100000"/>
              </a:lnSpc>
              <a:spcBef>
                <a:spcPts val="105"/>
              </a:spcBef>
            </a:pPr>
            <a:r>
              <a:rPr sz="3200" spc="-10" dirty="0">
                <a:solidFill>
                  <a:srgbClr val="FFFFFF"/>
                </a:solidFill>
                <a:latin typeface="Arial"/>
                <a:cs typeface="Arial"/>
              </a:rPr>
              <a:t>Årsplanering</a:t>
            </a:r>
            <a:endParaRPr sz="3200">
              <a:latin typeface="Arial"/>
              <a:cs typeface="Arial"/>
            </a:endParaRPr>
          </a:p>
          <a:p>
            <a:pPr marL="12700">
              <a:lnSpc>
                <a:spcPct val="100000"/>
              </a:lnSpc>
              <a:spcBef>
                <a:spcPts val="50"/>
              </a:spcBef>
            </a:pPr>
            <a:r>
              <a:rPr sz="1600" i="1" dirty="0">
                <a:solidFill>
                  <a:srgbClr val="FFFFFF"/>
                </a:solidFill>
                <a:latin typeface="Arial"/>
                <a:cs typeface="Arial"/>
              </a:rPr>
              <a:t>Fokusområde</a:t>
            </a:r>
            <a:r>
              <a:rPr sz="1600" i="1" spc="-105" dirty="0">
                <a:solidFill>
                  <a:srgbClr val="FFFFFF"/>
                </a:solidFill>
                <a:latin typeface="Arial"/>
                <a:cs typeface="Arial"/>
              </a:rPr>
              <a:t> </a:t>
            </a:r>
            <a:r>
              <a:rPr sz="1600" i="1" spc="-25" dirty="0">
                <a:solidFill>
                  <a:srgbClr val="FFFFFF"/>
                </a:solidFill>
                <a:latin typeface="Arial"/>
                <a:cs typeface="Arial"/>
              </a:rPr>
              <a:t>10</a:t>
            </a:r>
            <a:endParaRPr sz="1600">
              <a:latin typeface="Arial"/>
              <a:cs typeface="Arial"/>
            </a:endParaRPr>
          </a:p>
        </p:txBody>
      </p:sp>
      <p:sp>
        <p:nvSpPr>
          <p:cNvPr id="7" name="object 7"/>
          <p:cNvSpPr txBox="1"/>
          <p:nvPr/>
        </p:nvSpPr>
        <p:spPr>
          <a:xfrm>
            <a:off x="6368034" y="2104390"/>
            <a:ext cx="569595"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9BC6CF"/>
                </a:solidFill>
                <a:latin typeface="Arial"/>
                <a:cs typeface="Arial"/>
              </a:rPr>
              <a:t>Oktober</a:t>
            </a:r>
            <a:endParaRPr sz="1200">
              <a:latin typeface="Arial"/>
              <a:cs typeface="Arial"/>
            </a:endParaRPr>
          </a:p>
        </p:txBody>
      </p:sp>
      <p:sp>
        <p:nvSpPr>
          <p:cNvPr id="8" name="object 8"/>
          <p:cNvSpPr txBox="1"/>
          <p:nvPr/>
        </p:nvSpPr>
        <p:spPr>
          <a:xfrm>
            <a:off x="7109586" y="2440635"/>
            <a:ext cx="730250" cy="208915"/>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9BC6CF"/>
                </a:solidFill>
                <a:latin typeface="Arial"/>
                <a:cs typeface="Arial"/>
              </a:rPr>
              <a:t>November</a:t>
            </a:r>
            <a:endParaRPr sz="1200">
              <a:latin typeface="Arial"/>
              <a:cs typeface="Arial"/>
            </a:endParaRPr>
          </a:p>
        </p:txBody>
      </p:sp>
      <p:sp>
        <p:nvSpPr>
          <p:cNvPr id="9" name="object 9"/>
          <p:cNvSpPr txBox="1"/>
          <p:nvPr/>
        </p:nvSpPr>
        <p:spPr>
          <a:xfrm>
            <a:off x="7585075" y="2815209"/>
            <a:ext cx="729615"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9BC6CF"/>
                </a:solidFill>
                <a:latin typeface="Arial"/>
                <a:cs typeface="Arial"/>
              </a:rPr>
              <a:t>December</a:t>
            </a:r>
            <a:endParaRPr sz="1200">
              <a:latin typeface="Arial"/>
              <a:cs typeface="Arial"/>
            </a:endParaRPr>
          </a:p>
        </p:txBody>
      </p:sp>
      <p:sp>
        <p:nvSpPr>
          <p:cNvPr id="10" name="object 10"/>
          <p:cNvSpPr txBox="1"/>
          <p:nvPr/>
        </p:nvSpPr>
        <p:spPr>
          <a:xfrm>
            <a:off x="7830693" y="3284982"/>
            <a:ext cx="527050"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9BC6CF"/>
                </a:solidFill>
                <a:latin typeface="Arial"/>
                <a:cs typeface="Arial"/>
              </a:rPr>
              <a:t>Januari</a:t>
            </a:r>
            <a:endParaRPr sz="1200">
              <a:latin typeface="Arial"/>
              <a:cs typeface="Arial"/>
            </a:endParaRPr>
          </a:p>
        </p:txBody>
      </p:sp>
      <p:sp>
        <p:nvSpPr>
          <p:cNvPr id="11" name="object 11"/>
          <p:cNvSpPr txBox="1"/>
          <p:nvPr/>
        </p:nvSpPr>
        <p:spPr>
          <a:xfrm>
            <a:off x="7714615" y="3730193"/>
            <a:ext cx="710565" cy="640715"/>
          </a:xfrm>
          <a:prstGeom prst="rect">
            <a:avLst/>
          </a:prstGeom>
        </p:spPr>
        <p:txBody>
          <a:bodyPr vert="horz" wrap="square" lIns="0" tIns="12700" rIns="0" bIns="0" rtlCol="0">
            <a:spAutoFit/>
          </a:bodyPr>
          <a:lstStyle/>
          <a:p>
            <a:pPr marL="128270">
              <a:lnSpc>
                <a:spcPct val="100000"/>
              </a:lnSpc>
              <a:spcBef>
                <a:spcPts val="100"/>
              </a:spcBef>
            </a:pPr>
            <a:r>
              <a:rPr sz="1200" spc="-10" dirty="0">
                <a:solidFill>
                  <a:srgbClr val="9BC6CF"/>
                </a:solidFill>
                <a:latin typeface="Arial"/>
                <a:cs typeface="Arial"/>
              </a:rPr>
              <a:t>Februari</a:t>
            </a:r>
            <a:endParaRPr sz="1200">
              <a:latin typeface="Arial"/>
              <a:cs typeface="Arial"/>
            </a:endParaRPr>
          </a:p>
          <a:p>
            <a:pPr>
              <a:lnSpc>
                <a:spcPct val="100000"/>
              </a:lnSpc>
              <a:spcBef>
                <a:spcPts val="5"/>
              </a:spcBef>
            </a:pPr>
            <a:endParaRPr sz="1700">
              <a:latin typeface="Arial"/>
              <a:cs typeface="Arial"/>
            </a:endParaRPr>
          </a:p>
          <a:p>
            <a:pPr marL="12700">
              <a:lnSpc>
                <a:spcPct val="100000"/>
              </a:lnSpc>
            </a:pPr>
            <a:r>
              <a:rPr sz="1200" spc="-20" dirty="0">
                <a:solidFill>
                  <a:srgbClr val="9BC6CF"/>
                </a:solidFill>
                <a:latin typeface="Arial"/>
                <a:cs typeface="Arial"/>
              </a:rPr>
              <a:t>Mars</a:t>
            </a:r>
            <a:endParaRPr sz="1200">
              <a:latin typeface="Arial"/>
              <a:cs typeface="Arial"/>
            </a:endParaRPr>
          </a:p>
        </p:txBody>
      </p:sp>
      <p:sp>
        <p:nvSpPr>
          <p:cNvPr id="12" name="object 12"/>
          <p:cNvSpPr txBox="1"/>
          <p:nvPr/>
        </p:nvSpPr>
        <p:spPr>
          <a:xfrm>
            <a:off x="7380223" y="4806188"/>
            <a:ext cx="330200"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9BC6CF"/>
                </a:solidFill>
                <a:latin typeface="Arial"/>
                <a:cs typeface="Arial"/>
              </a:rPr>
              <a:t>April</a:t>
            </a:r>
            <a:endParaRPr sz="1200">
              <a:latin typeface="Arial"/>
              <a:cs typeface="Arial"/>
            </a:endParaRPr>
          </a:p>
        </p:txBody>
      </p:sp>
      <p:sp>
        <p:nvSpPr>
          <p:cNvPr id="13" name="object 13"/>
          <p:cNvSpPr txBox="1"/>
          <p:nvPr/>
        </p:nvSpPr>
        <p:spPr>
          <a:xfrm>
            <a:off x="6854697" y="5283200"/>
            <a:ext cx="271145" cy="208279"/>
          </a:xfrm>
          <a:prstGeom prst="rect">
            <a:avLst/>
          </a:prstGeom>
        </p:spPr>
        <p:txBody>
          <a:bodyPr vert="horz" wrap="square" lIns="0" tIns="12700" rIns="0" bIns="0" rtlCol="0">
            <a:spAutoFit/>
          </a:bodyPr>
          <a:lstStyle/>
          <a:p>
            <a:pPr marL="12700">
              <a:lnSpc>
                <a:spcPct val="100000"/>
              </a:lnSpc>
              <a:spcBef>
                <a:spcPts val="100"/>
              </a:spcBef>
            </a:pPr>
            <a:r>
              <a:rPr sz="1200" spc="-25" dirty="0">
                <a:solidFill>
                  <a:srgbClr val="9BC6CF"/>
                </a:solidFill>
                <a:latin typeface="Arial"/>
                <a:cs typeface="Arial"/>
              </a:rPr>
              <a:t>Maj</a:t>
            </a:r>
            <a:endParaRPr sz="1200">
              <a:latin typeface="Arial"/>
              <a:cs typeface="Arial"/>
            </a:endParaRPr>
          </a:p>
        </p:txBody>
      </p:sp>
      <p:sp>
        <p:nvSpPr>
          <p:cNvPr id="14" name="object 14"/>
          <p:cNvSpPr txBox="1"/>
          <p:nvPr/>
        </p:nvSpPr>
        <p:spPr>
          <a:xfrm>
            <a:off x="4870196" y="5159755"/>
            <a:ext cx="254635" cy="208279"/>
          </a:xfrm>
          <a:prstGeom prst="rect">
            <a:avLst/>
          </a:prstGeom>
        </p:spPr>
        <p:txBody>
          <a:bodyPr vert="horz" wrap="square" lIns="0" tIns="12700" rIns="0" bIns="0" rtlCol="0">
            <a:spAutoFit/>
          </a:bodyPr>
          <a:lstStyle/>
          <a:p>
            <a:pPr marL="12700">
              <a:lnSpc>
                <a:spcPct val="100000"/>
              </a:lnSpc>
              <a:spcBef>
                <a:spcPts val="100"/>
              </a:spcBef>
            </a:pPr>
            <a:r>
              <a:rPr sz="1200" spc="-20" dirty="0">
                <a:solidFill>
                  <a:srgbClr val="9BC6CF"/>
                </a:solidFill>
                <a:latin typeface="Arial"/>
                <a:cs typeface="Arial"/>
              </a:rPr>
              <a:t>Juli</a:t>
            </a:r>
            <a:endParaRPr sz="1200">
              <a:latin typeface="Arial"/>
              <a:cs typeface="Arial"/>
            </a:endParaRPr>
          </a:p>
        </p:txBody>
      </p:sp>
      <p:sp>
        <p:nvSpPr>
          <p:cNvPr id="15" name="object 15"/>
          <p:cNvSpPr txBox="1"/>
          <p:nvPr/>
        </p:nvSpPr>
        <p:spPr>
          <a:xfrm>
            <a:off x="3821048" y="3497071"/>
            <a:ext cx="534035"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9BC6CF"/>
                </a:solidFill>
                <a:latin typeface="Arial"/>
                <a:cs typeface="Arial"/>
              </a:rPr>
              <a:t>Augusti</a:t>
            </a:r>
            <a:endParaRPr sz="1200">
              <a:latin typeface="Arial"/>
              <a:cs typeface="Arial"/>
            </a:endParaRPr>
          </a:p>
        </p:txBody>
      </p:sp>
      <p:sp>
        <p:nvSpPr>
          <p:cNvPr id="16" name="object 16"/>
          <p:cNvSpPr txBox="1"/>
          <p:nvPr/>
        </p:nvSpPr>
        <p:spPr>
          <a:xfrm>
            <a:off x="4276471" y="2493390"/>
            <a:ext cx="772160"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9BC6CF"/>
                </a:solidFill>
                <a:latin typeface="Arial"/>
                <a:cs typeface="Arial"/>
              </a:rPr>
              <a:t>September</a:t>
            </a:r>
            <a:endParaRPr sz="1200">
              <a:latin typeface="Arial"/>
              <a:cs typeface="Arial"/>
            </a:endParaRPr>
          </a:p>
        </p:txBody>
      </p:sp>
      <p:sp>
        <p:nvSpPr>
          <p:cNvPr id="17" name="object 17"/>
          <p:cNvSpPr txBox="1"/>
          <p:nvPr/>
        </p:nvSpPr>
        <p:spPr>
          <a:xfrm>
            <a:off x="8118093" y="4715636"/>
            <a:ext cx="2606675" cy="574675"/>
          </a:xfrm>
          <a:prstGeom prst="rect">
            <a:avLst/>
          </a:prstGeom>
        </p:spPr>
        <p:txBody>
          <a:bodyPr vert="horz" wrap="square" lIns="0" tIns="12700" rIns="0" bIns="0" rtlCol="0">
            <a:spAutoFit/>
          </a:bodyPr>
          <a:lstStyle/>
          <a:p>
            <a:pPr marL="12700" marR="5080">
              <a:lnSpc>
                <a:spcPct val="100000"/>
              </a:lnSpc>
              <a:spcBef>
                <a:spcPts val="100"/>
              </a:spcBef>
            </a:pPr>
            <a:r>
              <a:rPr sz="1200" dirty="0">
                <a:solidFill>
                  <a:srgbClr val="FFFFFF"/>
                </a:solidFill>
                <a:latin typeface="Arial"/>
                <a:cs typeface="Arial"/>
              </a:rPr>
              <a:t>Våra</a:t>
            </a:r>
            <a:r>
              <a:rPr sz="1200" spc="10" dirty="0">
                <a:solidFill>
                  <a:srgbClr val="FFFFFF"/>
                </a:solidFill>
                <a:latin typeface="Arial"/>
                <a:cs typeface="Arial"/>
              </a:rPr>
              <a:t> </a:t>
            </a:r>
            <a:r>
              <a:rPr sz="1200" spc="-10" dirty="0">
                <a:solidFill>
                  <a:srgbClr val="FFFFFF"/>
                </a:solidFill>
                <a:latin typeface="Arial"/>
                <a:cs typeface="Arial"/>
              </a:rPr>
              <a:t>spelare/tränare</a:t>
            </a:r>
            <a:r>
              <a:rPr sz="1200" spc="-25" dirty="0">
                <a:solidFill>
                  <a:srgbClr val="FFFFFF"/>
                </a:solidFill>
                <a:latin typeface="Arial"/>
                <a:cs typeface="Arial"/>
              </a:rPr>
              <a:t> </a:t>
            </a:r>
            <a:r>
              <a:rPr sz="1200" dirty="0">
                <a:solidFill>
                  <a:srgbClr val="FFFFFF"/>
                </a:solidFill>
                <a:latin typeface="Arial"/>
                <a:cs typeface="Arial"/>
              </a:rPr>
              <a:t>ringer</a:t>
            </a:r>
            <a:r>
              <a:rPr sz="1200" spc="25" dirty="0">
                <a:solidFill>
                  <a:srgbClr val="FFFFFF"/>
                </a:solidFill>
                <a:latin typeface="Arial"/>
                <a:cs typeface="Arial"/>
              </a:rPr>
              <a:t> </a:t>
            </a:r>
            <a:r>
              <a:rPr sz="1200" spc="-20" dirty="0">
                <a:solidFill>
                  <a:srgbClr val="FFFFFF"/>
                </a:solidFill>
                <a:latin typeface="Arial"/>
                <a:cs typeface="Arial"/>
              </a:rPr>
              <a:t>alla </a:t>
            </a:r>
            <a:r>
              <a:rPr sz="1200" dirty="0">
                <a:solidFill>
                  <a:srgbClr val="FFFFFF"/>
                </a:solidFill>
                <a:latin typeface="Arial"/>
                <a:cs typeface="Arial"/>
              </a:rPr>
              <a:t>klubbens </a:t>
            </a:r>
            <a:r>
              <a:rPr sz="1200" spc="-10" dirty="0">
                <a:solidFill>
                  <a:srgbClr val="FFFFFF"/>
                </a:solidFill>
                <a:latin typeface="Arial"/>
                <a:cs typeface="Arial"/>
              </a:rPr>
              <a:t>säsongskortsinnehavare</a:t>
            </a:r>
            <a:r>
              <a:rPr sz="1200" spc="10" dirty="0">
                <a:solidFill>
                  <a:srgbClr val="FFFFFF"/>
                </a:solidFill>
                <a:latin typeface="Arial"/>
                <a:cs typeface="Arial"/>
              </a:rPr>
              <a:t> </a:t>
            </a:r>
            <a:r>
              <a:rPr sz="1200" spc="-25" dirty="0">
                <a:solidFill>
                  <a:srgbClr val="FFFFFF"/>
                </a:solidFill>
                <a:latin typeface="Arial"/>
                <a:cs typeface="Arial"/>
              </a:rPr>
              <a:t>och </a:t>
            </a:r>
            <a:r>
              <a:rPr sz="1200" dirty="0">
                <a:solidFill>
                  <a:srgbClr val="FFFFFF"/>
                </a:solidFill>
                <a:latin typeface="Arial"/>
                <a:cs typeface="Arial"/>
              </a:rPr>
              <a:t>frågar</a:t>
            </a:r>
            <a:r>
              <a:rPr sz="1200" spc="-25" dirty="0">
                <a:solidFill>
                  <a:srgbClr val="FFFFFF"/>
                </a:solidFill>
                <a:latin typeface="Arial"/>
                <a:cs typeface="Arial"/>
              </a:rPr>
              <a:t> </a:t>
            </a:r>
            <a:r>
              <a:rPr sz="1200" dirty="0">
                <a:solidFill>
                  <a:srgbClr val="FFFFFF"/>
                </a:solidFill>
                <a:latin typeface="Arial"/>
                <a:cs typeface="Arial"/>
              </a:rPr>
              <a:t>om</a:t>
            </a:r>
            <a:r>
              <a:rPr sz="1200" spc="-30" dirty="0">
                <a:solidFill>
                  <a:srgbClr val="FFFFFF"/>
                </a:solidFill>
                <a:latin typeface="Arial"/>
                <a:cs typeface="Arial"/>
              </a:rPr>
              <a:t> </a:t>
            </a:r>
            <a:r>
              <a:rPr sz="1200" dirty="0">
                <a:solidFill>
                  <a:srgbClr val="FFFFFF"/>
                </a:solidFill>
                <a:latin typeface="Arial"/>
                <a:cs typeface="Arial"/>
              </a:rPr>
              <a:t>vad</a:t>
            </a:r>
            <a:r>
              <a:rPr sz="1200" spc="-10" dirty="0">
                <a:solidFill>
                  <a:srgbClr val="FFFFFF"/>
                </a:solidFill>
                <a:latin typeface="Arial"/>
                <a:cs typeface="Arial"/>
              </a:rPr>
              <a:t> </a:t>
            </a:r>
            <a:r>
              <a:rPr sz="1200" dirty="0">
                <a:solidFill>
                  <a:srgbClr val="FFFFFF"/>
                </a:solidFill>
                <a:latin typeface="Arial"/>
                <a:cs typeface="Arial"/>
              </a:rPr>
              <a:t>klubben</a:t>
            </a:r>
            <a:r>
              <a:rPr sz="1200" spc="-40" dirty="0">
                <a:solidFill>
                  <a:srgbClr val="FFFFFF"/>
                </a:solidFill>
                <a:latin typeface="Arial"/>
                <a:cs typeface="Arial"/>
              </a:rPr>
              <a:t> </a:t>
            </a:r>
            <a:r>
              <a:rPr sz="1200" dirty="0">
                <a:solidFill>
                  <a:srgbClr val="FFFFFF"/>
                </a:solidFill>
                <a:latin typeface="Arial"/>
                <a:cs typeface="Arial"/>
              </a:rPr>
              <a:t>kan</a:t>
            </a:r>
            <a:r>
              <a:rPr sz="1200" spc="-25" dirty="0">
                <a:solidFill>
                  <a:srgbClr val="FFFFFF"/>
                </a:solidFill>
                <a:latin typeface="Arial"/>
                <a:cs typeface="Arial"/>
              </a:rPr>
              <a:t> </a:t>
            </a:r>
            <a:r>
              <a:rPr sz="1200" spc="-10" dirty="0">
                <a:solidFill>
                  <a:srgbClr val="FFFFFF"/>
                </a:solidFill>
                <a:latin typeface="Arial"/>
                <a:cs typeface="Arial"/>
              </a:rPr>
              <a:t>utveckla.</a:t>
            </a:r>
            <a:endParaRPr sz="1200">
              <a:latin typeface="Arial"/>
              <a:cs typeface="Arial"/>
            </a:endParaRPr>
          </a:p>
        </p:txBody>
      </p:sp>
      <p:sp>
        <p:nvSpPr>
          <p:cNvPr id="18" name="object 18"/>
          <p:cNvSpPr txBox="1"/>
          <p:nvPr/>
        </p:nvSpPr>
        <p:spPr>
          <a:xfrm>
            <a:off x="4154170" y="5437123"/>
            <a:ext cx="1960245" cy="743585"/>
          </a:xfrm>
          <a:prstGeom prst="rect">
            <a:avLst/>
          </a:prstGeom>
        </p:spPr>
        <p:txBody>
          <a:bodyPr vert="horz" wrap="square" lIns="0" tIns="12700" rIns="0" bIns="0" rtlCol="0">
            <a:spAutoFit/>
          </a:bodyPr>
          <a:lstStyle/>
          <a:p>
            <a:pPr marR="5080" algn="r">
              <a:lnSpc>
                <a:spcPct val="100000"/>
              </a:lnSpc>
              <a:spcBef>
                <a:spcPts val="100"/>
              </a:spcBef>
            </a:pPr>
            <a:r>
              <a:rPr sz="1200" spc="-20" dirty="0">
                <a:solidFill>
                  <a:srgbClr val="9BC6CF"/>
                </a:solidFill>
                <a:latin typeface="Arial"/>
                <a:cs typeface="Arial"/>
              </a:rPr>
              <a:t>Juni</a:t>
            </a:r>
            <a:endParaRPr sz="1200">
              <a:latin typeface="Arial"/>
              <a:cs typeface="Arial"/>
            </a:endParaRPr>
          </a:p>
          <a:p>
            <a:pPr>
              <a:lnSpc>
                <a:spcPct val="100000"/>
              </a:lnSpc>
              <a:spcBef>
                <a:spcPts val="5"/>
              </a:spcBef>
            </a:pPr>
            <a:endParaRPr sz="1150">
              <a:latin typeface="Arial"/>
              <a:cs typeface="Arial"/>
            </a:endParaRPr>
          </a:p>
          <a:p>
            <a:pPr marL="12700" marR="99695">
              <a:lnSpc>
                <a:spcPct val="100000"/>
              </a:lnSpc>
              <a:spcBef>
                <a:spcPts val="5"/>
              </a:spcBef>
            </a:pPr>
            <a:r>
              <a:rPr sz="1200" spc="-10" dirty="0">
                <a:solidFill>
                  <a:srgbClr val="FFFFFF"/>
                </a:solidFill>
                <a:latin typeface="Arial"/>
                <a:cs typeface="Arial"/>
              </a:rPr>
              <a:t>Säsongsplanering</a:t>
            </a:r>
            <a:r>
              <a:rPr sz="1200" spc="-5" dirty="0">
                <a:solidFill>
                  <a:srgbClr val="FFFFFF"/>
                </a:solidFill>
                <a:latin typeface="Arial"/>
                <a:cs typeface="Arial"/>
              </a:rPr>
              <a:t> </a:t>
            </a:r>
            <a:r>
              <a:rPr sz="1200" dirty="0">
                <a:solidFill>
                  <a:srgbClr val="FFFFFF"/>
                </a:solidFill>
                <a:latin typeface="Arial"/>
                <a:cs typeface="Arial"/>
              </a:rPr>
              <a:t>klar</a:t>
            </a:r>
            <a:r>
              <a:rPr sz="1200" spc="35" dirty="0">
                <a:solidFill>
                  <a:srgbClr val="FFFFFF"/>
                </a:solidFill>
                <a:latin typeface="Arial"/>
                <a:cs typeface="Arial"/>
              </a:rPr>
              <a:t> </a:t>
            </a:r>
            <a:r>
              <a:rPr sz="1200" spc="-25" dirty="0">
                <a:solidFill>
                  <a:srgbClr val="FFFFFF"/>
                </a:solidFill>
                <a:latin typeface="Arial"/>
                <a:cs typeface="Arial"/>
              </a:rPr>
              <a:t>med </a:t>
            </a:r>
            <a:r>
              <a:rPr sz="1200" dirty="0">
                <a:solidFill>
                  <a:srgbClr val="FFFFFF"/>
                </a:solidFill>
                <a:latin typeface="Arial"/>
                <a:cs typeface="Arial"/>
              </a:rPr>
              <a:t>A, B och</a:t>
            </a:r>
            <a:r>
              <a:rPr sz="1200" spc="-20" dirty="0">
                <a:solidFill>
                  <a:srgbClr val="FFFFFF"/>
                </a:solidFill>
                <a:latin typeface="Arial"/>
                <a:cs typeface="Arial"/>
              </a:rPr>
              <a:t> </a:t>
            </a:r>
            <a:r>
              <a:rPr sz="1200" spc="-10" dirty="0">
                <a:solidFill>
                  <a:srgbClr val="FFFFFF"/>
                </a:solidFill>
                <a:latin typeface="Arial"/>
                <a:cs typeface="Arial"/>
              </a:rPr>
              <a:t>C-matcher.</a:t>
            </a:r>
            <a:endParaRPr sz="1200">
              <a:latin typeface="Arial"/>
              <a:cs typeface="Arial"/>
            </a:endParaRPr>
          </a:p>
        </p:txBody>
      </p:sp>
      <p:sp>
        <p:nvSpPr>
          <p:cNvPr id="19" name="object 19"/>
          <p:cNvSpPr txBox="1"/>
          <p:nvPr/>
        </p:nvSpPr>
        <p:spPr>
          <a:xfrm>
            <a:off x="1282700" y="2811907"/>
            <a:ext cx="2181860" cy="574040"/>
          </a:xfrm>
          <a:prstGeom prst="rect">
            <a:avLst/>
          </a:prstGeom>
        </p:spPr>
        <p:txBody>
          <a:bodyPr vert="horz" wrap="square" lIns="0" tIns="12700" rIns="0" bIns="0" rtlCol="0">
            <a:spAutoFit/>
          </a:bodyPr>
          <a:lstStyle/>
          <a:p>
            <a:pPr marL="12700" marR="5080" algn="just">
              <a:lnSpc>
                <a:spcPct val="100000"/>
              </a:lnSpc>
              <a:spcBef>
                <a:spcPts val="100"/>
              </a:spcBef>
            </a:pPr>
            <a:r>
              <a:rPr sz="1200" dirty="0">
                <a:solidFill>
                  <a:srgbClr val="FFFFFF"/>
                </a:solidFill>
                <a:latin typeface="Arial"/>
                <a:cs typeface="Arial"/>
              </a:rPr>
              <a:t>Säsongen</a:t>
            </a:r>
            <a:r>
              <a:rPr sz="1200" spc="-65" dirty="0">
                <a:solidFill>
                  <a:srgbClr val="FFFFFF"/>
                </a:solidFill>
                <a:latin typeface="Arial"/>
                <a:cs typeface="Arial"/>
              </a:rPr>
              <a:t> </a:t>
            </a:r>
            <a:r>
              <a:rPr sz="1200" dirty="0">
                <a:solidFill>
                  <a:srgbClr val="FFFFFF"/>
                </a:solidFill>
                <a:latin typeface="Arial"/>
                <a:cs typeface="Arial"/>
              </a:rPr>
              <a:t>marknadsförs</a:t>
            </a:r>
            <a:r>
              <a:rPr sz="1200" spc="-60" dirty="0">
                <a:solidFill>
                  <a:srgbClr val="FFFFFF"/>
                </a:solidFill>
                <a:latin typeface="Arial"/>
                <a:cs typeface="Arial"/>
              </a:rPr>
              <a:t> </a:t>
            </a:r>
            <a:r>
              <a:rPr sz="1200" spc="-10" dirty="0">
                <a:solidFill>
                  <a:srgbClr val="FFFFFF"/>
                </a:solidFill>
                <a:latin typeface="Arial"/>
                <a:cs typeface="Arial"/>
              </a:rPr>
              <a:t>genom </a:t>
            </a:r>
            <a:r>
              <a:rPr sz="1200" dirty="0">
                <a:solidFill>
                  <a:srgbClr val="FFFFFF"/>
                </a:solidFill>
                <a:latin typeface="Arial"/>
                <a:cs typeface="Arial"/>
              </a:rPr>
              <a:t>att</a:t>
            </a:r>
            <a:r>
              <a:rPr sz="1200" spc="-5" dirty="0">
                <a:solidFill>
                  <a:srgbClr val="FFFFFF"/>
                </a:solidFill>
                <a:latin typeface="Arial"/>
                <a:cs typeface="Arial"/>
              </a:rPr>
              <a:t> </a:t>
            </a:r>
            <a:r>
              <a:rPr sz="1200" dirty="0">
                <a:solidFill>
                  <a:srgbClr val="FFFFFF"/>
                </a:solidFill>
                <a:latin typeface="Arial"/>
                <a:cs typeface="Arial"/>
              </a:rPr>
              <a:t>publiken</a:t>
            </a:r>
            <a:r>
              <a:rPr sz="1200" spc="-45" dirty="0">
                <a:solidFill>
                  <a:srgbClr val="FFFFFF"/>
                </a:solidFill>
                <a:latin typeface="Arial"/>
                <a:cs typeface="Arial"/>
              </a:rPr>
              <a:t> </a:t>
            </a:r>
            <a:r>
              <a:rPr sz="1200" dirty="0">
                <a:solidFill>
                  <a:srgbClr val="FFFFFF"/>
                </a:solidFill>
                <a:latin typeface="Arial"/>
                <a:cs typeface="Arial"/>
              </a:rPr>
              <a:t>får</a:t>
            </a:r>
            <a:r>
              <a:rPr sz="1200" spc="-15" dirty="0">
                <a:solidFill>
                  <a:srgbClr val="FFFFFF"/>
                </a:solidFill>
                <a:latin typeface="Arial"/>
                <a:cs typeface="Arial"/>
              </a:rPr>
              <a:t> </a:t>
            </a:r>
            <a:r>
              <a:rPr sz="1200" dirty="0">
                <a:solidFill>
                  <a:srgbClr val="FFFFFF"/>
                </a:solidFill>
                <a:latin typeface="Arial"/>
                <a:cs typeface="Arial"/>
              </a:rPr>
              <a:t>följa</a:t>
            </a:r>
            <a:r>
              <a:rPr sz="1200" spc="-20" dirty="0">
                <a:solidFill>
                  <a:srgbClr val="FFFFFF"/>
                </a:solidFill>
                <a:latin typeface="Arial"/>
                <a:cs typeface="Arial"/>
              </a:rPr>
              <a:t> </a:t>
            </a:r>
            <a:r>
              <a:rPr sz="1200" dirty="0">
                <a:solidFill>
                  <a:srgbClr val="FFFFFF"/>
                </a:solidFill>
                <a:latin typeface="Arial"/>
                <a:cs typeface="Arial"/>
              </a:rPr>
              <a:t>med</a:t>
            </a:r>
            <a:r>
              <a:rPr sz="1200" spc="-20" dirty="0">
                <a:solidFill>
                  <a:srgbClr val="FFFFFF"/>
                </a:solidFill>
                <a:latin typeface="Arial"/>
                <a:cs typeface="Arial"/>
              </a:rPr>
              <a:t> bakom </a:t>
            </a:r>
            <a:r>
              <a:rPr sz="1200" dirty="0">
                <a:solidFill>
                  <a:srgbClr val="FFFFFF"/>
                </a:solidFill>
                <a:latin typeface="Arial"/>
                <a:cs typeface="Arial"/>
              </a:rPr>
              <a:t>kulisserna</a:t>
            </a:r>
            <a:r>
              <a:rPr sz="1200" spc="-50" dirty="0">
                <a:solidFill>
                  <a:srgbClr val="FFFFFF"/>
                </a:solidFill>
                <a:latin typeface="Arial"/>
                <a:cs typeface="Arial"/>
              </a:rPr>
              <a:t> </a:t>
            </a:r>
            <a:r>
              <a:rPr sz="1200" dirty="0">
                <a:solidFill>
                  <a:srgbClr val="FFFFFF"/>
                </a:solidFill>
                <a:latin typeface="Arial"/>
                <a:cs typeface="Arial"/>
              </a:rPr>
              <a:t>på</a:t>
            </a:r>
            <a:r>
              <a:rPr sz="1200" spc="-25" dirty="0">
                <a:solidFill>
                  <a:srgbClr val="FFFFFF"/>
                </a:solidFill>
                <a:latin typeface="Arial"/>
                <a:cs typeface="Arial"/>
              </a:rPr>
              <a:t> </a:t>
            </a:r>
            <a:r>
              <a:rPr sz="1200" dirty="0">
                <a:solidFill>
                  <a:srgbClr val="FFFFFF"/>
                </a:solidFill>
                <a:latin typeface="Arial"/>
                <a:cs typeface="Arial"/>
              </a:rPr>
              <a:t>lagets</a:t>
            </a:r>
            <a:r>
              <a:rPr sz="1200" spc="-35" dirty="0">
                <a:solidFill>
                  <a:srgbClr val="FFFFFF"/>
                </a:solidFill>
                <a:latin typeface="Arial"/>
                <a:cs typeface="Arial"/>
              </a:rPr>
              <a:t> </a:t>
            </a:r>
            <a:r>
              <a:rPr sz="1200" spc="-10" dirty="0">
                <a:solidFill>
                  <a:srgbClr val="FFFFFF"/>
                </a:solidFill>
                <a:latin typeface="Arial"/>
                <a:cs typeface="Arial"/>
              </a:rPr>
              <a:t>försäsong.</a:t>
            </a:r>
            <a:endParaRPr sz="1200">
              <a:latin typeface="Arial"/>
              <a:cs typeface="Arial"/>
            </a:endParaRPr>
          </a:p>
        </p:txBody>
      </p:sp>
      <p:sp>
        <p:nvSpPr>
          <p:cNvPr id="20" name="object 20"/>
          <p:cNvSpPr txBox="1"/>
          <p:nvPr/>
        </p:nvSpPr>
        <p:spPr>
          <a:xfrm>
            <a:off x="4129637" y="1246331"/>
            <a:ext cx="4962525" cy="739140"/>
          </a:xfrm>
          <a:prstGeom prst="rect">
            <a:avLst/>
          </a:prstGeom>
        </p:spPr>
        <p:txBody>
          <a:bodyPr vert="horz" wrap="square" lIns="0" tIns="12700" rIns="0" bIns="0" rtlCol="0">
            <a:spAutoFit/>
          </a:bodyPr>
          <a:lstStyle/>
          <a:p>
            <a:pPr marL="12700" marR="5080">
              <a:lnSpc>
                <a:spcPct val="120000"/>
              </a:lnSpc>
              <a:spcBef>
                <a:spcPts val="100"/>
              </a:spcBef>
            </a:pPr>
            <a:r>
              <a:rPr sz="1300" i="1" dirty="0">
                <a:solidFill>
                  <a:srgbClr val="FFFFFF"/>
                </a:solidFill>
                <a:latin typeface="Arial"/>
                <a:cs typeface="Arial"/>
              </a:rPr>
              <a:t>Aktiviteterna</a:t>
            </a:r>
            <a:r>
              <a:rPr sz="1300" i="1" spc="-25" dirty="0">
                <a:solidFill>
                  <a:srgbClr val="FFFFFF"/>
                </a:solidFill>
                <a:latin typeface="Arial"/>
                <a:cs typeface="Arial"/>
              </a:rPr>
              <a:t> </a:t>
            </a:r>
            <a:r>
              <a:rPr sz="1300" i="1" dirty="0">
                <a:solidFill>
                  <a:srgbClr val="FFFFFF"/>
                </a:solidFill>
                <a:latin typeface="Arial"/>
                <a:cs typeface="Arial"/>
              </a:rPr>
              <a:t>nedan</a:t>
            </a:r>
            <a:r>
              <a:rPr sz="1300" i="1" spc="-40" dirty="0">
                <a:solidFill>
                  <a:srgbClr val="FFFFFF"/>
                </a:solidFill>
                <a:latin typeface="Arial"/>
                <a:cs typeface="Arial"/>
              </a:rPr>
              <a:t> </a:t>
            </a:r>
            <a:r>
              <a:rPr sz="1300" i="1" dirty="0">
                <a:solidFill>
                  <a:srgbClr val="FFFFFF"/>
                </a:solidFill>
                <a:latin typeface="Arial"/>
                <a:cs typeface="Arial"/>
              </a:rPr>
              <a:t>är</a:t>
            </a:r>
            <a:r>
              <a:rPr sz="1300" i="1" spc="-45" dirty="0">
                <a:solidFill>
                  <a:srgbClr val="FFFFFF"/>
                </a:solidFill>
                <a:latin typeface="Arial"/>
                <a:cs typeface="Arial"/>
              </a:rPr>
              <a:t> </a:t>
            </a:r>
            <a:r>
              <a:rPr sz="1300" i="1" dirty="0">
                <a:solidFill>
                  <a:srgbClr val="FFFFFF"/>
                </a:solidFill>
                <a:latin typeface="Arial"/>
                <a:cs typeface="Arial"/>
              </a:rPr>
              <a:t>endast</a:t>
            </a:r>
            <a:r>
              <a:rPr sz="1300" i="1" spc="-25" dirty="0">
                <a:solidFill>
                  <a:srgbClr val="FFFFFF"/>
                </a:solidFill>
                <a:latin typeface="Arial"/>
                <a:cs typeface="Arial"/>
              </a:rPr>
              <a:t> </a:t>
            </a:r>
            <a:r>
              <a:rPr sz="1300" i="1" dirty="0">
                <a:solidFill>
                  <a:srgbClr val="FFFFFF"/>
                </a:solidFill>
                <a:latin typeface="Arial"/>
                <a:cs typeface="Arial"/>
              </a:rPr>
              <a:t>exempel.</a:t>
            </a:r>
            <a:r>
              <a:rPr sz="1300" i="1" spc="-15" dirty="0">
                <a:solidFill>
                  <a:srgbClr val="FFFFFF"/>
                </a:solidFill>
                <a:latin typeface="Arial"/>
                <a:cs typeface="Arial"/>
              </a:rPr>
              <a:t> </a:t>
            </a:r>
            <a:r>
              <a:rPr sz="1300" i="1" dirty="0">
                <a:solidFill>
                  <a:srgbClr val="FFFFFF"/>
                </a:solidFill>
                <a:latin typeface="Arial"/>
                <a:cs typeface="Arial"/>
              </a:rPr>
              <a:t>Skapa</a:t>
            </a:r>
            <a:r>
              <a:rPr sz="1300" i="1" spc="-45" dirty="0">
                <a:solidFill>
                  <a:srgbClr val="FFFFFF"/>
                </a:solidFill>
                <a:latin typeface="Arial"/>
                <a:cs typeface="Arial"/>
              </a:rPr>
              <a:t> </a:t>
            </a:r>
            <a:r>
              <a:rPr sz="1300" i="1" dirty="0">
                <a:solidFill>
                  <a:srgbClr val="FFFFFF"/>
                </a:solidFill>
                <a:latin typeface="Arial"/>
                <a:cs typeface="Arial"/>
              </a:rPr>
              <a:t>en</a:t>
            </a:r>
            <a:r>
              <a:rPr sz="1300" i="1" spc="-45" dirty="0">
                <a:solidFill>
                  <a:srgbClr val="FFFFFF"/>
                </a:solidFill>
                <a:latin typeface="Arial"/>
                <a:cs typeface="Arial"/>
              </a:rPr>
              <a:t> </a:t>
            </a:r>
            <a:r>
              <a:rPr sz="1300" i="1" dirty="0">
                <a:solidFill>
                  <a:srgbClr val="FFFFFF"/>
                </a:solidFill>
                <a:latin typeface="Arial"/>
                <a:cs typeface="Arial"/>
              </a:rPr>
              <a:t>årsplanering</a:t>
            </a:r>
            <a:r>
              <a:rPr sz="1300" i="1" spc="-15" dirty="0">
                <a:solidFill>
                  <a:srgbClr val="FFFFFF"/>
                </a:solidFill>
                <a:latin typeface="Arial"/>
                <a:cs typeface="Arial"/>
              </a:rPr>
              <a:t> </a:t>
            </a:r>
            <a:r>
              <a:rPr sz="1300" i="1" spc="-25" dirty="0">
                <a:solidFill>
                  <a:srgbClr val="FFFFFF"/>
                </a:solidFill>
                <a:latin typeface="Arial"/>
                <a:cs typeface="Arial"/>
              </a:rPr>
              <a:t>som </a:t>
            </a:r>
            <a:r>
              <a:rPr sz="1300" i="1" dirty="0">
                <a:solidFill>
                  <a:srgbClr val="FFFFFF"/>
                </a:solidFill>
                <a:latin typeface="Arial"/>
                <a:cs typeface="Arial"/>
              </a:rPr>
              <a:t>matchar</a:t>
            </a:r>
            <a:r>
              <a:rPr sz="1300" i="1" spc="10" dirty="0">
                <a:solidFill>
                  <a:srgbClr val="FFFFFF"/>
                </a:solidFill>
                <a:latin typeface="Arial"/>
                <a:cs typeface="Arial"/>
              </a:rPr>
              <a:t> </a:t>
            </a:r>
            <a:r>
              <a:rPr sz="1300" i="1" dirty="0">
                <a:solidFill>
                  <a:srgbClr val="FFFFFF"/>
                </a:solidFill>
                <a:latin typeface="Arial"/>
                <a:cs typeface="Arial"/>
              </a:rPr>
              <a:t>era</a:t>
            </a:r>
            <a:r>
              <a:rPr sz="1300" i="1" spc="-20" dirty="0">
                <a:solidFill>
                  <a:srgbClr val="FFFFFF"/>
                </a:solidFill>
                <a:latin typeface="Arial"/>
                <a:cs typeface="Arial"/>
              </a:rPr>
              <a:t> </a:t>
            </a:r>
            <a:r>
              <a:rPr sz="1300" i="1" dirty="0">
                <a:solidFill>
                  <a:srgbClr val="FFFFFF"/>
                </a:solidFill>
                <a:latin typeface="Arial"/>
                <a:cs typeface="Arial"/>
              </a:rPr>
              <a:t>mål.</a:t>
            </a:r>
            <a:r>
              <a:rPr sz="1300" i="1" spc="5" dirty="0">
                <a:solidFill>
                  <a:srgbClr val="FFFFFF"/>
                </a:solidFill>
                <a:latin typeface="Arial"/>
                <a:cs typeface="Arial"/>
              </a:rPr>
              <a:t> </a:t>
            </a:r>
            <a:r>
              <a:rPr sz="1300" i="1" dirty="0">
                <a:solidFill>
                  <a:srgbClr val="FFFFFF"/>
                </a:solidFill>
                <a:latin typeface="Arial"/>
                <a:cs typeface="Arial"/>
              </a:rPr>
              <a:t>Ett</a:t>
            </a:r>
            <a:r>
              <a:rPr sz="1300" i="1" spc="-35" dirty="0">
                <a:solidFill>
                  <a:srgbClr val="FFFFFF"/>
                </a:solidFill>
                <a:latin typeface="Arial"/>
                <a:cs typeface="Arial"/>
              </a:rPr>
              <a:t> </a:t>
            </a:r>
            <a:r>
              <a:rPr sz="1300" i="1" dirty="0">
                <a:solidFill>
                  <a:srgbClr val="FFFFFF"/>
                </a:solidFill>
                <a:latin typeface="Arial"/>
                <a:cs typeface="Arial"/>
              </a:rPr>
              <a:t>förslag</a:t>
            </a:r>
            <a:r>
              <a:rPr sz="1300" i="1" spc="5" dirty="0">
                <a:solidFill>
                  <a:srgbClr val="FFFFFF"/>
                </a:solidFill>
                <a:latin typeface="Arial"/>
                <a:cs typeface="Arial"/>
              </a:rPr>
              <a:t> </a:t>
            </a:r>
            <a:r>
              <a:rPr sz="1300" i="1" dirty="0">
                <a:solidFill>
                  <a:srgbClr val="FFFFFF"/>
                </a:solidFill>
                <a:latin typeface="Arial"/>
                <a:cs typeface="Arial"/>
              </a:rPr>
              <a:t>kan</a:t>
            </a:r>
            <a:r>
              <a:rPr sz="1300" i="1" spc="-20" dirty="0">
                <a:solidFill>
                  <a:srgbClr val="FFFFFF"/>
                </a:solidFill>
                <a:latin typeface="Arial"/>
                <a:cs typeface="Arial"/>
              </a:rPr>
              <a:t> </a:t>
            </a:r>
            <a:r>
              <a:rPr sz="1300" i="1" dirty="0">
                <a:solidFill>
                  <a:srgbClr val="FFFFFF"/>
                </a:solidFill>
                <a:latin typeface="Arial"/>
                <a:cs typeface="Arial"/>
              </a:rPr>
              <a:t>vara</a:t>
            </a:r>
            <a:r>
              <a:rPr sz="1300" i="1" spc="-20" dirty="0">
                <a:solidFill>
                  <a:srgbClr val="FFFFFF"/>
                </a:solidFill>
                <a:latin typeface="Arial"/>
                <a:cs typeface="Arial"/>
              </a:rPr>
              <a:t> </a:t>
            </a:r>
            <a:r>
              <a:rPr sz="1300" i="1" dirty="0">
                <a:solidFill>
                  <a:srgbClr val="FFFFFF"/>
                </a:solidFill>
                <a:latin typeface="Arial"/>
                <a:cs typeface="Arial"/>
              </a:rPr>
              <a:t>att</a:t>
            </a:r>
            <a:r>
              <a:rPr sz="1300" i="1" spc="-10" dirty="0">
                <a:solidFill>
                  <a:srgbClr val="FFFFFF"/>
                </a:solidFill>
                <a:latin typeface="Arial"/>
                <a:cs typeface="Arial"/>
              </a:rPr>
              <a:t> </a:t>
            </a:r>
            <a:r>
              <a:rPr sz="1300" i="1" dirty="0">
                <a:solidFill>
                  <a:srgbClr val="FFFFFF"/>
                </a:solidFill>
                <a:latin typeface="Arial"/>
                <a:cs typeface="Arial"/>
              </a:rPr>
              <a:t>dela</a:t>
            </a:r>
            <a:r>
              <a:rPr sz="1300" i="1" spc="-20" dirty="0">
                <a:solidFill>
                  <a:srgbClr val="FFFFFF"/>
                </a:solidFill>
                <a:latin typeface="Arial"/>
                <a:cs typeface="Arial"/>
              </a:rPr>
              <a:t> </a:t>
            </a:r>
            <a:r>
              <a:rPr sz="1300" i="1" dirty="0">
                <a:solidFill>
                  <a:srgbClr val="FFFFFF"/>
                </a:solidFill>
                <a:latin typeface="Arial"/>
                <a:cs typeface="Arial"/>
              </a:rPr>
              <a:t>upp</a:t>
            </a:r>
            <a:r>
              <a:rPr sz="1300" i="1" spc="-20" dirty="0">
                <a:solidFill>
                  <a:srgbClr val="FFFFFF"/>
                </a:solidFill>
                <a:latin typeface="Arial"/>
                <a:cs typeface="Arial"/>
              </a:rPr>
              <a:t> </a:t>
            </a:r>
            <a:r>
              <a:rPr sz="1300" i="1" dirty="0">
                <a:solidFill>
                  <a:srgbClr val="FFFFFF"/>
                </a:solidFill>
                <a:latin typeface="Arial"/>
                <a:cs typeface="Arial"/>
              </a:rPr>
              <a:t>året</a:t>
            </a:r>
            <a:r>
              <a:rPr sz="1300" i="1" spc="-10" dirty="0">
                <a:solidFill>
                  <a:srgbClr val="FFFFFF"/>
                </a:solidFill>
                <a:latin typeface="Arial"/>
                <a:cs typeface="Arial"/>
              </a:rPr>
              <a:t> </a:t>
            </a:r>
            <a:r>
              <a:rPr sz="1300" i="1" dirty="0">
                <a:solidFill>
                  <a:srgbClr val="FFFFFF"/>
                </a:solidFill>
                <a:latin typeface="Arial"/>
                <a:cs typeface="Arial"/>
              </a:rPr>
              <a:t>i</a:t>
            </a:r>
            <a:r>
              <a:rPr sz="1300" i="1" spc="-30" dirty="0">
                <a:solidFill>
                  <a:srgbClr val="FFFFFF"/>
                </a:solidFill>
                <a:latin typeface="Arial"/>
                <a:cs typeface="Arial"/>
              </a:rPr>
              <a:t> </a:t>
            </a:r>
            <a:r>
              <a:rPr sz="1300" i="1" dirty="0">
                <a:solidFill>
                  <a:srgbClr val="FFFFFF"/>
                </a:solidFill>
                <a:latin typeface="Arial"/>
                <a:cs typeface="Arial"/>
              </a:rPr>
              <a:t>tre</a:t>
            </a:r>
            <a:r>
              <a:rPr sz="1300" i="1" spc="-15" dirty="0">
                <a:solidFill>
                  <a:srgbClr val="FFFFFF"/>
                </a:solidFill>
                <a:latin typeface="Arial"/>
                <a:cs typeface="Arial"/>
              </a:rPr>
              <a:t> </a:t>
            </a:r>
            <a:r>
              <a:rPr sz="1300" i="1" dirty="0">
                <a:solidFill>
                  <a:srgbClr val="FFFFFF"/>
                </a:solidFill>
                <a:latin typeface="Arial"/>
                <a:cs typeface="Arial"/>
              </a:rPr>
              <a:t>faser</a:t>
            </a:r>
            <a:r>
              <a:rPr sz="1300" i="1" spc="-55" dirty="0">
                <a:solidFill>
                  <a:srgbClr val="FFFFFF"/>
                </a:solidFill>
                <a:latin typeface="Arial"/>
                <a:cs typeface="Arial"/>
              </a:rPr>
              <a:t> </a:t>
            </a:r>
            <a:r>
              <a:rPr sz="1300" i="1" spc="-50" dirty="0">
                <a:solidFill>
                  <a:srgbClr val="FFFFFF"/>
                </a:solidFill>
                <a:latin typeface="Arial"/>
                <a:cs typeface="Arial"/>
              </a:rPr>
              <a:t>– </a:t>
            </a:r>
            <a:r>
              <a:rPr sz="1300" i="1" dirty="0">
                <a:solidFill>
                  <a:srgbClr val="FFFFFF"/>
                </a:solidFill>
                <a:latin typeface="Arial"/>
                <a:cs typeface="Arial"/>
              </a:rPr>
              <a:t>före</a:t>
            </a:r>
            <a:r>
              <a:rPr sz="1300" i="1" spc="-20" dirty="0">
                <a:solidFill>
                  <a:srgbClr val="FFFFFF"/>
                </a:solidFill>
                <a:latin typeface="Arial"/>
                <a:cs typeface="Arial"/>
              </a:rPr>
              <a:t> </a:t>
            </a:r>
            <a:r>
              <a:rPr sz="1300" i="1" dirty="0">
                <a:solidFill>
                  <a:srgbClr val="FFFFFF"/>
                </a:solidFill>
                <a:latin typeface="Arial"/>
                <a:cs typeface="Arial"/>
              </a:rPr>
              <a:t>säsong,</a:t>
            </a:r>
            <a:r>
              <a:rPr sz="1300" i="1" spc="-15" dirty="0">
                <a:solidFill>
                  <a:srgbClr val="FFFFFF"/>
                </a:solidFill>
                <a:latin typeface="Arial"/>
                <a:cs typeface="Arial"/>
              </a:rPr>
              <a:t> </a:t>
            </a:r>
            <a:r>
              <a:rPr sz="1300" i="1" dirty="0">
                <a:solidFill>
                  <a:srgbClr val="FFFFFF"/>
                </a:solidFill>
                <a:latin typeface="Arial"/>
                <a:cs typeface="Arial"/>
              </a:rPr>
              <a:t>säsong</a:t>
            </a:r>
            <a:r>
              <a:rPr sz="1300" i="1" spc="-20" dirty="0">
                <a:solidFill>
                  <a:srgbClr val="FFFFFF"/>
                </a:solidFill>
                <a:latin typeface="Arial"/>
                <a:cs typeface="Arial"/>
              </a:rPr>
              <a:t> </a:t>
            </a:r>
            <a:r>
              <a:rPr sz="1300" i="1" dirty="0">
                <a:solidFill>
                  <a:srgbClr val="FFFFFF"/>
                </a:solidFill>
                <a:latin typeface="Arial"/>
                <a:cs typeface="Arial"/>
              </a:rPr>
              <a:t>och</a:t>
            </a:r>
            <a:r>
              <a:rPr sz="1300" i="1" spc="-20" dirty="0">
                <a:solidFill>
                  <a:srgbClr val="FFFFFF"/>
                </a:solidFill>
                <a:latin typeface="Arial"/>
                <a:cs typeface="Arial"/>
              </a:rPr>
              <a:t> </a:t>
            </a:r>
            <a:r>
              <a:rPr sz="1300" i="1" dirty="0">
                <a:solidFill>
                  <a:srgbClr val="FFFFFF"/>
                </a:solidFill>
                <a:latin typeface="Arial"/>
                <a:cs typeface="Arial"/>
              </a:rPr>
              <a:t>efter</a:t>
            </a:r>
            <a:r>
              <a:rPr sz="1300" i="1" spc="-30" dirty="0">
                <a:solidFill>
                  <a:srgbClr val="FFFFFF"/>
                </a:solidFill>
                <a:latin typeface="Arial"/>
                <a:cs typeface="Arial"/>
              </a:rPr>
              <a:t> </a:t>
            </a:r>
            <a:r>
              <a:rPr sz="1300" i="1" spc="-10" dirty="0">
                <a:solidFill>
                  <a:srgbClr val="FFFFFF"/>
                </a:solidFill>
                <a:latin typeface="Arial"/>
                <a:cs typeface="Arial"/>
              </a:rPr>
              <a:t>säsong.</a:t>
            </a:r>
            <a:endParaRPr sz="1300" dirty="0">
              <a:latin typeface="Arial"/>
              <a:cs typeface="Arial"/>
            </a:endParaRPr>
          </a:p>
        </p:txBody>
      </p:sp>
      <p:sp>
        <p:nvSpPr>
          <p:cNvPr id="21" name="object 21"/>
          <p:cNvSpPr txBox="1"/>
          <p:nvPr/>
        </p:nvSpPr>
        <p:spPr>
          <a:xfrm>
            <a:off x="10012426" y="898652"/>
            <a:ext cx="1794510" cy="208279"/>
          </a:xfrm>
          <a:prstGeom prst="rect">
            <a:avLst/>
          </a:prstGeom>
        </p:spPr>
        <p:txBody>
          <a:bodyPr vert="horz" wrap="square" lIns="0" tIns="12700" rIns="0" bIns="0" rtlCol="0">
            <a:spAutoFit/>
          </a:bodyPr>
          <a:lstStyle/>
          <a:p>
            <a:pPr marL="12700">
              <a:lnSpc>
                <a:spcPct val="100000"/>
              </a:lnSpc>
              <a:spcBef>
                <a:spcPts val="100"/>
              </a:spcBef>
            </a:pPr>
            <a:r>
              <a:rPr sz="1200" dirty="0">
                <a:solidFill>
                  <a:srgbClr val="FFFFFF"/>
                </a:solidFill>
                <a:latin typeface="Arial"/>
                <a:cs typeface="Arial"/>
              </a:rPr>
              <a:t>Strategiska</a:t>
            </a:r>
            <a:r>
              <a:rPr sz="1200" spc="-55" dirty="0">
                <a:solidFill>
                  <a:srgbClr val="FFFFFF"/>
                </a:solidFill>
                <a:latin typeface="Arial"/>
                <a:cs typeface="Arial"/>
              </a:rPr>
              <a:t> </a:t>
            </a:r>
            <a:r>
              <a:rPr sz="1200" spc="-10" dirty="0">
                <a:solidFill>
                  <a:srgbClr val="FFFFFF"/>
                </a:solidFill>
                <a:latin typeface="Arial"/>
                <a:cs typeface="Arial"/>
              </a:rPr>
              <a:t>fokusområden</a:t>
            </a:r>
            <a:endParaRPr sz="1200">
              <a:latin typeface="Arial"/>
              <a:cs typeface="Aria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612901" y="3197605"/>
            <a:ext cx="2014220" cy="821055"/>
            <a:chOff x="612901" y="3197605"/>
            <a:chExt cx="2014220" cy="821055"/>
          </a:xfrm>
        </p:grpSpPr>
        <p:sp>
          <p:nvSpPr>
            <p:cNvPr id="3" name="object 3"/>
            <p:cNvSpPr/>
            <p:nvPr/>
          </p:nvSpPr>
          <p:spPr>
            <a:xfrm>
              <a:off x="625601" y="3210305"/>
              <a:ext cx="1988820" cy="795655"/>
            </a:xfrm>
            <a:custGeom>
              <a:avLst/>
              <a:gdLst/>
              <a:ahLst/>
              <a:cxnLst/>
              <a:rect l="l" t="t" r="r" b="b"/>
              <a:pathLst>
                <a:path w="1988820" h="795654">
                  <a:moveTo>
                    <a:pt x="1591056" y="0"/>
                  </a:moveTo>
                  <a:lnTo>
                    <a:pt x="0" y="0"/>
                  </a:lnTo>
                  <a:lnTo>
                    <a:pt x="397764" y="397764"/>
                  </a:lnTo>
                  <a:lnTo>
                    <a:pt x="0" y="795528"/>
                  </a:lnTo>
                  <a:lnTo>
                    <a:pt x="1591056" y="795528"/>
                  </a:lnTo>
                  <a:lnTo>
                    <a:pt x="1988820" y="397764"/>
                  </a:lnTo>
                  <a:lnTo>
                    <a:pt x="1591056" y="0"/>
                  </a:lnTo>
                  <a:close/>
                </a:path>
              </a:pathLst>
            </a:custGeom>
            <a:solidFill>
              <a:srgbClr val="005F70"/>
            </a:solidFill>
          </p:spPr>
          <p:txBody>
            <a:bodyPr wrap="square" lIns="0" tIns="0" rIns="0" bIns="0" rtlCol="0"/>
            <a:lstStyle/>
            <a:p>
              <a:endParaRPr/>
            </a:p>
          </p:txBody>
        </p:sp>
        <p:sp>
          <p:nvSpPr>
            <p:cNvPr id="4" name="object 4"/>
            <p:cNvSpPr/>
            <p:nvPr/>
          </p:nvSpPr>
          <p:spPr>
            <a:xfrm>
              <a:off x="625601" y="3210305"/>
              <a:ext cx="1988820" cy="795655"/>
            </a:xfrm>
            <a:custGeom>
              <a:avLst/>
              <a:gdLst/>
              <a:ahLst/>
              <a:cxnLst/>
              <a:rect l="l" t="t" r="r" b="b"/>
              <a:pathLst>
                <a:path w="1988820" h="795654">
                  <a:moveTo>
                    <a:pt x="0" y="0"/>
                  </a:moveTo>
                  <a:lnTo>
                    <a:pt x="1591056" y="0"/>
                  </a:lnTo>
                  <a:lnTo>
                    <a:pt x="1988820" y="397764"/>
                  </a:lnTo>
                  <a:lnTo>
                    <a:pt x="1591056" y="795528"/>
                  </a:lnTo>
                  <a:lnTo>
                    <a:pt x="0" y="795528"/>
                  </a:lnTo>
                  <a:lnTo>
                    <a:pt x="397764" y="397764"/>
                  </a:lnTo>
                  <a:lnTo>
                    <a:pt x="0" y="0"/>
                  </a:lnTo>
                  <a:close/>
                </a:path>
              </a:pathLst>
            </a:custGeom>
            <a:ln w="25400">
              <a:solidFill>
                <a:srgbClr val="FFFFFF"/>
              </a:solidFill>
            </a:ln>
          </p:spPr>
          <p:txBody>
            <a:bodyPr wrap="square" lIns="0" tIns="0" rIns="0" bIns="0" rtlCol="0"/>
            <a:lstStyle/>
            <a:p>
              <a:endParaRPr/>
            </a:p>
          </p:txBody>
        </p:sp>
      </p:grpSp>
      <p:sp>
        <p:nvSpPr>
          <p:cNvPr id="5" name="object 5"/>
          <p:cNvSpPr txBox="1"/>
          <p:nvPr/>
        </p:nvSpPr>
        <p:spPr>
          <a:xfrm>
            <a:off x="1272286" y="3481578"/>
            <a:ext cx="729615" cy="223520"/>
          </a:xfrm>
          <a:prstGeom prst="rect">
            <a:avLst/>
          </a:prstGeom>
        </p:spPr>
        <p:txBody>
          <a:bodyPr vert="horz" wrap="square" lIns="0" tIns="12065" rIns="0" bIns="0" rtlCol="0">
            <a:spAutoFit/>
          </a:bodyPr>
          <a:lstStyle/>
          <a:p>
            <a:pPr marL="12700">
              <a:lnSpc>
                <a:spcPct val="100000"/>
              </a:lnSpc>
              <a:spcBef>
                <a:spcPts val="95"/>
              </a:spcBef>
            </a:pPr>
            <a:r>
              <a:rPr sz="1300" spc="-10" dirty="0">
                <a:solidFill>
                  <a:srgbClr val="FFFFFF"/>
                </a:solidFill>
                <a:latin typeface="Arial"/>
                <a:cs typeface="Arial"/>
              </a:rPr>
              <a:t>Bakgrund</a:t>
            </a:r>
            <a:endParaRPr sz="1300">
              <a:latin typeface="Arial"/>
              <a:cs typeface="Arial"/>
            </a:endParaRPr>
          </a:p>
        </p:txBody>
      </p:sp>
      <p:grpSp>
        <p:nvGrpSpPr>
          <p:cNvPr id="6" name="object 6"/>
          <p:cNvGrpSpPr/>
          <p:nvPr/>
        </p:nvGrpSpPr>
        <p:grpSpPr>
          <a:xfrm>
            <a:off x="2403601" y="3197605"/>
            <a:ext cx="2014220" cy="821055"/>
            <a:chOff x="2403601" y="3197605"/>
            <a:chExt cx="2014220" cy="821055"/>
          </a:xfrm>
        </p:grpSpPr>
        <p:sp>
          <p:nvSpPr>
            <p:cNvPr id="7" name="object 7"/>
            <p:cNvSpPr/>
            <p:nvPr/>
          </p:nvSpPr>
          <p:spPr>
            <a:xfrm>
              <a:off x="2416301" y="3210305"/>
              <a:ext cx="1988820" cy="795655"/>
            </a:xfrm>
            <a:custGeom>
              <a:avLst/>
              <a:gdLst/>
              <a:ahLst/>
              <a:cxnLst/>
              <a:rect l="l" t="t" r="r" b="b"/>
              <a:pathLst>
                <a:path w="1988820" h="795654">
                  <a:moveTo>
                    <a:pt x="1591056" y="0"/>
                  </a:moveTo>
                  <a:lnTo>
                    <a:pt x="0" y="0"/>
                  </a:lnTo>
                  <a:lnTo>
                    <a:pt x="397764" y="397764"/>
                  </a:lnTo>
                  <a:lnTo>
                    <a:pt x="0" y="795528"/>
                  </a:lnTo>
                  <a:lnTo>
                    <a:pt x="1591056" y="795528"/>
                  </a:lnTo>
                  <a:lnTo>
                    <a:pt x="1988820" y="397764"/>
                  </a:lnTo>
                  <a:lnTo>
                    <a:pt x="1591056" y="0"/>
                  </a:lnTo>
                  <a:close/>
                </a:path>
              </a:pathLst>
            </a:custGeom>
            <a:solidFill>
              <a:srgbClr val="005F70"/>
            </a:solidFill>
          </p:spPr>
          <p:txBody>
            <a:bodyPr wrap="square" lIns="0" tIns="0" rIns="0" bIns="0" rtlCol="0"/>
            <a:lstStyle/>
            <a:p>
              <a:endParaRPr/>
            </a:p>
          </p:txBody>
        </p:sp>
        <p:sp>
          <p:nvSpPr>
            <p:cNvPr id="8" name="object 8"/>
            <p:cNvSpPr/>
            <p:nvPr/>
          </p:nvSpPr>
          <p:spPr>
            <a:xfrm>
              <a:off x="2416301" y="3210305"/>
              <a:ext cx="1988820" cy="795655"/>
            </a:xfrm>
            <a:custGeom>
              <a:avLst/>
              <a:gdLst/>
              <a:ahLst/>
              <a:cxnLst/>
              <a:rect l="l" t="t" r="r" b="b"/>
              <a:pathLst>
                <a:path w="1988820" h="795654">
                  <a:moveTo>
                    <a:pt x="0" y="0"/>
                  </a:moveTo>
                  <a:lnTo>
                    <a:pt x="1591056" y="0"/>
                  </a:lnTo>
                  <a:lnTo>
                    <a:pt x="1988820" y="397764"/>
                  </a:lnTo>
                  <a:lnTo>
                    <a:pt x="1591056" y="795528"/>
                  </a:lnTo>
                  <a:lnTo>
                    <a:pt x="0" y="795528"/>
                  </a:lnTo>
                  <a:lnTo>
                    <a:pt x="397764" y="397764"/>
                  </a:lnTo>
                  <a:lnTo>
                    <a:pt x="0" y="0"/>
                  </a:lnTo>
                  <a:close/>
                </a:path>
              </a:pathLst>
            </a:custGeom>
            <a:ln w="25400">
              <a:solidFill>
                <a:srgbClr val="FFFFFF"/>
              </a:solidFill>
            </a:ln>
          </p:spPr>
          <p:txBody>
            <a:bodyPr wrap="square" lIns="0" tIns="0" rIns="0" bIns="0" rtlCol="0"/>
            <a:lstStyle/>
            <a:p>
              <a:endParaRPr/>
            </a:p>
          </p:txBody>
        </p:sp>
      </p:grpSp>
      <p:sp>
        <p:nvSpPr>
          <p:cNvPr id="9" name="object 9"/>
          <p:cNvSpPr txBox="1"/>
          <p:nvPr/>
        </p:nvSpPr>
        <p:spPr>
          <a:xfrm>
            <a:off x="2921254" y="3395853"/>
            <a:ext cx="1012190" cy="393700"/>
          </a:xfrm>
          <a:prstGeom prst="rect">
            <a:avLst/>
          </a:prstGeom>
        </p:spPr>
        <p:txBody>
          <a:bodyPr vert="horz" wrap="square" lIns="0" tIns="40640" rIns="0" bIns="0" rtlCol="0">
            <a:spAutoFit/>
          </a:bodyPr>
          <a:lstStyle/>
          <a:p>
            <a:pPr marL="140335" marR="5080" indent="-128270">
              <a:lnSpc>
                <a:spcPts val="1340"/>
              </a:lnSpc>
              <a:spcBef>
                <a:spcPts val="320"/>
              </a:spcBef>
            </a:pPr>
            <a:r>
              <a:rPr sz="1300" spc="-10" dirty="0">
                <a:solidFill>
                  <a:srgbClr val="FFFFFF"/>
                </a:solidFill>
                <a:latin typeface="Arial"/>
                <a:cs typeface="Arial"/>
              </a:rPr>
              <a:t>Upplevelsens drivkrafter</a:t>
            </a:r>
            <a:endParaRPr sz="1300">
              <a:latin typeface="Arial"/>
              <a:cs typeface="Arial"/>
            </a:endParaRPr>
          </a:p>
        </p:txBody>
      </p:sp>
      <p:grpSp>
        <p:nvGrpSpPr>
          <p:cNvPr id="10" name="object 10"/>
          <p:cNvGrpSpPr/>
          <p:nvPr/>
        </p:nvGrpSpPr>
        <p:grpSpPr>
          <a:xfrm>
            <a:off x="4194302" y="3197605"/>
            <a:ext cx="2014220" cy="821055"/>
            <a:chOff x="4194302" y="3197605"/>
            <a:chExt cx="2014220" cy="821055"/>
          </a:xfrm>
        </p:grpSpPr>
        <p:sp>
          <p:nvSpPr>
            <p:cNvPr id="11" name="object 11"/>
            <p:cNvSpPr/>
            <p:nvPr/>
          </p:nvSpPr>
          <p:spPr>
            <a:xfrm>
              <a:off x="4207002" y="3210305"/>
              <a:ext cx="1988820" cy="795655"/>
            </a:xfrm>
            <a:custGeom>
              <a:avLst/>
              <a:gdLst/>
              <a:ahLst/>
              <a:cxnLst/>
              <a:rect l="l" t="t" r="r" b="b"/>
              <a:pathLst>
                <a:path w="1988820" h="795654">
                  <a:moveTo>
                    <a:pt x="1591056" y="0"/>
                  </a:moveTo>
                  <a:lnTo>
                    <a:pt x="0" y="0"/>
                  </a:lnTo>
                  <a:lnTo>
                    <a:pt x="397763" y="397764"/>
                  </a:lnTo>
                  <a:lnTo>
                    <a:pt x="0" y="795528"/>
                  </a:lnTo>
                  <a:lnTo>
                    <a:pt x="1591056" y="795528"/>
                  </a:lnTo>
                  <a:lnTo>
                    <a:pt x="1988820" y="397764"/>
                  </a:lnTo>
                  <a:lnTo>
                    <a:pt x="1591056" y="0"/>
                  </a:lnTo>
                  <a:close/>
                </a:path>
              </a:pathLst>
            </a:custGeom>
            <a:solidFill>
              <a:srgbClr val="005F70"/>
            </a:solidFill>
          </p:spPr>
          <p:txBody>
            <a:bodyPr wrap="square" lIns="0" tIns="0" rIns="0" bIns="0" rtlCol="0"/>
            <a:lstStyle/>
            <a:p>
              <a:endParaRPr/>
            </a:p>
          </p:txBody>
        </p:sp>
        <p:sp>
          <p:nvSpPr>
            <p:cNvPr id="12" name="object 12"/>
            <p:cNvSpPr/>
            <p:nvPr/>
          </p:nvSpPr>
          <p:spPr>
            <a:xfrm>
              <a:off x="4207002" y="3210305"/>
              <a:ext cx="1988820" cy="795655"/>
            </a:xfrm>
            <a:custGeom>
              <a:avLst/>
              <a:gdLst/>
              <a:ahLst/>
              <a:cxnLst/>
              <a:rect l="l" t="t" r="r" b="b"/>
              <a:pathLst>
                <a:path w="1988820" h="795654">
                  <a:moveTo>
                    <a:pt x="0" y="0"/>
                  </a:moveTo>
                  <a:lnTo>
                    <a:pt x="1591056" y="0"/>
                  </a:lnTo>
                  <a:lnTo>
                    <a:pt x="1988820" y="397764"/>
                  </a:lnTo>
                  <a:lnTo>
                    <a:pt x="1591056" y="795528"/>
                  </a:lnTo>
                  <a:lnTo>
                    <a:pt x="0" y="795528"/>
                  </a:lnTo>
                  <a:lnTo>
                    <a:pt x="397763" y="397764"/>
                  </a:lnTo>
                  <a:lnTo>
                    <a:pt x="0" y="0"/>
                  </a:lnTo>
                  <a:close/>
                </a:path>
              </a:pathLst>
            </a:custGeom>
            <a:ln w="25400">
              <a:solidFill>
                <a:srgbClr val="FFFFFF"/>
              </a:solidFill>
            </a:ln>
          </p:spPr>
          <p:txBody>
            <a:bodyPr wrap="square" lIns="0" tIns="0" rIns="0" bIns="0" rtlCol="0"/>
            <a:lstStyle/>
            <a:p>
              <a:endParaRPr/>
            </a:p>
          </p:txBody>
        </p:sp>
      </p:grpSp>
      <p:sp>
        <p:nvSpPr>
          <p:cNvPr id="13" name="object 13"/>
          <p:cNvSpPr txBox="1"/>
          <p:nvPr/>
        </p:nvSpPr>
        <p:spPr>
          <a:xfrm>
            <a:off x="4710810" y="3481578"/>
            <a:ext cx="1014730" cy="223520"/>
          </a:xfrm>
          <a:prstGeom prst="rect">
            <a:avLst/>
          </a:prstGeom>
        </p:spPr>
        <p:txBody>
          <a:bodyPr vert="horz" wrap="square" lIns="0" tIns="12065" rIns="0" bIns="0" rtlCol="0">
            <a:spAutoFit/>
          </a:bodyPr>
          <a:lstStyle/>
          <a:p>
            <a:pPr marL="12700">
              <a:lnSpc>
                <a:spcPct val="100000"/>
              </a:lnSpc>
              <a:spcBef>
                <a:spcPts val="95"/>
              </a:spcBef>
            </a:pPr>
            <a:r>
              <a:rPr sz="1300" dirty="0">
                <a:solidFill>
                  <a:srgbClr val="FFFFFF"/>
                </a:solidFill>
                <a:latin typeface="Arial"/>
                <a:cs typeface="Arial"/>
              </a:rPr>
              <a:t>Vår</a:t>
            </a:r>
            <a:r>
              <a:rPr sz="1300" spc="-20" dirty="0">
                <a:solidFill>
                  <a:srgbClr val="FFFFFF"/>
                </a:solidFill>
                <a:latin typeface="Arial"/>
                <a:cs typeface="Arial"/>
              </a:rPr>
              <a:t> </a:t>
            </a:r>
            <a:r>
              <a:rPr sz="1300" spc="-10" dirty="0">
                <a:solidFill>
                  <a:srgbClr val="FFFFFF"/>
                </a:solidFill>
                <a:latin typeface="Arial"/>
                <a:cs typeface="Arial"/>
              </a:rPr>
              <a:t>målgrupp</a:t>
            </a:r>
            <a:endParaRPr sz="1300">
              <a:latin typeface="Arial"/>
              <a:cs typeface="Arial"/>
            </a:endParaRPr>
          </a:p>
        </p:txBody>
      </p:sp>
      <p:grpSp>
        <p:nvGrpSpPr>
          <p:cNvPr id="14" name="object 14"/>
          <p:cNvGrpSpPr/>
          <p:nvPr/>
        </p:nvGrpSpPr>
        <p:grpSpPr>
          <a:xfrm>
            <a:off x="5985002" y="3197605"/>
            <a:ext cx="2014220" cy="821055"/>
            <a:chOff x="5985002" y="3197605"/>
            <a:chExt cx="2014220" cy="821055"/>
          </a:xfrm>
        </p:grpSpPr>
        <p:sp>
          <p:nvSpPr>
            <p:cNvPr id="15" name="object 15"/>
            <p:cNvSpPr/>
            <p:nvPr/>
          </p:nvSpPr>
          <p:spPr>
            <a:xfrm>
              <a:off x="5997702" y="3210305"/>
              <a:ext cx="1988820" cy="795655"/>
            </a:xfrm>
            <a:custGeom>
              <a:avLst/>
              <a:gdLst/>
              <a:ahLst/>
              <a:cxnLst/>
              <a:rect l="l" t="t" r="r" b="b"/>
              <a:pathLst>
                <a:path w="1988820" h="795654">
                  <a:moveTo>
                    <a:pt x="1591055" y="0"/>
                  </a:moveTo>
                  <a:lnTo>
                    <a:pt x="0" y="0"/>
                  </a:lnTo>
                  <a:lnTo>
                    <a:pt x="397763" y="397764"/>
                  </a:lnTo>
                  <a:lnTo>
                    <a:pt x="0" y="795528"/>
                  </a:lnTo>
                  <a:lnTo>
                    <a:pt x="1591055" y="795528"/>
                  </a:lnTo>
                  <a:lnTo>
                    <a:pt x="1988820" y="397764"/>
                  </a:lnTo>
                  <a:lnTo>
                    <a:pt x="1591055" y="0"/>
                  </a:lnTo>
                  <a:close/>
                </a:path>
              </a:pathLst>
            </a:custGeom>
            <a:solidFill>
              <a:srgbClr val="005F70"/>
            </a:solidFill>
          </p:spPr>
          <p:txBody>
            <a:bodyPr wrap="square" lIns="0" tIns="0" rIns="0" bIns="0" rtlCol="0"/>
            <a:lstStyle/>
            <a:p>
              <a:endParaRPr/>
            </a:p>
          </p:txBody>
        </p:sp>
        <p:sp>
          <p:nvSpPr>
            <p:cNvPr id="16" name="object 16"/>
            <p:cNvSpPr/>
            <p:nvPr/>
          </p:nvSpPr>
          <p:spPr>
            <a:xfrm>
              <a:off x="5997702" y="3210305"/>
              <a:ext cx="1988820" cy="795655"/>
            </a:xfrm>
            <a:custGeom>
              <a:avLst/>
              <a:gdLst/>
              <a:ahLst/>
              <a:cxnLst/>
              <a:rect l="l" t="t" r="r" b="b"/>
              <a:pathLst>
                <a:path w="1988820" h="795654">
                  <a:moveTo>
                    <a:pt x="0" y="0"/>
                  </a:moveTo>
                  <a:lnTo>
                    <a:pt x="1591055" y="0"/>
                  </a:lnTo>
                  <a:lnTo>
                    <a:pt x="1988820" y="397764"/>
                  </a:lnTo>
                  <a:lnTo>
                    <a:pt x="1591055" y="795528"/>
                  </a:lnTo>
                  <a:lnTo>
                    <a:pt x="0" y="795528"/>
                  </a:lnTo>
                  <a:lnTo>
                    <a:pt x="397763" y="397764"/>
                  </a:lnTo>
                  <a:lnTo>
                    <a:pt x="0" y="0"/>
                  </a:lnTo>
                  <a:close/>
                </a:path>
              </a:pathLst>
            </a:custGeom>
            <a:ln w="25400">
              <a:solidFill>
                <a:srgbClr val="FFFFFF"/>
              </a:solidFill>
            </a:ln>
          </p:spPr>
          <p:txBody>
            <a:bodyPr wrap="square" lIns="0" tIns="0" rIns="0" bIns="0" rtlCol="0"/>
            <a:lstStyle/>
            <a:p>
              <a:endParaRPr/>
            </a:p>
          </p:txBody>
        </p:sp>
      </p:grpSp>
      <p:sp>
        <p:nvSpPr>
          <p:cNvPr id="17" name="object 17"/>
          <p:cNvSpPr txBox="1"/>
          <p:nvPr/>
        </p:nvSpPr>
        <p:spPr>
          <a:xfrm>
            <a:off x="6475857" y="3395853"/>
            <a:ext cx="1068070" cy="393700"/>
          </a:xfrm>
          <a:prstGeom prst="rect">
            <a:avLst/>
          </a:prstGeom>
        </p:spPr>
        <p:txBody>
          <a:bodyPr vert="horz" wrap="square" lIns="0" tIns="40640" rIns="0" bIns="0" rtlCol="0">
            <a:spAutoFit/>
          </a:bodyPr>
          <a:lstStyle/>
          <a:p>
            <a:pPr marL="12700" marR="5080" indent="109220">
              <a:lnSpc>
                <a:spcPts val="1340"/>
              </a:lnSpc>
              <a:spcBef>
                <a:spcPts val="320"/>
              </a:spcBef>
            </a:pPr>
            <a:r>
              <a:rPr sz="1300" spc="-10" dirty="0">
                <a:solidFill>
                  <a:srgbClr val="FFFFFF"/>
                </a:solidFill>
                <a:latin typeface="Arial"/>
                <a:cs typeface="Arial"/>
              </a:rPr>
              <a:t>Strategiska fokusområden</a:t>
            </a:r>
            <a:endParaRPr sz="1300">
              <a:latin typeface="Arial"/>
              <a:cs typeface="Arial"/>
            </a:endParaRPr>
          </a:p>
        </p:txBody>
      </p:sp>
      <p:grpSp>
        <p:nvGrpSpPr>
          <p:cNvPr id="18" name="object 18"/>
          <p:cNvGrpSpPr/>
          <p:nvPr/>
        </p:nvGrpSpPr>
        <p:grpSpPr>
          <a:xfrm>
            <a:off x="7775702" y="3197605"/>
            <a:ext cx="2014220" cy="821055"/>
            <a:chOff x="7775702" y="3197605"/>
            <a:chExt cx="2014220" cy="821055"/>
          </a:xfrm>
        </p:grpSpPr>
        <p:sp>
          <p:nvSpPr>
            <p:cNvPr id="19" name="object 19"/>
            <p:cNvSpPr/>
            <p:nvPr/>
          </p:nvSpPr>
          <p:spPr>
            <a:xfrm>
              <a:off x="7788402" y="3210305"/>
              <a:ext cx="1988820" cy="795655"/>
            </a:xfrm>
            <a:custGeom>
              <a:avLst/>
              <a:gdLst/>
              <a:ahLst/>
              <a:cxnLst/>
              <a:rect l="l" t="t" r="r" b="b"/>
              <a:pathLst>
                <a:path w="1988820" h="795654">
                  <a:moveTo>
                    <a:pt x="1591055" y="0"/>
                  </a:moveTo>
                  <a:lnTo>
                    <a:pt x="0" y="0"/>
                  </a:lnTo>
                  <a:lnTo>
                    <a:pt x="397764" y="397764"/>
                  </a:lnTo>
                  <a:lnTo>
                    <a:pt x="0" y="795528"/>
                  </a:lnTo>
                  <a:lnTo>
                    <a:pt x="1591055" y="795528"/>
                  </a:lnTo>
                  <a:lnTo>
                    <a:pt x="1988820" y="397764"/>
                  </a:lnTo>
                  <a:lnTo>
                    <a:pt x="1591055" y="0"/>
                  </a:lnTo>
                  <a:close/>
                </a:path>
              </a:pathLst>
            </a:custGeom>
            <a:solidFill>
              <a:schemeClr val="accent2"/>
            </a:solidFill>
          </p:spPr>
          <p:txBody>
            <a:bodyPr wrap="square" lIns="0" tIns="0" rIns="0" bIns="0" rtlCol="0"/>
            <a:lstStyle/>
            <a:p>
              <a:endParaRPr dirty="0"/>
            </a:p>
          </p:txBody>
        </p:sp>
        <p:sp>
          <p:nvSpPr>
            <p:cNvPr id="20" name="object 20"/>
            <p:cNvSpPr/>
            <p:nvPr/>
          </p:nvSpPr>
          <p:spPr>
            <a:xfrm>
              <a:off x="7788402" y="3210305"/>
              <a:ext cx="1988820" cy="795655"/>
            </a:xfrm>
            <a:custGeom>
              <a:avLst/>
              <a:gdLst/>
              <a:ahLst/>
              <a:cxnLst/>
              <a:rect l="l" t="t" r="r" b="b"/>
              <a:pathLst>
                <a:path w="1988820" h="795654">
                  <a:moveTo>
                    <a:pt x="0" y="0"/>
                  </a:moveTo>
                  <a:lnTo>
                    <a:pt x="1591055" y="0"/>
                  </a:lnTo>
                  <a:lnTo>
                    <a:pt x="1988820" y="397764"/>
                  </a:lnTo>
                  <a:lnTo>
                    <a:pt x="1591055" y="795528"/>
                  </a:lnTo>
                  <a:lnTo>
                    <a:pt x="0" y="795528"/>
                  </a:lnTo>
                  <a:lnTo>
                    <a:pt x="397764" y="397764"/>
                  </a:lnTo>
                  <a:lnTo>
                    <a:pt x="0" y="0"/>
                  </a:lnTo>
                  <a:close/>
                </a:path>
              </a:pathLst>
            </a:custGeom>
            <a:ln w="25400">
              <a:solidFill>
                <a:srgbClr val="FFFFFF"/>
              </a:solidFill>
            </a:ln>
          </p:spPr>
          <p:txBody>
            <a:bodyPr wrap="square" lIns="0" tIns="0" rIns="0" bIns="0" rtlCol="0"/>
            <a:lstStyle/>
            <a:p>
              <a:endParaRPr/>
            </a:p>
          </p:txBody>
        </p:sp>
      </p:grpSp>
      <p:sp>
        <p:nvSpPr>
          <p:cNvPr id="21" name="object 21"/>
          <p:cNvSpPr txBox="1"/>
          <p:nvPr/>
        </p:nvSpPr>
        <p:spPr>
          <a:xfrm>
            <a:off x="8353425" y="3395853"/>
            <a:ext cx="893444" cy="393700"/>
          </a:xfrm>
          <a:prstGeom prst="rect">
            <a:avLst/>
          </a:prstGeom>
        </p:spPr>
        <p:txBody>
          <a:bodyPr vert="horz" wrap="square" lIns="0" tIns="40640" rIns="0" bIns="0" rtlCol="0">
            <a:spAutoFit/>
          </a:bodyPr>
          <a:lstStyle/>
          <a:p>
            <a:pPr marL="67310" marR="5080" indent="-55244">
              <a:lnSpc>
                <a:spcPts val="1340"/>
              </a:lnSpc>
              <a:spcBef>
                <a:spcPts val="320"/>
              </a:spcBef>
            </a:pPr>
            <a:r>
              <a:rPr sz="1300" spc="-10" dirty="0">
                <a:solidFill>
                  <a:srgbClr val="FFFFFF"/>
                </a:solidFill>
                <a:latin typeface="Arial"/>
                <a:cs typeface="Arial"/>
              </a:rPr>
              <a:t>Upplevelse- processen</a:t>
            </a:r>
            <a:endParaRPr sz="1300">
              <a:latin typeface="Arial"/>
              <a:cs typeface="Arial"/>
            </a:endParaRPr>
          </a:p>
        </p:txBody>
      </p:sp>
      <p:grpSp>
        <p:nvGrpSpPr>
          <p:cNvPr id="22" name="object 22"/>
          <p:cNvGrpSpPr/>
          <p:nvPr/>
        </p:nvGrpSpPr>
        <p:grpSpPr>
          <a:xfrm>
            <a:off x="9566402" y="3197605"/>
            <a:ext cx="2014220" cy="821055"/>
            <a:chOff x="9566402" y="3197605"/>
            <a:chExt cx="2014220" cy="821055"/>
          </a:xfrm>
        </p:grpSpPr>
        <p:sp>
          <p:nvSpPr>
            <p:cNvPr id="23" name="object 23"/>
            <p:cNvSpPr/>
            <p:nvPr/>
          </p:nvSpPr>
          <p:spPr>
            <a:xfrm>
              <a:off x="9579102" y="3210305"/>
              <a:ext cx="1988820" cy="795655"/>
            </a:xfrm>
            <a:custGeom>
              <a:avLst/>
              <a:gdLst/>
              <a:ahLst/>
              <a:cxnLst/>
              <a:rect l="l" t="t" r="r" b="b"/>
              <a:pathLst>
                <a:path w="1988820" h="795654">
                  <a:moveTo>
                    <a:pt x="1591055" y="0"/>
                  </a:moveTo>
                  <a:lnTo>
                    <a:pt x="0" y="0"/>
                  </a:lnTo>
                  <a:lnTo>
                    <a:pt x="397764" y="397764"/>
                  </a:lnTo>
                  <a:lnTo>
                    <a:pt x="0" y="795528"/>
                  </a:lnTo>
                  <a:lnTo>
                    <a:pt x="1591055" y="795528"/>
                  </a:lnTo>
                  <a:lnTo>
                    <a:pt x="1988820" y="397764"/>
                  </a:lnTo>
                  <a:lnTo>
                    <a:pt x="1591055" y="0"/>
                  </a:lnTo>
                  <a:close/>
                </a:path>
              </a:pathLst>
            </a:custGeom>
            <a:solidFill>
              <a:srgbClr val="005F70"/>
            </a:solidFill>
          </p:spPr>
          <p:txBody>
            <a:bodyPr wrap="square" lIns="0" tIns="0" rIns="0" bIns="0" rtlCol="0"/>
            <a:lstStyle/>
            <a:p>
              <a:endParaRPr/>
            </a:p>
          </p:txBody>
        </p:sp>
        <p:sp>
          <p:nvSpPr>
            <p:cNvPr id="24" name="object 24"/>
            <p:cNvSpPr/>
            <p:nvPr/>
          </p:nvSpPr>
          <p:spPr>
            <a:xfrm>
              <a:off x="9579102" y="3210305"/>
              <a:ext cx="1988820" cy="795655"/>
            </a:xfrm>
            <a:custGeom>
              <a:avLst/>
              <a:gdLst/>
              <a:ahLst/>
              <a:cxnLst/>
              <a:rect l="l" t="t" r="r" b="b"/>
              <a:pathLst>
                <a:path w="1988820" h="795654">
                  <a:moveTo>
                    <a:pt x="0" y="0"/>
                  </a:moveTo>
                  <a:lnTo>
                    <a:pt x="1591055" y="0"/>
                  </a:lnTo>
                  <a:lnTo>
                    <a:pt x="1988820" y="397764"/>
                  </a:lnTo>
                  <a:lnTo>
                    <a:pt x="1591055" y="795528"/>
                  </a:lnTo>
                  <a:lnTo>
                    <a:pt x="0" y="795528"/>
                  </a:lnTo>
                  <a:lnTo>
                    <a:pt x="397764" y="397764"/>
                  </a:lnTo>
                  <a:lnTo>
                    <a:pt x="0" y="0"/>
                  </a:lnTo>
                  <a:close/>
                </a:path>
              </a:pathLst>
            </a:custGeom>
            <a:ln w="25400">
              <a:solidFill>
                <a:srgbClr val="FFFFFF"/>
              </a:solidFill>
            </a:ln>
          </p:spPr>
          <p:txBody>
            <a:bodyPr wrap="square" lIns="0" tIns="0" rIns="0" bIns="0" rtlCol="0"/>
            <a:lstStyle/>
            <a:p>
              <a:endParaRPr/>
            </a:p>
          </p:txBody>
        </p:sp>
      </p:grpSp>
      <p:sp>
        <p:nvSpPr>
          <p:cNvPr id="25" name="object 25"/>
          <p:cNvSpPr txBox="1"/>
          <p:nvPr/>
        </p:nvSpPr>
        <p:spPr>
          <a:xfrm>
            <a:off x="10341102" y="3481578"/>
            <a:ext cx="499745" cy="223520"/>
          </a:xfrm>
          <a:prstGeom prst="rect">
            <a:avLst/>
          </a:prstGeom>
        </p:spPr>
        <p:txBody>
          <a:bodyPr vert="horz" wrap="square" lIns="0" tIns="12065" rIns="0" bIns="0" rtlCol="0">
            <a:spAutoFit/>
          </a:bodyPr>
          <a:lstStyle/>
          <a:p>
            <a:pPr marL="12700">
              <a:lnSpc>
                <a:spcPct val="100000"/>
              </a:lnSpc>
              <a:spcBef>
                <a:spcPts val="95"/>
              </a:spcBef>
            </a:pPr>
            <a:r>
              <a:rPr sz="1300" spc="-10" dirty="0">
                <a:solidFill>
                  <a:srgbClr val="FFFFFF"/>
                </a:solidFill>
                <a:latin typeface="Arial"/>
                <a:cs typeface="Arial"/>
              </a:rPr>
              <a:t>Nivåer</a:t>
            </a:r>
            <a:endParaRPr sz="1300">
              <a:latin typeface="Arial"/>
              <a:cs typeface="Arial"/>
            </a:endParaRPr>
          </a:p>
        </p:txBody>
      </p:sp>
      <p:sp>
        <p:nvSpPr>
          <p:cNvPr id="26" name="object 26"/>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fld id="{81D60167-4931-47E6-BA6A-407CBD079E47}" type="slidenum">
              <a:rPr spc="-25" dirty="0"/>
              <a:t>36</a:t>
            </a:fld>
            <a:endParaRPr spc="-25"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24890" y="1239977"/>
            <a:ext cx="6321425" cy="1002665"/>
          </a:xfrm>
          <a:prstGeom prst="rect">
            <a:avLst/>
          </a:prstGeom>
        </p:spPr>
        <p:txBody>
          <a:bodyPr vert="horz" wrap="square" lIns="0" tIns="13335" rIns="0" bIns="0" rtlCol="0">
            <a:spAutoFit/>
          </a:bodyPr>
          <a:lstStyle/>
          <a:p>
            <a:pPr marL="12700" marR="5080">
              <a:lnSpc>
                <a:spcPct val="100000"/>
              </a:lnSpc>
              <a:spcBef>
                <a:spcPts val="105"/>
              </a:spcBef>
            </a:pPr>
            <a:r>
              <a:rPr sz="3200" dirty="0"/>
              <a:t>Upplevelseprocessen</a:t>
            </a:r>
            <a:r>
              <a:rPr sz="3200" spc="-130" dirty="0"/>
              <a:t> </a:t>
            </a:r>
            <a:r>
              <a:rPr sz="3200" dirty="0"/>
              <a:t>vägleder</a:t>
            </a:r>
            <a:r>
              <a:rPr sz="3200" spc="-100" dirty="0"/>
              <a:t> </a:t>
            </a:r>
            <a:r>
              <a:rPr sz="3200" spc="-25" dirty="0"/>
              <a:t>oss </a:t>
            </a:r>
            <a:r>
              <a:rPr sz="3200" dirty="0"/>
              <a:t>genom</a:t>
            </a:r>
            <a:r>
              <a:rPr sz="3200" spc="-95" dirty="0"/>
              <a:t> </a:t>
            </a:r>
            <a:r>
              <a:rPr sz="3200" dirty="0"/>
              <a:t>målgruppens</a:t>
            </a:r>
            <a:r>
              <a:rPr sz="3200" spc="-65" dirty="0"/>
              <a:t> </a:t>
            </a:r>
            <a:r>
              <a:rPr sz="3200" spc="-10" dirty="0"/>
              <a:t>beteende</a:t>
            </a:r>
            <a:endParaRPr sz="3200"/>
          </a:p>
        </p:txBody>
      </p:sp>
      <p:sp>
        <p:nvSpPr>
          <p:cNvPr id="5" name="object 5"/>
          <p:cNvSpPr txBox="1">
            <a:spLocks noGrp="1"/>
          </p:cNvSpPr>
          <p:nvPr>
            <p:ph type="sldNum" sz="quarter" idx="7"/>
          </p:nvPr>
        </p:nvSpPr>
        <p:spPr>
          <a:xfrm>
            <a:off x="11383009" y="6545487"/>
            <a:ext cx="259715" cy="196215"/>
          </a:xfrm>
          <a:prstGeom prst="rect">
            <a:avLst/>
          </a:prstGeom>
        </p:spPr>
        <p:txBody>
          <a:bodyPr vert="horz" wrap="square" lIns="0" tIns="0" rIns="0" bIns="0" rtlCol="0">
            <a:spAutoFit/>
          </a:bodyPr>
          <a:lstStyle>
            <a:defPPr>
              <a:defRPr kern="0"/>
            </a:defPPr>
            <a:lvl1pPr>
              <a:defRPr sz="1200" b="0" i="0">
                <a:solidFill>
                  <a:schemeClr val="bg1"/>
                </a:solidFill>
                <a:latin typeface="Arial"/>
                <a:cs typeface="Arial"/>
              </a:defRPr>
            </a:lvl1pPr>
          </a:lstStyle>
          <a:p>
            <a:pPr marL="38100">
              <a:lnSpc>
                <a:spcPts val="1425"/>
              </a:lnSpc>
            </a:pPr>
            <a:fld id="{81D60167-4931-47E6-BA6A-407CBD079E47}" type="slidenum">
              <a:rPr lang="sv-SE" spc="-25" smtClean="0"/>
              <a:pPr marL="38100">
                <a:lnSpc>
                  <a:spcPts val="1425"/>
                </a:lnSpc>
              </a:pPr>
              <a:t>37</a:t>
            </a:fld>
            <a:endParaRPr spc="-25" dirty="0"/>
          </a:p>
        </p:txBody>
      </p:sp>
      <p:sp>
        <p:nvSpPr>
          <p:cNvPr id="3" name="object 3"/>
          <p:cNvSpPr txBox="1"/>
          <p:nvPr/>
        </p:nvSpPr>
        <p:spPr>
          <a:xfrm>
            <a:off x="827024" y="2457729"/>
            <a:ext cx="9917176" cy="1591526"/>
          </a:xfrm>
          <a:prstGeom prst="rect">
            <a:avLst/>
          </a:prstGeom>
        </p:spPr>
        <p:txBody>
          <a:bodyPr vert="horz" wrap="square" lIns="0" tIns="12700" rIns="0" bIns="0" rtlCol="0">
            <a:spAutoFit/>
          </a:bodyPr>
          <a:lstStyle/>
          <a:p>
            <a:pPr marL="12700" marR="5080">
              <a:lnSpc>
                <a:spcPct val="120000"/>
              </a:lnSpc>
              <a:spcBef>
                <a:spcPts val="100"/>
              </a:spcBef>
            </a:pPr>
            <a:r>
              <a:rPr sz="1400" dirty="0">
                <a:solidFill>
                  <a:srgbClr val="FFFFFF"/>
                </a:solidFill>
                <a:latin typeface="Arial"/>
                <a:cs typeface="Arial"/>
              </a:rPr>
              <a:t>Se</a:t>
            </a:r>
            <a:r>
              <a:rPr sz="1400" spc="-35" dirty="0">
                <a:solidFill>
                  <a:srgbClr val="FFFFFF"/>
                </a:solidFill>
                <a:latin typeface="Arial"/>
                <a:cs typeface="Arial"/>
              </a:rPr>
              <a:t> </a:t>
            </a:r>
            <a:r>
              <a:rPr sz="1400" dirty="0">
                <a:solidFill>
                  <a:srgbClr val="FFFFFF"/>
                </a:solidFill>
                <a:latin typeface="Arial"/>
                <a:cs typeface="Arial"/>
              </a:rPr>
              <a:t>hela</a:t>
            </a:r>
            <a:r>
              <a:rPr sz="1400" spc="-35" dirty="0">
                <a:solidFill>
                  <a:srgbClr val="FFFFFF"/>
                </a:solidFill>
                <a:latin typeface="Arial"/>
                <a:cs typeface="Arial"/>
              </a:rPr>
              <a:t> </a:t>
            </a:r>
            <a:r>
              <a:rPr sz="1400" spc="-10" dirty="0">
                <a:solidFill>
                  <a:srgbClr val="FFFFFF"/>
                </a:solidFill>
                <a:latin typeface="Arial"/>
                <a:cs typeface="Arial"/>
              </a:rPr>
              <a:t>upplevelseprocessen</a:t>
            </a:r>
            <a:r>
              <a:rPr sz="1400" spc="-70" dirty="0">
                <a:solidFill>
                  <a:srgbClr val="FFFFFF"/>
                </a:solidFill>
                <a:latin typeface="Arial"/>
                <a:cs typeface="Arial"/>
              </a:rPr>
              <a:t> </a:t>
            </a:r>
            <a:r>
              <a:rPr sz="1400" dirty="0">
                <a:solidFill>
                  <a:srgbClr val="FFFFFF"/>
                </a:solidFill>
                <a:latin typeface="Arial"/>
                <a:cs typeface="Arial"/>
              </a:rPr>
              <a:t>som</a:t>
            </a:r>
            <a:r>
              <a:rPr sz="1400" spc="-20" dirty="0">
                <a:solidFill>
                  <a:srgbClr val="FFFFFF"/>
                </a:solidFill>
                <a:latin typeface="Arial"/>
                <a:cs typeface="Arial"/>
              </a:rPr>
              <a:t> </a:t>
            </a:r>
            <a:r>
              <a:rPr sz="1400" dirty="0">
                <a:solidFill>
                  <a:srgbClr val="FFFFFF"/>
                </a:solidFill>
                <a:latin typeface="Arial"/>
                <a:cs typeface="Arial"/>
              </a:rPr>
              <a:t>en</a:t>
            </a:r>
            <a:r>
              <a:rPr sz="1400" spc="-35" dirty="0">
                <a:solidFill>
                  <a:srgbClr val="FFFFFF"/>
                </a:solidFill>
                <a:latin typeface="Arial"/>
                <a:cs typeface="Arial"/>
              </a:rPr>
              <a:t> </a:t>
            </a:r>
            <a:r>
              <a:rPr sz="1400" dirty="0">
                <a:solidFill>
                  <a:srgbClr val="FFFFFF"/>
                </a:solidFill>
                <a:latin typeface="Arial"/>
                <a:cs typeface="Arial"/>
              </a:rPr>
              <a:t>del</a:t>
            </a:r>
            <a:r>
              <a:rPr sz="1400" spc="-25" dirty="0">
                <a:solidFill>
                  <a:srgbClr val="FFFFFF"/>
                </a:solidFill>
                <a:latin typeface="Arial"/>
                <a:cs typeface="Arial"/>
              </a:rPr>
              <a:t> </a:t>
            </a:r>
            <a:r>
              <a:rPr sz="1400" dirty="0">
                <a:solidFill>
                  <a:srgbClr val="FFFFFF"/>
                </a:solidFill>
                <a:latin typeface="Arial"/>
                <a:cs typeface="Arial"/>
              </a:rPr>
              <a:t>av</a:t>
            </a:r>
            <a:r>
              <a:rPr sz="1400" spc="-30" dirty="0">
                <a:solidFill>
                  <a:srgbClr val="FFFFFF"/>
                </a:solidFill>
                <a:latin typeface="Arial"/>
                <a:cs typeface="Arial"/>
              </a:rPr>
              <a:t> </a:t>
            </a:r>
            <a:r>
              <a:rPr sz="1400" spc="-10" dirty="0">
                <a:solidFill>
                  <a:srgbClr val="FFFFFF"/>
                </a:solidFill>
                <a:latin typeface="Arial"/>
                <a:cs typeface="Arial"/>
              </a:rPr>
              <a:t>evenemanget.</a:t>
            </a:r>
            <a:r>
              <a:rPr sz="1400" spc="-20" dirty="0">
                <a:solidFill>
                  <a:srgbClr val="FFFFFF"/>
                </a:solidFill>
                <a:latin typeface="Arial"/>
                <a:cs typeface="Arial"/>
              </a:rPr>
              <a:t> </a:t>
            </a:r>
            <a:r>
              <a:rPr sz="1400" spc="-10" dirty="0">
                <a:solidFill>
                  <a:srgbClr val="FFFFFF"/>
                </a:solidFill>
                <a:latin typeface="Arial"/>
                <a:cs typeface="Arial"/>
              </a:rPr>
              <a:t>Evenemanget</a:t>
            </a:r>
            <a:r>
              <a:rPr sz="1400" spc="-35" dirty="0">
                <a:solidFill>
                  <a:srgbClr val="FFFFFF"/>
                </a:solidFill>
                <a:latin typeface="Arial"/>
                <a:cs typeface="Arial"/>
              </a:rPr>
              <a:t> </a:t>
            </a:r>
            <a:r>
              <a:rPr sz="1400" dirty="0">
                <a:solidFill>
                  <a:srgbClr val="FFFFFF"/>
                </a:solidFill>
                <a:latin typeface="Arial"/>
                <a:cs typeface="Arial"/>
              </a:rPr>
              <a:t>börjar</a:t>
            </a:r>
            <a:r>
              <a:rPr sz="1400" spc="-15" dirty="0">
                <a:solidFill>
                  <a:srgbClr val="FFFFFF"/>
                </a:solidFill>
                <a:latin typeface="Arial"/>
                <a:cs typeface="Arial"/>
              </a:rPr>
              <a:t> </a:t>
            </a:r>
            <a:r>
              <a:rPr sz="1400" dirty="0">
                <a:solidFill>
                  <a:srgbClr val="FFFFFF"/>
                </a:solidFill>
                <a:latin typeface="Arial"/>
                <a:cs typeface="Arial"/>
              </a:rPr>
              <a:t>lång</a:t>
            </a:r>
            <a:r>
              <a:rPr sz="1400" spc="-45" dirty="0">
                <a:solidFill>
                  <a:srgbClr val="FFFFFF"/>
                </a:solidFill>
                <a:latin typeface="Arial"/>
                <a:cs typeface="Arial"/>
              </a:rPr>
              <a:t> </a:t>
            </a:r>
            <a:r>
              <a:rPr sz="1400" dirty="0">
                <a:solidFill>
                  <a:srgbClr val="FFFFFF"/>
                </a:solidFill>
                <a:latin typeface="Arial"/>
                <a:cs typeface="Arial"/>
              </a:rPr>
              <a:t>tid</a:t>
            </a:r>
            <a:r>
              <a:rPr sz="1400" spc="-35" dirty="0">
                <a:solidFill>
                  <a:srgbClr val="FFFFFF"/>
                </a:solidFill>
                <a:latin typeface="Arial"/>
                <a:cs typeface="Arial"/>
              </a:rPr>
              <a:t> </a:t>
            </a:r>
            <a:r>
              <a:rPr sz="1400" dirty="0">
                <a:solidFill>
                  <a:srgbClr val="FFFFFF"/>
                </a:solidFill>
                <a:latin typeface="Arial"/>
                <a:cs typeface="Arial"/>
              </a:rPr>
              <a:t>innan</a:t>
            </a:r>
            <a:r>
              <a:rPr sz="1400" spc="-35" dirty="0">
                <a:solidFill>
                  <a:srgbClr val="FFFFFF"/>
                </a:solidFill>
                <a:latin typeface="Arial"/>
                <a:cs typeface="Arial"/>
              </a:rPr>
              <a:t> </a:t>
            </a:r>
            <a:r>
              <a:rPr sz="1400" dirty="0">
                <a:solidFill>
                  <a:srgbClr val="FFFFFF"/>
                </a:solidFill>
                <a:latin typeface="Arial"/>
                <a:cs typeface="Arial"/>
              </a:rPr>
              <a:t>matchstart</a:t>
            </a:r>
            <a:r>
              <a:rPr sz="1400" spc="-10" dirty="0">
                <a:solidFill>
                  <a:srgbClr val="FFFFFF"/>
                </a:solidFill>
                <a:latin typeface="Arial"/>
                <a:cs typeface="Arial"/>
              </a:rPr>
              <a:t> </a:t>
            </a:r>
            <a:r>
              <a:rPr sz="1400" spc="-50" dirty="0">
                <a:solidFill>
                  <a:srgbClr val="FFFFFF"/>
                </a:solidFill>
                <a:latin typeface="Arial"/>
                <a:cs typeface="Arial"/>
              </a:rPr>
              <a:t>i </a:t>
            </a:r>
            <a:r>
              <a:rPr sz="1400" dirty="0">
                <a:solidFill>
                  <a:srgbClr val="FFFFFF"/>
                </a:solidFill>
                <a:latin typeface="Arial"/>
                <a:cs typeface="Arial"/>
              </a:rPr>
              <a:t>människors</a:t>
            </a:r>
            <a:r>
              <a:rPr sz="1400" spc="-65" dirty="0">
                <a:solidFill>
                  <a:srgbClr val="FFFFFF"/>
                </a:solidFill>
                <a:latin typeface="Arial"/>
                <a:cs typeface="Arial"/>
              </a:rPr>
              <a:t> </a:t>
            </a:r>
            <a:r>
              <a:rPr sz="1400" dirty="0">
                <a:solidFill>
                  <a:srgbClr val="FFFFFF"/>
                </a:solidFill>
                <a:latin typeface="Arial"/>
                <a:cs typeface="Arial"/>
              </a:rPr>
              <a:t>medvetande</a:t>
            </a:r>
            <a:r>
              <a:rPr sz="1400" spc="-45" dirty="0">
                <a:solidFill>
                  <a:srgbClr val="FFFFFF"/>
                </a:solidFill>
                <a:latin typeface="Arial"/>
                <a:cs typeface="Arial"/>
              </a:rPr>
              <a:t> </a:t>
            </a:r>
            <a:r>
              <a:rPr sz="1400" dirty="0">
                <a:solidFill>
                  <a:srgbClr val="FFFFFF"/>
                </a:solidFill>
                <a:latin typeface="Arial"/>
                <a:cs typeface="Arial"/>
              </a:rPr>
              <a:t>med</a:t>
            </a:r>
            <a:r>
              <a:rPr sz="1400" spc="-60" dirty="0">
                <a:solidFill>
                  <a:srgbClr val="FFFFFF"/>
                </a:solidFill>
                <a:latin typeface="Arial"/>
                <a:cs typeface="Arial"/>
              </a:rPr>
              <a:t> </a:t>
            </a:r>
            <a:r>
              <a:rPr sz="1400" spc="-10" dirty="0">
                <a:solidFill>
                  <a:srgbClr val="FFFFFF"/>
                </a:solidFill>
                <a:latin typeface="Arial"/>
                <a:cs typeface="Arial"/>
              </a:rPr>
              <a:t>förväntningar,</a:t>
            </a:r>
            <a:r>
              <a:rPr sz="1400" spc="-40" dirty="0">
                <a:solidFill>
                  <a:srgbClr val="FFFFFF"/>
                </a:solidFill>
                <a:latin typeface="Arial"/>
                <a:cs typeface="Arial"/>
              </a:rPr>
              <a:t> </a:t>
            </a:r>
            <a:r>
              <a:rPr sz="1400" dirty="0">
                <a:solidFill>
                  <a:srgbClr val="FFFFFF"/>
                </a:solidFill>
                <a:latin typeface="Arial"/>
                <a:cs typeface="Arial"/>
              </a:rPr>
              <a:t>planering</a:t>
            </a:r>
            <a:r>
              <a:rPr sz="1400" spc="-60" dirty="0">
                <a:solidFill>
                  <a:srgbClr val="FFFFFF"/>
                </a:solidFill>
                <a:latin typeface="Arial"/>
                <a:cs typeface="Arial"/>
              </a:rPr>
              <a:t> </a:t>
            </a:r>
            <a:r>
              <a:rPr sz="1400" dirty="0">
                <a:solidFill>
                  <a:srgbClr val="FFFFFF"/>
                </a:solidFill>
                <a:latin typeface="Arial"/>
                <a:cs typeface="Arial"/>
              </a:rPr>
              <a:t>och</a:t>
            </a:r>
            <a:r>
              <a:rPr sz="1400" spc="-60" dirty="0">
                <a:solidFill>
                  <a:srgbClr val="FFFFFF"/>
                </a:solidFill>
                <a:latin typeface="Arial"/>
                <a:cs typeface="Arial"/>
              </a:rPr>
              <a:t> </a:t>
            </a:r>
            <a:r>
              <a:rPr sz="1400" dirty="0">
                <a:solidFill>
                  <a:srgbClr val="FFFFFF"/>
                </a:solidFill>
                <a:latin typeface="Arial"/>
                <a:cs typeface="Arial"/>
              </a:rPr>
              <a:t>uppsnack.</a:t>
            </a:r>
            <a:r>
              <a:rPr sz="1400" spc="-70" dirty="0">
                <a:solidFill>
                  <a:srgbClr val="FFFFFF"/>
                </a:solidFill>
                <a:latin typeface="Arial"/>
                <a:cs typeface="Arial"/>
              </a:rPr>
              <a:t> </a:t>
            </a:r>
            <a:r>
              <a:rPr sz="1400" dirty="0">
                <a:solidFill>
                  <a:srgbClr val="FFFFFF"/>
                </a:solidFill>
                <a:latin typeface="Arial"/>
                <a:cs typeface="Arial"/>
              </a:rPr>
              <a:t>Exakt</a:t>
            </a:r>
            <a:r>
              <a:rPr sz="1400" spc="-45" dirty="0">
                <a:solidFill>
                  <a:srgbClr val="FFFFFF"/>
                </a:solidFill>
                <a:latin typeface="Arial"/>
                <a:cs typeface="Arial"/>
              </a:rPr>
              <a:t> </a:t>
            </a:r>
            <a:r>
              <a:rPr sz="1400" dirty="0">
                <a:solidFill>
                  <a:srgbClr val="FFFFFF"/>
                </a:solidFill>
                <a:latin typeface="Arial"/>
                <a:cs typeface="Arial"/>
              </a:rPr>
              <a:t>när</a:t>
            </a:r>
            <a:r>
              <a:rPr sz="1400" spc="-45" dirty="0">
                <a:solidFill>
                  <a:srgbClr val="FFFFFF"/>
                </a:solidFill>
                <a:latin typeface="Arial"/>
                <a:cs typeface="Arial"/>
              </a:rPr>
              <a:t> </a:t>
            </a:r>
            <a:r>
              <a:rPr sz="1400" spc="-10" dirty="0">
                <a:solidFill>
                  <a:srgbClr val="FFFFFF"/>
                </a:solidFill>
                <a:latin typeface="Arial"/>
                <a:cs typeface="Arial"/>
              </a:rPr>
              <a:t>upplevelseprocessen</a:t>
            </a:r>
            <a:r>
              <a:rPr sz="1400" spc="-90" dirty="0">
                <a:solidFill>
                  <a:srgbClr val="FFFFFF"/>
                </a:solidFill>
                <a:latin typeface="Arial"/>
                <a:cs typeface="Arial"/>
              </a:rPr>
              <a:t> </a:t>
            </a:r>
            <a:r>
              <a:rPr sz="1400" dirty="0">
                <a:solidFill>
                  <a:srgbClr val="FFFFFF"/>
                </a:solidFill>
                <a:latin typeface="Arial"/>
                <a:cs typeface="Arial"/>
              </a:rPr>
              <a:t>börjar</a:t>
            </a:r>
            <a:r>
              <a:rPr sz="1400" spc="-50" dirty="0">
                <a:solidFill>
                  <a:srgbClr val="FFFFFF"/>
                </a:solidFill>
                <a:latin typeface="Arial"/>
                <a:cs typeface="Arial"/>
              </a:rPr>
              <a:t> </a:t>
            </a:r>
            <a:r>
              <a:rPr sz="1400" spc="-10" dirty="0">
                <a:solidFill>
                  <a:srgbClr val="FFFFFF"/>
                </a:solidFill>
                <a:latin typeface="Arial"/>
                <a:cs typeface="Arial"/>
              </a:rPr>
              <a:t>varierar </a:t>
            </a:r>
            <a:r>
              <a:rPr sz="1400" dirty="0">
                <a:solidFill>
                  <a:srgbClr val="FFFFFF"/>
                </a:solidFill>
                <a:latin typeface="Arial"/>
                <a:cs typeface="Arial"/>
              </a:rPr>
              <a:t>från</a:t>
            </a:r>
            <a:r>
              <a:rPr sz="1400" spc="-10" dirty="0">
                <a:solidFill>
                  <a:srgbClr val="FFFFFF"/>
                </a:solidFill>
                <a:latin typeface="Arial"/>
                <a:cs typeface="Arial"/>
              </a:rPr>
              <a:t> evenemang</a:t>
            </a:r>
            <a:r>
              <a:rPr sz="1400" spc="-30" dirty="0">
                <a:solidFill>
                  <a:srgbClr val="FFFFFF"/>
                </a:solidFill>
                <a:latin typeface="Arial"/>
                <a:cs typeface="Arial"/>
              </a:rPr>
              <a:t> </a:t>
            </a:r>
            <a:r>
              <a:rPr sz="1400" dirty="0">
                <a:solidFill>
                  <a:srgbClr val="FFFFFF"/>
                </a:solidFill>
                <a:latin typeface="Arial"/>
                <a:cs typeface="Arial"/>
              </a:rPr>
              <a:t>till</a:t>
            </a:r>
            <a:r>
              <a:rPr sz="1400" spc="-35" dirty="0">
                <a:solidFill>
                  <a:srgbClr val="FFFFFF"/>
                </a:solidFill>
                <a:latin typeface="Arial"/>
                <a:cs typeface="Arial"/>
              </a:rPr>
              <a:t> </a:t>
            </a:r>
            <a:r>
              <a:rPr sz="1400" spc="-10" dirty="0">
                <a:solidFill>
                  <a:srgbClr val="FFFFFF"/>
                </a:solidFill>
                <a:latin typeface="Arial"/>
                <a:cs typeface="Arial"/>
              </a:rPr>
              <a:t>evenemang</a:t>
            </a:r>
            <a:r>
              <a:rPr sz="1400" spc="-25" dirty="0">
                <a:solidFill>
                  <a:srgbClr val="FFFFFF"/>
                </a:solidFill>
                <a:latin typeface="Arial"/>
                <a:cs typeface="Arial"/>
              </a:rPr>
              <a:t> </a:t>
            </a:r>
            <a:r>
              <a:rPr sz="1400" dirty="0">
                <a:solidFill>
                  <a:srgbClr val="FFFFFF"/>
                </a:solidFill>
                <a:latin typeface="Arial"/>
                <a:cs typeface="Arial"/>
              </a:rPr>
              <a:t>och</a:t>
            </a:r>
            <a:r>
              <a:rPr sz="1400" spc="-30" dirty="0">
                <a:solidFill>
                  <a:srgbClr val="FFFFFF"/>
                </a:solidFill>
                <a:latin typeface="Arial"/>
                <a:cs typeface="Arial"/>
              </a:rPr>
              <a:t> </a:t>
            </a:r>
            <a:r>
              <a:rPr sz="1400" dirty="0">
                <a:solidFill>
                  <a:srgbClr val="FFFFFF"/>
                </a:solidFill>
                <a:latin typeface="Arial"/>
                <a:cs typeface="Arial"/>
              </a:rPr>
              <a:t>styrs</a:t>
            </a:r>
            <a:r>
              <a:rPr sz="1400" spc="10" dirty="0">
                <a:solidFill>
                  <a:srgbClr val="FFFFFF"/>
                </a:solidFill>
                <a:latin typeface="Arial"/>
                <a:cs typeface="Arial"/>
              </a:rPr>
              <a:t> </a:t>
            </a:r>
            <a:r>
              <a:rPr sz="1400" dirty="0">
                <a:solidFill>
                  <a:srgbClr val="FFFFFF"/>
                </a:solidFill>
                <a:latin typeface="Arial"/>
                <a:cs typeface="Arial"/>
              </a:rPr>
              <a:t>till</a:t>
            </a:r>
            <a:r>
              <a:rPr sz="1400" spc="-50" dirty="0">
                <a:solidFill>
                  <a:srgbClr val="FFFFFF"/>
                </a:solidFill>
                <a:latin typeface="Arial"/>
                <a:cs typeface="Arial"/>
              </a:rPr>
              <a:t> </a:t>
            </a:r>
            <a:r>
              <a:rPr sz="1400" dirty="0">
                <a:solidFill>
                  <a:srgbClr val="FFFFFF"/>
                </a:solidFill>
                <a:latin typeface="Arial"/>
                <a:cs typeface="Arial"/>
              </a:rPr>
              <a:t>viss</a:t>
            </a:r>
            <a:r>
              <a:rPr sz="1400" spc="-30" dirty="0">
                <a:solidFill>
                  <a:srgbClr val="FFFFFF"/>
                </a:solidFill>
                <a:latin typeface="Arial"/>
                <a:cs typeface="Arial"/>
              </a:rPr>
              <a:t> </a:t>
            </a:r>
            <a:r>
              <a:rPr sz="1400" dirty="0">
                <a:solidFill>
                  <a:srgbClr val="FFFFFF"/>
                </a:solidFill>
                <a:latin typeface="Arial"/>
                <a:cs typeface="Arial"/>
              </a:rPr>
              <a:t>del</a:t>
            </a:r>
            <a:r>
              <a:rPr sz="1400" spc="-25" dirty="0">
                <a:solidFill>
                  <a:srgbClr val="FFFFFF"/>
                </a:solidFill>
                <a:latin typeface="Arial"/>
                <a:cs typeface="Arial"/>
              </a:rPr>
              <a:t> </a:t>
            </a:r>
            <a:r>
              <a:rPr sz="1400" dirty="0">
                <a:solidFill>
                  <a:srgbClr val="FFFFFF"/>
                </a:solidFill>
                <a:latin typeface="Arial"/>
                <a:cs typeface="Arial"/>
              </a:rPr>
              <a:t>av</a:t>
            </a:r>
            <a:r>
              <a:rPr sz="1400" spc="-25" dirty="0">
                <a:solidFill>
                  <a:srgbClr val="FFFFFF"/>
                </a:solidFill>
                <a:latin typeface="Arial"/>
                <a:cs typeface="Arial"/>
              </a:rPr>
              <a:t> </a:t>
            </a:r>
            <a:r>
              <a:rPr sz="1400" spc="-10" dirty="0">
                <a:solidFill>
                  <a:srgbClr val="FFFFFF"/>
                </a:solidFill>
                <a:latin typeface="Arial"/>
                <a:cs typeface="Arial"/>
              </a:rPr>
              <a:t>evenemangsarrangören</a:t>
            </a:r>
            <a:r>
              <a:rPr sz="1400" spc="-5" dirty="0">
                <a:solidFill>
                  <a:srgbClr val="FFFFFF"/>
                </a:solidFill>
                <a:latin typeface="Arial"/>
                <a:cs typeface="Arial"/>
              </a:rPr>
              <a:t> </a:t>
            </a:r>
            <a:r>
              <a:rPr sz="1400" dirty="0">
                <a:solidFill>
                  <a:srgbClr val="FFFFFF"/>
                </a:solidFill>
                <a:latin typeface="Arial"/>
                <a:cs typeface="Arial"/>
              </a:rPr>
              <a:t>och</a:t>
            </a:r>
            <a:r>
              <a:rPr sz="1400" spc="-25" dirty="0">
                <a:solidFill>
                  <a:srgbClr val="FFFFFF"/>
                </a:solidFill>
                <a:latin typeface="Arial"/>
                <a:cs typeface="Arial"/>
              </a:rPr>
              <a:t> </a:t>
            </a:r>
            <a:r>
              <a:rPr sz="1400" dirty="0">
                <a:solidFill>
                  <a:srgbClr val="FFFFFF"/>
                </a:solidFill>
                <a:latin typeface="Arial"/>
                <a:cs typeface="Arial"/>
              </a:rPr>
              <a:t>när</a:t>
            </a:r>
            <a:r>
              <a:rPr sz="1400" spc="-20" dirty="0">
                <a:solidFill>
                  <a:srgbClr val="FFFFFF"/>
                </a:solidFill>
                <a:latin typeface="Arial"/>
                <a:cs typeface="Arial"/>
              </a:rPr>
              <a:t> </a:t>
            </a:r>
            <a:r>
              <a:rPr sz="1400" spc="-10" dirty="0">
                <a:solidFill>
                  <a:srgbClr val="FFFFFF"/>
                </a:solidFill>
                <a:latin typeface="Arial"/>
                <a:cs typeface="Arial"/>
              </a:rPr>
              <a:t>marknadsföringen</a:t>
            </a:r>
            <a:r>
              <a:rPr sz="1400" spc="-15" dirty="0">
                <a:solidFill>
                  <a:srgbClr val="FFFFFF"/>
                </a:solidFill>
                <a:latin typeface="Arial"/>
                <a:cs typeface="Arial"/>
              </a:rPr>
              <a:t> </a:t>
            </a:r>
            <a:r>
              <a:rPr sz="1400" spc="-25" dirty="0">
                <a:solidFill>
                  <a:srgbClr val="FFFFFF"/>
                </a:solidFill>
                <a:latin typeface="Arial"/>
                <a:cs typeface="Arial"/>
              </a:rPr>
              <a:t>av </a:t>
            </a:r>
            <a:r>
              <a:rPr sz="1400" dirty="0">
                <a:solidFill>
                  <a:srgbClr val="FFFFFF"/>
                </a:solidFill>
                <a:latin typeface="Arial"/>
                <a:cs typeface="Arial"/>
              </a:rPr>
              <a:t>evenemanget</a:t>
            </a:r>
            <a:r>
              <a:rPr sz="1400" spc="-35" dirty="0">
                <a:solidFill>
                  <a:srgbClr val="FFFFFF"/>
                </a:solidFill>
                <a:latin typeface="Arial"/>
                <a:cs typeface="Arial"/>
              </a:rPr>
              <a:t> </a:t>
            </a:r>
            <a:r>
              <a:rPr sz="1400" dirty="0">
                <a:solidFill>
                  <a:srgbClr val="FFFFFF"/>
                </a:solidFill>
                <a:latin typeface="Arial"/>
                <a:cs typeface="Arial"/>
              </a:rPr>
              <a:t>inleds.</a:t>
            </a:r>
            <a:r>
              <a:rPr sz="1400" spc="-55" dirty="0">
                <a:solidFill>
                  <a:srgbClr val="FFFFFF"/>
                </a:solidFill>
                <a:latin typeface="Arial"/>
                <a:cs typeface="Arial"/>
              </a:rPr>
              <a:t> </a:t>
            </a:r>
            <a:r>
              <a:rPr sz="1400" spc="-10" dirty="0">
                <a:solidFill>
                  <a:srgbClr val="FFFFFF"/>
                </a:solidFill>
                <a:latin typeface="Arial"/>
                <a:cs typeface="Arial"/>
              </a:rPr>
              <a:t>Kommunikationen</a:t>
            </a:r>
            <a:r>
              <a:rPr sz="1400" spc="-50" dirty="0">
                <a:solidFill>
                  <a:srgbClr val="FFFFFF"/>
                </a:solidFill>
                <a:latin typeface="Arial"/>
                <a:cs typeface="Arial"/>
              </a:rPr>
              <a:t> </a:t>
            </a:r>
            <a:r>
              <a:rPr sz="1400" dirty="0">
                <a:solidFill>
                  <a:srgbClr val="FFFFFF"/>
                </a:solidFill>
                <a:latin typeface="Arial"/>
                <a:cs typeface="Arial"/>
              </a:rPr>
              <a:t>inför</a:t>
            </a:r>
            <a:r>
              <a:rPr sz="1400" spc="-40" dirty="0">
                <a:solidFill>
                  <a:srgbClr val="FFFFFF"/>
                </a:solidFill>
                <a:latin typeface="Arial"/>
                <a:cs typeface="Arial"/>
              </a:rPr>
              <a:t> </a:t>
            </a:r>
            <a:r>
              <a:rPr sz="1400" dirty="0">
                <a:solidFill>
                  <a:srgbClr val="FFFFFF"/>
                </a:solidFill>
                <a:latin typeface="Arial"/>
                <a:cs typeface="Arial"/>
              </a:rPr>
              <a:t>en</a:t>
            </a:r>
            <a:r>
              <a:rPr sz="1400" spc="-45" dirty="0">
                <a:solidFill>
                  <a:srgbClr val="FFFFFF"/>
                </a:solidFill>
                <a:latin typeface="Arial"/>
                <a:cs typeface="Arial"/>
              </a:rPr>
              <a:t> </a:t>
            </a:r>
            <a:r>
              <a:rPr sz="1400" dirty="0">
                <a:solidFill>
                  <a:srgbClr val="FFFFFF"/>
                </a:solidFill>
                <a:latin typeface="Arial"/>
                <a:cs typeface="Arial"/>
              </a:rPr>
              <a:t>match</a:t>
            </a:r>
            <a:r>
              <a:rPr sz="1400" spc="-30" dirty="0">
                <a:solidFill>
                  <a:srgbClr val="FFFFFF"/>
                </a:solidFill>
                <a:latin typeface="Arial"/>
                <a:cs typeface="Arial"/>
              </a:rPr>
              <a:t> </a:t>
            </a:r>
            <a:r>
              <a:rPr sz="1400" dirty="0">
                <a:solidFill>
                  <a:srgbClr val="FFFFFF"/>
                </a:solidFill>
                <a:latin typeface="Arial"/>
                <a:cs typeface="Arial"/>
              </a:rPr>
              <a:t>i</a:t>
            </a:r>
            <a:r>
              <a:rPr sz="1400" spc="-40" dirty="0">
                <a:solidFill>
                  <a:srgbClr val="FFFFFF"/>
                </a:solidFill>
                <a:latin typeface="Arial"/>
                <a:cs typeface="Arial"/>
              </a:rPr>
              <a:t> </a:t>
            </a:r>
            <a:r>
              <a:rPr sz="1400" dirty="0">
                <a:solidFill>
                  <a:srgbClr val="FFFFFF"/>
                </a:solidFill>
                <a:latin typeface="Arial"/>
                <a:cs typeface="Arial"/>
              </a:rPr>
              <a:t>serien</a:t>
            </a:r>
            <a:r>
              <a:rPr sz="1400" spc="-45" dirty="0">
                <a:solidFill>
                  <a:srgbClr val="FFFFFF"/>
                </a:solidFill>
                <a:latin typeface="Arial"/>
                <a:cs typeface="Arial"/>
              </a:rPr>
              <a:t> </a:t>
            </a:r>
            <a:r>
              <a:rPr sz="1400" dirty="0">
                <a:solidFill>
                  <a:srgbClr val="FFFFFF"/>
                </a:solidFill>
                <a:latin typeface="Arial"/>
                <a:cs typeface="Arial"/>
              </a:rPr>
              <a:t>bör</a:t>
            </a:r>
            <a:r>
              <a:rPr sz="1400" spc="-35" dirty="0">
                <a:solidFill>
                  <a:srgbClr val="FFFFFF"/>
                </a:solidFill>
                <a:latin typeface="Arial"/>
                <a:cs typeface="Arial"/>
              </a:rPr>
              <a:t> </a:t>
            </a:r>
            <a:r>
              <a:rPr sz="1400" dirty="0">
                <a:solidFill>
                  <a:srgbClr val="FFFFFF"/>
                </a:solidFill>
                <a:latin typeface="Arial"/>
                <a:cs typeface="Arial"/>
              </a:rPr>
              <a:t>börja</a:t>
            </a:r>
            <a:r>
              <a:rPr sz="1400" spc="-45" dirty="0">
                <a:solidFill>
                  <a:srgbClr val="FFFFFF"/>
                </a:solidFill>
                <a:latin typeface="Arial"/>
                <a:cs typeface="Arial"/>
              </a:rPr>
              <a:t> </a:t>
            </a:r>
            <a:r>
              <a:rPr sz="1400" dirty="0">
                <a:solidFill>
                  <a:srgbClr val="FFFFFF"/>
                </a:solidFill>
                <a:latin typeface="Arial"/>
                <a:cs typeface="Arial"/>
              </a:rPr>
              <a:t>minst</a:t>
            </a:r>
            <a:r>
              <a:rPr sz="1400" spc="-35" dirty="0">
                <a:solidFill>
                  <a:srgbClr val="FFFFFF"/>
                </a:solidFill>
                <a:latin typeface="Arial"/>
                <a:cs typeface="Arial"/>
              </a:rPr>
              <a:t> </a:t>
            </a:r>
            <a:r>
              <a:rPr sz="1400" dirty="0">
                <a:solidFill>
                  <a:srgbClr val="FFFFFF"/>
                </a:solidFill>
                <a:latin typeface="Arial"/>
                <a:cs typeface="Arial"/>
              </a:rPr>
              <a:t>tre</a:t>
            </a:r>
            <a:r>
              <a:rPr sz="1400" spc="-35" dirty="0">
                <a:solidFill>
                  <a:srgbClr val="FFFFFF"/>
                </a:solidFill>
                <a:latin typeface="Arial"/>
                <a:cs typeface="Arial"/>
              </a:rPr>
              <a:t> </a:t>
            </a:r>
            <a:r>
              <a:rPr sz="1400" dirty="0">
                <a:solidFill>
                  <a:srgbClr val="FFFFFF"/>
                </a:solidFill>
                <a:latin typeface="Arial"/>
                <a:cs typeface="Arial"/>
              </a:rPr>
              <a:t>dagar</a:t>
            </a:r>
            <a:r>
              <a:rPr sz="1400" spc="-35" dirty="0">
                <a:solidFill>
                  <a:srgbClr val="FFFFFF"/>
                </a:solidFill>
                <a:latin typeface="Arial"/>
                <a:cs typeface="Arial"/>
              </a:rPr>
              <a:t> </a:t>
            </a:r>
            <a:r>
              <a:rPr sz="1400" spc="-10" dirty="0">
                <a:solidFill>
                  <a:srgbClr val="FFFFFF"/>
                </a:solidFill>
                <a:latin typeface="Arial"/>
                <a:cs typeface="Arial"/>
              </a:rPr>
              <a:t>innan.</a:t>
            </a:r>
            <a:endParaRPr sz="1400" dirty="0">
              <a:latin typeface="Arial"/>
              <a:cs typeface="Arial"/>
            </a:endParaRPr>
          </a:p>
          <a:p>
            <a:pPr marL="12700" marR="161925">
              <a:lnSpc>
                <a:spcPct val="120000"/>
              </a:lnSpc>
              <a:spcBef>
                <a:spcPts val="384"/>
              </a:spcBef>
            </a:pPr>
            <a:r>
              <a:rPr sz="1400" dirty="0">
                <a:solidFill>
                  <a:srgbClr val="FFFFFF"/>
                </a:solidFill>
                <a:latin typeface="Arial"/>
                <a:cs typeface="Arial"/>
              </a:rPr>
              <a:t>Ett</a:t>
            </a:r>
            <a:r>
              <a:rPr sz="1400" spc="-35" dirty="0">
                <a:solidFill>
                  <a:srgbClr val="FFFFFF"/>
                </a:solidFill>
                <a:latin typeface="Arial"/>
                <a:cs typeface="Arial"/>
              </a:rPr>
              <a:t> </a:t>
            </a:r>
            <a:r>
              <a:rPr sz="1400" spc="-10" dirty="0">
                <a:solidFill>
                  <a:srgbClr val="FFFFFF"/>
                </a:solidFill>
                <a:latin typeface="Arial"/>
                <a:cs typeface="Arial"/>
              </a:rPr>
              <a:t>matchevenemang</a:t>
            </a:r>
            <a:r>
              <a:rPr sz="1400" spc="-30" dirty="0">
                <a:solidFill>
                  <a:srgbClr val="FFFFFF"/>
                </a:solidFill>
                <a:latin typeface="Arial"/>
                <a:cs typeface="Arial"/>
              </a:rPr>
              <a:t> </a:t>
            </a:r>
            <a:r>
              <a:rPr sz="1400" dirty="0">
                <a:solidFill>
                  <a:srgbClr val="FFFFFF"/>
                </a:solidFill>
                <a:latin typeface="Arial"/>
                <a:cs typeface="Arial"/>
              </a:rPr>
              <a:t>fortsätter sedan</a:t>
            </a:r>
            <a:r>
              <a:rPr sz="1400" spc="-45" dirty="0">
                <a:solidFill>
                  <a:srgbClr val="FFFFFF"/>
                </a:solidFill>
                <a:latin typeface="Arial"/>
                <a:cs typeface="Arial"/>
              </a:rPr>
              <a:t> </a:t>
            </a:r>
            <a:r>
              <a:rPr sz="1400" dirty="0">
                <a:solidFill>
                  <a:srgbClr val="FFFFFF"/>
                </a:solidFill>
                <a:latin typeface="Arial"/>
                <a:cs typeface="Arial"/>
              </a:rPr>
              <a:t>efter</a:t>
            </a:r>
            <a:r>
              <a:rPr sz="1400" spc="-25" dirty="0">
                <a:solidFill>
                  <a:srgbClr val="FFFFFF"/>
                </a:solidFill>
                <a:latin typeface="Arial"/>
                <a:cs typeface="Arial"/>
              </a:rPr>
              <a:t> </a:t>
            </a:r>
            <a:r>
              <a:rPr sz="1400" dirty="0">
                <a:solidFill>
                  <a:srgbClr val="FFFFFF"/>
                </a:solidFill>
                <a:latin typeface="Arial"/>
                <a:cs typeface="Arial"/>
              </a:rPr>
              <a:t>matchens</a:t>
            </a:r>
            <a:r>
              <a:rPr sz="1400" spc="-35" dirty="0">
                <a:solidFill>
                  <a:srgbClr val="FFFFFF"/>
                </a:solidFill>
                <a:latin typeface="Arial"/>
                <a:cs typeface="Arial"/>
              </a:rPr>
              <a:t> </a:t>
            </a:r>
            <a:r>
              <a:rPr sz="1400" dirty="0">
                <a:solidFill>
                  <a:srgbClr val="FFFFFF"/>
                </a:solidFill>
                <a:latin typeface="Arial"/>
                <a:cs typeface="Arial"/>
              </a:rPr>
              <a:t>slut,</a:t>
            </a:r>
            <a:r>
              <a:rPr sz="1400" spc="-30" dirty="0">
                <a:solidFill>
                  <a:srgbClr val="FFFFFF"/>
                </a:solidFill>
                <a:latin typeface="Arial"/>
                <a:cs typeface="Arial"/>
              </a:rPr>
              <a:t> </a:t>
            </a:r>
            <a:r>
              <a:rPr sz="1400" dirty="0">
                <a:solidFill>
                  <a:srgbClr val="FFFFFF"/>
                </a:solidFill>
                <a:latin typeface="Arial"/>
                <a:cs typeface="Arial"/>
              </a:rPr>
              <a:t>minst</a:t>
            </a:r>
            <a:r>
              <a:rPr sz="1400" spc="-45" dirty="0">
                <a:solidFill>
                  <a:srgbClr val="FFFFFF"/>
                </a:solidFill>
                <a:latin typeface="Arial"/>
                <a:cs typeface="Arial"/>
              </a:rPr>
              <a:t> </a:t>
            </a:r>
            <a:r>
              <a:rPr sz="1400" dirty="0">
                <a:solidFill>
                  <a:srgbClr val="FFFFFF"/>
                </a:solidFill>
                <a:latin typeface="Arial"/>
                <a:cs typeface="Arial"/>
              </a:rPr>
              <a:t>till</a:t>
            </a:r>
            <a:r>
              <a:rPr sz="1400" spc="-60" dirty="0">
                <a:solidFill>
                  <a:srgbClr val="FFFFFF"/>
                </a:solidFill>
                <a:latin typeface="Arial"/>
                <a:cs typeface="Arial"/>
              </a:rPr>
              <a:t> </a:t>
            </a:r>
            <a:r>
              <a:rPr sz="1400" dirty="0">
                <a:solidFill>
                  <a:srgbClr val="FFFFFF"/>
                </a:solidFill>
                <a:latin typeface="Arial"/>
                <a:cs typeface="Arial"/>
              </a:rPr>
              <a:t>dagen</a:t>
            </a:r>
            <a:r>
              <a:rPr sz="1400" spc="-30" dirty="0">
                <a:solidFill>
                  <a:srgbClr val="FFFFFF"/>
                </a:solidFill>
                <a:latin typeface="Arial"/>
                <a:cs typeface="Arial"/>
              </a:rPr>
              <a:t> </a:t>
            </a:r>
            <a:r>
              <a:rPr sz="1400" dirty="0">
                <a:solidFill>
                  <a:srgbClr val="FFFFFF"/>
                </a:solidFill>
                <a:latin typeface="Arial"/>
                <a:cs typeface="Arial"/>
              </a:rPr>
              <a:t>efter</a:t>
            </a:r>
            <a:r>
              <a:rPr sz="1400" spc="-30" dirty="0">
                <a:solidFill>
                  <a:srgbClr val="FFFFFF"/>
                </a:solidFill>
                <a:latin typeface="Arial"/>
                <a:cs typeface="Arial"/>
              </a:rPr>
              <a:t> </a:t>
            </a:r>
            <a:r>
              <a:rPr sz="1400" dirty="0">
                <a:solidFill>
                  <a:srgbClr val="FFFFFF"/>
                </a:solidFill>
                <a:latin typeface="Arial"/>
                <a:cs typeface="Arial"/>
              </a:rPr>
              <a:t>då</a:t>
            </a:r>
            <a:r>
              <a:rPr sz="1400" spc="-45" dirty="0">
                <a:solidFill>
                  <a:srgbClr val="FFFFFF"/>
                </a:solidFill>
                <a:latin typeface="Arial"/>
                <a:cs typeface="Arial"/>
              </a:rPr>
              <a:t> </a:t>
            </a:r>
            <a:r>
              <a:rPr sz="1400" dirty="0">
                <a:solidFill>
                  <a:srgbClr val="FFFFFF"/>
                </a:solidFill>
                <a:latin typeface="Arial"/>
                <a:cs typeface="Arial"/>
              </a:rPr>
              <a:t>publiken</a:t>
            </a:r>
            <a:r>
              <a:rPr sz="1400" spc="-50" dirty="0">
                <a:solidFill>
                  <a:srgbClr val="FFFFFF"/>
                </a:solidFill>
                <a:latin typeface="Arial"/>
                <a:cs typeface="Arial"/>
              </a:rPr>
              <a:t> </a:t>
            </a:r>
            <a:r>
              <a:rPr sz="1400" dirty="0">
                <a:solidFill>
                  <a:srgbClr val="FFFFFF"/>
                </a:solidFill>
                <a:latin typeface="Arial"/>
                <a:cs typeface="Arial"/>
              </a:rPr>
              <a:t>läser</a:t>
            </a:r>
            <a:r>
              <a:rPr sz="1400" spc="-45" dirty="0">
                <a:solidFill>
                  <a:srgbClr val="FFFFFF"/>
                </a:solidFill>
                <a:latin typeface="Arial"/>
                <a:cs typeface="Arial"/>
              </a:rPr>
              <a:t> </a:t>
            </a:r>
            <a:r>
              <a:rPr sz="1400" dirty="0">
                <a:solidFill>
                  <a:srgbClr val="FFFFFF"/>
                </a:solidFill>
                <a:latin typeface="Arial"/>
                <a:cs typeface="Arial"/>
              </a:rPr>
              <a:t>om</a:t>
            </a:r>
            <a:r>
              <a:rPr sz="1400" spc="-30" dirty="0">
                <a:solidFill>
                  <a:srgbClr val="FFFFFF"/>
                </a:solidFill>
                <a:latin typeface="Arial"/>
                <a:cs typeface="Arial"/>
              </a:rPr>
              <a:t> </a:t>
            </a:r>
            <a:r>
              <a:rPr sz="1400" dirty="0">
                <a:solidFill>
                  <a:srgbClr val="FFFFFF"/>
                </a:solidFill>
                <a:latin typeface="Arial"/>
                <a:cs typeface="Arial"/>
              </a:rPr>
              <a:t>matchen</a:t>
            </a:r>
            <a:r>
              <a:rPr sz="1400" spc="-30" dirty="0">
                <a:solidFill>
                  <a:srgbClr val="FFFFFF"/>
                </a:solidFill>
                <a:latin typeface="Arial"/>
                <a:cs typeface="Arial"/>
              </a:rPr>
              <a:t> </a:t>
            </a:r>
            <a:r>
              <a:rPr sz="1400" spc="-25" dirty="0">
                <a:solidFill>
                  <a:srgbClr val="FFFFFF"/>
                </a:solidFill>
                <a:latin typeface="Arial"/>
                <a:cs typeface="Arial"/>
              </a:rPr>
              <a:t>och </a:t>
            </a:r>
            <a:r>
              <a:rPr sz="1400" dirty="0">
                <a:solidFill>
                  <a:srgbClr val="FFFFFF"/>
                </a:solidFill>
                <a:latin typeface="Arial"/>
                <a:cs typeface="Arial"/>
              </a:rPr>
              <a:t>pratar</a:t>
            </a:r>
            <a:r>
              <a:rPr sz="1400" spc="-30" dirty="0">
                <a:solidFill>
                  <a:srgbClr val="FFFFFF"/>
                </a:solidFill>
                <a:latin typeface="Arial"/>
                <a:cs typeface="Arial"/>
              </a:rPr>
              <a:t> </a:t>
            </a:r>
            <a:r>
              <a:rPr sz="1400" dirty="0">
                <a:solidFill>
                  <a:srgbClr val="FFFFFF"/>
                </a:solidFill>
                <a:latin typeface="Arial"/>
                <a:cs typeface="Arial"/>
              </a:rPr>
              <a:t>med</a:t>
            </a:r>
            <a:r>
              <a:rPr sz="1400" spc="-35" dirty="0">
                <a:solidFill>
                  <a:srgbClr val="FFFFFF"/>
                </a:solidFill>
                <a:latin typeface="Arial"/>
                <a:cs typeface="Arial"/>
              </a:rPr>
              <a:t> </a:t>
            </a:r>
            <a:r>
              <a:rPr sz="1400" dirty="0">
                <a:solidFill>
                  <a:srgbClr val="FFFFFF"/>
                </a:solidFill>
                <a:latin typeface="Arial"/>
                <a:cs typeface="Arial"/>
              </a:rPr>
              <a:t>kollegor</a:t>
            </a:r>
            <a:r>
              <a:rPr sz="1400" spc="-55" dirty="0">
                <a:solidFill>
                  <a:srgbClr val="FFFFFF"/>
                </a:solidFill>
                <a:latin typeface="Arial"/>
                <a:cs typeface="Arial"/>
              </a:rPr>
              <a:t> </a:t>
            </a:r>
            <a:r>
              <a:rPr sz="1400" dirty="0">
                <a:solidFill>
                  <a:srgbClr val="FFFFFF"/>
                </a:solidFill>
                <a:latin typeface="Arial"/>
                <a:cs typeface="Arial"/>
              </a:rPr>
              <a:t>och</a:t>
            </a:r>
            <a:r>
              <a:rPr sz="1400" spc="-30" dirty="0">
                <a:solidFill>
                  <a:srgbClr val="FFFFFF"/>
                </a:solidFill>
                <a:latin typeface="Arial"/>
                <a:cs typeface="Arial"/>
              </a:rPr>
              <a:t> </a:t>
            </a:r>
            <a:r>
              <a:rPr sz="1400" spc="-10" dirty="0">
                <a:solidFill>
                  <a:srgbClr val="FFFFFF"/>
                </a:solidFill>
                <a:latin typeface="Arial"/>
                <a:cs typeface="Arial"/>
              </a:rPr>
              <a:t>vänner.</a:t>
            </a:r>
            <a:endParaRPr sz="1400" dirty="0">
              <a:latin typeface="Arial"/>
              <a:cs typeface="Arial"/>
            </a:endParaRPr>
          </a:p>
        </p:txBody>
      </p:sp>
      <p:sp>
        <p:nvSpPr>
          <p:cNvPr id="4" name="object 4"/>
          <p:cNvSpPr txBox="1"/>
          <p:nvPr/>
        </p:nvSpPr>
        <p:spPr>
          <a:xfrm>
            <a:off x="10328275" y="898652"/>
            <a:ext cx="1480185"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Upplevelseprocessen</a:t>
            </a:r>
            <a:endParaRPr sz="1200">
              <a:latin typeface="Arial"/>
              <a:cs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29294" y="1310633"/>
            <a:ext cx="3911600" cy="513715"/>
          </a:xfrm>
          <a:prstGeom prst="rect">
            <a:avLst/>
          </a:prstGeom>
        </p:spPr>
        <p:txBody>
          <a:bodyPr vert="horz" wrap="square" lIns="0" tIns="13335" rIns="0" bIns="0" rtlCol="0">
            <a:spAutoFit/>
          </a:bodyPr>
          <a:lstStyle/>
          <a:p>
            <a:pPr marL="12700">
              <a:lnSpc>
                <a:spcPct val="100000"/>
              </a:lnSpc>
              <a:spcBef>
                <a:spcPts val="105"/>
              </a:spcBef>
            </a:pPr>
            <a:r>
              <a:rPr sz="3200" spc="-10" dirty="0"/>
              <a:t>Upplevelseprocessen</a:t>
            </a:r>
            <a:endParaRPr sz="3200" dirty="0"/>
          </a:p>
        </p:txBody>
      </p:sp>
      <p:grpSp>
        <p:nvGrpSpPr>
          <p:cNvPr id="3" name="object 3"/>
          <p:cNvGrpSpPr/>
          <p:nvPr/>
        </p:nvGrpSpPr>
        <p:grpSpPr>
          <a:xfrm>
            <a:off x="1735835" y="2851365"/>
            <a:ext cx="8807450" cy="603885"/>
            <a:chOff x="1735835" y="2851365"/>
            <a:chExt cx="8807450" cy="603885"/>
          </a:xfrm>
        </p:grpSpPr>
        <p:pic>
          <p:nvPicPr>
            <p:cNvPr id="4" name="object 4"/>
            <p:cNvPicPr/>
            <p:nvPr/>
          </p:nvPicPr>
          <p:blipFill>
            <a:blip r:embed="rId2" cstate="print"/>
            <a:stretch>
              <a:fillRect/>
            </a:stretch>
          </p:blipFill>
          <p:spPr>
            <a:xfrm>
              <a:off x="1735835" y="2924543"/>
              <a:ext cx="8807196" cy="496836"/>
            </a:xfrm>
            <a:prstGeom prst="rect">
              <a:avLst/>
            </a:prstGeom>
          </p:spPr>
        </p:pic>
        <p:sp>
          <p:nvSpPr>
            <p:cNvPr id="5" name="object 5"/>
            <p:cNvSpPr/>
            <p:nvPr/>
          </p:nvSpPr>
          <p:spPr>
            <a:xfrm>
              <a:off x="1779269" y="3049269"/>
              <a:ext cx="8517890" cy="206375"/>
            </a:xfrm>
            <a:custGeom>
              <a:avLst/>
              <a:gdLst/>
              <a:ahLst/>
              <a:cxnLst/>
              <a:rect l="l" t="t" r="r" b="b"/>
              <a:pathLst>
                <a:path w="8517890" h="206375">
                  <a:moveTo>
                    <a:pt x="8311260" y="123820"/>
                  </a:moveTo>
                  <a:lnTo>
                    <a:pt x="8311260" y="206375"/>
                  </a:lnTo>
                  <a:lnTo>
                    <a:pt x="8476259" y="123825"/>
                  </a:lnTo>
                  <a:lnTo>
                    <a:pt x="8311260" y="123820"/>
                  </a:lnTo>
                  <a:close/>
                </a:path>
                <a:path w="8517890" h="206375">
                  <a:moveTo>
                    <a:pt x="8311260" y="82545"/>
                  </a:moveTo>
                  <a:lnTo>
                    <a:pt x="8311260" y="123820"/>
                  </a:lnTo>
                  <a:lnTo>
                    <a:pt x="8331834" y="123825"/>
                  </a:lnTo>
                  <a:lnTo>
                    <a:pt x="8331834" y="82550"/>
                  </a:lnTo>
                  <a:lnTo>
                    <a:pt x="8311260" y="82545"/>
                  </a:lnTo>
                  <a:close/>
                </a:path>
                <a:path w="8517890" h="206375">
                  <a:moveTo>
                    <a:pt x="8311260" y="0"/>
                  </a:moveTo>
                  <a:lnTo>
                    <a:pt x="8311260" y="82545"/>
                  </a:lnTo>
                  <a:lnTo>
                    <a:pt x="8331834" y="82550"/>
                  </a:lnTo>
                  <a:lnTo>
                    <a:pt x="8331834" y="123825"/>
                  </a:lnTo>
                  <a:lnTo>
                    <a:pt x="8476267" y="123820"/>
                  </a:lnTo>
                  <a:lnTo>
                    <a:pt x="8517636" y="103124"/>
                  </a:lnTo>
                  <a:lnTo>
                    <a:pt x="8311260" y="0"/>
                  </a:lnTo>
                  <a:close/>
                </a:path>
                <a:path w="8517890" h="206375">
                  <a:moveTo>
                    <a:pt x="0" y="80899"/>
                  </a:moveTo>
                  <a:lnTo>
                    <a:pt x="0" y="122174"/>
                  </a:lnTo>
                  <a:lnTo>
                    <a:pt x="8311260" y="123820"/>
                  </a:lnTo>
                  <a:lnTo>
                    <a:pt x="8311260" y="82545"/>
                  </a:lnTo>
                  <a:lnTo>
                    <a:pt x="0" y="80899"/>
                  </a:lnTo>
                  <a:close/>
                </a:path>
              </a:pathLst>
            </a:custGeom>
            <a:solidFill>
              <a:srgbClr val="9BC6CF"/>
            </a:solidFill>
          </p:spPr>
          <p:txBody>
            <a:bodyPr wrap="square" lIns="0" tIns="0" rIns="0" bIns="0" rtlCol="0"/>
            <a:lstStyle/>
            <a:p>
              <a:endParaRPr/>
            </a:p>
          </p:txBody>
        </p:sp>
        <p:pic>
          <p:nvPicPr>
            <p:cNvPr id="6" name="object 6"/>
            <p:cNvPicPr/>
            <p:nvPr/>
          </p:nvPicPr>
          <p:blipFill>
            <a:blip r:embed="rId3" cstate="print"/>
            <a:stretch>
              <a:fillRect/>
            </a:stretch>
          </p:blipFill>
          <p:spPr>
            <a:xfrm>
              <a:off x="7443215" y="2851365"/>
              <a:ext cx="119034" cy="603542"/>
            </a:xfrm>
            <a:prstGeom prst="rect">
              <a:avLst/>
            </a:prstGeom>
          </p:spPr>
        </p:pic>
        <p:sp>
          <p:nvSpPr>
            <p:cNvPr id="7" name="object 7"/>
            <p:cNvSpPr/>
            <p:nvPr/>
          </p:nvSpPr>
          <p:spPr>
            <a:xfrm>
              <a:off x="7504938" y="2890265"/>
              <a:ext cx="0" cy="504190"/>
            </a:xfrm>
            <a:custGeom>
              <a:avLst/>
              <a:gdLst/>
              <a:ahLst/>
              <a:cxnLst/>
              <a:rect l="l" t="t" r="r" b="b"/>
              <a:pathLst>
                <a:path h="504189">
                  <a:moveTo>
                    <a:pt x="0" y="504063"/>
                  </a:moveTo>
                  <a:lnTo>
                    <a:pt x="0" y="0"/>
                  </a:lnTo>
                </a:path>
              </a:pathLst>
            </a:custGeom>
            <a:ln w="38100">
              <a:solidFill>
                <a:srgbClr val="9BC6CF"/>
              </a:solidFill>
            </a:ln>
          </p:spPr>
          <p:txBody>
            <a:bodyPr wrap="square" lIns="0" tIns="0" rIns="0" bIns="0" rtlCol="0"/>
            <a:lstStyle/>
            <a:p>
              <a:endParaRPr/>
            </a:p>
          </p:txBody>
        </p:sp>
      </p:grpSp>
      <p:sp>
        <p:nvSpPr>
          <p:cNvPr id="8" name="object 8"/>
          <p:cNvSpPr txBox="1"/>
          <p:nvPr/>
        </p:nvSpPr>
        <p:spPr>
          <a:xfrm>
            <a:off x="2276982" y="2715259"/>
            <a:ext cx="1827530" cy="391160"/>
          </a:xfrm>
          <a:prstGeom prst="rect">
            <a:avLst/>
          </a:prstGeom>
        </p:spPr>
        <p:txBody>
          <a:bodyPr vert="horz" wrap="square" lIns="0" tIns="12700" rIns="0" bIns="0" rtlCol="0">
            <a:spAutoFit/>
          </a:bodyPr>
          <a:lstStyle/>
          <a:p>
            <a:pPr marL="476884" marR="5080" indent="-464820">
              <a:lnSpc>
                <a:spcPct val="100000"/>
              </a:lnSpc>
              <a:spcBef>
                <a:spcPts val="100"/>
              </a:spcBef>
            </a:pPr>
            <a:r>
              <a:rPr sz="1200" i="1" dirty="0">
                <a:solidFill>
                  <a:srgbClr val="FFFFFF"/>
                </a:solidFill>
                <a:latin typeface="Arial"/>
                <a:cs typeface="Arial"/>
              </a:rPr>
              <a:t>Bygga</a:t>
            </a:r>
            <a:r>
              <a:rPr sz="1200" i="1" spc="-40" dirty="0">
                <a:solidFill>
                  <a:srgbClr val="FFFFFF"/>
                </a:solidFill>
                <a:latin typeface="Arial"/>
                <a:cs typeface="Arial"/>
              </a:rPr>
              <a:t> </a:t>
            </a:r>
            <a:r>
              <a:rPr sz="1200" i="1" dirty="0">
                <a:solidFill>
                  <a:srgbClr val="FFFFFF"/>
                </a:solidFill>
                <a:latin typeface="Arial"/>
                <a:cs typeface="Arial"/>
              </a:rPr>
              <a:t>intresse</a:t>
            </a:r>
            <a:r>
              <a:rPr sz="1200" i="1" spc="-30" dirty="0">
                <a:solidFill>
                  <a:srgbClr val="FFFFFF"/>
                </a:solidFill>
                <a:latin typeface="Arial"/>
                <a:cs typeface="Arial"/>
              </a:rPr>
              <a:t> </a:t>
            </a:r>
            <a:r>
              <a:rPr sz="1200" i="1" dirty="0">
                <a:solidFill>
                  <a:srgbClr val="FFFFFF"/>
                </a:solidFill>
                <a:latin typeface="Arial"/>
                <a:cs typeface="Arial"/>
              </a:rPr>
              <a:t>för</a:t>
            </a:r>
            <a:r>
              <a:rPr sz="1200" i="1" spc="-5" dirty="0">
                <a:solidFill>
                  <a:srgbClr val="FFFFFF"/>
                </a:solidFill>
                <a:latin typeface="Arial"/>
                <a:cs typeface="Arial"/>
              </a:rPr>
              <a:t> </a:t>
            </a:r>
            <a:r>
              <a:rPr sz="1200" i="1" spc="-10" dirty="0">
                <a:solidFill>
                  <a:srgbClr val="FFFFFF"/>
                </a:solidFill>
                <a:latin typeface="Arial"/>
                <a:cs typeface="Arial"/>
              </a:rPr>
              <a:t>klubben </a:t>
            </a:r>
            <a:r>
              <a:rPr sz="1200" i="1" dirty="0">
                <a:solidFill>
                  <a:srgbClr val="FFFFFF"/>
                </a:solidFill>
                <a:latin typeface="Arial"/>
                <a:cs typeface="Arial"/>
              </a:rPr>
              <a:t>och</a:t>
            </a:r>
            <a:r>
              <a:rPr sz="1200" i="1" spc="-15" dirty="0">
                <a:solidFill>
                  <a:srgbClr val="FFFFFF"/>
                </a:solidFill>
                <a:latin typeface="Arial"/>
                <a:cs typeface="Arial"/>
              </a:rPr>
              <a:t> </a:t>
            </a:r>
            <a:r>
              <a:rPr sz="1200" i="1" spc="-10" dirty="0">
                <a:solidFill>
                  <a:srgbClr val="FFFFFF"/>
                </a:solidFill>
                <a:latin typeface="Arial"/>
                <a:cs typeface="Arial"/>
              </a:rPr>
              <a:t>matchen</a:t>
            </a:r>
            <a:endParaRPr sz="1200">
              <a:latin typeface="Arial"/>
              <a:cs typeface="Arial"/>
            </a:endParaRPr>
          </a:p>
        </p:txBody>
      </p:sp>
      <p:sp>
        <p:nvSpPr>
          <p:cNvPr id="9" name="object 9"/>
          <p:cNvSpPr txBox="1"/>
          <p:nvPr/>
        </p:nvSpPr>
        <p:spPr>
          <a:xfrm>
            <a:off x="5339334" y="2699384"/>
            <a:ext cx="1446530" cy="391795"/>
          </a:xfrm>
          <a:prstGeom prst="rect">
            <a:avLst/>
          </a:prstGeom>
        </p:spPr>
        <p:txBody>
          <a:bodyPr vert="horz" wrap="square" lIns="0" tIns="12700" rIns="0" bIns="0" rtlCol="0">
            <a:spAutoFit/>
          </a:bodyPr>
          <a:lstStyle/>
          <a:p>
            <a:pPr algn="ctr">
              <a:lnSpc>
                <a:spcPct val="100000"/>
              </a:lnSpc>
              <a:spcBef>
                <a:spcPts val="100"/>
              </a:spcBef>
            </a:pPr>
            <a:r>
              <a:rPr sz="1200" i="1" dirty="0">
                <a:solidFill>
                  <a:srgbClr val="FFFFFF"/>
                </a:solidFill>
                <a:latin typeface="Arial"/>
                <a:cs typeface="Arial"/>
              </a:rPr>
              <a:t>Före,</a:t>
            </a:r>
            <a:r>
              <a:rPr sz="1200" i="1" spc="-15" dirty="0">
                <a:solidFill>
                  <a:srgbClr val="FFFFFF"/>
                </a:solidFill>
                <a:latin typeface="Arial"/>
                <a:cs typeface="Arial"/>
              </a:rPr>
              <a:t> </a:t>
            </a:r>
            <a:r>
              <a:rPr sz="1200" i="1" dirty="0">
                <a:solidFill>
                  <a:srgbClr val="FFFFFF"/>
                </a:solidFill>
                <a:latin typeface="Arial"/>
                <a:cs typeface="Arial"/>
              </a:rPr>
              <a:t>under</a:t>
            </a:r>
            <a:r>
              <a:rPr sz="1200" i="1" spc="-30" dirty="0">
                <a:solidFill>
                  <a:srgbClr val="FFFFFF"/>
                </a:solidFill>
                <a:latin typeface="Arial"/>
                <a:cs typeface="Arial"/>
              </a:rPr>
              <a:t> </a:t>
            </a:r>
            <a:r>
              <a:rPr sz="1200" i="1" dirty="0">
                <a:solidFill>
                  <a:srgbClr val="FFFFFF"/>
                </a:solidFill>
                <a:latin typeface="Arial"/>
                <a:cs typeface="Arial"/>
              </a:rPr>
              <a:t>och</a:t>
            </a:r>
            <a:r>
              <a:rPr sz="1200" i="1" spc="-20" dirty="0">
                <a:solidFill>
                  <a:srgbClr val="FFFFFF"/>
                </a:solidFill>
                <a:latin typeface="Arial"/>
                <a:cs typeface="Arial"/>
              </a:rPr>
              <a:t> </a:t>
            </a:r>
            <a:r>
              <a:rPr sz="1200" i="1" spc="-10" dirty="0">
                <a:solidFill>
                  <a:srgbClr val="FFFFFF"/>
                </a:solidFill>
                <a:latin typeface="Arial"/>
                <a:cs typeface="Arial"/>
              </a:rPr>
              <a:t>efter</a:t>
            </a:r>
            <a:endParaRPr sz="1200">
              <a:latin typeface="Arial"/>
              <a:cs typeface="Arial"/>
            </a:endParaRPr>
          </a:p>
          <a:p>
            <a:pPr marL="1905" algn="ctr">
              <a:lnSpc>
                <a:spcPct val="100000"/>
              </a:lnSpc>
            </a:pPr>
            <a:r>
              <a:rPr sz="1200" i="1" spc="-10" dirty="0">
                <a:solidFill>
                  <a:srgbClr val="FFFFFF"/>
                </a:solidFill>
                <a:latin typeface="Arial"/>
                <a:cs typeface="Arial"/>
              </a:rPr>
              <a:t>arenaupplevelsen</a:t>
            </a:r>
            <a:endParaRPr sz="1200">
              <a:latin typeface="Arial"/>
              <a:cs typeface="Arial"/>
            </a:endParaRPr>
          </a:p>
        </p:txBody>
      </p:sp>
      <p:sp>
        <p:nvSpPr>
          <p:cNvPr id="10" name="object 10"/>
          <p:cNvSpPr txBox="1"/>
          <p:nvPr/>
        </p:nvSpPr>
        <p:spPr>
          <a:xfrm>
            <a:off x="8141589" y="2727452"/>
            <a:ext cx="1623695" cy="391160"/>
          </a:xfrm>
          <a:prstGeom prst="rect">
            <a:avLst/>
          </a:prstGeom>
        </p:spPr>
        <p:txBody>
          <a:bodyPr vert="horz" wrap="square" lIns="0" tIns="12700" rIns="0" bIns="0" rtlCol="0">
            <a:spAutoFit/>
          </a:bodyPr>
          <a:lstStyle/>
          <a:p>
            <a:pPr marL="396875" marR="5080" indent="-384810">
              <a:lnSpc>
                <a:spcPct val="100000"/>
              </a:lnSpc>
              <a:spcBef>
                <a:spcPts val="100"/>
              </a:spcBef>
            </a:pPr>
            <a:r>
              <a:rPr sz="1200" i="1" spc="-10" dirty="0">
                <a:solidFill>
                  <a:srgbClr val="FFFFFF"/>
                </a:solidFill>
                <a:latin typeface="Arial"/>
                <a:cs typeface="Arial"/>
              </a:rPr>
              <a:t>Mervärden</a:t>
            </a:r>
            <a:r>
              <a:rPr sz="1200" i="1" spc="-40" dirty="0">
                <a:solidFill>
                  <a:srgbClr val="FFFFFF"/>
                </a:solidFill>
                <a:latin typeface="Arial"/>
                <a:cs typeface="Arial"/>
              </a:rPr>
              <a:t> </a:t>
            </a:r>
            <a:r>
              <a:rPr sz="1200" i="1" dirty="0">
                <a:solidFill>
                  <a:srgbClr val="FFFFFF"/>
                </a:solidFill>
                <a:latin typeface="Arial"/>
                <a:cs typeface="Arial"/>
              </a:rPr>
              <a:t>när</a:t>
            </a:r>
            <a:r>
              <a:rPr sz="1200" i="1" spc="-25" dirty="0">
                <a:solidFill>
                  <a:srgbClr val="FFFFFF"/>
                </a:solidFill>
                <a:latin typeface="Arial"/>
                <a:cs typeface="Arial"/>
              </a:rPr>
              <a:t> </a:t>
            </a:r>
            <a:r>
              <a:rPr sz="1200" i="1" spc="-10" dirty="0">
                <a:solidFill>
                  <a:srgbClr val="FFFFFF"/>
                </a:solidFill>
                <a:latin typeface="Arial"/>
                <a:cs typeface="Arial"/>
              </a:rPr>
              <a:t>publiken </a:t>
            </a:r>
            <a:r>
              <a:rPr sz="1200" i="1" dirty="0">
                <a:solidFill>
                  <a:srgbClr val="FFFFFF"/>
                </a:solidFill>
                <a:latin typeface="Arial"/>
                <a:cs typeface="Arial"/>
              </a:rPr>
              <a:t>kommit</a:t>
            </a:r>
            <a:r>
              <a:rPr sz="1200" i="1" spc="-65" dirty="0">
                <a:solidFill>
                  <a:srgbClr val="FFFFFF"/>
                </a:solidFill>
                <a:latin typeface="Arial"/>
                <a:cs typeface="Arial"/>
              </a:rPr>
              <a:t> </a:t>
            </a:r>
            <a:r>
              <a:rPr sz="1200" i="1" spc="-25" dirty="0">
                <a:solidFill>
                  <a:srgbClr val="FFFFFF"/>
                </a:solidFill>
                <a:latin typeface="Arial"/>
                <a:cs typeface="Arial"/>
              </a:rPr>
              <a:t>hem</a:t>
            </a:r>
            <a:endParaRPr sz="1200">
              <a:latin typeface="Arial"/>
              <a:cs typeface="Arial"/>
            </a:endParaRPr>
          </a:p>
        </p:txBody>
      </p:sp>
      <p:grpSp>
        <p:nvGrpSpPr>
          <p:cNvPr id="11" name="object 11"/>
          <p:cNvGrpSpPr/>
          <p:nvPr/>
        </p:nvGrpSpPr>
        <p:grpSpPr>
          <a:xfrm>
            <a:off x="1723644" y="2096985"/>
            <a:ext cx="2933700" cy="572135"/>
            <a:chOff x="1723644" y="2096985"/>
            <a:chExt cx="2933700" cy="572135"/>
          </a:xfrm>
        </p:grpSpPr>
        <p:pic>
          <p:nvPicPr>
            <p:cNvPr id="12" name="object 12"/>
            <p:cNvPicPr/>
            <p:nvPr/>
          </p:nvPicPr>
          <p:blipFill>
            <a:blip r:embed="rId4" cstate="print"/>
            <a:stretch>
              <a:fillRect/>
            </a:stretch>
          </p:blipFill>
          <p:spPr>
            <a:xfrm>
              <a:off x="1723644" y="2096985"/>
              <a:ext cx="2933700" cy="512102"/>
            </a:xfrm>
            <a:prstGeom prst="rect">
              <a:avLst/>
            </a:prstGeom>
          </p:spPr>
        </p:pic>
        <p:pic>
          <p:nvPicPr>
            <p:cNvPr id="13" name="object 13"/>
            <p:cNvPicPr/>
            <p:nvPr/>
          </p:nvPicPr>
          <p:blipFill>
            <a:blip r:embed="rId5" cstate="print"/>
            <a:stretch>
              <a:fillRect/>
            </a:stretch>
          </p:blipFill>
          <p:spPr>
            <a:xfrm>
              <a:off x="2694432" y="2107679"/>
              <a:ext cx="990612" cy="560844"/>
            </a:xfrm>
            <a:prstGeom prst="rect">
              <a:avLst/>
            </a:prstGeom>
          </p:spPr>
        </p:pic>
        <p:sp>
          <p:nvSpPr>
            <p:cNvPr id="14" name="object 14"/>
            <p:cNvSpPr/>
            <p:nvPr/>
          </p:nvSpPr>
          <p:spPr>
            <a:xfrm>
              <a:off x="1770888" y="2124456"/>
              <a:ext cx="2844165" cy="422275"/>
            </a:xfrm>
            <a:custGeom>
              <a:avLst/>
              <a:gdLst/>
              <a:ahLst/>
              <a:cxnLst/>
              <a:rect l="l" t="t" r="r" b="b"/>
              <a:pathLst>
                <a:path w="2844165" h="422275">
                  <a:moveTo>
                    <a:pt x="2843784" y="0"/>
                  </a:moveTo>
                  <a:lnTo>
                    <a:pt x="0" y="0"/>
                  </a:lnTo>
                  <a:lnTo>
                    <a:pt x="0" y="422148"/>
                  </a:lnTo>
                  <a:lnTo>
                    <a:pt x="2843784" y="422148"/>
                  </a:lnTo>
                  <a:lnTo>
                    <a:pt x="2843784" y="0"/>
                  </a:lnTo>
                  <a:close/>
                </a:path>
              </a:pathLst>
            </a:custGeom>
            <a:solidFill>
              <a:schemeClr val="accent1"/>
            </a:solidFill>
          </p:spPr>
          <p:txBody>
            <a:bodyPr wrap="square" lIns="0" tIns="0" rIns="0" bIns="0" rtlCol="0"/>
            <a:lstStyle/>
            <a:p>
              <a:endParaRPr/>
            </a:p>
          </p:txBody>
        </p:sp>
        <p:sp>
          <p:nvSpPr>
            <p:cNvPr id="15" name="object 15"/>
            <p:cNvSpPr/>
            <p:nvPr/>
          </p:nvSpPr>
          <p:spPr>
            <a:xfrm>
              <a:off x="1770888" y="2124456"/>
              <a:ext cx="2844165" cy="422275"/>
            </a:xfrm>
            <a:custGeom>
              <a:avLst/>
              <a:gdLst/>
              <a:ahLst/>
              <a:cxnLst/>
              <a:rect l="l" t="t" r="r" b="b"/>
              <a:pathLst>
                <a:path w="2844165" h="422275">
                  <a:moveTo>
                    <a:pt x="0" y="422148"/>
                  </a:moveTo>
                  <a:lnTo>
                    <a:pt x="2843784" y="422148"/>
                  </a:lnTo>
                  <a:lnTo>
                    <a:pt x="2843784" y="0"/>
                  </a:lnTo>
                  <a:lnTo>
                    <a:pt x="0" y="0"/>
                  </a:lnTo>
                  <a:lnTo>
                    <a:pt x="0" y="422148"/>
                  </a:lnTo>
                  <a:close/>
                </a:path>
              </a:pathLst>
            </a:custGeom>
            <a:ln w="9524">
              <a:solidFill>
                <a:srgbClr val="005F70"/>
              </a:solidFill>
            </a:ln>
          </p:spPr>
          <p:txBody>
            <a:bodyPr wrap="square" lIns="0" tIns="0" rIns="0" bIns="0" rtlCol="0"/>
            <a:lstStyle/>
            <a:p>
              <a:endParaRPr/>
            </a:p>
          </p:txBody>
        </p:sp>
      </p:grpSp>
      <p:grpSp>
        <p:nvGrpSpPr>
          <p:cNvPr id="16" name="object 16"/>
          <p:cNvGrpSpPr/>
          <p:nvPr/>
        </p:nvGrpSpPr>
        <p:grpSpPr>
          <a:xfrm>
            <a:off x="2766060" y="2804121"/>
            <a:ext cx="6565900" cy="1521460"/>
            <a:chOff x="2766060" y="2804121"/>
            <a:chExt cx="6565900" cy="1521460"/>
          </a:xfrm>
        </p:grpSpPr>
        <p:pic>
          <p:nvPicPr>
            <p:cNvPr id="17" name="object 17"/>
            <p:cNvPicPr/>
            <p:nvPr/>
          </p:nvPicPr>
          <p:blipFill>
            <a:blip r:embed="rId6" cstate="print"/>
            <a:stretch>
              <a:fillRect/>
            </a:stretch>
          </p:blipFill>
          <p:spPr>
            <a:xfrm>
              <a:off x="2766060" y="3308591"/>
              <a:ext cx="797064" cy="1016520"/>
            </a:xfrm>
            <a:prstGeom prst="rect">
              <a:avLst/>
            </a:prstGeom>
          </p:spPr>
        </p:pic>
        <p:sp>
          <p:nvSpPr>
            <p:cNvPr id="18" name="object 18"/>
            <p:cNvSpPr/>
            <p:nvPr/>
          </p:nvSpPr>
          <p:spPr>
            <a:xfrm>
              <a:off x="3053080" y="3686555"/>
              <a:ext cx="228600" cy="577215"/>
            </a:xfrm>
            <a:custGeom>
              <a:avLst/>
              <a:gdLst/>
              <a:ahLst/>
              <a:cxnLst/>
              <a:rect l="l" t="t" r="r" b="b"/>
              <a:pathLst>
                <a:path w="228600" h="577214">
                  <a:moveTo>
                    <a:pt x="152441" y="380957"/>
                  </a:moveTo>
                  <a:lnTo>
                    <a:pt x="76241" y="381042"/>
                  </a:lnTo>
                  <a:lnTo>
                    <a:pt x="76453" y="576961"/>
                  </a:lnTo>
                  <a:lnTo>
                    <a:pt x="152653" y="576834"/>
                  </a:lnTo>
                  <a:lnTo>
                    <a:pt x="152441" y="380957"/>
                  </a:lnTo>
                  <a:close/>
                </a:path>
                <a:path w="228600" h="577214">
                  <a:moveTo>
                    <a:pt x="113792" y="0"/>
                  </a:moveTo>
                  <a:lnTo>
                    <a:pt x="0" y="381127"/>
                  </a:lnTo>
                  <a:lnTo>
                    <a:pt x="76241" y="381042"/>
                  </a:lnTo>
                  <a:lnTo>
                    <a:pt x="76200" y="342900"/>
                  </a:lnTo>
                  <a:lnTo>
                    <a:pt x="217153" y="342900"/>
                  </a:lnTo>
                  <a:lnTo>
                    <a:pt x="113792"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599" y="380873"/>
                  </a:lnTo>
                  <a:lnTo>
                    <a:pt x="217153" y="342900"/>
                  </a:lnTo>
                  <a:close/>
                </a:path>
              </a:pathLst>
            </a:custGeom>
            <a:solidFill>
              <a:srgbClr val="9BC6CF"/>
            </a:solidFill>
          </p:spPr>
          <p:txBody>
            <a:bodyPr wrap="square" lIns="0" tIns="0" rIns="0" bIns="0" rtlCol="0"/>
            <a:lstStyle/>
            <a:p>
              <a:endParaRPr/>
            </a:p>
          </p:txBody>
        </p:sp>
        <p:pic>
          <p:nvPicPr>
            <p:cNvPr id="19" name="object 19"/>
            <p:cNvPicPr/>
            <p:nvPr/>
          </p:nvPicPr>
          <p:blipFill>
            <a:blip r:embed="rId6" cstate="print"/>
            <a:stretch>
              <a:fillRect/>
            </a:stretch>
          </p:blipFill>
          <p:spPr>
            <a:xfrm>
              <a:off x="5652516" y="3308591"/>
              <a:ext cx="797064" cy="1016520"/>
            </a:xfrm>
            <a:prstGeom prst="rect">
              <a:avLst/>
            </a:prstGeom>
          </p:spPr>
        </p:pic>
        <p:sp>
          <p:nvSpPr>
            <p:cNvPr id="20" name="object 20"/>
            <p:cNvSpPr/>
            <p:nvPr/>
          </p:nvSpPr>
          <p:spPr>
            <a:xfrm>
              <a:off x="5939536" y="3686555"/>
              <a:ext cx="228600" cy="577215"/>
            </a:xfrm>
            <a:custGeom>
              <a:avLst/>
              <a:gdLst/>
              <a:ahLst/>
              <a:cxnLst/>
              <a:rect l="l" t="t" r="r" b="b"/>
              <a:pathLst>
                <a:path w="228600" h="577214">
                  <a:moveTo>
                    <a:pt x="152441" y="380957"/>
                  </a:moveTo>
                  <a:lnTo>
                    <a:pt x="76241" y="381042"/>
                  </a:lnTo>
                  <a:lnTo>
                    <a:pt x="76453" y="576961"/>
                  </a:lnTo>
                  <a:lnTo>
                    <a:pt x="152653" y="576834"/>
                  </a:lnTo>
                  <a:lnTo>
                    <a:pt x="152441" y="380957"/>
                  </a:lnTo>
                  <a:close/>
                </a:path>
                <a:path w="228600" h="577214">
                  <a:moveTo>
                    <a:pt x="113791" y="0"/>
                  </a:moveTo>
                  <a:lnTo>
                    <a:pt x="0" y="381127"/>
                  </a:lnTo>
                  <a:lnTo>
                    <a:pt x="76241" y="381042"/>
                  </a:lnTo>
                  <a:lnTo>
                    <a:pt x="76200" y="342900"/>
                  </a:lnTo>
                  <a:lnTo>
                    <a:pt x="217153" y="342900"/>
                  </a:lnTo>
                  <a:lnTo>
                    <a:pt x="113791"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600" y="380873"/>
                  </a:lnTo>
                  <a:lnTo>
                    <a:pt x="217153" y="342900"/>
                  </a:lnTo>
                  <a:close/>
                </a:path>
              </a:pathLst>
            </a:custGeom>
            <a:solidFill>
              <a:srgbClr val="9BC6CF"/>
            </a:solidFill>
          </p:spPr>
          <p:txBody>
            <a:bodyPr wrap="square" lIns="0" tIns="0" rIns="0" bIns="0" rtlCol="0"/>
            <a:lstStyle/>
            <a:p>
              <a:endParaRPr/>
            </a:p>
          </p:txBody>
        </p:sp>
        <p:pic>
          <p:nvPicPr>
            <p:cNvPr id="21" name="object 21"/>
            <p:cNvPicPr/>
            <p:nvPr/>
          </p:nvPicPr>
          <p:blipFill>
            <a:blip r:embed="rId3" cstate="print"/>
            <a:stretch>
              <a:fillRect/>
            </a:stretch>
          </p:blipFill>
          <p:spPr>
            <a:xfrm>
              <a:off x="4573524" y="2804121"/>
              <a:ext cx="119034" cy="603542"/>
            </a:xfrm>
            <a:prstGeom prst="rect">
              <a:avLst/>
            </a:prstGeom>
          </p:spPr>
        </p:pic>
        <p:sp>
          <p:nvSpPr>
            <p:cNvPr id="22" name="object 22"/>
            <p:cNvSpPr/>
            <p:nvPr/>
          </p:nvSpPr>
          <p:spPr>
            <a:xfrm>
              <a:off x="4635245" y="2843021"/>
              <a:ext cx="0" cy="504190"/>
            </a:xfrm>
            <a:custGeom>
              <a:avLst/>
              <a:gdLst/>
              <a:ahLst/>
              <a:cxnLst/>
              <a:rect l="l" t="t" r="r" b="b"/>
              <a:pathLst>
                <a:path h="504189">
                  <a:moveTo>
                    <a:pt x="0" y="504063"/>
                  </a:moveTo>
                  <a:lnTo>
                    <a:pt x="0" y="0"/>
                  </a:lnTo>
                </a:path>
              </a:pathLst>
            </a:custGeom>
            <a:ln w="38100">
              <a:solidFill>
                <a:srgbClr val="9BC6CF"/>
              </a:solidFill>
            </a:ln>
          </p:spPr>
          <p:txBody>
            <a:bodyPr wrap="square" lIns="0" tIns="0" rIns="0" bIns="0" rtlCol="0"/>
            <a:lstStyle/>
            <a:p>
              <a:endParaRPr/>
            </a:p>
          </p:txBody>
        </p:sp>
        <p:pic>
          <p:nvPicPr>
            <p:cNvPr id="23" name="object 23"/>
            <p:cNvPicPr/>
            <p:nvPr/>
          </p:nvPicPr>
          <p:blipFill>
            <a:blip r:embed="rId6" cstate="print"/>
            <a:stretch>
              <a:fillRect/>
            </a:stretch>
          </p:blipFill>
          <p:spPr>
            <a:xfrm>
              <a:off x="8534400" y="3308591"/>
              <a:ext cx="797064" cy="1016520"/>
            </a:xfrm>
            <a:prstGeom prst="rect">
              <a:avLst/>
            </a:prstGeom>
          </p:spPr>
        </p:pic>
        <p:sp>
          <p:nvSpPr>
            <p:cNvPr id="24" name="object 24"/>
            <p:cNvSpPr/>
            <p:nvPr/>
          </p:nvSpPr>
          <p:spPr>
            <a:xfrm>
              <a:off x="8821419" y="3686555"/>
              <a:ext cx="228600" cy="577215"/>
            </a:xfrm>
            <a:custGeom>
              <a:avLst/>
              <a:gdLst/>
              <a:ahLst/>
              <a:cxnLst/>
              <a:rect l="l" t="t" r="r" b="b"/>
              <a:pathLst>
                <a:path w="228600" h="577214">
                  <a:moveTo>
                    <a:pt x="152441" y="380957"/>
                  </a:moveTo>
                  <a:lnTo>
                    <a:pt x="76241" y="381042"/>
                  </a:lnTo>
                  <a:lnTo>
                    <a:pt x="76453" y="576961"/>
                  </a:lnTo>
                  <a:lnTo>
                    <a:pt x="152653" y="576834"/>
                  </a:lnTo>
                  <a:lnTo>
                    <a:pt x="152441" y="380957"/>
                  </a:lnTo>
                  <a:close/>
                </a:path>
                <a:path w="228600" h="577214">
                  <a:moveTo>
                    <a:pt x="113791" y="0"/>
                  </a:moveTo>
                  <a:lnTo>
                    <a:pt x="0" y="381127"/>
                  </a:lnTo>
                  <a:lnTo>
                    <a:pt x="76241" y="381042"/>
                  </a:lnTo>
                  <a:lnTo>
                    <a:pt x="76200" y="342900"/>
                  </a:lnTo>
                  <a:lnTo>
                    <a:pt x="217153" y="342900"/>
                  </a:lnTo>
                  <a:lnTo>
                    <a:pt x="113791"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600" y="380873"/>
                  </a:lnTo>
                  <a:lnTo>
                    <a:pt x="217153" y="342900"/>
                  </a:lnTo>
                  <a:close/>
                </a:path>
              </a:pathLst>
            </a:custGeom>
            <a:solidFill>
              <a:srgbClr val="9BC6CF"/>
            </a:solidFill>
          </p:spPr>
          <p:txBody>
            <a:bodyPr wrap="square" lIns="0" tIns="0" rIns="0" bIns="0" rtlCol="0"/>
            <a:lstStyle/>
            <a:p>
              <a:endParaRPr/>
            </a:p>
          </p:txBody>
        </p:sp>
      </p:grpSp>
      <p:sp>
        <p:nvSpPr>
          <p:cNvPr id="25" name="object 25"/>
          <p:cNvSpPr txBox="1"/>
          <p:nvPr/>
        </p:nvSpPr>
        <p:spPr>
          <a:xfrm>
            <a:off x="1775650" y="2180335"/>
            <a:ext cx="2842895" cy="299720"/>
          </a:xfrm>
          <a:prstGeom prst="rect">
            <a:avLst/>
          </a:prstGeom>
        </p:spPr>
        <p:txBody>
          <a:bodyPr vert="horz" wrap="square" lIns="0" tIns="12700" rIns="0" bIns="0" rtlCol="0">
            <a:spAutoFit/>
          </a:bodyPr>
          <a:lstStyle/>
          <a:p>
            <a:pPr marR="635" algn="ctr">
              <a:lnSpc>
                <a:spcPct val="100000"/>
              </a:lnSpc>
              <a:spcBef>
                <a:spcPts val="100"/>
              </a:spcBef>
            </a:pPr>
            <a:r>
              <a:rPr sz="1800" spc="-20" dirty="0">
                <a:solidFill>
                  <a:srgbClr val="FFFFFF"/>
                </a:solidFill>
                <a:latin typeface="Arial"/>
                <a:cs typeface="Arial"/>
              </a:rPr>
              <a:t>FÖRE</a:t>
            </a:r>
            <a:endParaRPr sz="1800">
              <a:latin typeface="Arial"/>
              <a:cs typeface="Arial"/>
            </a:endParaRPr>
          </a:p>
        </p:txBody>
      </p:sp>
      <p:grpSp>
        <p:nvGrpSpPr>
          <p:cNvPr id="26" name="object 26"/>
          <p:cNvGrpSpPr/>
          <p:nvPr/>
        </p:nvGrpSpPr>
        <p:grpSpPr>
          <a:xfrm>
            <a:off x="4584191" y="2096985"/>
            <a:ext cx="2933700" cy="572135"/>
            <a:chOff x="4584191" y="2096985"/>
            <a:chExt cx="2933700" cy="572135"/>
          </a:xfrm>
        </p:grpSpPr>
        <p:pic>
          <p:nvPicPr>
            <p:cNvPr id="27" name="object 27"/>
            <p:cNvPicPr/>
            <p:nvPr/>
          </p:nvPicPr>
          <p:blipFill>
            <a:blip r:embed="rId4" cstate="print"/>
            <a:stretch>
              <a:fillRect/>
            </a:stretch>
          </p:blipFill>
          <p:spPr>
            <a:xfrm>
              <a:off x="4584191" y="2096985"/>
              <a:ext cx="2933700" cy="512102"/>
            </a:xfrm>
            <a:prstGeom prst="rect">
              <a:avLst/>
            </a:prstGeom>
          </p:spPr>
        </p:pic>
        <p:pic>
          <p:nvPicPr>
            <p:cNvPr id="28" name="object 28"/>
            <p:cNvPicPr/>
            <p:nvPr/>
          </p:nvPicPr>
          <p:blipFill>
            <a:blip r:embed="rId7" cstate="print"/>
            <a:stretch>
              <a:fillRect/>
            </a:stretch>
          </p:blipFill>
          <p:spPr>
            <a:xfrm>
              <a:off x="5468111" y="2107679"/>
              <a:ext cx="1165860" cy="560844"/>
            </a:xfrm>
            <a:prstGeom prst="rect">
              <a:avLst/>
            </a:prstGeom>
          </p:spPr>
        </p:pic>
        <p:sp>
          <p:nvSpPr>
            <p:cNvPr id="29" name="object 29"/>
            <p:cNvSpPr/>
            <p:nvPr/>
          </p:nvSpPr>
          <p:spPr>
            <a:xfrm>
              <a:off x="4631435" y="2124456"/>
              <a:ext cx="2844165" cy="422275"/>
            </a:xfrm>
            <a:custGeom>
              <a:avLst/>
              <a:gdLst/>
              <a:ahLst/>
              <a:cxnLst/>
              <a:rect l="l" t="t" r="r" b="b"/>
              <a:pathLst>
                <a:path w="2844165" h="422275">
                  <a:moveTo>
                    <a:pt x="2843784" y="0"/>
                  </a:moveTo>
                  <a:lnTo>
                    <a:pt x="0" y="0"/>
                  </a:lnTo>
                  <a:lnTo>
                    <a:pt x="0" y="422148"/>
                  </a:lnTo>
                  <a:lnTo>
                    <a:pt x="2843784" y="422148"/>
                  </a:lnTo>
                  <a:lnTo>
                    <a:pt x="2843784" y="0"/>
                  </a:lnTo>
                  <a:close/>
                </a:path>
              </a:pathLst>
            </a:custGeom>
            <a:solidFill>
              <a:schemeClr val="accent2"/>
            </a:solidFill>
          </p:spPr>
          <p:txBody>
            <a:bodyPr wrap="square" lIns="0" tIns="0" rIns="0" bIns="0" rtlCol="0"/>
            <a:lstStyle/>
            <a:p>
              <a:endParaRPr/>
            </a:p>
          </p:txBody>
        </p:sp>
        <p:sp>
          <p:nvSpPr>
            <p:cNvPr id="30" name="object 30"/>
            <p:cNvSpPr/>
            <p:nvPr/>
          </p:nvSpPr>
          <p:spPr>
            <a:xfrm>
              <a:off x="4631435" y="2124456"/>
              <a:ext cx="2844165" cy="422275"/>
            </a:xfrm>
            <a:custGeom>
              <a:avLst/>
              <a:gdLst/>
              <a:ahLst/>
              <a:cxnLst/>
              <a:rect l="l" t="t" r="r" b="b"/>
              <a:pathLst>
                <a:path w="2844165" h="422275">
                  <a:moveTo>
                    <a:pt x="0" y="422148"/>
                  </a:moveTo>
                  <a:lnTo>
                    <a:pt x="2843784" y="422148"/>
                  </a:lnTo>
                  <a:lnTo>
                    <a:pt x="2843784" y="0"/>
                  </a:lnTo>
                  <a:lnTo>
                    <a:pt x="0" y="0"/>
                  </a:lnTo>
                  <a:lnTo>
                    <a:pt x="0" y="422148"/>
                  </a:lnTo>
                  <a:close/>
                </a:path>
              </a:pathLst>
            </a:custGeom>
            <a:ln w="9524">
              <a:solidFill>
                <a:srgbClr val="BA9C00"/>
              </a:solidFill>
            </a:ln>
          </p:spPr>
          <p:txBody>
            <a:bodyPr wrap="square" lIns="0" tIns="0" rIns="0" bIns="0" rtlCol="0"/>
            <a:lstStyle/>
            <a:p>
              <a:endParaRPr/>
            </a:p>
          </p:txBody>
        </p:sp>
      </p:grpSp>
      <p:sp>
        <p:nvSpPr>
          <p:cNvPr id="31" name="object 31"/>
          <p:cNvSpPr txBox="1"/>
          <p:nvPr/>
        </p:nvSpPr>
        <p:spPr>
          <a:xfrm>
            <a:off x="4627816" y="2180335"/>
            <a:ext cx="2853055" cy="299720"/>
          </a:xfrm>
          <a:prstGeom prst="rect">
            <a:avLst/>
          </a:prstGeom>
        </p:spPr>
        <p:txBody>
          <a:bodyPr vert="horz" wrap="square" lIns="0" tIns="12700" rIns="0" bIns="0" rtlCol="0">
            <a:spAutoFit/>
          </a:bodyPr>
          <a:lstStyle/>
          <a:p>
            <a:pPr marL="1905" algn="ctr">
              <a:lnSpc>
                <a:spcPct val="100000"/>
              </a:lnSpc>
              <a:spcBef>
                <a:spcPts val="100"/>
              </a:spcBef>
            </a:pPr>
            <a:r>
              <a:rPr sz="1800" spc="-10" dirty="0">
                <a:solidFill>
                  <a:schemeClr val="bg1"/>
                </a:solidFill>
                <a:latin typeface="Arial"/>
                <a:cs typeface="Arial"/>
              </a:rPr>
              <a:t>UNDER</a:t>
            </a:r>
            <a:endParaRPr sz="1800" dirty="0">
              <a:solidFill>
                <a:schemeClr val="bg1"/>
              </a:solidFill>
              <a:latin typeface="Arial"/>
              <a:cs typeface="Arial"/>
            </a:endParaRPr>
          </a:p>
        </p:txBody>
      </p:sp>
      <p:grpSp>
        <p:nvGrpSpPr>
          <p:cNvPr id="32" name="object 32"/>
          <p:cNvGrpSpPr/>
          <p:nvPr/>
        </p:nvGrpSpPr>
        <p:grpSpPr>
          <a:xfrm>
            <a:off x="7447788" y="2096985"/>
            <a:ext cx="2933700" cy="572135"/>
            <a:chOff x="7447788" y="2096985"/>
            <a:chExt cx="2933700" cy="572135"/>
          </a:xfrm>
        </p:grpSpPr>
        <p:pic>
          <p:nvPicPr>
            <p:cNvPr id="33" name="object 33"/>
            <p:cNvPicPr/>
            <p:nvPr/>
          </p:nvPicPr>
          <p:blipFill>
            <a:blip r:embed="rId4" cstate="print"/>
            <a:stretch>
              <a:fillRect/>
            </a:stretch>
          </p:blipFill>
          <p:spPr>
            <a:xfrm>
              <a:off x="7447788" y="2096985"/>
              <a:ext cx="2933700" cy="512102"/>
            </a:xfrm>
            <a:prstGeom prst="rect">
              <a:avLst/>
            </a:prstGeom>
          </p:spPr>
        </p:pic>
        <p:pic>
          <p:nvPicPr>
            <p:cNvPr id="34" name="object 34"/>
            <p:cNvPicPr/>
            <p:nvPr/>
          </p:nvPicPr>
          <p:blipFill>
            <a:blip r:embed="rId8" cstate="print"/>
            <a:stretch>
              <a:fillRect/>
            </a:stretch>
          </p:blipFill>
          <p:spPr>
            <a:xfrm>
              <a:off x="8360663" y="2107679"/>
              <a:ext cx="1106436" cy="560844"/>
            </a:xfrm>
            <a:prstGeom prst="rect">
              <a:avLst/>
            </a:prstGeom>
          </p:spPr>
        </p:pic>
        <p:sp>
          <p:nvSpPr>
            <p:cNvPr id="35" name="object 35"/>
            <p:cNvSpPr/>
            <p:nvPr/>
          </p:nvSpPr>
          <p:spPr>
            <a:xfrm>
              <a:off x="7495032" y="2124456"/>
              <a:ext cx="2844165" cy="422275"/>
            </a:xfrm>
            <a:custGeom>
              <a:avLst/>
              <a:gdLst/>
              <a:ahLst/>
              <a:cxnLst/>
              <a:rect l="l" t="t" r="r" b="b"/>
              <a:pathLst>
                <a:path w="2844165" h="422275">
                  <a:moveTo>
                    <a:pt x="0" y="422148"/>
                  </a:moveTo>
                  <a:lnTo>
                    <a:pt x="2843783" y="422148"/>
                  </a:lnTo>
                  <a:lnTo>
                    <a:pt x="2843783" y="0"/>
                  </a:lnTo>
                  <a:lnTo>
                    <a:pt x="0" y="0"/>
                  </a:lnTo>
                  <a:lnTo>
                    <a:pt x="0" y="422148"/>
                  </a:lnTo>
                  <a:close/>
                </a:path>
              </a:pathLst>
            </a:custGeom>
            <a:ln w="9524">
              <a:solidFill>
                <a:srgbClr val="9BC6CF"/>
              </a:solidFill>
            </a:ln>
          </p:spPr>
          <p:txBody>
            <a:bodyPr wrap="square" lIns="0" tIns="0" rIns="0" bIns="0" rtlCol="0"/>
            <a:lstStyle/>
            <a:p>
              <a:endParaRPr/>
            </a:p>
          </p:txBody>
        </p:sp>
      </p:grpSp>
      <p:sp>
        <p:nvSpPr>
          <p:cNvPr id="36" name="object 36"/>
          <p:cNvSpPr txBox="1"/>
          <p:nvPr/>
        </p:nvSpPr>
        <p:spPr>
          <a:xfrm>
            <a:off x="7495031" y="2124455"/>
            <a:ext cx="2844165" cy="422275"/>
          </a:xfrm>
          <a:prstGeom prst="rect">
            <a:avLst/>
          </a:prstGeom>
          <a:solidFill>
            <a:srgbClr val="C3DDE1"/>
          </a:solidFill>
        </p:spPr>
        <p:txBody>
          <a:bodyPr vert="horz" wrap="square" lIns="0" tIns="68580" rIns="0" bIns="0" rtlCol="0">
            <a:spAutoFit/>
          </a:bodyPr>
          <a:lstStyle/>
          <a:p>
            <a:pPr marL="1270" algn="ctr">
              <a:lnSpc>
                <a:spcPct val="100000"/>
              </a:lnSpc>
              <a:spcBef>
                <a:spcPts val="540"/>
              </a:spcBef>
            </a:pPr>
            <a:r>
              <a:rPr sz="1800" spc="-10" dirty="0">
                <a:solidFill>
                  <a:srgbClr val="2C5A75"/>
                </a:solidFill>
                <a:latin typeface="Arial"/>
                <a:cs typeface="Arial"/>
              </a:rPr>
              <a:t>EFTER</a:t>
            </a:r>
            <a:endParaRPr sz="1800">
              <a:latin typeface="Arial"/>
              <a:cs typeface="Arial"/>
            </a:endParaRPr>
          </a:p>
        </p:txBody>
      </p:sp>
      <p:sp>
        <p:nvSpPr>
          <p:cNvPr id="37" name="object 37"/>
          <p:cNvSpPr txBox="1"/>
          <p:nvPr/>
        </p:nvSpPr>
        <p:spPr>
          <a:xfrm>
            <a:off x="1779270" y="4470653"/>
            <a:ext cx="8560435" cy="646430"/>
          </a:xfrm>
          <a:prstGeom prst="rect">
            <a:avLst/>
          </a:prstGeom>
          <a:ln w="19050">
            <a:solidFill>
              <a:srgbClr val="9BC6CF"/>
            </a:solidFill>
          </a:ln>
        </p:spPr>
        <p:txBody>
          <a:bodyPr vert="horz" wrap="square" lIns="0" tIns="4445" rIns="0" bIns="0" rtlCol="0">
            <a:spAutoFit/>
          </a:bodyPr>
          <a:lstStyle/>
          <a:p>
            <a:pPr>
              <a:lnSpc>
                <a:spcPct val="100000"/>
              </a:lnSpc>
              <a:spcBef>
                <a:spcPts val="35"/>
              </a:spcBef>
            </a:pPr>
            <a:endParaRPr sz="1500">
              <a:latin typeface="Times New Roman"/>
              <a:cs typeface="Times New Roman"/>
            </a:endParaRPr>
          </a:p>
          <a:p>
            <a:pPr marL="5080" algn="ctr">
              <a:lnSpc>
                <a:spcPct val="100000"/>
              </a:lnSpc>
            </a:pPr>
            <a:r>
              <a:rPr sz="1200" b="1" dirty="0">
                <a:solidFill>
                  <a:srgbClr val="FFFFFF"/>
                </a:solidFill>
                <a:latin typeface="Arial"/>
                <a:cs typeface="Arial"/>
              </a:rPr>
              <a:t>Aktiviteter</a:t>
            </a:r>
            <a:r>
              <a:rPr sz="1200" b="1" spc="25" dirty="0">
                <a:solidFill>
                  <a:srgbClr val="FFFFFF"/>
                </a:solidFill>
                <a:latin typeface="Arial"/>
                <a:cs typeface="Arial"/>
              </a:rPr>
              <a:t> </a:t>
            </a:r>
            <a:r>
              <a:rPr sz="1200" b="1" dirty="0">
                <a:solidFill>
                  <a:srgbClr val="FFFFFF"/>
                </a:solidFill>
                <a:latin typeface="Arial"/>
                <a:cs typeface="Arial"/>
              </a:rPr>
              <a:t>som</a:t>
            </a:r>
            <a:r>
              <a:rPr sz="1200" b="1" spc="-20" dirty="0">
                <a:solidFill>
                  <a:srgbClr val="FFFFFF"/>
                </a:solidFill>
                <a:latin typeface="Arial"/>
                <a:cs typeface="Arial"/>
              </a:rPr>
              <a:t> </a:t>
            </a:r>
            <a:r>
              <a:rPr sz="1200" b="1" dirty="0">
                <a:solidFill>
                  <a:srgbClr val="FFFFFF"/>
                </a:solidFill>
                <a:latin typeface="Arial"/>
                <a:cs typeface="Arial"/>
              </a:rPr>
              <a:t>påverkar</a:t>
            </a:r>
            <a:r>
              <a:rPr sz="1200" b="1" spc="-40" dirty="0">
                <a:solidFill>
                  <a:srgbClr val="FFFFFF"/>
                </a:solidFill>
                <a:latin typeface="Arial"/>
                <a:cs typeface="Arial"/>
              </a:rPr>
              <a:t> </a:t>
            </a:r>
            <a:r>
              <a:rPr sz="1200" b="1" dirty="0">
                <a:solidFill>
                  <a:srgbClr val="FFFFFF"/>
                </a:solidFill>
                <a:latin typeface="Arial"/>
                <a:cs typeface="Arial"/>
              </a:rPr>
              <a:t>målgruppen</a:t>
            </a:r>
            <a:r>
              <a:rPr sz="1200" b="1" spc="-10" dirty="0">
                <a:solidFill>
                  <a:srgbClr val="FFFFFF"/>
                </a:solidFill>
                <a:latin typeface="Arial"/>
                <a:cs typeface="Arial"/>
              </a:rPr>
              <a:t> </a:t>
            </a:r>
            <a:r>
              <a:rPr sz="1200" b="1" dirty="0">
                <a:solidFill>
                  <a:srgbClr val="FFFFFF"/>
                </a:solidFill>
                <a:latin typeface="Arial"/>
                <a:cs typeface="Arial"/>
              </a:rPr>
              <a:t>på</a:t>
            </a:r>
            <a:r>
              <a:rPr sz="1200" b="1" spc="-5" dirty="0">
                <a:solidFill>
                  <a:srgbClr val="FFFFFF"/>
                </a:solidFill>
                <a:latin typeface="Arial"/>
                <a:cs typeface="Arial"/>
              </a:rPr>
              <a:t> </a:t>
            </a:r>
            <a:r>
              <a:rPr sz="1200" b="1" dirty="0">
                <a:solidFill>
                  <a:srgbClr val="FFFFFF"/>
                </a:solidFill>
                <a:latin typeface="Arial"/>
                <a:cs typeface="Arial"/>
              </a:rPr>
              <a:t>kort</a:t>
            </a:r>
            <a:r>
              <a:rPr sz="1200" b="1" spc="-25" dirty="0">
                <a:solidFill>
                  <a:srgbClr val="FFFFFF"/>
                </a:solidFill>
                <a:latin typeface="Arial"/>
                <a:cs typeface="Arial"/>
              </a:rPr>
              <a:t> </a:t>
            </a:r>
            <a:r>
              <a:rPr sz="1200" b="1" dirty="0">
                <a:solidFill>
                  <a:srgbClr val="FFFFFF"/>
                </a:solidFill>
                <a:latin typeface="Arial"/>
                <a:cs typeface="Arial"/>
              </a:rPr>
              <a:t>och</a:t>
            </a:r>
            <a:r>
              <a:rPr sz="1200" b="1" spc="-15" dirty="0">
                <a:solidFill>
                  <a:srgbClr val="FFFFFF"/>
                </a:solidFill>
                <a:latin typeface="Arial"/>
                <a:cs typeface="Arial"/>
              </a:rPr>
              <a:t> </a:t>
            </a:r>
            <a:r>
              <a:rPr sz="1200" b="1" dirty="0">
                <a:solidFill>
                  <a:srgbClr val="FFFFFF"/>
                </a:solidFill>
                <a:latin typeface="Arial"/>
                <a:cs typeface="Arial"/>
              </a:rPr>
              <a:t>lång</a:t>
            </a:r>
            <a:r>
              <a:rPr sz="1200" b="1" spc="5" dirty="0">
                <a:solidFill>
                  <a:srgbClr val="FFFFFF"/>
                </a:solidFill>
                <a:latin typeface="Arial"/>
                <a:cs typeface="Arial"/>
              </a:rPr>
              <a:t> </a:t>
            </a:r>
            <a:r>
              <a:rPr sz="1200" b="1" spc="-20" dirty="0">
                <a:solidFill>
                  <a:srgbClr val="FFFFFF"/>
                </a:solidFill>
                <a:latin typeface="Arial"/>
                <a:cs typeface="Arial"/>
              </a:rPr>
              <a:t>sikt</a:t>
            </a:r>
            <a:endParaRPr sz="1200">
              <a:latin typeface="Arial"/>
              <a:cs typeface="Arial"/>
            </a:endParaRPr>
          </a:p>
        </p:txBody>
      </p:sp>
      <p:sp>
        <p:nvSpPr>
          <p:cNvPr id="38" name="object 38"/>
          <p:cNvSpPr txBox="1"/>
          <p:nvPr/>
        </p:nvSpPr>
        <p:spPr>
          <a:xfrm>
            <a:off x="1953260" y="3253816"/>
            <a:ext cx="525780" cy="194310"/>
          </a:xfrm>
          <a:prstGeom prst="rect">
            <a:avLst/>
          </a:prstGeom>
        </p:spPr>
        <p:txBody>
          <a:bodyPr vert="horz" wrap="square" lIns="0" tIns="13335" rIns="0" bIns="0" rtlCol="0">
            <a:spAutoFit/>
          </a:bodyPr>
          <a:lstStyle/>
          <a:p>
            <a:pPr marL="12700">
              <a:lnSpc>
                <a:spcPct val="100000"/>
              </a:lnSpc>
              <a:spcBef>
                <a:spcPts val="105"/>
              </a:spcBef>
            </a:pPr>
            <a:r>
              <a:rPr sz="1100" spc="-10" dirty="0">
                <a:solidFill>
                  <a:srgbClr val="FFFFFF"/>
                </a:solidFill>
                <a:latin typeface="Arial"/>
                <a:cs typeface="Arial"/>
              </a:rPr>
              <a:t>Intresse</a:t>
            </a:r>
            <a:endParaRPr sz="1100">
              <a:latin typeface="Arial"/>
              <a:cs typeface="Arial"/>
            </a:endParaRPr>
          </a:p>
        </p:txBody>
      </p:sp>
      <p:sp>
        <p:nvSpPr>
          <p:cNvPr id="39" name="object 39"/>
          <p:cNvSpPr txBox="1"/>
          <p:nvPr/>
        </p:nvSpPr>
        <p:spPr>
          <a:xfrm>
            <a:off x="2932938" y="3253816"/>
            <a:ext cx="462280" cy="362585"/>
          </a:xfrm>
          <a:prstGeom prst="rect">
            <a:avLst/>
          </a:prstGeom>
        </p:spPr>
        <p:txBody>
          <a:bodyPr vert="horz" wrap="square" lIns="0" tIns="13335" rIns="0" bIns="0" rtlCol="0">
            <a:spAutoFit/>
          </a:bodyPr>
          <a:lstStyle/>
          <a:p>
            <a:pPr marL="12700">
              <a:lnSpc>
                <a:spcPct val="100000"/>
              </a:lnSpc>
              <a:spcBef>
                <a:spcPts val="105"/>
              </a:spcBef>
            </a:pPr>
            <a:r>
              <a:rPr sz="1100" dirty="0">
                <a:solidFill>
                  <a:srgbClr val="FFFFFF"/>
                </a:solidFill>
                <a:latin typeface="Arial"/>
                <a:cs typeface="Arial"/>
              </a:rPr>
              <a:t>Köp</a:t>
            </a:r>
            <a:r>
              <a:rPr sz="1100" spc="-20" dirty="0">
                <a:solidFill>
                  <a:srgbClr val="FFFFFF"/>
                </a:solidFill>
                <a:latin typeface="Arial"/>
                <a:cs typeface="Arial"/>
              </a:rPr>
              <a:t> </a:t>
            </a:r>
            <a:r>
              <a:rPr sz="1100" spc="-25" dirty="0">
                <a:solidFill>
                  <a:srgbClr val="FFFFFF"/>
                </a:solidFill>
                <a:latin typeface="Arial"/>
                <a:cs typeface="Arial"/>
              </a:rPr>
              <a:t>av</a:t>
            </a:r>
            <a:endParaRPr sz="1100">
              <a:latin typeface="Arial"/>
              <a:cs typeface="Arial"/>
            </a:endParaRPr>
          </a:p>
          <a:p>
            <a:pPr marL="65405">
              <a:lnSpc>
                <a:spcPct val="100000"/>
              </a:lnSpc>
              <a:spcBef>
                <a:spcPts val="5"/>
              </a:spcBef>
            </a:pPr>
            <a:r>
              <a:rPr sz="1100" spc="-10" dirty="0">
                <a:solidFill>
                  <a:srgbClr val="FFFFFF"/>
                </a:solidFill>
                <a:latin typeface="Arial"/>
                <a:cs typeface="Arial"/>
              </a:rPr>
              <a:t>biljett</a:t>
            </a:r>
            <a:endParaRPr sz="1100">
              <a:latin typeface="Arial"/>
              <a:cs typeface="Arial"/>
            </a:endParaRPr>
          </a:p>
        </p:txBody>
      </p:sp>
      <p:sp>
        <p:nvSpPr>
          <p:cNvPr id="40" name="object 40"/>
          <p:cNvSpPr txBox="1"/>
          <p:nvPr/>
        </p:nvSpPr>
        <p:spPr>
          <a:xfrm>
            <a:off x="3860419" y="3281298"/>
            <a:ext cx="655320" cy="193675"/>
          </a:xfrm>
          <a:prstGeom prst="rect">
            <a:avLst/>
          </a:prstGeom>
        </p:spPr>
        <p:txBody>
          <a:bodyPr vert="horz" wrap="square" lIns="0" tIns="13335" rIns="0" bIns="0" rtlCol="0">
            <a:spAutoFit/>
          </a:bodyPr>
          <a:lstStyle/>
          <a:p>
            <a:pPr marL="12700">
              <a:lnSpc>
                <a:spcPct val="100000"/>
              </a:lnSpc>
              <a:spcBef>
                <a:spcPts val="105"/>
              </a:spcBef>
            </a:pPr>
            <a:r>
              <a:rPr sz="1100" spc="-10" dirty="0">
                <a:solidFill>
                  <a:srgbClr val="FFFFFF"/>
                </a:solidFill>
                <a:latin typeface="Arial"/>
                <a:cs typeface="Arial"/>
              </a:rPr>
              <a:t>Förväntan</a:t>
            </a:r>
            <a:endParaRPr sz="1100">
              <a:latin typeface="Arial"/>
              <a:cs typeface="Arial"/>
            </a:endParaRPr>
          </a:p>
        </p:txBody>
      </p:sp>
      <p:sp>
        <p:nvSpPr>
          <p:cNvPr id="41" name="object 41"/>
          <p:cNvSpPr txBox="1"/>
          <p:nvPr/>
        </p:nvSpPr>
        <p:spPr>
          <a:xfrm>
            <a:off x="4928742" y="3281298"/>
            <a:ext cx="313690" cy="193675"/>
          </a:xfrm>
          <a:prstGeom prst="rect">
            <a:avLst/>
          </a:prstGeom>
        </p:spPr>
        <p:txBody>
          <a:bodyPr vert="horz" wrap="square" lIns="0" tIns="13335" rIns="0" bIns="0" rtlCol="0">
            <a:spAutoFit/>
          </a:bodyPr>
          <a:lstStyle/>
          <a:p>
            <a:pPr marL="12700">
              <a:lnSpc>
                <a:spcPct val="100000"/>
              </a:lnSpc>
              <a:spcBef>
                <a:spcPts val="105"/>
              </a:spcBef>
            </a:pPr>
            <a:r>
              <a:rPr sz="1100" spc="-20" dirty="0">
                <a:solidFill>
                  <a:srgbClr val="FFFFFF"/>
                </a:solidFill>
                <a:latin typeface="Arial"/>
                <a:cs typeface="Arial"/>
              </a:rPr>
              <a:t>Före</a:t>
            </a:r>
            <a:endParaRPr sz="1100">
              <a:latin typeface="Arial"/>
              <a:cs typeface="Arial"/>
            </a:endParaRPr>
          </a:p>
        </p:txBody>
      </p:sp>
      <p:sp>
        <p:nvSpPr>
          <p:cNvPr id="42" name="object 42"/>
          <p:cNvSpPr txBox="1"/>
          <p:nvPr/>
        </p:nvSpPr>
        <p:spPr>
          <a:xfrm>
            <a:off x="5866257" y="3281298"/>
            <a:ext cx="406400" cy="193675"/>
          </a:xfrm>
          <a:prstGeom prst="rect">
            <a:avLst/>
          </a:prstGeom>
        </p:spPr>
        <p:txBody>
          <a:bodyPr vert="horz" wrap="square" lIns="0" tIns="13335" rIns="0" bIns="0" rtlCol="0">
            <a:spAutoFit/>
          </a:bodyPr>
          <a:lstStyle/>
          <a:p>
            <a:pPr marL="12700">
              <a:lnSpc>
                <a:spcPct val="100000"/>
              </a:lnSpc>
              <a:spcBef>
                <a:spcPts val="105"/>
              </a:spcBef>
            </a:pPr>
            <a:r>
              <a:rPr sz="1100" spc="-20" dirty="0">
                <a:solidFill>
                  <a:srgbClr val="FFFFFF"/>
                </a:solidFill>
                <a:latin typeface="Arial"/>
                <a:cs typeface="Arial"/>
              </a:rPr>
              <a:t>Under</a:t>
            </a:r>
            <a:endParaRPr sz="1100">
              <a:latin typeface="Arial"/>
              <a:cs typeface="Arial"/>
            </a:endParaRPr>
          </a:p>
        </p:txBody>
      </p:sp>
      <p:sp>
        <p:nvSpPr>
          <p:cNvPr id="43" name="object 43"/>
          <p:cNvSpPr txBox="1"/>
          <p:nvPr/>
        </p:nvSpPr>
        <p:spPr>
          <a:xfrm>
            <a:off x="6865746" y="3297682"/>
            <a:ext cx="323850" cy="193675"/>
          </a:xfrm>
          <a:prstGeom prst="rect">
            <a:avLst/>
          </a:prstGeom>
        </p:spPr>
        <p:txBody>
          <a:bodyPr vert="horz" wrap="square" lIns="0" tIns="13335" rIns="0" bIns="0" rtlCol="0">
            <a:spAutoFit/>
          </a:bodyPr>
          <a:lstStyle/>
          <a:p>
            <a:pPr marL="12700">
              <a:lnSpc>
                <a:spcPct val="100000"/>
              </a:lnSpc>
              <a:spcBef>
                <a:spcPts val="105"/>
              </a:spcBef>
            </a:pPr>
            <a:r>
              <a:rPr sz="1100" spc="-10" dirty="0">
                <a:solidFill>
                  <a:srgbClr val="FFFFFF"/>
                </a:solidFill>
                <a:latin typeface="Arial"/>
                <a:cs typeface="Arial"/>
              </a:rPr>
              <a:t>Efter</a:t>
            </a:r>
            <a:endParaRPr sz="1100">
              <a:latin typeface="Arial"/>
              <a:cs typeface="Arial"/>
            </a:endParaRPr>
          </a:p>
        </p:txBody>
      </p:sp>
      <p:grpSp>
        <p:nvGrpSpPr>
          <p:cNvPr id="44" name="object 44"/>
          <p:cNvGrpSpPr/>
          <p:nvPr/>
        </p:nvGrpSpPr>
        <p:grpSpPr>
          <a:xfrm>
            <a:off x="1799844" y="3308591"/>
            <a:ext cx="5624195" cy="1016635"/>
            <a:chOff x="1799844" y="3308591"/>
            <a:chExt cx="5624195" cy="1016635"/>
          </a:xfrm>
        </p:grpSpPr>
        <p:pic>
          <p:nvPicPr>
            <p:cNvPr id="45" name="object 45"/>
            <p:cNvPicPr/>
            <p:nvPr/>
          </p:nvPicPr>
          <p:blipFill>
            <a:blip r:embed="rId6" cstate="print"/>
            <a:stretch>
              <a:fillRect/>
            </a:stretch>
          </p:blipFill>
          <p:spPr>
            <a:xfrm>
              <a:off x="1799844" y="3308591"/>
              <a:ext cx="797064" cy="1016520"/>
            </a:xfrm>
            <a:prstGeom prst="rect">
              <a:avLst/>
            </a:prstGeom>
          </p:spPr>
        </p:pic>
        <p:sp>
          <p:nvSpPr>
            <p:cNvPr id="46" name="object 46"/>
            <p:cNvSpPr/>
            <p:nvPr/>
          </p:nvSpPr>
          <p:spPr>
            <a:xfrm>
              <a:off x="2086864" y="3686556"/>
              <a:ext cx="228600" cy="577215"/>
            </a:xfrm>
            <a:custGeom>
              <a:avLst/>
              <a:gdLst/>
              <a:ahLst/>
              <a:cxnLst/>
              <a:rect l="l" t="t" r="r" b="b"/>
              <a:pathLst>
                <a:path w="228600" h="577214">
                  <a:moveTo>
                    <a:pt x="152441" y="380957"/>
                  </a:moveTo>
                  <a:lnTo>
                    <a:pt x="76241" y="381042"/>
                  </a:lnTo>
                  <a:lnTo>
                    <a:pt x="76454" y="576961"/>
                  </a:lnTo>
                  <a:lnTo>
                    <a:pt x="152654" y="576834"/>
                  </a:lnTo>
                  <a:lnTo>
                    <a:pt x="152441" y="380957"/>
                  </a:lnTo>
                  <a:close/>
                </a:path>
                <a:path w="228600" h="577214">
                  <a:moveTo>
                    <a:pt x="113792" y="0"/>
                  </a:moveTo>
                  <a:lnTo>
                    <a:pt x="0" y="381127"/>
                  </a:lnTo>
                  <a:lnTo>
                    <a:pt x="76241" y="381042"/>
                  </a:lnTo>
                  <a:lnTo>
                    <a:pt x="76200" y="342900"/>
                  </a:lnTo>
                  <a:lnTo>
                    <a:pt x="217153" y="342900"/>
                  </a:lnTo>
                  <a:lnTo>
                    <a:pt x="113792"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600" y="380873"/>
                  </a:lnTo>
                  <a:lnTo>
                    <a:pt x="217153" y="342900"/>
                  </a:lnTo>
                  <a:close/>
                </a:path>
              </a:pathLst>
            </a:custGeom>
            <a:solidFill>
              <a:srgbClr val="9BC6CF"/>
            </a:solidFill>
          </p:spPr>
          <p:txBody>
            <a:bodyPr wrap="square" lIns="0" tIns="0" rIns="0" bIns="0" rtlCol="0"/>
            <a:lstStyle/>
            <a:p>
              <a:endParaRPr/>
            </a:p>
          </p:txBody>
        </p:sp>
        <p:pic>
          <p:nvPicPr>
            <p:cNvPr id="47" name="object 47"/>
            <p:cNvPicPr/>
            <p:nvPr/>
          </p:nvPicPr>
          <p:blipFill>
            <a:blip r:embed="rId6" cstate="print"/>
            <a:stretch>
              <a:fillRect/>
            </a:stretch>
          </p:blipFill>
          <p:spPr>
            <a:xfrm>
              <a:off x="4689348" y="3308591"/>
              <a:ext cx="797064" cy="1016520"/>
            </a:xfrm>
            <a:prstGeom prst="rect">
              <a:avLst/>
            </a:prstGeom>
          </p:spPr>
        </p:pic>
        <p:sp>
          <p:nvSpPr>
            <p:cNvPr id="48" name="object 48"/>
            <p:cNvSpPr/>
            <p:nvPr/>
          </p:nvSpPr>
          <p:spPr>
            <a:xfrm>
              <a:off x="4976367" y="3686556"/>
              <a:ext cx="228600" cy="577215"/>
            </a:xfrm>
            <a:custGeom>
              <a:avLst/>
              <a:gdLst/>
              <a:ahLst/>
              <a:cxnLst/>
              <a:rect l="l" t="t" r="r" b="b"/>
              <a:pathLst>
                <a:path w="228600" h="577214">
                  <a:moveTo>
                    <a:pt x="152441" y="380957"/>
                  </a:moveTo>
                  <a:lnTo>
                    <a:pt x="76241" y="381042"/>
                  </a:lnTo>
                  <a:lnTo>
                    <a:pt x="76454" y="576961"/>
                  </a:lnTo>
                  <a:lnTo>
                    <a:pt x="152654" y="576834"/>
                  </a:lnTo>
                  <a:lnTo>
                    <a:pt x="152441" y="380957"/>
                  </a:lnTo>
                  <a:close/>
                </a:path>
                <a:path w="228600" h="577214">
                  <a:moveTo>
                    <a:pt x="113792" y="0"/>
                  </a:moveTo>
                  <a:lnTo>
                    <a:pt x="0" y="381127"/>
                  </a:lnTo>
                  <a:lnTo>
                    <a:pt x="76241" y="381042"/>
                  </a:lnTo>
                  <a:lnTo>
                    <a:pt x="76200" y="342900"/>
                  </a:lnTo>
                  <a:lnTo>
                    <a:pt x="217153" y="342900"/>
                  </a:lnTo>
                  <a:lnTo>
                    <a:pt x="113792"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600" y="380873"/>
                  </a:lnTo>
                  <a:lnTo>
                    <a:pt x="217153" y="342900"/>
                  </a:lnTo>
                  <a:close/>
                </a:path>
              </a:pathLst>
            </a:custGeom>
            <a:solidFill>
              <a:srgbClr val="9BC6CF"/>
            </a:solidFill>
          </p:spPr>
          <p:txBody>
            <a:bodyPr wrap="square" lIns="0" tIns="0" rIns="0" bIns="0" rtlCol="0"/>
            <a:lstStyle/>
            <a:p>
              <a:endParaRPr/>
            </a:p>
          </p:txBody>
        </p:sp>
        <p:pic>
          <p:nvPicPr>
            <p:cNvPr id="49" name="object 49"/>
            <p:cNvPicPr/>
            <p:nvPr/>
          </p:nvPicPr>
          <p:blipFill>
            <a:blip r:embed="rId6" cstate="print"/>
            <a:stretch>
              <a:fillRect/>
            </a:stretch>
          </p:blipFill>
          <p:spPr>
            <a:xfrm>
              <a:off x="3776472" y="3308591"/>
              <a:ext cx="797064" cy="1016520"/>
            </a:xfrm>
            <a:prstGeom prst="rect">
              <a:avLst/>
            </a:prstGeom>
          </p:spPr>
        </p:pic>
        <p:sp>
          <p:nvSpPr>
            <p:cNvPr id="50" name="object 50"/>
            <p:cNvSpPr/>
            <p:nvPr/>
          </p:nvSpPr>
          <p:spPr>
            <a:xfrm>
              <a:off x="4063492" y="3686556"/>
              <a:ext cx="228600" cy="577215"/>
            </a:xfrm>
            <a:custGeom>
              <a:avLst/>
              <a:gdLst/>
              <a:ahLst/>
              <a:cxnLst/>
              <a:rect l="l" t="t" r="r" b="b"/>
              <a:pathLst>
                <a:path w="228600" h="577214">
                  <a:moveTo>
                    <a:pt x="152441" y="380957"/>
                  </a:moveTo>
                  <a:lnTo>
                    <a:pt x="76241" y="381042"/>
                  </a:lnTo>
                  <a:lnTo>
                    <a:pt x="76454" y="576961"/>
                  </a:lnTo>
                  <a:lnTo>
                    <a:pt x="152654" y="576834"/>
                  </a:lnTo>
                  <a:lnTo>
                    <a:pt x="152441" y="380957"/>
                  </a:lnTo>
                  <a:close/>
                </a:path>
                <a:path w="228600" h="577214">
                  <a:moveTo>
                    <a:pt x="113792" y="0"/>
                  </a:moveTo>
                  <a:lnTo>
                    <a:pt x="0" y="381127"/>
                  </a:lnTo>
                  <a:lnTo>
                    <a:pt x="76241" y="381042"/>
                  </a:lnTo>
                  <a:lnTo>
                    <a:pt x="76200" y="342900"/>
                  </a:lnTo>
                  <a:lnTo>
                    <a:pt x="217153" y="342900"/>
                  </a:lnTo>
                  <a:lnTo>
                    <a:pt x="113792"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600" y="380873"/>
                  </a:lnTo>
                  <a:lnTo>
                    <a:pt x="217153" y="342900"/>
                  </a:lnTo>
                  <a:close/>
                </a:path>
              </a:pathLst>
            </a:custGeom>
            <a:solidFill>
              <a:srgbClr val="9BC6CF"/>
            </a:solidFill>
          </p:spPr>
          <p:txBody>
            <a:bodyPr wrap="square" lIns="0" tIns="0" rIns="0" bIns="0" rtlCol="0"/>
            <a:lstStyle/>
            <a:p>
              <a:endParaRPr/>
            </a:p>
          </p:txBody>
        </p:sp>
        <p:pic>
          <p:nvPicPr>
            <p:cNvPr id="51" name="object 51"/>
            <p:cNvPicPr/>
            <p:nvPr/>
          </p:nvPicPr>
          <p:blipFill>
            <a:blip r:embed="rId6" cstate="print"/>
            <a:stretch>
              <a:fillRect/>
            </a:stretch>
          </p:blipFill>
          <p:spPr>
            <a:xfrm>
              <a:off x="6626352" y="3308591"/>
              <a:ext cx="797064" cy="1016520"/>
            </a:xfrm>
            <a:prstGeom prst="rect">
              <a:avLst/>
            </a:prstGeom>
          </p:spPr>
        </p:pic>
        <p:sp>
          <p:nvSpPr>
            <p:cNvPr id="52" name="object 52"/>
            <p:cNvSpPr/>
            <p:nvPr/>
          </p:nvSpPr>
          <p:spPr>
            <a:xfrm>
              <a:off x="6913372" y="3686556"/>
              <a:ext cx="228600" cy="577215"/>
            </a:xfrm>
            <a:custGeom>
              <a:avLst/>
              <a:gdLst/>
              <a:ahLst/>
              <a:cxnLst/>
              <a:rect l="l" t="t" r="r" b="b"/>
              <a:pathLst>
                <a:path w="228600" h="577214">
                  <a:moveTo>
                    <a:pt x="152441" y="380957"/>
                  </a:moveTo>
                  <a:lnTo>
                    <a:pt x="76241" y="381042"/>
                  </a:lnTo>
                  <a:lnTo>
                    <a:pt x="76453" y="576961"/>
                  </a:lnTo>
                  <a:lnTo>
                    <a:pt x="152653" y="576834"/>
                  </a:lnTo>
                  <a:lnTo>
                    <a:pt x="152441" y="380957"/>
                  </a:lnTo>
                  <a:close/>
                </a:path>
                <a:path w="228600" h="577214">
                  <a:moveTo>
                    <a:pt x="113792" y="0"/>
                  </a:moveTo>
                  <a:lnTo>
                    <a:pt x="0" y="381127"/>
                  </a:lnTo>
                  <a:lnTo>
                    <a:pt x="76241" y="381042"/>
                  </a:lnTo>
                  <a:lnTo>
                    <a:pt x="76200" y="342900"/>
                  </a:lnTo>
                  <a:lnTo>
                    <a:pt x="217153" y="342900"/>
                  </a:lnTo>
                  <a:lnTo>
                    <a:pt x="113792"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600" y="380873"/>
                  </a:lnTo>
                  <a:lnTo>
                    <a:pt x="217153" y="342900"/>
                  </a:lnTo>
                  <a:close/>
                </a:path>
              </a:pathLst>
            </a:custGeom>
            <a:solidFill>
              <a:srgbClr val="9BC6CF"/>
            </a:solidFill>
          </p:spPr>
          <p:txBody>
            <a:bodyPr wrap="square" lIns="0" tIns="0" rIns="0" bIns="0" rtlCol="0"/>
            <a:lstStyle/>
            <a:p>
              <a:endParaRPr/>
            </a:p>
          </p:txBody>
        </p:sp>
      </p:grpSp>
      <p:sp>
        <p:nvSpPr>
          <p:cNvPr id="53" name="object 53"/>
          <p:cNvSpPr txBox="1"/>
          <p:nvPr/>
        </p:nvSpPr>
        <p:spPr>
          <a:xfrm>
            <a:off x="10328275" y="898652"/>
            <a:ext cx="1480185"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Upplevelseprocessen</a:t>
            </a:r>
            <a:endParaRPr sz="1200">
              <a:latin typeface="Arial"/>
              <a:cs typeface="Arial"/>
            </a:endParaRPr>
          </a:p>
        </p:txBody>
      </p:sp>
      <p:sp>
        <p:nvSpPr>
          <p:cNvPr id="54" name="object 54"/>
          <p:cNvSpPr txBox="1">
            <a:spLocks noGrp="1"/>
          </p:cNvSpPr>
          <p:nvPr>
            <p:ph type="sldNum" sz="quarter" idx="7"/>
          </p:nvPr>
        </p:nvSpPr>
        <p:spPr>
          <a:xfrm>
            <a:off x="11383009" y="6545487"/>
            <a:ext cx="259715" cy="196215"/>
          </a:xfrm>
          <a:prstGeom prst="rect">
            <a:avLst/>
          </a:prstGeom>
        </p:spPr>
        <p:txBody>
          <a:bodyPr vert="horz" wrap="square" lIns="0" tIns="0" rIns="0" bIns="0" rtlCol="0">
            <a:spAutoFit/>
          </a:bodyPr>
          <a:lstStyle>
            <a:defPPr>
              <a:defRPr kern="0"/>
            </a:defPPr>
            <a:lvl1pPr>
              <a:defRPr sz="1200" b="0" i="0">
                <a:solidFill>
                  <a:schemeClr val="bg1"/>
                </a:solidFill>
                <a:latin typeface="Arial"/>
                <a:cs typeface="Arial"/>
              </a:defRPr>
            </a:lvl1pPr>
          </a:lstStyle>
          <a:p>
            <a:pPr marL="38100">
              <a:lnSpc>
                <a:spcPts val="1425"/>
              </a:lnSpc>
            </a:pPr>
            <a:fld id="{81D60167-4931-47E6-BA6A-407CBD079E47}" type="slidenum">
              <a:rPr lang="sv-SE" spc="-25" smtClean="0"/>
              <a:pPr marL="38100">
                <a:lnSpc>
                  <a:spcPts val="1425"/>
                </a:lnSpc>
              </a:pPr>
              <a:t>38</a:t>
            </a:fld>
            <a:endParaRPr spc="-25"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21360" y="1212047"/>
            <a:ext cx="3911600" cy="513715"/>
          </a:xfrm>
          <a:prstGeom prst="rect">
            <a:avLst/>
          </a:prstGeom>
        </p:spPr>
        <p:txBody>
          <a:bodyPr vert="horz" wrap="square" lIns="0" tIns="13335" rIns="0" bIns="0" rtlCol="0">
            <a:spAutoFit/>
          </a:bodyPr>
          <a:lstStyle/>
          <a:p>
            <a:pPr marL="12700">
              <a:lnSpc>
                <a:spcPct val="100000"/>
              </a:lnSpc>
              <a:spcBef>
                <a:spcPts val="105"/>
              </a:spcBef>
            </a:pPr>
            <a:r>
              <a:rPr sz="3200" spc="-10" dirty="0"/>
              <a:t>Upplevelseprocessen</a:t>
            </a:r>
            <a:endParaRPr sz="3200" dirty="0"/>
          </a:p>
        </p:txBody>
      </p:sp>
      <p:grpSp>
        <p:nvGrpSpPr>
          <p:cNvPr id="3" name="object 3"/>
          <p:cNvGrpSpPr/>
          <p:nvPr/>
        </p:nvGrpSpPr>
        <p:grpSpPr>
          <a:xfrm>
            <a:off x="1735835" y="2851365"/>
            <a:ext cx="8807450" cy="603885"/>
            <a:chOff x="1735835" y="2851365"/>
            <a:chExt cx="8807450" cy="603885"/>
          </a:xfrm>
        </p:grpSpPr>
        <p:pic>
          <p:nvPicPr>
            <p:cNvPr id="4" name="object 4"/>
            <p:cNvPicPr/>
            <p:nvPr/>
          </p:nvPicPr>
          <p:blipFill>
            <a:blip r:embed="rId2" cstate="print"/>
            <a:stretch>
              <a:fillRect/>
            </a:stretch>
          </p:blipFill>
          <p:spPr>
            <a:xfrm>
              <a:off x="1735835" y="2924543"/>
              <a:ext cx="8807196" cy="496836"/>
            </a:xfrm>
            <a:prstGeom prst="rect">
              <a:avLst/>
            </a:prstGeom>
          </p:spPr>
        </p:pic>
        <p:sp>
          <p:nvSpPr>
            <p:cNvPr id="5" name="object 5"/>
            <p:cNvSpPr/>
            <p:nvPr/>
          </p:nvSpPr>
          <p:spPr>
            <a:xfrm>
              <a:off x="1779269" y="3049269"/>
              <a:ext cx="8517890" cy="206375"/>
            </a:xfrm>
            <a:custGeom>
              <a:avLst/>
              <a:gdLst/>
              <a:ahLst/>
              <a:cxnLst/>
              <a:rect l="l" t="t" r="r" b="b"/>
              <a:pathLst>
                <a:path w="8517890" h="206375">
                  <a:moveTo>
                    <a:pt x="8311260" y="123820"/>
                  </a:moveTo>
                  <a:lnTo>
                    <a:pt x="8311260" y="206375"/>
                  </a:lnTo>
                  <a:lnTo>
                    <a:pt x="8476259" y="123825"/>
                  </a:lnTo>
                  <a:lnTo>
                    <a:pt x="8311260" y="123820"/>
                  </a:lnTo>
                  <a:close/>
                </a:path>
                <a:path w="8517890" h="206375">
                  <a:moveTo>
                    <a:pt x="8311260" y="82545"/>
                  </a:moveTo>
                  <a:lnTo>
                    <a:pt x="8311260" y="123820"/>
                  </a:lnTo>
                  <a:lnTo>
                    <a:pt x="8331834" y="123825"/>
                  </a:lnTo>
                  <a:lnTo>
                    <a:pt x="8331834" y="82550"/>
                  </a:lnTo>
                  <a:lnTo>
                    <a:pt x="8311260" y="82545"/>
                  </a:lnTo>
                  <a:close/>
                </a:path>
                <a:path w="8517890" h="206375">
                  <a:moveTo>
                    <a:pt x="8311260" y="0"/>
                  </a:moveTo>
                  <a:lnTo>
                    <a:pt x="8311260" y="82545"/>
                  </a:lnTo>
                  <a:lnTo>
                    <a:pt x="8331834" y="82550"/>
                  </a:lnTo>
                  <a:lnTo>
                    <a:pt x="8331834" y="123825"/>
                  </a:lnTo>
                  <a:lnTo>
                    <a:pt x="8476267" y="123820"/>
                  </a:lnTo>
                  <a:lnTo>
                    <a:pt x="8517636" y="103124"/>
                  </a:lnTo>
                  <a:lnTo>
                    <a:pt x="8311260" y="0"/>
                  </a:lnTo>
                  <a:close/>
                </a:path>
                <a:path w="8517890" h="206375">
                  <a:moveTo>
                    <a:pt x="0" y="80899"/>
                  </a:moveTo>
                  <a:lnTo>
                    <a:pt x="0" y="122174"/>
                  </a:lnTo>
                  <a:lnTo>
                    <a:pt x="8311260" y="123820"/>
                  </a:lnTo>
                  <a:lnTo>
                    <a:pt x="8311260" y="82545"/>
                  </a:lnTo>
                  <a:lnTo>
                    <a:pt x="0" y="80899"/>
                  </a:lnTo>
                  <a:close/>
                </a:path>
              </a:pathLst>
            </a:custGeom>
            <a:solidFill>
              <a:srgbClr val="9BC6CF"/>
            </a:solidFill>
          </p:spPr>
          <p:txBody>
            <a:bodyPr wrap="square" lIns="0" tIns="0" rIns="0" bIns="0" rtlCol="0"/>
            <a:lstStyle/>
            <a:p>
              <a:endParaRPr/>
            </a:p>
          </p:txBody>
        </p:sp>
        <p:pic>
          <p:nvPicPr>
            <p:cNvPr id="6" name="object 6"/>
            <p:cNvPicPr/>
            <p:nvPr/>
          </p:nvPicPr>
          <p:blipFill>
            <a:blip r:embed="rId3" cstate="print"/>
            <a:stretch>
              <a:fillRect/>
            </a:stretch>
          </p:blipFill>
          <p:spPr>
            <a:xfrm>
              <a:off x="7443215" y="2851365"/>
              <a:ext cx="119034" cy="603542"/>
            </a:xfrm>
            <a:prstGeom prst="rect">
              <a:avLst/>
            </a:prstGeom>
          </p:spPr>
        </p:pic>
        <p:sp>
          <p:nvSpPr>
            <p:cNvPr id="7" name="object 7"/>
            <p:cNvSpPr/>
            <p:nvPr/>
          </p:nvSpPr>
          <p:spPr>
            <a:xfrm>
              <a:off x="7504938" y="2890265"/>
              <a:ext cx="0" cy="504190"/>
            </a:xfrm>
            <a:custGeom>
              <a:avLst/>
              <a:gdLst/>
              <a:ahLst/>
              <a:cxnLst/>
              <a:rect l="l" t="t" r="r" b="b"/>
              <a:pathLst>
                <a:path h="504189">
                  <a:moveTo>
                    <a:pt x="0" y="504063"/>
                  </a:moveTo>
                  <a:lnTo>
                    <a:pt x="0" y="0"/>
                  </a:lnTo>
                </a:path>
              </a:pathLst>
            </a:custGeom>
            <a:ln w="38100">
              <a:solidFill>
                <a:srgbClr val="9BC6CF"/>
              </a:solidFill>
            </a:ln>
          </p:spPr>
          <p:txBody>
            <a:bodyPr wrap="square" lIns="0" tIns="0" rIns="0" bIns="0" rtlCol="0"/>
            <a:lstStyle/>
            <a:p>
              <a:endParaRPr/>
            </a:p>
          </p:txBody>
        </p:sp>
      </p:grpSp>
      <p:sp>
        <p:nvSpPr>
          <p:cNvPr id="8" name="object 8"/>
          <p:cNvSpPr txBox="1"/>
          <p:nvPr/>
        </p:nvSpPr>
        <p:spPr>
          <a:xfrm>
            <a:off x="2276982" y="2715259"/>
            <a:ext cx="1827530" cy="391160"/>
          </a:xfrm>
          <a:prstGeom prst="rect">
            <a:avLst/>
          </a:prstGeom>
        </p:spPr>
        <p:txBody>
          <a:bodyPr vert="horz" wrap="square" lIns="0" tIns="12700" rIns="0" bIns="0" rtlCol="0">
            <a:spAutoFit/>
          </a:bodyPr>
          <a:lstStyle/>
          <a:p>
            <a:pPr marL="476884" marR="5080" indent="-464820">
              <a:lnSpc>
                <a:spcPct val="100000"/>
              </a:lnSpc>
              <a:spcBef>
                <a:spcPts val="100"/>
              </a:spcBef>
            </a:pPr>
            <a:r>
              <a:rPr sz="1200" i="1" dirty="0">
                <a:solidFill>
                  <a:srgbClr val="FFFFFF"/>
                </a:solidFill>
                <a:latin typeface="Arial"/>
                <a:cs typeface="Arial"/>
              </a:rPr>
              <a:t>Bygga</a:t>
            </a:r>
            <a:r>
              <a:rPr sz="1200" i="1" spc="-40" dirty="0">
                <a:solidFill>
                  <a:srgbClr val="FFFFFF"/>
                </a:solidFill>
                <a:latin typeface="Arial"/>
                <a:cs typeface="Arial"/>
              </a:rPr>
              <a:t> </a:t>
            </a:r>
            <a:r>
              <a:rPr sz="1200" i="1" dirty="0">
                <a:solidFill>
                  <a:srgbClr val="FFFFFF"/>
                </a:solidFill>
                <a:latin typeface="Arial"/>
                <a:cs typeface="Arial"/>
              </a:rPr>
              <a:t>intresse</a:t>
            </a:r>
            <a:r>
              <a:rPr sz="1200" i="1" spc="-30" dirty="0">
                <a:solidFill>
                  <a:srgbClr val="FFFFFF"/>
                </a:solidFill>
                <a:latin typeface="Arial"/>
                <a:cs typeface="Arial"/>
              </a:rPr>
              <a:t> </a:t>
            </a:r>
            <a:r>
              <a:rPr sz="1200" i="1" dirty="0">
                <a:solidFill>
                  <a:srgbClr val="FFFFFF"/>
                </a:solidFill>
                <a:latin typeface="Arial"/>
                <a:cs typeface="Arial"/>
              </a:rPr>
              <a:t>för</a:t>
            </a:r>
            <a:r>
              <a:rPr sz="1200" i="1" spc="-5" dirty="0">
                <a:solidFill>
                  <a:srgbClr val="FFFFFF"/>
                </a:solidFill>
                <a:latin typeface="Arial"/>
                <a:cs typeface="Arial"/>
              </a:rPr>
              <a:t> </a:t>
            </a:r>
            <a:r>
              <a:rPr sz="1200" i="1" spc="-10" dirty="0">
                <a:solidFill>
                  <a:srgbClr val="FFFFFF"/>
                </a:solidFill>
                <a:latin typeface="Arial"/>
                <a:cs typeface="Arial"/>
              </a:rPr>
              <a:t>klubben </a:t>
            </a:r>
            <a:r>
              <a:rPr sz="1200" i="1" dirty="0">
                <a:solidFill>
                  <a:srgbClr val="FFFFFF"/>
                </a:solidFill>
                <a:latin typeface="Arial"/>
                <a:cs typeface="Arial"/>
              </a:rPr>
              <a:t>och</a:t>
            </a:r>
            <a:r>
              <a:rPr sz="1200" i="1" spc="-15" dirty="0">
                <a:solidFill>
                  <a:srgbClr val="FFFFFF"/>
                </a:solidFill>
                <a:latin typeface="Arial"/>
                <a:cs typeface="Arial"/>
              </a:rPr>
              <a:t> </a:t>
            </a:r>
            <a:r>
              <a:rPr sz="1200" i="1" spc="-10" dirty="0">
                <a:solidFill>
                  <a:srgbClr val="FFFFFF"/>
                </a:solidFill>
                <a:latin typeface="Arial"/>
                <a:cs typeface="Arial"/>
              </a:rPr>
              <a:t>matchen</a:t>
            </a:r>
            <a:endParaRPr sz="1200">
              <a:latin typeface="Arial"/>
              <a:cs typeface="Arial"/>
            </a:endParaRPr>
          </a:p>
        </p:txBody>
      </p:sp>
      <p:sp>
        <p:nvSpPr>
          <p:cNvPr id="9" name="object 9"/>
          <p:cNvSpPr txBox="1"/>
          <p:nvPr/>
        </p:nvSpPr>
        <p:spPr>
          <a:xfrm>
            <a:off x="5339334" y="2699384"/>
            <a:ext cx="1446530" cy="391795"/>
          </a:xfrm>
          <a:prstGeom prst="rect">
            <a:avLst/>
          </a:prstGeom>
        </p:spPr>
        <p:txBody>
          <a:bodyPr vert="horz" wrap="square" lIns="0" tIns="12700" rIns="0" bIns="0" rtlCol="0">
            <a:spAutoFit/>
          </a:bodyPr>
          <a:lstStyle/>
          <a:p>
            <a:pPr algn="ctr">
              <a:lnSpc>
                <a:spcPct val="100000"/>
              </a:lnSpc>
              <a:spcBef>
                <a:spcPts val="100"/>
              </a:spcBef>
            </a:pPr>
            <a:r>
              <a:rPr sz="1200" i="1" dirty="0">
                <a:solidFill>
                  <a:srgbClr val="FFFFFF"/>
                </a:solidFill>
                <a:latin typeface="Arial"/>
                <a:cs typeface="Arial"/>
              </a:rPr>
              <a:t>Före,</a:t>
            </a:r>
            <a:r>
              <a:rPr sz="1200" i="1" spc="-15" dirty="0">
                <a:solidFill>
                  <a:srgbClr val="FFFFFF"/>
                </a:solidFill>
                <a:latin typeface="Arial"/>
                <a:cs typeface="Arial"/>
              </a:rPr>
              <a:t> </a:t>
            </a:r>
            <a:r>
              <a:rPr sz="1200" i="1" dirty="0">
                <a:solidFill>
                  <a:srgbClr val="FFFFFF"/>
                </a:solidFill>
                <a:latin typeface="Arial"/>
                <a:cs typeface="Arial"/>
              </a:rPr>
              <a:t>under</a:t>
            </a:r>
            <a:r>
              <a:rPr sz="1200" i="1" spc="-30" dirty="0">
                <a:solidFill>
                  <a:srgbClr val="FFFFFF"/>
                </a:solidFill>
                <a:latin typeface="Arial"/>
                <a:cs typeface="Arial"/>
              </a:rPr>
              <a:t> </a:t>
            </a:r>
            <a:r>
              <a:rPr sz="1200" i="1" dirty="0">
                <a:solidFill>
                  <a:srgbClr val="FFFFFF"/>
                </a:solidFill>
                <a:latin typeface="Arial"/>
                <a:cs typeface="Arial"/>
              </a:rPr>
              <a:t>och</a:t>
            </a:r>
            <a:r>
              <a:rPr sz="1200" i="1" spc="-20" dirty="0">
                <a:solidFill>
                  <a:srgbClr val="FFFFFF"/>
                </a:solidFill>
                <a:latin typeface="Arial"/>
                <a:cs typeface="Arial"/>
              </a:rPr>
              <a:t> </a:t>
            </a:r>
            <a:r>
              <a:rPr sz="1200" i="1" spc="-10" dirty="0">
                <a:solidFill>
                  <a:srgbClr val="FFFFFF"/>
                </a:solidFill>
                <a:latin typeface="Arial"/>
                <a:cs typeface="Arial"/>
              </a:rPr>
              <a:t>efter</a:t>
            </a:r>
            <a:endParaRPr sz="1200">
              <a:latin typeface="Arial"/>
              <a:cs typeface="Arial"/>
            </a:endParaRPr>
          </a:p>
          <a:p>
            <a:pPr marL="1905" algn="ctr">
              <a:lnSpc>
                <a:spcPct val="100000"/>
              </a:lnSpc>
            </a:pPr>
            <a:r>
              <a:rPr sz="1200" i="1" spc="-10" dirty="0">
                <a:solidFill>
                  <a:srgbClr val="FFFFFF"/>
                </a:solidFill>
                <a:latin typeface="Arial"/>
                <a:cs typeface="Arial"/>
              </a:rPr>
              <a:t>arenaupplevelsen</a:t>
            </a:r>
            <a:endParaRPr sz="1200">
              <a:latin typeface="Arial"/>
              <a:cs typeface="Arial"/>
            </a:endParaRPr>
          </a:p>
        </p:txBody>
      </p:sp>
      <p:sp>
        <p:nvSpPr>
          <p:cNvPr id="10" name="object 10"/>
          <p:cNvSpPr txBox="1"/>
          <p:nvPr/>
        </p:nvSpPr>
        <p:spPr>
          <a:xfrm>
            <a:off x="8141589" y="2727452"/>
            <a:ext cx="1623695" cy="391160"/>
          </a:xfrm>
          <a:prstGeom prst="rect">
            <a:avLst/>
          </a:prstGeom>
        </p:spPr>
        <p:txBody>
          <a:bodyPr vert="horz" wrap="square" lIns="0" tIns="12700" rIns="0" bIns="0" rtlCol="0">
            <a:spAutoFit/>
          </a:bodyPr>
          <a:lstStyle/>
          <a:p>
            <a:pPr marL="396875" marR="5080" indent="-384810">
              <a:lnSpc>
                <a:spcPct val="100000"/>
              </a:lnSpc>
              <a:spcBef>
                <a:spcPts val="100"/>
              </a:spcBef>
            </a:pPr>
            <a:r>
              <a:rPr sz="1200" i="1" spc="-10" dirty="0">
                <a:solidFill>
                  <a:srgbClr val="FFFFFF"/>
                </a:solidFill>
                <a:latin typeface="Arial"/>
                <a:cs typeface="Arial"/>
              </a:rPr>
              <a:t>Mervärden</a:t>
            </a:r>
            <a:r>
              <a:rPr sz="1200" i="1" spc="-40" dirty="0">
                <a:solidFill>
                  <a:srgbClr val="FFFFFF"/>
                </a:solidFill>
                <a:latin typeface="Arial"/>
                <a:cs typeface="Arial"/>
              </a:rPr>
              <a:t> </a:t>
            </a:r>
            <a:r>
              <a:rPr sz="1200" i="1" dirty="0">
                <a:solidFill>
                  <a:srgbClr val="FFFFFF"/>
                </a:solidFill>
                <a:latin typeface="Arial"/>
                <a:cs typeface="Arial"/>
              </a:rPr>
              <a:t>när</a:t>
            </a:r>
            <a:r>
              <a:rPr sz="1200" i="1" spc="-25" dirty="0">
                <a:solidFill>
                  <a:srgbClr val="FFFFFF"/>
                </a:solidFill>
                <a:latin typeface="Arial"/>
                <a:cs typeface="Arial"/>
              </a:rPr>
              <a:t> </a:t>
            </a:r>
            <a:r>
              <a:rPr sz="1200" i="1" spc="-10" dirty="0">
                <a:solidFill>
                  <a:srgbClr val="FFFFFF"/>
                </a:solidFill>
                <a:latin typeface="Arial"/>
                <a:cs typeface="Arial"/>
              </a:rPr>
              <a:t>publiken </a:t>
            </a:r>
            <a:r>
              <a:rPr sz="1200" i="1" dirty="0">
                <a:solidFill>
                  <a:srgbClr val="FFFFFF"/>
                </a:solidFill>
                <a:latin typeface="Arial"/>
                <a:cs typeface="Arial"/>
              </a:rPr>
              <a:t>kommit</a:t>
            </a:r>
            <a:r>
              <a:rPr sz="1200" i="1" spc="-65" dirty="0">
                <a:solidFill>
                  <a:srgbClr val="FFFFFF"/>
                </a:solidFill>
                <a:latin typeface="Arial"/>
                <a:cs typeface="Arial"/>
              </a:rPr>
              <a:t> </a:t>
            </a:r>
            <a:r>
              <a:rPr sz="1200" i="1" spc="-25" dirty="0">
                <a:solidFill>
                  <a:srgbClr val="FFFFFF"/>
                </a:solidFill>
                <a:latin typeface="Arial"/>
                <a:cs typeface="Arial"/>
              </a:rPr>
              <a:t>hem</a:t>
            </a:r>
            <a:endParaRPr sz="1200">
              <a:latin typeface="Arial"/>
              <a:cs typeface="Arial"/>
            </a:endParaRPr>
          </a:p>
        </p:txBody>
      </p:sp>
      <p:grpSp>
        <p:nvGrpSpPr>
          <p:cNvPr id="11" name="object 11"/>
          <p:cNvGrpSpPr/>
          <p:nvPr/>
        </p:nvGrpSpPr>
        <p:grpSpPr>
          <a:xfrm>
            <a:off x="1723644" y="2096985"/>
            <a:ext cx="2933700" cy="572135"/>
            <a:chOff x="1723644" y="2096985"/>
            <a:chExt cx="2933700" cy="572135"/>
          </a:xfrm>
        </p:grpSpPr>
        <p:pic>
          <p:nvPicPr>
            <p:cNvPr id="12" name="object 12"/>
            <p:cNvPicPr/>
            <p:nvPr/>
          </p:nvPicPr>
          <p:blipFill>
            <a:blip r:embed="rId4" cstate="print"/>
            <a:stretch>
              <a:fillRect/>
            </a:stretch>
          </p:blipFill>
          <p:spPr>
            <a:xfrm>
              <a:off x="1723644" y="2096985"/>
              <a:ext cx="2933700" cy="512102"/>
            </a:xfrm>
            <a:prstGeom prst="rect">
              <a:avLst/>
            </a:prstGeom>
          </p:spPr>
        </p:pic>
        <p:pic>
          <p:nvPicPr>
            <p:cNvPr id="13" name="object 13"/>
            <p:cNvPicPr/>
            <p:nvPr/>
          </p:nvPicPr>
          <p:blipFill>
            <a:blip r:embed="rId5" cstate="print"/>
            <a:stretch>
              <a:fillRect/>
            </a:stretch>
          </p:blipFill>
          <p:spPr>
            <a:xfrm>
              <a:off x="2694432" y="2107679"/>
              <a:ext cx="990612" cy="560844"/>
            </a:xfrm>
            <a:prstGeom prst="rect">
              <a:avLst/>
            </a:prstGeom>
          </p:spPr>
        </p:pic>
        <p:sp>
          <p:nvSpPr>
            <p:cNvPr id="14" name="object 14"/>
            <p:cNvSpPr/>
            <p:nvPr/>
          </p:nvSpPr>
          <p:spPr>
            <a:xfrm>
              <a:off x="1770888" y="2124456"/>
              <a:ext cx="2844165" cy="422275"/>
            </a:xfrm>
            <a:custGeom>
              <a:avLst/>
              <a:gdLst/>
              <a:ahLst/>
              <a:cxnLst/>
              <a:rect l="l" t="t" r="r" b="b"/>
              <a:pathLst>
                <a:path w="2844165" h="422275">
                  <a:moveTo>
                    <a:pt x="2843784" y="0"/>
                  </a:moveTo>
                  <a:lnTo>
                    <a:pt x="0" y="0"/>
                  </a:lnTo>
                  <a:lnTo>
                    <a:pt x="0" y="422148"/>
                  </a:lnTo>
                  <a:lnTo>
                    <a:pt x="2843784" y="422148"/>
                  </a:lnTo>
                  <a:lnTo>
                    <a:pt x="2843784" y="0"/>
                  </a:lnTo>
                  <a:close/>
                </a:path>
              </a:pathLst>
            </a:custGeom>
            <a:solidFill>
              <a:schemeClr val="accent1"/>
            </a:solidFill>
          </p:spPr>
          <p:txBody>
            <a:bodyPr wrap="square" lIns="0" tIns="0" rIns="0" bIns="0" rtlCol="0"/>
            <a:lstStyle/>
            <a:p>
              <a:endParaRPr/>
            </a:p>
          </p:txBody>
        </p:sp>
        <p:sp>
          <p:nvSpPr>
            <p:cNvPr id="15" name="object 15"/>
            <p:cNvSpPr/>
            <p:nvPr/>
          </p:nvSpPr>
          <p:spPr>
            <a:xfrm>
              <a:off x="1770888" y="2124456"/>
              <a:ext cx="2844165" cy="422275"/>
            </a:xfrm>
            <a:custGeom>
              <a:avLst/>
              <a:gdLst/>
              <a:ahLst/>
              <a:cxnLst/>
              <a:rect l="l" t="t" r="r" b="b"/>
              <a:pathLst>
                <a:path w="2844165" h="422275">
                  <a:moveTo>
                    <a:pt x="0" y="422148"/>
                  </a:moveTo>
                  <a:lnTo>
                    <a:pt x="2843784" y="422148"/>
                  </a:lnTo>
                  <a:lnTo>
                    <a:pt x="2843784" y="0"/>
                  </a:lnTo>
                  <a:lnTo>
                    <a:pt x="0" y="0"/>
                  </a:lnTo>
                  <a:lnTo>
                    <a:pt x="0" y="422148"/>
                  </a:lnTo>
                  <a:close/>
                </a:path>
              </a:pathLst>
            </a:custGeom>
            <a:ln w="9524">
              <a:solidFill>
                <a:srgbClr val="005F70"/>
              </a:solidFill>
            </a:ln>
          </p:spPr>
          <p:txBody>
            <a:bodyPr wrap="square" lIns="0" tIns="0" rIns="0" bIns="0" rtlCol="0"/>
            <a:lstStyle/>
            <a:p>
              <a:endParaRPr/>
            </a:p>
          </p:txBody>
        </p:sp>
      </p:grpSp>
      <p:grpSp>
        <p:nvGrpSpPr>
          <p:cNvPr id="16" name="object 16"/>
          <p:cNvGrpSpPr/>
          <p:nvPr/>
        </p:nvGrpSpPr>
        <p:grpSpPr>
          <a:xfrm>
            <a:off x="2766060" y="2804121"/>
            <a:ext cx="6565900" cy="1521460"/>
            <a:chOff x="2766060" y="2804121"/>
            <a:chExt cx="6565900" cy="1521460"/>
          </a:xfrm>
        </p:grpSpPr>
        <p:pic>
          <p:nvPicPr>
            <p:cNvPr id="17" name="object 17"/>
            <p:cNvPicPr/>
            <p:nvPr/>
          </p:nvPicPr>
          <p:blipFill>
            <a:blip r:embed="rId6" cstate="print"/>
            <a:stretch>
              <a:fillRect/>
            </a:stretch>
          </p:blipFill>
          <p:spPr>
            <a:xfrm>
              <a:off x="2766060" y="3308591"/>
              <a:ext cx="797064" cy="1016520"/>
            </a:xfrm>
            <a:prstGeom prst="rect">
              <a:avLst/>
            </a:prstGeom>
          </p:spPr>
        </p:pic>
        <p:sp>
          <p:nvSpPr>
            <p:cNvPr id="18" name="object 18"/>
            <p:cNvSpPr/>
            <p:nvPr/>
          </p:nvSpPr>
          <p:spPr>
            <a:xfrm>
              <a:off x="3053080" y="3686555"/>
              <a:ext cx="228600" cy="577215"/>
            </a:xfrm>
            <a:custGeom>
              <a:avLst/>
              <a:gdLst/>
              <a:ahLst/>
              <a:cxnLst/>
              <a:rect l="l" t="t" r="r" b="b"/>
              <a:pathLst>
                <a:path w="228600" h="577214">
                  <a:moveTo>
                    <a:pt x="152441" y="380957"/>
                  </a:moveTo>
                  <a:lnTo>
                    <a:pt x="76241" y="381042"/>
                  </a:lnTo>
                  <a:lnTo>
                    <a:pt x="76453" y="576961"/>
                  </a:lnTo>
                  <a:lnTo>
                    <a:pt x="152653" y="576834"/>
                  </a:lnTo>
                  <a:lnTo>
                    <a:pt x="152441" y="380957"/>
                  </a:lnTo>
                  <a:close/>
                </a:path>
                <a:path w="228600" h="577214">
                  <a:moveTo>
                    <a:pt x="113792" y="0"/>
                  </a:moveTo>
                  <a:lnTo>
                    <a:pt x="0" y="381127"/>
                  </a:lnTo>
                  <a:lnTo>
                    <a:pt x="76241" y="381042"/>
                  </a:lnTo>
                  <a:lnTo>
                    <a:pt x="76200" y="342900"/>
                  </a:lnTo>
                  <a:lnTo>
                    <a:pt x="217153" y="342900"/>
                  </a:lnTo>
                  <a:lnTo>
                    <a:pt x="113792"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599" y="380873"/>
                  </a:lnTo>
                  <a:lnTo>
                    <a:pt x="217153" y="342900"/>
                  </a:lnTo>
                  <a:close/>
                </a:path>
              </a:pathLst>
            </a:custGeom>
            <a:solidFill>
              <a:srgbClr val="9BC6CF"/>
            </a:solidFill>
          </p:spPr>
          <p:txBody>
            <a:bodyPr wrap="square" lIns="0" tIns="0" rIns="0" bIns="0" rtlCol="0"/>
            <a:lstStyle/>
            <a:p>
              <a:endParaRPr/>
            </a:p>
          </p:txBody>
        </p:sp>
        <p:pic>
          <p:nvPicPr>
            <p:cNvPr id="19" name="object 19"/>
            <p:cNvPicPr/>
            <p:nvPr/>
          </p:nvPicPr>
          <p:blipFill>
            <a:blip r:embed="rId6" cstate="print"/>
            <a:stretch>
              <a:fillRect/>
            </a:stretch>
          </p:blipFill>
          <p:spPr>
            <a:xfrm>
              <a:off x="5652516" y="3308591"/>
              <a:ext cx="797064" cy="1016520"/>
            </a:xfrm>
            <a:prstGeom prst="rect">
              <a:avLst/>
            </a:prstGeom>
          </p:spPr>
        </p:pic>
        <p:sp>
          <p:nvSpPr>
            <p:cNvPr id="20" name="object 20"/>
            <p:cNvSpPr/>
            <p:nvPr/>
          </p:nvSpPr>
          <p:spPr>
            <a:xfrm>
              <a:off x="5939536" y="3686555"/>
              <a:ext cx="228600" cy="577215"/>
            </a:xfrm>
            <a:custGeom>
              <a:avLst/>
              <a:gdLst/>
              <a:ahLst/>
              <a:cxnLst/>
              <a:rect l="l" t="t" r="r" b="b"/>
              <a:pathLst>
                <a:path w="228600" h="577214">
                  <a:moveTo>
                    <a:pt x="152441" y="380957"/>
                  </a:moveTo>
                  <a:lnTo>
                    <a:pt x="76241" y="381042"/>
                  </a:lnTo>
                  <a:lnTo>
                    <a:pt x="76453" y="576961"/>
                  </a:lnTo>
                  <a:lnTo>
                    <a:pt x="152653" y="576834"/>
                  </a:lnTo>
                  <a:lnTo>
                    <a:pt x="152441" y="380957"/>
                  </a:lnTo>
                  <a:close/>
                </a:path>
                <a:path w="228600" h="577214">
                  <a:moveTo>
                    <a:pt x="113791" y="0"/>
                  </a:moveTo>
                  <a:lnTo>
                    <a:pt x="0" y="381127"/>
                  </a:lnTo>
                  <a:lnTo>
                    <a:pt x="76241" y="381042"/>
                  </a:lnTo>
                  <a:lnTo>
                    <a:pt x="76200" y="342900"/>
                  </a:lnTo>
                  <a:lnTo>
                    <a:pt x="217153" y="342900"/>
                  </a:lnTo>
                  <a:lnTo>
                    <a:pt x="113791"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600" y="380873"/>
                  </a:lnTo>
                  <a:lnTo>
                    <a:pt x="217153" y="342900"/>
                  </a:lnTo>
                  <a:close/>
                </a:path>
              </a:pathLst>
            </a:custGeom>
            <a:solidFill>
              <a:srgbClr val="9BC6CF"/>
            </a:solidFill>
          </p:spPr>
          <p:txBody>
            <a:bodyPr wrap="square" lIns="0" tIns="0" rIns="0" bIns="0" rtlCol="0"/>
            <a:lstStyle/>
            <a:p>
              <a:endParaRPr/>
            </a:p>
          </p:txBody>
        </p:sp>
        <p:pic>
          <p:nvPicPr>
            <p:cNvPr id="21" name="object 21"/>
            <p:cNvPicPr/>
            <p:nvPr/>
          </p:nvPicPr>
          <p:blipFill>
            <a:blip r:embed="rId3" cstate="print"/>
            <a:stretch>
              <a:fillRect/>
            </a:stretch>
          </p:blipFill>
          <p:spPr>
            <a:xfrm>
              <a:off x="4573524" y="2804121"/>
              <a:ext cx="119034" cy="603542"/>
            </a:xfrm>
            <a:prstGeom prst="rect">
              <a:avLst/>
            </a:prstGeom>
          </p:spPr>
        </p:pic>
        <p:sp>
          <p:nvSpPr>
            <p:cNvPr id="22" name="object 22"/>
            <p:cNvSpPr/>
            <p:nvPr/>
          </p:nvSpPr>
          <p:spPr>
            <a:xfrm>
              <a:off x="4635245" y="2843021"/>
              <a:ext cx="0" cy="504190"/>
            </a:xfrm>
            <a:custGeom>
              <a:avLst/>
              <a:gdLst/>
              <a:ahLst/>
              <a:cxnLst/>
              <a:rect l="l" t="t" r="r" b="b"/>
              <a:pathLst>
                <a:path h="504189">
                  <a:moveTo>
                    <a:pt x="0" y="504063"/>
                  </a:moveTo>
                  <a:lnTo>
                    <a:pt x="0" y="0"/>
                  </a:lnTo>
                </a:path>
              </a:pathLst>
            </a:custGeom>
            <a:ln w="38100">
              <a:solidFill>
                <a:srgbClr val="9BC6CF"/>
              </a:solidFill>
            </a:ln>
          </p:spPr>
          <p:txBody>
            <a:bodyPr wrap="square" lIns="0" tIns="0" rIns="0" bIns="0" rtlCol="0"/>
            <a:lstStyle/>
            <a:p>
              <a:endParaRPr/>
            </a:p>
          </p:txBody>
        </p:sp>
        <p:pic>
          <p:nvPicPr>
            <p:cNvPr id="23" name="object 23"/>
            <p:cNvPicPr/>
            <p:nvPr/>
          </p:nvPicPr>
          <p:blipFill>
            <a:blip r:embed="rId6" cstate="print"/>
            <a:stretch>
              <a:fillRect/>
            </a:stretch>
          </p:blipFill>
          <p:spPr>
            <a:xfrm>
              <a:off x="8534400" y="3308591"/>
              <a:ext cx="797064" cy="1016520"/>
            </a:xfrm>
            <a:prstGeom prst="rect">
              <a:avLst/>
            </a:prstGeom>
          </p:spPr>
        </p:pic>
        <p:sp>
          <p:nvSpPr>
            <p:cNvPr id="24" name="object 24"/>
            <p:cNvSpPr/>
            <p:nvPr/>
          </p:nvSpPr>
          <p:spPr>
            <a:xfrm>
              <a:off x="8821419" y="3686555"/>
              <a:ext cx="228600" cy="577215"/>
            </a:xfrm>
            <a:custGeom>
              <a:avLst/>
              <a:gdLst/>
              <a:ahLst/>
              <a:cxnLst/>
              <a:rect l="l" t="t" r="r" b="b"/>
              <a:pathLst>
                <a:path w="228600" h="577214">
                  <a:moveTo>
                    <a:pt x="152441" y="380957"/>
                  </a:moveTo>
                  <a:lnTo>
                    <a:pt x="76241" y="381042"/>
                  </a:lnTo>
                  <a:lnTo>
                    <a:pt x="76453" y="576961"/>
                  </a:lnTo>
                  <a:lnTo>
                    <a:pt x="152653" y="576834"/>
                  </a:lnTo>
                  <a:lnTo>
                    <a:pt x="152441" y="380957"/>
                  </a:lnTo>
                  <a:close/>
                </a:path>
                <a:path w="228600" h="577214">
                  <a:moveTo>
                    <a:pt x="113791" y="0"/>
                  </a:moveTo>
                  <a:lnTo>
                    <a:pt x="0" y="381127"/>
                  </a:lnTo>
                  <a:lnTo>
                    <a:pt x="76241" y="381042"/>
                  </a:lnTo>
                  <a:lnTo>
                    <a:pt x="76200" y="342900"/>
                  </a:lnTo>
                  <a:lnTo>
                    <a:pt x="217153" y="342900"/>
                  </a:lnTo>
                  <a:lnTo>
                    <a:pt x="113791"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600" y="380873"/>
                  </a:lnTo>
                  <a:lnTo>
                    <a:pt x="217153" y="342900"/>
                  </a:lnTo>
                  <a:close/>
                </a:path>
              </a:pathLst>
            </a:custGeom>
            <a:solidFill>
              <a:srgbClr val="9BC6CF"/>
            </a:solidFill>
          </p:spPr>
          <p:txBody>
            <a:bodyPr wrap="square" lIns="0" tIns="0" rIns="0" bIns="0" rtlCol="0"/>
            <a:lstStyle/>
            <a:p>
              <a:endParaRPr/>
            </a:p>
          </p:txBody>
        </p:sp>
      </p:grpSp>
      <p:sp>
        <p:nvSpPr>
          <p:cNvPr id="25" name="object 25"/>
          <p:cNvSpPr txBox="1"/>
          <p:nvPr/>
        </p:nvSpPr>
        <p:spPr>
          <a:xfrm>
            <a:off x="1775650" y="2180335"/>
            <a:ext cx="2842895" cy="299720"/>
          </a:xfrm>
          <a:prstGeom prst="rect">
            <a:avLst/>
          </a:prstGeom>
        </p:spPr>
        <p:txBody>
          <a:bodyPr vert="horz" wrap="square" lIns="0" tIns="12700" rIns="0" bIns="0" rtlCol="0">
            <a:spAutoFit/>
          </a:bodyPr>
          <a:lstStyle/>
          <a:p>
            <a:pPr marR="635" algn="ctr">
              <a:lnSpc>
                <a:spcPct val="100000"/>
              </a:lnSpc>
              <a:spcBef>
                <a:spcPts val="100"/>
              </a:spcBef>
            </a:pPr>
            <a:r>
              <a:rPr sz="1800" spc="-20" dirty="0">
                <a:solidFill>
                  <a:srgbClr val="FFFFFF"/>
                </a:solidFill>
                <a:latin typeface="Arial"/>
                <a:cs typeface="Arial"/>
              </a:rPr>
              <a:t>FÖRE</a:t>
            </a:r>
            <a:endParaRPr sz="1800">
              <a:latin typeface="Arial"/>
              <a:cs typeface="Arial"/>
            </a:endParaRPr>
          </a:p>
        </p:txBody>
      </p:sp>
      <p:grpSp>
        <p:nvGrpSpPr>
          <p:cNvPr id="26" name="object 26"/>
          <p:cNvGrpSpPr/>
          <p:nvPr/>
        </p:nvGrpSpPr>
        <p:grpSpPr>
          <a:xfrm>
            <a:off x="4584191" y="2096985"/>
            <a:ext cx="2933700" cy="572135"/>
            <a:chOff x="4584191" y="2096985"/>
            <a:chExt cx="2933700" cy="572135"/>
          </a:xfrm>
        </p:grpSpPr>
        <p:pic>
          <p:nvPicPr>
            <p:cNvPr id="27" name="object 27"/>
            <p:cNvPicPr/>
            <p:nvPr/>
          </p:nvPicPr>
          <p:blipFill>
            <a:blip r:embed="rId4" cstate="print"/>
            <a:stretch>
              <a:fillRect/>
            </a:stretch>
          </p:blipFill>
          <p:spPr>
            <a:xfrm>
              <a:off x="4584191" y="2096985"/>
              <a:ext cx="2933700" cy="512102"/>
            </a:xfrm>
            <a:prstGeom prst="rect">
              <a:avLst/>
            </a:prstGeom>
          </p:spPr>
        </p:pic>
        <p:pic>
          <p:nvPicPr>
            <p:cNvPr id="28" name="object 28"/>
            <p:cNvPicPr/>
            <p:nvPr/>
          </p:nvPicPr>
          <p:blipFill>
            <a:blip r:embed="rId7" cstate="print"/>
            <a:stretch>
              <a:fillRect/>
            </a:stretch>
          </p:blipFill>
          <p:spPr>
            <a:xfrm>
              <a:off x="5468111" y="2107679"/>
              <a:ext cx="1165860" cy="560844"/>
            </a:xfrm>
            <a:prstGeom prst="rect">
              <a:avLst/>
            </a:prstGeom>
          </p:spPr>
        </p:pic>
        <p:sp>
          <p:nvSpPr>
            <p:cNvPr id="29" name="object 29"/>
            <p:cNvSpPr/>
            <p:nvPr/>
          </p:nvSpPr>
          <p:spPr>
            <a:xfrm>
              <a:off x="4631435" y="2124456"/>
              <a:ext cx="2844165" cy="422275"/>
            </a:xfrm>
            <a:custGeom>
              <a:avLst/>
              <a:gdLst/>
              <a:ahLst/>
              <a:cxnLst/>
              <a:rect l="l" t="t" r="r" b="b"/>
              <a:pathLst>
                <a:path w="2844165" h="422275">
                  <a:moveTo>
                    <a:pt x="2843784" y="0"/>
                  </a:moveTo>
                  <a:lnTo>
                    <a:pt x="0" y="0"/>
                  </a:lnTo>
                  <a:lnTo>
                    <a:pt x="0" y="422148"/>
                  </a:lnTo>
                  <a:lnTo>
                    <a:pt x="2843784" y="422148"/>
                  </a:lnTo>
                  <a:lnTo>
                    <a:pt x="2843784" y="0"/>
                  </a:lnTo>
                  <a:close/>
                </a:path>
              </a:pathLst>
            </a:custGeom>
            <a:solidFill>
              <a:schemeClr val="accent2"/>
            </a:solidFill>
          </p:spPr>
          <p:txBody>
            <a:bodyPr wrap="square" lIns="0" tIns="0" rIns="0" bIns="0" rtlCol="0"/>
            <a:lstStyle/>
            <a:p>
              <a:endParaRPr/>
            </a:p>
          </p:txBody>
        </p:sp>
        <p:sp>
          <p:nvSpPr>
            <p:cNvPr id="30" name="object 30"/>
            <p:cNvSpPr/>
            <p:nvPr/>
          </p:nvSpPr>
          <p:spPr>
            <a:xfrm>
              <a:off x="4631435" y="2124456"/>
              <a:ext cx="2844165" cy="422275"/>
            </a:xfrm>
            <a:custGeom>
              <a:avLst/>
              <a:gdLst/>
              <a:ahLst/>
              <a:cxnLst/>
              <a:rect l="l" t="t" r="r" b="b"/>
              <a:pathLst>
                <a:path w="2844165" h="422275">
                  <a:moveTo>
                    <a:pt x="0" y="422148"/>
                  </a:moveTo>
                  <a:lnTo>
                    <a:pt x="2843784" y="422148"/>
                  </a:lnTo>
                  <a:lnTo>
                    <a:pt x="2843784" y="0"/>
                  </a:lnTo>
                  <a:lnTo>
                    <a:pt x="0" y="0"/>
                  </a:lnTo>
                  <a:lnTo>
                    <a:pt x="0" y="422148"/>
                  </a:lnTo>
                  <a:close/>
                </a:path>
              </a:pathLst>
            </a:custGeom>
            <a:ln w="9524">
              <a:solidFill>
                <a:srgbClr val="BA9C00"/>
              </a:solidFill>
            </a:ln>
          </p:spPr>
          <p:txBody>
            <a:bodyPr wrap="square" lIns="0" tIns="0" rIns="0" bIns="0" rtlCol="0"/>
            <a:lstStyle/>
            <a:p>
              <a:endParaRPr/>
            </a:p>
          </p:txBody>
        </p:sp>
      </p:grpSp>
      <p:sp>
        <p:nvSpPr>
          <p:cNvPr id="31" name="object 31"/>
          <p:cNvSpPr txBox="1"/>
          <p:nvPr/>
        </p:nvSpPr>
        <p:spPr>
          <a:xfrm>
            <a:off x="4627816" y="2180335"/>
            <a:ext cx="2853055" cy="299720"/>
          </a:xfrm>
          <a:prstGeom prst="rect">
            <a:avLst/>
          </a:prstGeom>
        </p:spPr>
        <p:txBody>
          <a:bodyPr vert="horz" wrap="square" lIns="0" tIns="12700" rIns="0" bIns="0" rtlCol="0">
            <a:spAutoFit/>
          </a:bodyPr>
          <a:lstStyle/>
          <a:p>
            <a:pPr marL="1905" algn="ctr">
              <a:lnSpc>
                <a:spcPct val="100000"/>
              </a:lnSpc>
              <a:spcBef>
                <a:spcPts val="100"/>
              </a:spcBef>
            </a:pPr>
            <a:r>
              <a:rPr sz="1800" spc="-10" dirty="0">
                <a:solidFill>
                  <a:schemeClr val="bg1"/>
                </a:solidFill>
                <a:latin typeface="Arial"/>
                <a:cs typeface="Arial"/>
              </a:rPr>
              <a:t>UNDER</a:t>
            </a:r>
            <a:endParaRPr sz="1800" dirty="0">
              <a:solidFill>
                <a:schemeClr val="bg1"/>
              </a:solidFill>
              <a:latin typeface="Arial"/>
              <a:cs typeface="Arial"/>
            </a:endParaRPr>
          </a:p>
        </p:txBody>
      </p:sp>
      <p:grpSp>
        <p:nvGrpSpPr>
          <p:cNvPr id="32" name="object 32"/>
          <p:cNvGrpSpPr/>
          <p:nvPr/>
        </p:nvGrpSpPr>
        <p:grpSpPr>
          <a:xfrm>
            <a:off x="7447788" y="2096985"/>
            <a:ext cx="2933700" cy="572135"/>
            <a:chOff x="7447788" y="2096985"/>
            <a:chExt cx="2933700" cy="572135"/>
          </a:xfrm>
        </p:grpSpPr>
        <p:pic>
          <p:nvPicPr>
            <p:cNvPr id="33" name="object 33"/>
            <p:cNvPicPr/>
            <p:nvPr/>
          </p:nvPicPr>
          <p:blipFill>
            <a:blip r:embed="rId4" cstate="print"/>
            <a:stretch>
              <a:fillRect/>
            </a:stretch>
          </p:blipFill>
          <p:spPr>
            <a:xfrm>
              <a:off x="7447788" y="2096985"/>
              <a:ext cx="2933700" cy="512102"/>
            </a:xfrm>
            <a:prstGeom prst="rect">
              <a:avLst/>
            </a:prstGeom>
          </p:spPr>
        </p:pic>
        <p:pic>
          <p:nvPicPr>
            <p:cNvPr id="34" name="object 34"/>
            <p:cNvPicPr/>
            <p:nvPr/>
          </p:nvPicPr>
          <p:blipFill>
            <a:blip r:embed="rId8" cstate="print"/>
            <a:stretch>
              <a:fillRect/>
            </a:stretch>
          </p:blipFill>
          <p:spPr>
            <a:xfrm>
              <a:off x="8360663" y="2107679"/>
              <a:ext cx="1106436" cy="560844"/>
            </a:xfrm>
            <a:prstGeom prst="rect">
              <a:avLst/>
            </a:prstGeom>
          </p:spPr>
        </p:pic>
        <p:sp>
          <p:nvSpPr>
            <p:cNvPr id="35" name="object 35"/>
            <p:cNvSpPr/>
            <p:nvPr/>
          </p:nvSpPr>
          <p:spPr>
            <a:xfrm>
              <a:off x="7495032" y="2124456"/>
              <a:ext cx="2844165" cy="422275"/>
            </a:xfrm>
            <a:custGeom>
              <a:avLst/>
              <a:gdLst/>
              <a:ahLst/>
              <a:cxnLst/>
              <a:rect l="l" t="t" r="r" b="b"/>
              <a:pathLst>
                <a:path w="2844165" h="422275">
                  <a:moveTo>
                    <a:pt x="0" y="422148"/>
                  </a:moveTo>
                  <a:lnTo>
                    <a:pt x="2843783" y="422148"/>
                  </a:lnTo>
                  <a:lnTo>
                    <a:pt x="2843783" y="0"/>
                  </a:lnTo>
                  <a:lnTo>
                    <a:pt x="0" y="0"/>
                  </a:lnTo>
                  <a:lnTo>
                    <a:pt x="0" y="422148"/>
                  </a:lnTo>
                  <a:close/>
                </a:path>
              </a:pathLst>
            </a:custGeom>
            <a:ln w="9524">
              <a:solidFill>
                <a:srgbClr val="9BC6CF"/>
              </a:solidFill>
            </a:ln>
          </p:spPr>
          <p:txBody>
            <a:bodyPr wrap="square" lIns="0" tIns="0" rIns="0" bIns="0" rtlCol="0"/>
            <a:lstStyle/>
            <a:p>
              <a:endParaRPr/>
            </a:p>
          </p:txBody>
        </p:sp>
      </p:grpSp>
      <p:sp>
        <p:nvSpPr>
          <p:cNvPr id="36" name="object 36"/>
          <p:cNvSpPr txBox="1"/>
          <p:nvPr/>
        </p:nvSpPr>
        <p:spPr>
          <a:xfrm>
            <a:off x="7495031" y="2124455"/>
            <a:ext cx="2844165" cy="422275"/>
          </a:xfrm>
          <a:prstGeom prst="rect">
            <a:avLst/>
          </a:prstGeom>
          <a:solidFill>
            <a:srgbClr val="C3DDE1"/>
          </a:solidFill>
        </p:spPr>
        <p:txBody>
          <a:bodyPr vert="horz" wrap="square" lIns="0" tIns="68580" rIns="0" bIns="0" rtlCol="0">
            <a:spAutoFit/>
          </a:bodyPr>
          <a:lstStyle/>
          <a:p>
            <a:pPr marL="1270" algn="ctr">
              <a:lnSpc>
                <a:spcPct val="100000"/>
              </a:lnSpc>
              <a:spcBef>
                <a:spcPts val="540"/>
              </a:spcBef>
            </a:pPr>
            <a:r>
              <a:rPr sz="1800" spc="-10" dirty="0">
                <a:solidFill>
                  <a:srgbClr val="2C5A75"/>
                </a:solidFill>
                <a:latin typeface="Arial"/>
                <a:cs typeface="Arial"/>
              </a:rPr>
              <a:t>EFTER</a:t>
            </a:r>
            <a:endParaRPr sz="1800">
              <a:latin typeface="Arial"/>
              <a:cs typeface="Arial"/>
            </a:endParaRPr>
          </a:p>
        </p:txBody>
      </p:sp>
      <p:sp>
        <p:nvSpPr>
          <p:cNvPr id="37" name="object 37"/>
          <p:cNvSpPr txBox="1"/>
          <p:nvPr/>
        </p:nvSpPr>
        <p:spPr>
          <a:xfrm>
            <a:off x="1779270" y="4470653"/>
            <a:ext cx="8560435" cy="646430"/>
          </a:xfrm>
          <a:prstGeom prst="rect">
            <a:avLst/>
          </a:prstGeom>
          <a:ln w="19050">
            <a:solidFill>
              <a:srgbClr val="9BC6CF"/>
            </a:solidFill>
          </a:ln>
        </p:spPr>
        <p:txBody>
          <a:bodyPr vert="horz" wrap="square" lIns="0" tIns="4445" rIns="0" bIns="0" rtlCol="0">
            <a:spAutoFit/>
          </a:bodyPr>
          <a:lstStyle/>
          <a:p>
            <a:pPr>
              <a:lnSpc>
                <a:spcPct val="100000"/>
              </a:lnSpc>
              <a:spcBef>
                <a:spcPts val="35"/>
              </a:spcBef>
            </a:pPr>
            <a:endParaRPr sz="1500">
              <a:latin typeface="Times New Roman"/>
              <a:cs typeface="Times New Roman"/>
            </a:endParaRPr>
          </a:p>
          <a:p>
            <a:pPr marL="5080" algn="ctr">
              <a:lnSpc>
                <a:spcPct val="100000"/>
              </a:lnSpc>
            </a:pPr>
            <a:r>
              <a:rPr sz="1200" b="1" dirty="0">
                <a:solidFill>
                  <a:srgbClr val="FFFFFF"/>
                </a:solidFill>
                <a:latin typeface="Arial"/>
                <a:cs typeface="Arial"/>
              </a:rPr>
              <a:t>Aktiviteter</a:t>
            </a:r>
            <a:r>
              <a:rPr sz="1200" b="1" spc="25" dirty="0">
                <a:solidFill>
                  <a:srgbClr val="FFFFFF"/>
                </a:solidFill>
                <a:latin typeface="Arial"/>
                <a:cs typeface="Arial"/>
              </a:rPr>
              <a:t> </a:t>
            </a:r>
            <a:r>
              <a:rPr sz="1200" b="1" dirty="0">
                <a:solidFill>
                  <a:srgbClr val="FFFFFF"/>
                </a:solidFill>
                <a:latin typeface="Arial"/>
                <a:cs typeface="Arial"/>
              </a:rPr>
              <a:t>som</a:t>
            </a:r>
            <a:r>
              <a:rPr sz="1200" b="1" spc="-20" dirty="0">
                <a:solidFill>
                  <a:srgbClr val="FFFFFF"/>
                </a:solidFill>
                <a:latin typeface="Arial"/>
                <a:cs typeface="Arial"/>
              </a:rPr>
              <a:t> </a:t>
            </a:r>
            <a:r>
              <a:rPr sz="1200" b="1" dirty="0">
                <a:solidFill>
                  <a:srgbClr val="FFFFFF"/>
                </a:solidFill>
                <a:latin typeface="Arial"/>
                <a:cs typeface="Arial"/>
              </a:rPr>
              <a:t>påverkar</a:t>
            </a:r>
            <a:r>
              <a:rPr sz="1200" b="1" spc="-40" dirty="0">
                <a:solidFill>
                  <a:srgbClr val="FFFFFF"/>
                </a:solidFill>
                <a:latin typeface="Arial"/>
                <a:cs typeface="Arial"/>
              </a:rPr>
              <a:t> </a:t>
            </a:r>
            <a:r>
              <a:rPr sz="1200" b="1" dirty="0">
                <a:solidFill>
                  <a:srgbClr val="FFFFFF"/>
                </a:solidFill>
                <a:latin typeface="Arial"/>
                <a:cs typeface="Arial"/>
              </a:rPr>
              <a:t>målgruppen</a:t>
            </a:r>
            <a:r>
              <a:rPr sz="1200" b="1" spc="-10" dirty="0">
                <a:solidFill>
                  <a:srgbClr val="FFFFFF"/>
                </a:solidFill>
                <a:latin typeface="Arial"/>
                <a:cs typeface="Arial"/>
              </a:rPr>
              <a:t> </a:t>
            </a:r>
            <a:r>
              <a:rPr sz="1200" b="1" dirty="0">
                <a:solidFill>
                  <a:srgbClr val="FFFFFF"/>
                </a:solidFill>
                <a:latin typeface="Arial"/>
                <a:cs typeface="Arial"/>
              </a:rPr>
              <a:t>på</a:t>
            </a:r>
            <a:r>
              <a:rPr sz="1200" b="1" spc="-5" dirty="0">
                <a:solidFill>
                  <a:srgbClr val="FFFFFF"/>
                </a:solidFill>
                <a:latin typeface="Arial"/>
                <a:cs typeface="Arial"/>
              </a:rPr>
              <a:t> </a:t>
            </a:r>
            <a:r>
              <a:rPr sz="1200" b="1" dirty="0">
                <a:solidFill>
                  <a:srgbClr val="FFFFFF"/>
                </a:solidFill>
                <a:latin typeface="Arial"/>
                <a:cs typeface="Arial"/>
              </a:rPr>
              <a:t>kort</a:t>
            </a:r>
            <a:r>
              <a:rPr sz="1200" b="1" spc="-25" dirty="0">
                <a:solidFill>
                  <a:srgbClr val="FFFFFF"/>
                </a:solidFill>
                <a:latin typeface="Arial"/>
                <a:cs typeface="Arial"/>
              </a:rPr>
              <a:t> </a:t>
            </a:r>
            <a:r>
              <a:rPr sz="1200" b="1" dirty="0">
                <a:solidFill>
                  <a:srgbClr val="FFFFFF"/>
                </a:solidFill>
                <a:latin typeface="Arial"/>
                <a:cs typeface="Arial"/>
              </a:rPr>
              <a:t>och</a:t>
            </a:r>
            <a:r>
              <a:rPr sz="1200" b="1" spc="-15" dirty="0">
                <a:solidFill>
                  <a:srgbClr val="FFFFFF"/>
                </a:solidFill>
                <a:latin typeface="Arial"/>
                <a:cs typeface="Arial"/>
              </a:rPr>
              <a:t> </a:t>
            </a:r>
            <a:r>
              <a:rPr sz="1200" b="1" dirty="0">
                <a:solidFill>
                  <a:srgbClr val="FFFFFF"/>
                </a:solidFill>
                <a:latin typeface="Arial"/>
                <a:cs typeface="Arial"/>
              </a:rPr>
              <a:t>lång</a:t>
            </a:r>
            <a:r>
              <a:rPr sz="1200" b="1" spc="5" dirty="0">
                <a:solidFill>
                  <a:srgbClr val="FFFFFF"/>
                </a:solidFill>
                <a:latin typeface="Arial"/>
                <a:cs typeface="Arial"/>
              </a:rPr>
              <a:t> </a:t>
            </a:r>
            <a:r>
              <a:rPr sz="1200" b="1" spc="-20" dirty="0">
                <a:solidFill>
                  <a:srgbClr val="FFFFFF"/>
                </a:solidFill>
                <a:latin typeface="Arial"/>
                <a:cs typeface="Arial"/>
              </a:rPr>
              <a:t>sikt</a:t>
            </a:r>
            <a:endParaRPr sz="1200">
              <a:latin typeface="Arial"/>
              <a:cs typeface="Arial"/>
            </a:endParaRPr>
          </a:p>
        </p:txBody>
      </p:sp>
      <p:sp>
        <p:nvSpPr>
          <p:cNvPr id="38" name="object 38"/>
          <p:cNvSpPr txBox="1"/>
          <p:nvPr/>
        </p:nvSpPr>
        <p:spPr>
          <a:xfrm>
            <a:off x="1793557" y="3253816"/>
            <a:ext cx="869315" cy="194310"/>
          </a:xfrm>
          <a:prstGeom prst="rect">
            <a:avLst/>
          </a:prstGeom>
        </p:spPr>
        <p:txBody>
          <a:bodyPr vert="horz" wrap="square" lIns="0" tIns="13335" rIns="0" bIns="0" rtlCol="0">
            <a:spAutoFit/>
          </a:bodyPr>
          <a:lstStyle/>
          <a:p>
            <a:pPr marL="172085">
              <a:lnSpc>
                <a:spcPct val="100000"/>
              </a:lnSpc>
              <a:spcBef>
                <a:spcPts val="105"/>
              </a:spcBef>
            </a:pPr>
            <a:r>
              <a:rPr sz="1100" spc="-10" dirty="0">
                <a:solidFill>
                  <a:srgbClr val="FFFFFF"/>
                </a:solidFill>
                <a:latin typeface="Arial"/>
                <a:cs typeface="Arial"/>
              </a:rPr>
              <a:t>Intresse</a:t>
            </a:r>
            <a:endParaRPr sz="1100">
              <a:latin typeface="Arial"/>
              <a:cs typeface="Arial"/>
            </a:endParaRPr>
          </a:p>
        </p:txBody>
      </p:sp>
      <p:sp>
        <p:nvSpPr>
          <p:cNvPr id="39" name="object 39"/>
          <p:cNvSpPr txBox="1"/>
          <p:nvPr/>
        </p:nvSpPr>
        <p:spPr>
          <a:xfrm>
            <a:off x="2932938" y="3253816"/>
            <a:ext cx="462280" cy="362585"/>
          </a:xfrm>
          <a:prstGeom prst="rect">
            <a:avLst/>
          </a:prstGeom>
        </p:spPr>
        <p:txBody>
          <a:bodyPr vert="horz" wrap="square" lIns="0" tIns="13335" rIns="0" bIns="0" rtlCol="0">
            <a:spAutoFit/>
          </a:bodyPr>
          <a:lstStyle/>
          <a:p>
            <a:pPr marL="12700">
              <a:lnSpc>
                <a:spcPct val="100000"/>
              </a:lnSpc>
              <a:spcBef>
                <a:spcPts val="105"/>
              </a:spcBef>
            </a:pPr>
            <a:r>
              <a:rPr sz="1100" dirty="0">
                <a:solidFill>
                  <a:srgbClr val="FFFFFF"/>
                </a:solidFill>
                <a:latin typeface="Arial"/>
                <a:cs typeface="Arial"/>
              </a:rPr>
              <a:t>Köp</a:t>
            </a:r>
            <a:r>
              <a:rPr sz="1100" spc="-20" dirty="0">
                <a:solidFill>
                  <a:srgbClr val="FFFFFF"/>
                </a:solidFill>
                <a:latin typeface="Arial"/>
                <a:cs typeface="Arial"/>
              </a:rPr>
              <a:t> </a:t>
            </a:r>
            <a:r>
              <a:rPr sz="1100" spc="-25" dirty="0">
                <a:solidFill>
                  <a:srgbClr val="FFFFFF"/>
                </a:solidFill>
                <a:latin typeface="Arial"/>
                <a:cs typeface="Arial"/>
              </a:rPr>
              <a:t>av</a:t>
            </a:r>
            <a:endParaRPr sz="1100">
              <a:latin typeface="Arial"/>
              <a:cs typeface="Arial"/>
            </a:endParaRPr>
          </a:p>
          <a:p>
            <a:pPr marL="65405">
              <a:lnSpc>
                <a:spcPct val="100000"/>
              </a:lnSpc>
              <a:spcBef>
                <a:spcPts val="5"/>
              </a:spcBef>
            </a:pPr>
            <a:r>
              <a:rPr sz="1100" spc="-10" dirty="0">
                <a:solidFill>
                  <a:srgbClr val="FFFFFF"/>
                </a:solidFill>
                <a:latin typeface="Arial"/>
                <a:cs typeface="Arial"/>
              </a:rPr>
              <a:t>biljett</a:t>
            </a:r>
            <a:endParaRPr sz="1100">
              <a:latin typeface="Arial"/>
              <a:cs typeface="Arial"/>
            </a:endParaRPr>
          </a:p>
        </p:txBody>
      </p:sp>
      <p:sp>
        <p:nvSpPr>
          <p:cNvPr id="40" name="object 40"/>
          <p:cNvSpPr txBox="1"/>
          <p:nvPr/>
        </p:nvSpPr>
        <p:spPr>
          <a:xfrm>
            <a:off x="3860419" y="3281298"/>
            <a:ext cx="655320" cy="193675"/>
          </a:xfrm>
          <a:prstGeom prst="rect">
            <a:avLst/>
          </a:prstGeom>
        </p:spPr>
        <p:txBody>
          <a:bodyPr vert="horz" wrap="square" lIns="0" tIns="13335" rIns="0" bIns="0" rtlCol="0">
            <a:spAutoFit/>
          </a:bodyPr>
          <a:lstStyle/>
          <a:p>
            <a:pPr marL="12700">
              <a:lnSpc>
                <a:spcPct val="100000"/>
              </a:lnSpc>
              <a:spcBef>
                <a:spcPts val="105"/>
              </a:spcBef>
            </a:pPr>
            <a:r>
              <a:rPr sz="1100" spc="-10" dirty="0">
                <a:solidFill>
                  <a:srgbClr val="FFFFFF"/>
                </a:solidFill>
                <a:latin typeface="Arial"/>
                <a:cs typeface="Arial"/>
              </a:rPr>
              <a:t>Förväntan</a:t>
            </a:r>
            <a:endParaRPr sz="1100">
              <a:latin typeface="Arial"/>
              <a:cs typeface="Arial"/>
            </a:endParaRPr>
          </a:p>
        </p:txBody>
      </p:sp>
      <p:sp>
        <p:nvSpPr>
          <p:cNvPr id="41" name="object 41"/>
          <p:cNvSpPr txBox="1"/>
          <p:nvPr/>
        </p:nvSpPr>
        <p:spPr>
          <a:xfrm>
            <a:off x="4928742" y="3281298"/>
            <a:ext cx="313690" cy="193675"/>
          </a:xfrm>
          <a:prstGeom prst="rect">
            <a:avLst/>
          </a:prstGeom>
        </p:spPr>
        <p:txBody>
          <a:bodyPr vert="horz" wrap="square" lIns="0" tIns="13335" rIns="0" bIns="0" rtlCol="0">
            <a:spAutoFit/>
          </a:bodyPr>
          <a:lstStyle/>
          <a:p>
            <a:pPr marL="12700">
              <a:lnSpc>
                <a:spcPct val="100000"/>
              </a:lnSpc>
              <a:spcBef>
                <a:spcPts val="105"/>
              </a:spcBef>
            </a:pPr>
            <a:r>
              <a:rPr sz="1100" spc="-20" dirty="0">
                <a:solidFill>
                  <a:srgbClr val="FFFFFF"/>
                </a:solidFill>
                <a:latin typeface="Arial"/>
                <a:cs typeface="Arial"/>
              </a:rPr>
              <a:t>Före</a:t>
            </a:r>
            <a:endParaRPr sz="1100">
              <a:latin typeface="Arial"/>
              <a:cs typeface="Arial"/>
            </a:endParaRPr>
          </a:p>
        </p:txBody>
      </p:sp>
      <p:sp>
        <p:nvSpPr>
          <p:cNvPr id="42" name="object 42"/>
          <p:cNvSpPr txBox="1"/>
          <p:nvPr/>
        </p:nvSpPr>
        <p:spPr>
          <a:xfrm>
            <a:off x="5866257" y="3281298"/>
            <a:ext cx="406400" cy="193675"/>
          </a:xfrm>
          <a:prstGeom prst="rect">
            <a:avLst/>
          </a:prstGeom>
        </p:spPr>
        <p:txBody>
          <a:bodyPr vert="horz" wrap="square" lIns="0" tIns="13335" rIns="0" bIns="0" rtlCol="0">
            <a:spAutoFit/>
          </a:bodyPr>
          <a:lstStyle/>
          <a:p>
            <a:pPr marL="12700">
              <a:lnSpc>
                <a:spcPct val="100000"/>
              </a:lnSpc>
              <a:spcBef>
                <a:spcPts val="105"/>
              </a:spcBef>
            </a:pPr>
            <a:r>
              <a:rPr sz="1100" spc="-20" dirty="0">
                <a:solidFill>
                  <a:srgbClr val="FFFFFF"/>
                </a:solidFill>
                <a:latin typeface="Arial"/>
                <a:cs typeface="Arial"/>
              </a:rPr>
              <a:t>Under</a:t>
            </a:r>
            <a:endParaRPr sz="1100">
              <a:latin typeface="Arial"/>
              <a:cs typeface="Arial"/>
            </a:endParaRPr>
          </a:p>
        </p:txBody>
      </p:sp>
      <p:sp>
        <p:nvSpPr>
          <p:cNvPr id="43" name="object 43"/>
          <p:cNvSpPr txBox="1"/>
          <p:nvPr/>
        </p:nvSpPr>
        <p:spPr>
          <a:xfrm>
            <a:off x="6865746" y="3297682"/>
            <a:ext cx="323850" cy="193675"/>
          </a:xfrm>
          <a:prstGeom prst="rect">
            <a:avLst/>
          </a:prstGeom>
        </p:spPr>
        <p:txBody>
          <a:bodyPr vert="horz" wrap="square" lIns="0" tIns="13335" rIns="0" bIns="0" rtlCol="0">
            <a:spAutoFit/>
          </a:bodyPr>
          <a:lstStyle/>
          <a:p>
            <a:pPr marL="12700">
              <a:lnSpc>
                <a:spcPct val="100000"/>
              </a:lnSpc>
              <a:spcBef>
                <a:spcPts val="105"/>
              </a:spcBef>
            </a:pPr>
            <a:r>
              <a:rPr sz="1100" spc="-10" dirty="0">
                <a:solidFill>
                  <a:srgbClr val="FFFFFF"/>
                </a:solidFill>
                <a:latin typeface="Arial"/>
                <a:cs typeface="Arial"/>
              </a:rPr>
              <a:t>Efter</a:t>
            </a:r>
            <a:endParaRPr sz="1100">
              <a:latin typeface="Arial"/>
              <a:cs typeface="Arial"/>
            </a:endParaRPr>
          </a:p>
        </p:txBody>
      </p:sp>
      <p:grpSp>
        <p:nvGrpSpPr>
          <p:cNvPr id="44" name="object 44"/>
          <p:cNvGrpSpPr/>
          <p:nvPr/>
        </p:nvGrpSpPr>
        <p:grpSpPr>
          <a:xfrm>
            <a:off x="1764982" y="3182302"/>
            <a:ext cx="5658485" cy="1272540"/>
            <a:chOff x="1764982" y="3182302"/>
            <a:chExt cx="5658485" cy="1272540"/>
          </a:xfrm>
        </p:grpSpPr>
        <p:pic>
          <p:nvPicPr>
            <p:cNvPr id="45" name="object 45"/>
            <p:cNvPicPr/>
            <p:nvPr/>
          </p:nvPicPr>
          <p:blipFill>
            <a:blip r:embed="rId6" cstate="print"/>
            <a:stretch>
              <a:fillRect/>
            </a:stretch>
          </p:blipFill>
          <p:spPr>
            <a:xfrm>
              <a:off x="1799844" y="3308591"/>
              <a:ext cx="797064" cy="1016520"/>
            </a:xfrm>
            <a:prstGeom prst="rect">
              <a:avLst/>
            </a:prstGeom>
          </p:spPr>
        </p:pic>
        <p:sp>
          <p:nvSpPr>
            <p:cNvPr id="46" name="object 46"/>
            <p:cNvSpPr/>
            <p:nvPr/>
          </p:nvSpPr>
          <p:spPr>
            <a:xfrm>
              <a:off x="2086864" y="3686555"/>
              <a:ext cx="228600" cy="577215"/>
            </a:xfrm>
            <a:custGeom>
              <a:avLst/>
              <a:gdLst/>
              <a:ahLst/>
              <a:cxnLst/>
              <a:rect l="l" t="t" r="r" b="b"/>
              <a:pathLst>
                <a:path w="228600" h="577214">
                  <a:moveTo>
                    <a:pt x="152441" y="380957"/>
                  </a:moveTo>
                  <a:lnTo>
                    <a:pt x="76241" y="381042"/>
                  </a:lnTo>
                  <a:lnTo>
                    <a:pt x="76454" y="576961"/>
                  </a:lnTo>
                  <a:lnTo>
                    <a:pt x="152654" y="576834"/>
                  </a:lnTo>
                  <a:lnTo>
                    <a:pt x="152441" y="380957"/>
                  </a:lnTo>
                  <a:close/>
                </a:path>
                <a:path w="228600" h="577214">
                  <a:moveTo>
                    <a:pt x="113792" y="0"/>
                  </a:moveTo>
                  <a:lnTo>
                    <a:pt x="0" y="381127"/>
                  </a:lnTo>
                  <a:lnTo>
                    <a:pt x="76241" y="381042"/>
                  </a:lnTo>
                  <a:lnTo>
                    <a:pt x="76200" y="342900"/>
                  </a:lnTo>
                  <a:lnTo>
                    <a:pt x="217153" y="342900"/>
                  </a:lnTo>
                  <a:lnTo>
                    <a:pt x="113792"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600" y="380873"/>
                  </a:lnTo>
                  <a:lnTo>
                    <a:pt x="217153" y="342900"/>
                  </a:lnTo>
                  <a:close/>
                </a:path>
              </a:pathLst>
            </a:custGeom>
            <a:solidFill>
              <a:srgbClr val="9BC6CF"/>
            </a:solidFill>
          </p:spPr>
          <p:txBody>
            <a:bodyPr wrap="square" lIns="0" tIns="0" rIns="0" bIns="0" rtlCol="0"/>
            <a:lstStyle/>
            <a:p>
              <a:endParaRPr/>
            </a:p>
          </p:txBody>
        </p:sp>
        <p:pic>
          <p:nvPicPr>
            <p:cNvPr id="47" name="object 47"/>
            <p:cNvPicPr/>
            <p:nvPr/>
          </p:nvPicPr>
          <p:blipFill>
            <a:blip r:embed="rId6" cstate="print"/>
            <a:stretch>
              <a:fillRect/>
            </a:stretch>
          </p:blipFill>
          <p:spPr>
            <a:xfrm>
              <a:off x="4689348" y="3308591"/>
              <a:ext cx="797064" cy="1016520"/>
            </a:xfrm>
            <a:prstGeom prst="rect">
              <a:avLst/>
            </a:prstGeom>
          </p:spPr>
        </p:pic>
        <p:sp>
          <p:nvSpPr>
            <p:cNvPr id="48" name="object 48"/>
            <p:cNvSpPr/>
            <p:nvPr/>
          </p:nvSpPr>
          <p:spPr>
            <a:xfrm>
              <a:off x="4976368" y="3686555"/>
              <a:ext cx="228600" cy="577215"/>
            </a:xfrm>
            <a:custGeom>
              <a:avLst/>
              <a:gdLst/>
              <a:ahLst/>
              <a:cxnLst/>
              <a:rect l="l" t="t" r="r" b="b"/>
              <a:pathLst>
                <a:path w="228600" h="577214">
                  <a:moveTo>
                    <a:pt x="152441" y="380957"/>
                  </a:moveTo>
                  <a:lnTo>
                    <a:pt x="76241" y="381042"/>
                  </a:lnTo>
                  <a:lnTo>
                    <a:pt x="76454" y="576961"/>
                  </a:lnTo>
                  <a:lnTo>
                    <a:pt x="152654" y="576834"/>
                  </a:lnTo>
                  <a:lnTo>
                    <a:pt x="152441" y="380957"/>
                  </a:lnTo>
                  <a:close/>
                </a:path>
                <a:path w="228600" h="577214">
                  <a:moveTo>
                    <a:pt x="113792" y="0"/>
                  </a:moveTo>
                  <a:lnTo>
                    <a:pt x="0" y="381127"/>
                  </a:lnTo>
                  <a:lnTo>
                    <a:pt x="76241" y="381042"/>
                  </a:lnTo>
                  <a:lnTo>
                    <a:pt x="76200" y="342900"/>
                  </a:lnTo>
                  <a:lnTo>
                    <a:pt x="217153" y="342900"/>
                  </a:lnTo>
                  <a:lnTo>
                    <a:pt x="113792"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600" y="380873"/>
                  </a:lnTo>
                  <a:lnTo>
                    <a:pt x="217153" y="342900"/>
                  </a:lnTo>
                  <a:close/>
                </a:path>
              </a:pathLst>
            </a:custGeom>
            <a:solidFill>
              <a:srgbClr val="9BC6CF"/>
            </a:solidFill>
          </p:spPr>
          <p:txBody>
            <a:bodyPr wrap="square" lIns="0" tIns="0" rIns="0" bIns="0" rtlCol="0"/>
            <a:lstStyle/>
            <a:p>
              <a:endParaRPr/>
            </a:p>
          </p:txBody>
        </p:sp>
        <p:pic>
          <p:nvPicPr>
            <p:cNvPr id="49" name="object 49"/>
            <p:cNvPicPr/>
            <p:nvPr/>
          </p:nvPicPr>
          <p:blipFill>
            <a:blip r:embed="rId6" cstate="print"/>
            <a:stretch>
              <a:fillRect/>
            </a:stretch>
          </p:blipFill>
          <p:spPr>
            <a:xfrm>
              <a:off x="3776472" y="3308591"/>
              <a:ext cx="797064" cy="1016520"/>
            </a:xfrm>
            <a:prstGeom prst="rect">
              <a:avLst/>
            </a:prstGeom>
          </p:spPr>
        </p:pic>
        <p:sp>
          <p:nvSpPr>
            <p:cNvPr id="50" name="object 50"/>
            <p:cNvSpPr/>
            <p:nvPr/>
          </p:nvSpPr>
          <p:spPr>
            <a:xfrm>
              <a:off x="4063492" y="3686555"/>
              <a:ext cx="228600" cy="577215"/>
            </a:xfrm>
            <a:custGeom>
              <a:avLst/>
              <a:gdLst/>
              <a:ahLst/>
              <a:cxnLst/>
              <a:rect l="l" t="t" r="r" b="b"/>
              <a:pathLst>
                <a:path w="228600" h="577214">
                  <a:moveTo>
                    <a:pt x="152441" y="380957"/>
                  </a:moveTo>
                  <a:lnTo>
                    <a:pt x="76241" y="381042"/>
                  </a:lnTo>
                  <a:lnTo>
                    <a:pt x="76454" y="576961"/>
                  </a:lnTo>
                  <a:lnTo>
                    <a:pt x="152654" y="576834"/>
                  </a:lnTo>
                  <a:lnTo>
                    <a:pt x="152441" y="380957"/>
                  </a:lnTo>
                  <a:close/>
                </a:path>
                <a:path w="228600" h="577214">
                  <a:moveTo>
                    <a:pt x="113792" y="0"/>
                  </a:moveTo>
                  <a:lnTo>
                    <a:pt x="0" y="381127"/>
                  </a:lnTo>
                  <a:lnTo>
                    <a:pt x="76241" y="381042"/>
                  </a:lnTo>
                  <a:lnTo>
                    <a:pt x="76200" y="342900"/>
                  </a:lnTo>
                  <a:lnTo>
                    <a:pt x="217153" y="342900"/>
                  </a:lnTo>
                  <a:lnTo>
                    <a:pt x="113792"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600" y="380873"/>
                  </a:lnTo>
                  <a:lnTo>
                    <a:pt x="217153" y="342900"/>
                  </a:lnTo>
                  <a:close/>
                </a:path>
              </a:pathLst>
            </a:custGeom>
            <a:solidFill>
              <a:srgbClr val="9BC6CF"/>
            </a:solidFill>
          </p:spPr>
          <p:txBody>
            <a:bodyPr wrap="square" lIns="0" tIns="0" rIns="0" bIns="0" rtlCol="0"/>
            <a:lstStyle/>
            <a:p>
              <a:endParaRPr/>
            </a:p>
          </p:txBody>
        </p:sp>
        <p:pic>
          <p:nvPicPr>
            <p:cNvPr id="51" name="object 51"/>
            <p:cNvPicPr/>
            <p:nvPr/>
          </p:nvPicPr>
          <p:blipFill>
            <a:blip r:embed="rId6" cstate="print"/>
            <a:stretch>
              <a:fillRect/>
            </a:stretch>
          </p:blipFill>
          <p:spPr>
            <a:xfrm>
              <a:off x="6626352" y="3308591"/>
              <a:ext cx="797064" cy="1016520"/>
            </a:xfrm>
            <a:prstGeom prst="rect">
              <a:avLst/>
            </a:prstGeom>
          </p:spPr>
        </p:pic>
        <p:sp>
          <p:nvSpPr>
            <p:cNvPr id="52" name="object 52"/>
            <p:cNvSpPr/>
            <p:nvPr/>
          </p:nvSpPr>
          <p:spPr>
            <a:xfrm>
              <a:off x="6913372" y="3686555"/>
              <a:ext cx="228600" cy="577215"/>
            </a:xfrm>
            <a:custGeom>
              <a:avLst/>
              <a:gdLst/>
              <a:ahLst/>
              <a:cxnLst/>
              <a:rect l="l" t="t" r="r" b="b"/>
              <a:pathLst>
                <a:path w="228600" h="577214">
                  <a:moveTo>
                    <a:pt x="152441" y="380957"/>
                  </a:moveTo>
                  <a:lnTo>
                    <a:pt x="76241" y="381042"/>
                  </a:lnTo>
                  <a:lnTo>
                    <a:pt x="76453" y="576961"/>
                  </a:lnTo>
                  <a:lnTo>
                    <a:pt x="152653" y="576834"/>
                  </a:lnTo>
                  <a:lnTo>
                    <a:pt x="152441" y="380957"/>
                  </a:lnTo>
                  <a:close/>
                </a:path>
                <a:path w="228600" h="577214">
                  <a:moveTo>
                    <a:pt x="113792" y="0"/>
                  </a:moveTo>
                  <a:lnTo>
                    <a:pt x="0" y="381127"/>
                  </a:lnTo>
                  <a:lnTo>
                    <a:pt x="76241" y="381042"/>
                  </a:lnTo>
                  <a:lnTo>
                    <a:pt x="76200" y="342900"/>
                  </a:lnTo>
                  <a:lnTo>
                    <a:pt x="217153" y="342900"/>
                  </a:lnTo>
                  <a:lnTo>
                    <a:pt x="113792"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600" y="380873"/>
                  </a:lnTo>
                  <a:lnTo>
                    <a:pt x="217153" y="342900"/>
                  </a:lnTo>
                  <a:close/>
                </a:path>
              </a:pathLst>
            </a:custGeom>
            <a:solidFill>
              <a:srgbClr val="9BC6CF"/>
            </a:solidFill>
          </p:spPr>
          <p:txBody>
            <a:bodyPr wrap="square" lIns="0" tIns="0" rIns="0" bIns="0" rtlCol="0"/>
            <a:lstStyle/>
            <a:p>
              <a:endParaRPr/>
            </a:p>
          </p:txBody>
        </p:sp>
        <p:sp>
          <p:nvSpPr>
            <p:cNvPr id="53" name="object 53"/>
            <p:cNvSpPr/>
            <p:nvPr/>
          </p:nvSpPr>
          <p:spPr>
            <a:xfrm>
              <a:off x="1779270" y="3196589"/>
              <a:ext cx="897890" cy="1243965"/>
            </a:xfrm>
            <a:custGeom>
              <a:avLst/>
              <a:gdLst/>
              <a:ahLst/>
              <a:cxnLst/>
              <a:rect l="l" t="t" r="r" b="b"/>
              <a:pathLst>
                <a:path w="897889" h="1243964">
                  <a:moveTo>
                    <a:pt x="0" y="1243584"/>
                  </a:moveTo>
                  <a:lnTo>
                    <a:pt x="897636" y="1243584"/>
                  </a:lnTo>
                  <a:lnTo>
                    <a:pt x="897636" y="0"/>
                  </a:lnTo>
                  <a:lnTo>
                    <a:pt x="0" y="0"/>
                  </a:lnTo>
                  <a:lnTo>
                    <a:pt x="0" y="1243584"/>
                  </a:lnTo>
                  <a:close/>
                </a:path>
              </a:pathLst>
            </a:custGeom>
            <a:ln w="28575">
              <a:solidFill>
                <a:schemeClr val="accent2"/>
              </a:solidFill>
              <a:prstDash val="sysDash"/>
            </a:ln>
          </p:spPr>
          <p:txBody>
            <a:bodyPr wrap="square" lIns="0" tIns="0" rIns="0" bIns="0" rtlCol="0"/>
            <a:lstStyle/>
            <a:p>
              <a:endParaRPr/>
            </a:p>
          </p:txBody>
        </p:sp>
      </p:grpSp>
      <p:sp>
        <p:nvSpPr>
          <p:cNvPr id="54" name="object 54"/>
          <p:cNvSpPr txBox="1"/>
          <p:nvPr/>
        </p:nvSpPr>
        <p:spPr>
          <a:xfrm>
            <a:off x="10328275" y="898652"/>
            <a:ext cx="1480185"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Upplevelseprocessen</a:t>
            </a:r>
            <a:endParaRPr sz="1200">
              <a:latin typeface="Arial"/>
              <a:cs typeface="Arial"/>
            </a:endParaRPr>
          </a:p>
        </p:txBody>
      </p:sp>
      <p:sp>
        <p:nvSpPr>
          <p:cNvPr id="55" name="object 55"/>
          <p:cNvSpPr txBox="1">
            <a:spLocks noGrp="1"/>
          </p:cNvSpPr>
          <p:nvPr>
            <p:ph type="sldNum" sz="quarter" idx="7"/>
          </p:nvPr>
        </p:nvSpPr>
        <p:spPr>
          <a:xfrm>
            <a:off x="11383009" y="6545487"/>
            <a:ext cx="259715" cy="196215"/>
          </a:xfrm>
          <a:prstGeom prst="rect">
            <a:avLst/>
          </a:prstGeom>
        </p:spPr>
        <p:txBody>
          <a:bodyPr vert="horz" wrap="square" lIns="0" tIns="0" rIns="0" bIns="0" rtlCol="0">
            <a:spAutoFit/>
          </a:bodyPr>
          <a:lstStyle>
            <a:defPPr>
              <a:defRPr kern="0"/>
            </a:defPPr>
            <a:lvl1pPr>
              <a:defRPr sz="1200" b="0" i="0">
                <a:solidFill>
                  <a:schemeClr val="bg1"/>
                </a:solidFill>
                <a:latin typeface="Arial"/>
                <a:cs typeface="Arial"/>
              </a:defRPr>
            </a:lvl1pPr>
          </a:lstStyle>
          <a:p>
            <a:pPr marL="38100">
              <a:lnSpc>
                <a:spcPts val="1425"/>
              </a:lnSpc>
            </a:pPr>
            <a:fld id="{81D60167-4931-47E6-BA6A-407CBD079E47}" type="slidenum">
              <a:rPr lang="sv-SE" spc="-25" smtClean="0"/>
              <a:pPr marL="38100">
                <a:lnSpc>
                  <a:spcPts val="1425"/>
                </a:lnSpc>
              </a:pPr>
              <a:t>39</a:t>
            </a:fld>
            <a:endParaRPr spc="-25"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00508" rIns="0" bIns="0" rtlCol="0">
            <a:spAutoFit/>
          </a:bodyPr>
          <a:lstStyle/>
          <a:p>
            <a:pPr marL="12700">
              <a:lnSpc>
                <a:spcPct val="100000"/>
              </a:lnSpc>
              <a:spcBef>
                <a:spcPts val="95"/>
              </a:spcBef>
            </a:pPr>
            <a:r>
              <a:rPr spc="-10" dirty="0"/>
              <a:t>Intresse</a:t>
            </a:r>
          </a:p>
        </p:txBody>
      </p:sp>
      <p:sp>
        <p:nvSpPr>
          <p:cNvPr id="5" name="object 5"/>
          <p:cNvSpPr txBox="1">
            <a:spLocks noGrp="1"/>
          </p:cNvSpPr>
          <p:nvPr>
            <p:ph type="sldNum" sz="quarter" idx="7"/>
          </p:nvPr>
        </p:nvSpPr>
        <p:spPr>
          <a:xfrm>
            <a:off x="11383009" y="6545487"/>
            <a:ext cx="259715" cy="196215"/>
          </a:xfrm>
          <a:prstGeom prst="rect">
            <a:avLst/>
          </a:prstGeom>
        </p:spPr>
        <p:txBody>
          <a:bodyPr vert="horz" wrap="square" lIns="0" tIns="0" rIns="0" bIns="0" rtlCol="0">
            <a:spAutoFit/>
          </a:bodyPr>
          <a:lstStyle>
            <a:defPPr>
              <a:defRPr kern="0"/>
            </a:defPPr>
            <a:lvl1pPr>
              <a:defRPr sz="1200" b="0" i="0">
                <a:solidFill>
                  <a:schemeClr val="bg1"/>
                </a:solidFill>
                <a:latin typeface="Arial"/>
                <a:cs typeface="Arial"/>
              </a:defRPr>
            </a:lvl1pPr>
          </a:lstStyle>
          <a:p>
            <a:pPr marL="38100">
              <a:lnSpc>
                <a:spcPts val="1425"/>
              </a:lnSpc>
            </a:pPr>
            <a:fld id="{81D60167-4931-47E6-BA6A-407CBD079E47}" type="slidenum">
              <a:rPr lang="sv-SE" spc="-25" smtClean="0"/>
              <a:pPr marL="38100">
                <a:lnSpc>
                  <a:spcPts val="1425"/>
                </a:lnSpc>
              </a:pPr>
              <a:t>40</a:t>
            </a:fld>
            <a:endParaRPr spc="-25" dirty="0"/>
          </a:p>
        </p:txBody>
      </p:sp>
      <p:sp>
        <p:nvSpPr>
          <p:cNvPr id="3" name="object 3"/>
          <p:cNvSpPr txBox="1"/>
          <p:nvPr/>
        </p:nvSpPr>
        <p:spPr>
          <a:xfrm>
            <a:off x="827024" y="2166581"/>
            <a:ext cx="10484485" cy="3493649"/>
          </a:xfrm>
          <a:prstGeom prst="rect">
            <a:avLst/>
          </a:prstGeom>
        </p:spPr>
        <p:txBody>
          <a:bodyPr vert="horz" wrap="square" lIns="0" tIns="121285" rIns="0" bIns="0" rtlCol="0">
            <a:spAutoFit/>
          </a:bodyPr>
          <a:lstStyle/>
          <a:p>
            <a:pPr marL="421005" indent="-408305">
              <a:lnSpc>
                <a:spcPct val="100000"/>
              </a:lnSpc>
              <a:spcBef>
                <a:spcPts val="955"/>
              </a:spcBef>
              <a:buFont typeface="Arial"/>
              <a:buChar char="•"/>
              <a:tabLst>
                <a:tab pos="421005" algn="l"/>
              </a:tabLst>
            </a:pPr>
            <a:r>
              <a:rPr lang="sv-SE" sz="1600" b="1" dirty="0">
                <a:solidFill>
                  <a:srgbClr val="FFFFFF"/>
                </a:solidFill>
                <a:latin typeface="Arial"/>
                <a:cs typeface="Arial"/>
              </a:rPr>
              <a:t>Profilera</a:t>
            </a:r>
            <a:r>
              <a:rPr lang="sv-SE" sz="1600" b="1" spc="-70" dirty="0">
                <a:solidFill>
                  <a:srgbClr val="FFFFFF"/>
                </a:solidFill>
                <a:latin typeface="Arial"/>
                <a:cs typeface="Arial"/>
              </a:rPr>
              <a:t> </a:t>
            </a:r>
            <a:r>
              <a:rPr lang="sv-SE" sz="1600" b="1" dirty="0">
                <a:solidFill>
                  <a:srgbClr val="FFFFFF"/>
                </a:solidFill>
                <a:latin typeface="Arial"/>
                <a:cs typeface="Arial"/>
              </a:rPr>
              <a:t>varje</a:t>
            </a:r>
            <a:r>
              <a:rPr lang="sv-SE" sz="1600" b="1" spc="-50" dirty="0">
                <a:solidFill>
                  <a:srgbClr val="FFFFFF"/>
                </a:solidFill>
                <a:latin typeface="Arial"/>
                <a:cs typeface="Arial"/>
              </a:rPr>
              <a:t> </a:t>
            </a:r>
            <a:r>
              <a:rPr lang="sv-SE" sz="1600" b="1" spc="-20" dirty="0">
                <a:solidFill>
                  <a:srgbClr val="FFFFFF"/>
                </a:solidFill>
                <a:latin typeface="Arial"/>
                <a:cs typeface="Arial"/>
              </a:rPr>
              <a:t>match</a:t>
            </a:r>
            <a:endParaRPr lang="sv-SE" sz="1600" dirty="0">
              <a:latin typeface="Arial"/>
              <a:cs typeface="Arial"/>
            </a:endParaRPr>
          </a:p>
          <a:p>
            <a:pPr marL="896619" marR="5080" indent="-340360">
              <a:lnSpc>
                <a:spcPct val="120000"/>
              </a:lnSpc>
              <a:spcBef>
                <a:spcPts val="355"/>
              </a:spcBef>
              <a:tabLst>
                <a:tab pos="895985" algn="l"/>
              </a:tabLst>
            </a:pPr>
            <a:r>
              <a:rPr lang="sv-SE" sz="1200" spc="-50" dirty="0">
                <a:solidFill>
                  <a:srgbClr val="FFFFFF"/>
                </a:solidFill>
                <a:latin typeface="Arial" panose="020B0604020202020204" pitchFamily="34" charset="0"/>
                <a:cs typeface="Arial" panose="020B0604020202020204" pitchFamily="34" charset="0"/>
              </a:rPr>
              <a:t>‒</a:t>
            </a:r>
            <a:r>
              <a:rPr lang="sv-SE" sz="1200" dirty="0">
                <a:solidFill>
                  <a:srgbClr val="FFFFFF"/>
                </a:solidFill>
                <a:latin typeface="Arial" panose="020B0604020202020204" pitchFamily="34" charset="0"/>
                <a:cs typeface="Arial" panose="020B0604020202020204" pitchFamily="34" charset="0"/>
              </a:rPr>
              <a:t>	Om varje matchevenemang profileras på ett sätt som motiverar målgruppen att gå på den specifika matchen så har vi lyckats. Genom att lyfta olika spelare/teman/aktiviteter/målgrupper inför varje match så kan vi också locka olika målgrupper till olika matcher. Detta görs enklast genom att lyfta olika teman, profiler, bortalaget, historik, rivalitet och/eller statistik. Hela evenemanget behöver inte vara helt unikt. Det räcker om det profileras på ett sätt som motiverar målgruppen att komma.</a:t>
            </a:r>
          </a:p>
          <a:p>
            <a:pPr marL="896619" marR="5080" indent="-340360">
              <a:lnSpc>
                <a:spcPct val="120000"/>
              </a:lnSpc>
              <a:spcBef>
                <a:spcPts val="355"/>
              </a:spcBef>
              <a:tabLst>
                <a:tab pos="895985" algn="l"/>
              </a:tabLst>
            </a:pPr>
            <a:r>
              <a:rPr lang="sv-SE" sz="1200" b="1" i="1" dirty="0">
                <a:solidFill>
                  <a:srgbClr val="FFFFFF"/>
                </a:solidFill>
                <a:latin typeface="Arial" panose="020B0604020202020204" pitchFamily="34" charset="0"/>
                <a:cs typeface="Arial" panose="020B0604020202020204" pitchFamily="34" charset="0"/>
              </a:rPr>
              <a:t>‒	Aktivitet: På nivå 1 profilerar vi varje match. Anpassning sker efter era resurser och förutsättningar. Det viktiga är att målgruppen ska känna att det är intressant att besöka den kommande matchen.</a:t>
            </a:r>
            <a:endParaRPr lang="sv-SE" sz="1300" b="1" i="1" dirty="0">
              <a:latin typeface="Arial" panose="020B0604020202020204" pitchFamily="34" charset="0"/>
              <a:cs typeface="Arial" panose="020B0604020202020204" pitchFamily="34" charset="0"/>
            </a:endParaRPr>
          </a:p>
          <a:p>
            <a:pPr>
              <a:lnSpc>
                <a:spcPct val="100000"/>
              </a:lnSpc>
            </a:pPr>
            <a:endParaRPr lang="sv-SE" sz="1650" dirty="0">
              <a:latin typeface="Arial"/>
              <a:cs typeface="Arial"/>
            </a:endParaRPr>
          </a:p>
          <a:p>
            <a:pPr marL="421005" indent="-408305">
              <a:lnSpc>
                <a:spcPct val="100000"/>
              </a:lnSpc>
              <a:buFont typeface="Arial"/>
              <a:buChar char="•"/>
              <a:tabLst>
                <a:tab pos="421005" algn="l"/>
              </a:tabLst>
            </a:pPr>
            <a:r>
              <a:rPr lang="sv-SE" sz="1600" b="1" dirty="0">
                <a:solidFill>
                  <a:srgbClr val="FFFFFF"/>
                </a:solidFill>
                <a:latin typeface="Arial"/>
                <a:cs typeface="Arial"/>
              </a:rPr>
              <a:t>Nyttja</a:t>
            </a:r>
            <a:r>
              <a:rPr lang="sv-SE" sz="1600" b="1" spc="-20" dirty="0">
                <a:solidFill>
                  <a:srgbClr val="FFFFFF"/>
                </a:solidFill>
                <a:latin typeface="Arial"/>
                <a:cs typeface="Arial"/>
              </a:rPr>
              <a:t> </a:t>
            </a:r>
            <a:r>
              <a:rPr lang="sv-SE" sz="1600" b="1" dirty="0">
                <a:solidFill>
                  <a:srgbClr val="FFFFFF"/>
                </a:solidFill>
                <a:latin typeface="Arial"/>
                <a:cs typeface="Arial"/>
              </a:rPr>
              <a:t>statistik</a:t>
            </a:r>
            <a:r>
              <a:rPr lang="sv-SE" sz="1600" b="1" spc="-25" dirty="0">
                <a:solidFill>
                  <a:srgbClr val="FFFFFF"/>
                </a:solidFill>
                <a:latin typeface="Arial"/>
                <a:cs typeface="Arial"/>
              </a:rPr>
              <a:t> </a:t>
            </a:r>
            <a:r>
              <a:rPr lang="sv-SE" sz="1600" b="1" dirty="0">
                <a:solidFill>
                  <a:srgbClr val="FFFFFF"/>
                </a:solidFill>
                <a:latin typeface="Arial"/>
                <a:cs typeface="Arial"/>
              </a:rPr>
              <a:t>för</a:t>
            </a:r>
            <a:r>
              <a:rPr lang="sv-SE" sz="1600" b="1" spc="-45" dirty="0">
                <a:solidFill>
                  <a:srgbClr val="FFFFFF"/>
                </a:solidFill>
                <a:latin typeface="Arial"/>
                <a:cs typeface="Arial"/>
              </a:rPr>
              <a:t> </a:t>
            </a:r>
            <a:r>
              <a:rPr lang="sv-SE" sz="1600" b="1" dirty="0">
                <a:solidFill>
                  <a:srgbClr val="FFFFFF"/>
                </a:solidFill>
                <a:latin typeface="Arial"/>
                <a:cs typeface="Arial"/>
              </a:rPr>
              <a:t>att</a:t>
            </a:r>
            <a:r>
              <a:rPr lang="sv-SE" sz="1600" b="1" spc="-50" dirty="0">
                <a:solidFill>
                  <a:srgbClr val="FFFFFF"/>
                </a:solidFill>
                <a:latin typeface="Arial"/>
                <a:cs typeface="Arial"/>
              </a:rPr>
              <a:t> </a:t>
            </a:r>
            <a:r>
              <a:rPr lang="sv-SE" sz="1600" b="1" dirty="0">
                <a:solidFill>
                  <a:srgbClr val="FFFFFF"/>
                </a:solidFill>
                <a:latin typeface="Arial"/>
                <a:cs typeface="Arial"/>
              </a:rPr>
              <a:t>driva</a:t>
            </a:r>
            <a:r>
              <a:rPr lang="sv-SE" sz="1600" b="1" spc="-25" dirty="0">
                <a:solidFill>
                  <a:srgbClr val="FFFFFF"/>
                </a:solidFill>
                <a:latin typeface="Arial"/>
                <a:cs typeface="Arial"/>
              </a:rPr>
              <a:t> </a:t>
            </a:r>
            <a:r>
              <a:rPr lang="sv-SE" sz="1600" b="1" spc="-10" dirty="0">
                <a:solidFill>
                  <a:srgbClr val="FFFFFF"/>
                </a:solidFill>
                <a:latin typeface="Arial"/>
                <a:cs typeface="Arial"/>
              </a:rPr>
              <a:t>intresse</a:t>
            </a:r>
            <a:endParaRPr lang="sv-SE" sz="1600" dirty="0">
              <a:latin typeface="Arial"/>
              <a:cs typeface="Arial"/>
            </a:endParaRPr>
          </a:p>
          <a:p>
            <a:pPr marL="556260">
              <a:lnSpc>
                <a:spcPct val="100000"/>
              </a:lnSpc>
              <a:spcBef>
                <a:spcPts val="640"/>
              </a:spcBef>
              <a:tabLst>
                <a:tab pos="895985" algn="l"/>
              </a:tabLst>
            </a:pPr>
            <a:r>
              <a:rPr lang="sv-SE" sz="1200" spc="-50" dirty="0">
                <a:solidFill>
                  <a:srgbClr val="FFFFFF"/>
                </a:solidFill>
                <a:latin typeface="Calibri"/>
                <a:cs typeface="Calibri"/>
              </a:rPr>
              <a:t>‒</a:t>
            </a:r>
            <a:r>
              <a:rPr lang="sv-SE" sz="1200" dirty="0">
                <a:solidFill>
                  <a:srgbClr val="FFFFFF"/>
                </a:solidFill>
                <a:latin typeface="Calibri"/>
                <a:cs typeface="Calibri"/>
              </a:rPr>
              <a:t>	</a:t>
            </a:r>
            <a:r>
              <a:rPr lang="sv-SE" sz="1200" dirty="0">
                <a:solidFill>
                  <a:srgbClr val="FFFFFF"/>
                </a:solidFill>
                <a:latin typeface="Arial"/>
                <a:cs typeface="Arial"/>
              </a:rPr>
              <a:t>I</a:t>
            </a:r>
            <a:r>
              <a:rPr lang="sv-SE" sz="1200" spc="-10" dirty="0">
                <a:solidFill>
                  <a:srgbClr val="FFFFFF"/>
                </a:solidFill>
                <a:latin typeface="Arial"/>
                <a:cs typeface="Arial"/>
              </a:rPr>
              <a:t> </a:t>
            </a:r>
            <a:r>
              <a:rPr lang="sv-SE" sz="1200" dirty="0">
                <a:solidFill>
                  <a:srgbClr val="FFFFFF"/>
                </a:solidFill>
                <a:latin typeface="Arial"/>
                <a:cs typeface="Arial"/>
              </a:rPr>
              <a:t>kommunikationen är</a:t>
            </a:r>
            <a:r>
              <a:rPr lang="sv-SE" sz="1200" spc="-40" dirty="0">
                <a:solidFill>
                  <a:srgbClr val="FFFFFF"/>
                </a:solidFill>
                <a:latin typeface="Arial"/>
                <a:cs typeface="Arial"/>
              </a:rPr>
              <a:t> </a:t>
            </a:r>
            <a:r>
              <a:rPr lang="sv-SE" sz="1200" dirty="0">
                <a:solidFill>
                  <a:srgbClr val="FFFFFF"/>
                </a:solidFill>
                <a:latin typeface="Arial"/>
                <a:cs typeface="Arial"/>
              </a:rPr>
              <a:t>det</a:t>
            </a:r>
            <a:r>
              <a:rPr lang="sv-SE" sz="1200" spc="-5" dirty="0">
                <a:solidFill>
                  <a:srgbClr val="FFFFFF"/>
                </a:solidFill>
                <a:latin typeface="Arial"/>
                <a:cs typeface="Arial"/>
              </a:rPr>
              <a:t> </a:t>
            </a:r>
            <a:r>
              <a:rPr lang="sv-SE" sz="1200" dirty="0">
                <a:solidFill>
                  <a:srgbClr val="FFFFFF"/>
                </a:solidFill>
                <a:latin typeface="Arial"/>
                <a:cs typeface="Arial"/>
              </a:rPr>
              <a:t>viktigt</a:t>
            </a:r>
            <a:r>
              <a:rPr lang="sv-SE" sz="1200" spc="20" dirty="0">
                <a:solidFill>
                  <a:srgbClr val="FFFFFF"/>
                </a:solidFill>
                <a:latin typeface="Arial"/>
                <a:cs typeface="Arial"/>
              </a:rPr>
              <a:t> </a:t>
            </a:r>
            <a:r>
              <a:rPr lang="sv-SE" sz="1200" dirty="0">
                <a:solidFill>
                  <a:srgbClr val="FFFFFF"/>
                </a:solidFill>
                <a:latin typeface="Arial"/>
                <a:cs typeface="Arial"/>
              </a:rPr>
              <a:t>att nyttja</a:t>
            </a:r>
            <a:r>
              <a:rPr lang="sv-SE" sz="1200" spc="5" dirty="0">
                <a:solidFill>
                  <a:srgbClr val="FFFFFF"/>
                </a:solidFill>
                <a:latin typeface="Arial"/>
                <a:cs typeface="Arial"/>
              </a:rPr>
              <a:t> </a:t>
            </a:r>
            <a:r>
              <a:rPr lang="sv-SE" sz="1200" dirty="0">
                <a:solidFill>
                  <a:srgbClr val="FFFFFF"/>
                </a:solidFill>
                <a:latin typeface="Arial"/>
                <a:cs typeface="Arial"/>
              </a:rPr>
              <a:t>statistik</a:t>
            </a:r>
            <a:r>
              <a:rPr lang="sv-SE" sz="1200" spc="-10" dirty="0">
                <a:solidFill>
                  <a:srgbClr val="FFFFFF"/>
                </a:solidFill>
                <a:latin typeface="Arial"/>
                <a:cs typeface="Arial"/>
              </a:rPr>
              <a:t> </a:t>
            </a:r>
            <a:r>
              <a:rPr lang="sv-SE" sz="1200" dirty="0">
                <a:solidFill>
                  <a:srgbClr val="FFFFFF"/>
                </a:solidFill>
                <a:latin typeface="Arial"/>
                <a:cs typeface="Arial"/>
              </a:rPr>
              <a:t>för</a:t>
            </a:r>
            <a:r>
              <a:rPr lang="sv-SE" sz="1200" spc="-10" dirty="0">
                <a:solidFill>
                  <a:srgbClr val="FFFFFF"/>
                </a:solidFill>
                <a:latin typeface="Arial"/>
                <a:cs typeface="Arial"/>
              </a:rPr>
              <a:t> </a:t>
            </a:r>
            <a:r>
              <a:rPr lang="sv-SE" sz="1200" dirty="0">
                <a:solidFill>
                  <a:srgbClr val="FFFFFF"/>
                </a:solidFill>
                <a:latin typeface="Arial"/>
                <a:cs typeface="Arial"/>
              </a:rPr>
              <a:t>att</a:t>
            </a:r>
            <a:r>
              <a:rPr lang="sv-SE" sz="1200" spc="-5" dirty="0">
                <a:solidFill>
                  <a:srgbClr val="FFFFFF"/>
                </a:solidFill>
                <a:latin typeface="Arial"/>
                <a:cs typeface="Arial"/>
              </a:rPr>
              <a:t> </a:t>
            </a:r>
            <a:r>
              <a:rPr lang="sv-SE" sz="1200" dirty="0">
                <a:solidFill>
                  <a:srgbClr val="FFFFFF"/>
                </a:solidFill>
                <a:latin typeface="Arial"/>
                <a:cs typeface="Arial"/>
              </a:rPr>
              <a:t>ge</a:t>
            </a:r>
            <a:r>
              <a:rPr lang="sv-SE" sz="1200" spc="5" dirty="0">
                <a:solidFill>
                  <a:srgbClr val="FFFFFF"/>
                </a:solidFill>
                <a:latin typeface="Arial"/>
                <a:cs typeface="Arial"/>
              </a:rPr>
              <a:t> </a:t>
            </a:r>
            <a:r>
              <a:rPr lang="sv-SE" sz="1200" dirty="0">
                <a:solidFill>
                  <a:srgbClr val="FFFFFF"/>
                </a:solidFill>
                <a:latin typeface="Arial"/>
                <a:cs typeface="Arial"/>
              </a:rPr>
              <a:t>kunskap</a:t>
            </a:r>
            <a:r>
              <a:rPr lang="sv-SE" sz="1200" spc="-25" dirty="0">
                <a:solidFill>
                  <a:srgbClr val="FFFFFF"/>
                </a:solidFill>
                <a:latin typeface="Arial"/>
                <a:cs typeface="Arial"/>
              </a:rPr>
              <a:t> </a:t>
            </a:r>
            <a:r>
              <a:rPr lang="sv-SE" sz="1200" dirty="0">
                <a:solidFill>
                  <a:srgbClr val="FFFFFF"/>
                </a:solidFill>
                <a:latin typeface="Arial"/>
                <a:cs typeface="Arial"/>
              </a:rPr>
              <a:t>som driver</a:t>
            </a:r>
            <a:r>
              <a:rPr lang="sv-SE" sz="1200" spc="5" dirty="0">
                <a:solidFill>
                  <a:srgbClr val="FFFFFF"/>
                </a:solidFill>
                <a:latin typeface="Arial"/>
                <a:cs typeface="Arial"/>
              </a:rPr>
              <a:t> </a:t>
            </a:r>
            <a:r>
              <a:rPr lang="sv-SE" sz="1200" spc="-10" dirty="0">
                <a:solidFill>
                  <a:srgbClr val="FFFFFF"/>
                </a:solidFill>
                <a:latin typeface="Arial"/>
                <a:cs typeface="Arial"/>
              </a:rPr>
              <a:t>intresse.</a:t>
            </a:r>
            <a:r>
              <a:rPr lang="sv-SE" sz="1200" spc="-90" dirty="0">
                <a:solidFill>
                  <a:srgbClr val="FFFFFF"/>
                </a:solidFill>
                <a:latin typeface="Arial"/>
                <a:cs typeface="Arial"/>
              </a:rPr>
              <a:t> </a:t>
            </a:r>
            <a:r>
              <a:rPr lang="sv-SE" sz="1200" dirty="0">
                <a:solidFill>
                  <a:srgbClr val="FFFFFF"/>
                </a:solidFill>
                <a:latin typeface="Arial"/>
                <a:cs typeface="Arial"/>
              </a:rPr>
              <a:t>Använd</a:t>
            </a:r>
            <a:r>
              <a:rPr lang="sv-SE" sz="1200" spc="-20" dirty="0">
                <a:solidFill>
                  <a:srgbClr val="FFFFFF"/>
                </a:solidFill>
                <a:latin typeface="Arial"/>
                <a:cs typeface="Arial"/>
              </a:rPr>
              <a:t> </a:t>
            </a:r>
            <a:r>
              <a:rPr lang="sv-SE" sz="1200" dirty="0">
                <a:solidFill>
                  <a:srgbClr val="FFFFFF"/>
                </a:solidFill>
                <a:latin typeface="Arial"/>
                <a:cs typeface="Arial"/>
              </a:rPr>
              <a:t>den</a:t>
            </a:r>
            <a:r>
              <a:rPr lang="sv-SE" sz="1200" spc="-15" dirty="0">
                <a:solidFill>
                  <a:srgbClr val="FFFFFF"/>
                </a:solidFill>
                <a:latin typeface="Arial"/>
                <a:cs typeface="Arial"/>
              </a:rPr>
              <a:t> </a:t>
            </a:r>
            <a:r>
              <a:rPr lang="sv-SE" sz="1200" dirty="0">
                <a:solidFill>
                  <a:srgbClr val="FFFFFF"/>
                </a:solidFill>
                <a:latin typeface="Arial"/>
                <a:cs typeface="Arial"/>
              </a:rPr>
              <a:t>statistik</a:t>
            </a:r>
            <a:r>
              <a:rPr lang="sv-SE" sz="1200" spc="-10" dirty="0">
                <a:solidFill>
                  <a:srgbClr val="FFFFFF"/>
                </a:solidFill>
                <a:latin typeface="Arial"/>
                <a:cs typeface="Arial"/>
              </a:rPr>
              <a:t> </a:t>
            </a:r>
            <a:r>
              <a:rPr lang="sv-SE" sz="1200" dirty="0">
                <a:solidFill>
                  <a:srgbClr val="FFFFFF"/>
                </a:solidFill>
                <a:latin typeface="Arial"/>
                <a:cs typeface="Arial"/>
              </a:rPr>
              <a:t>som</a:t>
            </a:r>
            <a:r>
              <a:rPr lang="sv-SE" sz="1200" spc="5" dirty="0">
                <a:solidFill>
                  <a:srgbClr val="FFFFFF"/>
                </a:solidFill>
                <a:latin typeface="Arial"/>
                <a:cs typeface="Arial"/>
              </a:rPr>
              <a:t> </a:t>
            </a:r>
            <a:r>
              <a:rPr lang="sv-SE" sz="1200" dirty="0">
                <a:solidFill>
                  <a:srgbClr val="FFFFFF"/>
                </a:solidFill>
                <a:latin typeface="Arial"/>
                <a:cs typeface="Arial"/>
              </a:rPr>
              <a:t>finns</a:t>
            </a:r>
            <a:r>
              <a:rPr lang="sv-SE" sz="1200" spc="-120" dirty="0">
                <a:solidFill>
                  <a:srgbClr val="FFFFFF"/>
                </a:solidFill>
                <a:latin typeface="Arial"/>
                <a:cs typeface="Arial"/>
              </a:rPr>
              <a:t> </a:t>
            </a:r>
            <a:r>
              <a:rPr lang="sv-SE" sz="1200" dirty="0">
                <a:solidFill>
                  <a:srgbClr val="FFFFFF"/>
                </a:solidFill>
                <a:latin typeface="Arial"/>
                <a:cs typeface="Arial"/>
              </a:rPr>
              <a:t>i</a:t>
            </a:r>
            <a:r>
              <a:rPr lang="sv-SE" sz="1200" spc="5" dirty="0">
                <a:solidFill>
                  <a:srgbClr val="FFFFFF"/>
                </a:solidFill>
                <a:latin typeface="Arial"/>
                <a:cs typeface="Arial"/>
              </a:rPr>
              <a:t> </a:t>
            </a:r>
            <a:r>
              <a:rPr lang="sv-SE" sz="1200" dirty="0">
                <a:solidFill>
                  <a:srgbClr val="FFFFFF"/>
                </a:solidFill>
                <a:latin typeface="Arial"/>
                <a:cs typeface="Arial"/>
              </a:rPr>
              <a:t>elitrapport</a:t>
            </a:r>
            <a:r>
              <a:rPr lang="sv-SE" sz="1200" spc="-30" dirty="0">
                <a:solidFill>
                  <a:srgbClr val="FFFFFF"/>
                </a:solidFill>
                <a:latin typeface="Arial"/>
                <a:cs typeface="Arial"/>
              </a:rPr>
              <a:t> </a:t>
            </a:r>
            <a:r>
              <a:rPr lang="sv-SE" sz="1200" spc="-10" dirty="0">
                <a:solidFill>
                  <a:srgbClr val="FFFFFF"/>
                </a:solidFill>
                <a:latin typeface="Arial"/>
                <a:cs typeface="Arial"/>
              </a:rPr>
              <a:t>och/eller</a:t>
            </a:r>
            <a:endParaRPr lang="sv-SE" sz="1200" dirty="0">
              <a:latin typeface="Arial"/>
              <a:cs typeface="Arial"/>
            </a:endParaRPr>
          </a:p>
          <a:p>
            <a:pPr marL="896619">
              <a:lnSpc>
                <a:spcPct val="100000"/>
              </a:lnSpc>
              <a:spcBef>
                <a:spcPts val="290"/>
              </a:spcBef>
            </a:pPr>
            <a:r>
              <a:rPr lang="sv-SE" sz="1200" dirty="0">
                <a:solidFill>
                  <a:srgbClr val="FFFFFF"/>
                </a:solidFill>
                <a:latin typeface="Arial"/>
                <a:cs typeface="Arial"/>
              </a:rPr>
              <a:t>som</a:t>
            </a:r>
            <a:r>
              <a:rPr lang="sv-SE" sz="1200" spc="-25" dirty="0">
                <a:solidFill>
                  <a:srgbClr val="FFFFFF"/>
                </a:solidFill>
                <a:latin typeface="Arial"/>
                <a:cs typeface="Arial"/>
              </a:rPr>
              <a:t> </a:t>
            </a:r>
            <a:r>
              <a:rPr lang="sv-SE" sz="1200" dirty="0">
                <a:solidFill>
                  <a:srgbClr val="FFFFFF"/>
                </a:solidFill>
                <a:latin typeface="Arial"/>
                <a:cs typeface="Arial"/>
              </a:rPr>
              <a:t>ni</a:t>
            </a:r>
            <a:r>
              <a:rPr lang="sv-SE" sz="1200" spc="-25" dirty="0">
                <a:solidFill>
                  <a:srgbClr val="FFFFFF"/>
                </a:solidFill>
                <a:latin typeface="Arial"/>
                <a:cs typeface="Arial"/>
              </a:rPr>
              <a:t> </a:t>
            </a:r>
            <a:r>
              <a:rPr lang="sv-SE" sz="1200" dirty="0">
                <a:solidFill>
                  <a:srgbClr val="FFFFFF"/>
                </a:solidFill>
                <a:latin typeface="Arial"/>
                <a:cs typeface="Arial"/>
              </a:rPr>
              <a:t>själva</a:t>
            </a:r>
            <a:r>
              <a:rPr lang="sv-SE" sz="1200" spc="-20" dirty="0">
                <a:solidFill>
                  <a:srgbClr val="FFFFFF"/>
                </a:solidFill>
                <a:latin typeface="Arial"/>
                <a:cs typeface="Arial"/>
              </a:rPr>
              <a:t> </a:t>
            </a:r>
            <a:r>
              <a:rPr lang="sv-SE" sz="1200" dirty="0">
                <a:solidFill>
                  <a:srgbClr val="FFFFFF"/>
                </a:solidFill>
                <a:latin typeface="Arial"/>
                <a:cs typeface="Arial"/>
              </a:rPr>
              <a:t>har</a:t>
            </a:r>
            <a:r>
              <a:rPr lang="sv-SE" sz="1200" spc="-25" dirty="0">
                <a:solidFill>
                  <a:srgbClr val="FFFFFF"/>
                </a:solidFill>
                <a:latin typeface="Arial"/>
                <a:cs typeface="Arial"/>
              </a:rPr>
              <a:t> </a:t>
            </a:r>
            <a:r>
              <a:rPr lang="sv-SE" sz="1200" dirty="0">
                <a:solidFill>
                  <a:srgbClr val="FFFFFF"/>
                </a:solidFill>
                <a:latin typeface="Arial"/>
                <a:cs typeface="Arial"/>
              </a:rPr>
              <a:t>kring</a:t>
            </a:r>
            <a:r>
              <a:rPr lang="sv-SE" sz="1200" spc="-20" dirty="0">
                <a:solidFill>
                  <a:srgbClr val="FFFFFF"/>
                </a:solidFill>
                <a:latin typeface="Arial"/>
                <a:cs typeface="Arial"/>
              </a:rPr>
              <a:t> </a:t>
            </a:r>
            <a:r>
              <a:rPr lang="sv-SE" sz="1200" dirty="0">
                <a:solidFill>
                  <a:srgbClr val="FFFFFF"/>
                </a:solidFill>
                <a:latin typeface="Arial"/>
                <a:cs typeface="Arial"/>
              </a:rPr>
              <a:t>ert</a:t>
            </a:r>
            <a:r>
              <a:rPr lang="sv-SE" sz="1200" spc="-10" dirty="0">
                <a:solidFill>
                  <a:srgbClr val="FFFFFF"/>
                </a:solidFill>
                <a:latin typeface="Arial"/>
                <a:cs typeface="Arial"/>
              </a:rPr>
              <a:t> </a:t>
            </a:r>
            <a:r>
              <a:rPr lang="sv-SE" sz="1200" dirty="0">
                <a:solidFill>
                  <a:srgbClr val="FFFFFF"/>
                </a:solidFill>
                <a:latin typeface="Arial"/>
                <a:cs typeface="Arial"/>
              </a:rPr>
              <a:t>lag.</a:t>
            </a:r>
            <a:r>
              <a:rPr lang="sv-SE" sz="1200" spc="-15" dirty="0">
                <a:solidFill>
                  <a:srgbClr val="FFFFFF"/>
                </a:solidFill>
                <a:latin typeface="Arial"/>
                <a:cs typeface="Arial"/>
              </a:rPr>
              <a:t> </a:t>
            </a:r>
            <a:r>
              <a:rPr lang="sv-SE" sz="1200" dirty="0">
                <a:solidFill>
                  <a:srgbClr val="FFFFFF"/>
                </a:solidFill>
                <a:latin typeface="Arial"/>
                <a:cs typeface="Arial"/>
              </a:rPr>
              <a:t>Det</a:t>
            </a:r>
            <a:r>
              <a:rPr lang="sv-SE" sz="1200" spc="-20" dirty="0">
                <a:solidFill>
                  <a:srgbClr val="FFFFFF"/>
                </a:solidFill>
                <a:latin typeface="Arial"/>
                <a:cs typeface="Arial"/>
              </a:rPr>
              <a:t> </a:t>
            </a:r>
            <a:r>
              <a:rPr lang="sv-SE" sz="1200" dirty="0">
                <a:solidFill>
                  <a:srgbClr val="FFFFFF"/>
                </a:solidFill>
                <a:latin typeface="Arial"/>
                <a:cs typeface="Arial"/>
              </a:rPr>
              <a:t>kan</a:t>
            </a:r>
            <a:r>
              <a:rPr lang="sv-SE" sz="1200" spc="-20" dirty="0">
                <a:solidFill>
                  <a:srgbClr val="FFFFFF"/>
                </a:solidFill>
                <a:latin typeface="Arial"/>
                <a:cs typeface="Arial"/>
              </a:rPr>
              <a:t> </a:t>
            </a:r>
            <a:r>
              <a:rPr lang="sv-SE" sz="1200" dirty="0">
                <a:solidFill>
                  <a:srgbClr val="FFFFFF"/>
                </a:solidFill>
                <a:latin typeface="Arial"/>
                <a:cs typeface="Arial"/>
              </a:rPr>
              <a:t>exempelvis</a:t>
            </a:r>
            <a:r>
              <a:rPr lang="sv-SE" sz="1200" spc="-35" dirty="0">
                <a:solidFill>
                  <a:srgbClr val="FFFFFF"/>
                </a:solidFill>
                <a:latin typeface="Arial"/>
                <a:cs typeface="Arial"/>
              </a:rPr>
              <a:t> </a:t>
            </a:r>
            <a:r>
              <a:rPr lang="sv-SE" sz="1200" dirty="0">
                <a:solidFill>
                  <a:srgbClr val="FFFFFF"/>
                </a:solidFill>
                <a:latin typeface="Arial"/>
                <a:cs typeface="Arial"/>
              </a:rPr>
              <a:t>vara</a:t>
            </a:r>
            <a:r>
              <a:rPr lang="sv-SE" sz="1200" spc="-5" dirty="0">
                <a:solidFill>
                  <a:srgbClr val="FFFFFF"/>
                </a:solidFill>
                <a:latin typeface="Arial"/>
                <a:cs typeface="Arial"/>
              </a:rPr>
              <a:t> </a:t>
            </a:r>
            <a:r>
              <a:rPr lang="sv-SE" sz="1200" dirty="0">
                <a:solidFill>
                  <a:srgbClr val="FFFFFF"/>
                </a:solidFill>
                <a:latin typeface="Arial"/>
                <a:cs typeface="Arial"/>
              </a:rPr>
              <a:t>testvärden</a:t>
            </a:r>
            <a:r>
              <a:rPr lang="sv-SE" sz="1200" spc="-30" dirty="0">
                <a:solidFill>
                  <a:srgbClr val="FFFFFF"/>
                </a:solidFill>
                <a:latin typeface="Arial"/>
                <a:cs typeface="Arial"/>
              </a:rPr>
              <a:t> </a:t>
            </a:r>
            <a:r>
              <a:rPr lang="sv-SE" sz="1200" dirty="0">
                <a:solidFill>
                  <a:srgbClr val="FFFFFF"/>
                </a:solidFill>
                <a:latin typeface="Arial"/>
                <a:cs typeface="Arial"/>
              </a:rPr>
              <a:t>från</a:t>
            </a:r>
            <a:r>
              <a:rPr lang="sv-SE" sz="1200" spc="-25" dirty="0">
                <a:solidFill>
                  <a:srgbClr val="FFFFFF"/>
                </a:solidFill>
                <a:latin typeface="Arial"/>
                <a:cs typeface="Arial"/>
              </a:rPr>
              <a:t> </a:t>
            </a:r>
            <a:r>
              <a:rPr lang="sv-SE" sz="1200" spc="-10" dirty="0">
                <a:solidFill>
                  <a:srgbClr val="FFFFFF"/>
                </a:solidFill>
                <a:latin typeface="Arial"/>
                <a:cs typeface="Arial"/>
              </a:rPr>
              <a:t>försäsongen.</a:t>
            </a:r>
            <a:endParaRPr lang="sv-SE" sz="1200" dirty="0">
              <a:latin typeface="Arial"/>
              <a:cs typeface="Arial"/>
            </a:endParaRPr>
          </a:p>
          <a:p>
            <a:pPr marL="556260">
              <a:lnSpc>
                <a:spcPct val="100000"/>
              </a:lnSpc>
              <a:spcBef>
                <a:spcPts val="575"/>
              </a:spcBef>
              <a:tabLst>
                <a:tab pos="895985" algn="l"/>
              </a:tabLst>
            </a:pPr>
            <a:r>
              <a:rPr lang="sv-SE" sz="1200" spc="-50" dirty="0">
                <a:solidFill>
                  <a:srgbClr val="FFFFFF"/>
                </a:solidFill>
                <a:latin typeface="Calibri"/>
                <a:cs typeface="Calibri"/>
              </a:rPr>
              <a:t>‒</a:t>
            </a:r>
            <a:r>
              <a:rPr lang="sv-SE" sz="1200" dirty="0">
                <a:solidFill>
                  <a:srgbClr val="FFFFFF"/>
                </a:solidFill>
                <a:latin typeface="Calibri"/>
                <a:cs typeface="Calibri"/>
              </a:rPr>
              <a:t>	</a:t>
            </a:r>
            <a:r>
              <a:rPr lang="sv-SE" sz="1200" b="1" i="1" dirty="0">
                <a:solidFill>
                  <a:srgbClr val="FFFFFF"/>
                </a:solidFill>
                <a:latin typeface="Arial"/>
                <a:cs typeface="Arial"/>
              </a:rPr>
              <a:t>Aktivitet:</a:t>
            </a:r>
            <a:r>
              <a:rPr lang="sv-SE" sz="1200" b="1" i="1" spc="-25" dirty="0">
                <a:solidFill>
                  <a:srgbClr val="FFFFFF"/>
                </a:solidFill>
                <a:latin typeface="Arial"/>
                <a:cs typeface="Arial"/>
              </a:rPr>
              <a:t> </a:t>
            </a:r>
            <a:r>
              <a:rPr lang="sv-SE" sz="1200" b="1" i="1" dirty="0">
                <a:solidFill>
                  <a:srgbClr val="FFFFFF"/>
                </a:solidFill>
                <a:latin typeface="Arial"/>
                <a:cs typeface="Arial"/>
              </a:rPr>
              <a:t>På</a:t>
            </a:r>
            <a:r>
              <a:rPr lang="sv-SE" sz="1200" b="1" i="1" spc="-10" dirty="0">
                <a:solidFill>
                  <a:srgbClr val="FFFFFF"/>
                </a:solidFill>
                <a:latin typeface="Arial"/>
                <a:cs typeface="Arial"/>
              </a:rPr>
              <a:t> </a:t>
            </a:r>
            <a:r>
              <a:rPr lang="sv-SE" sz="1200" b="1" i="1" dirty="0">
                <a:solidFill>
                  <a:srgbClr val="FFFFFF"/>
                </a:solidFill>
                <a:latin typeface="Arial"/>
                <a:cs typeface="Arial"/>
              </a:rPr>
              <a:t>nivå</a:t>
            </a:r>
            <a:r>
              <a:rPr lang="sv-SE" sz="1200" b="1" i="1" spc="-5" dirty="0">
                <a:solidFill>
                  <a:srgbClr val="FFFFFF"/>
                </a:solidFill>
                <a:latin typeface="Arial"/>
                <a:cs typeface="Arial"/>
              </a:rPr>
              <a:t> </a:t>
            </a:r>
            <a:r>
              <a:rPr lang="sv-SE" sz="1200" b="1" i="1" dirty="0">
                <a:solidFill>
                  <a:srgbClr val="FFFFFF"/>
                </a:solidFill>
                <a:latin typeface="Arial"/>
                <a:cs typeface="Arial"/>
              </a:rPr>
              <a:t>2 använder</a:t>
            </a:r>
            <a:r>
              <a:rPr lang="sv-SE" sz="1200" b="1" i="1" spc="-30" dirty="0">
                <a:solidFill>
                  <a:srgbClr val="FFFFFF"/>
                </a:solidFill>
                <a:latin typeface="Arial"/>
                <a:cs typeface="Arial"/>
              </a:rPr>
              <a:t> </a:t>
            </a:r>
            <a:r>
              <a:rPr lang="sv-SE" sz="1200" b="1" i="1" dirty="0">
                <a:solidFill>
                  <a:srgbClr val="FFFFFF"/>
                </a:solidFill>
                <a:latin typeface="Arial"/>
                <a:cs typeface="Arial"/>
              </a:rPr>
              <a:t>vi</a:t>
            </a:r>
            <a:r>
              <a:rPr lang="sv-SE" sz="1200" b="1" i="1" spc="-10" dirty="0">
                <a:solidFill>
                  <a:srgbClr val="FFFFFF"/>
                </a:solidFill>
                <a:latin typeface="Arial"/>
                <a:cs typeface="Arial"/>
              </a:rPr>
              <a:t> </a:t>
            </a:r>
            <a:r>
              <a:rPr lang="sv-SE" sz="1200" b="1" i="1" dirty="0">
                <a:solidFill>
                  <a:srgbClr val="FFFFFF"/>
                </a:solidFill>
                <a:latin typeface="Arial"/>
                <a:cs typeface="Arial"/>
              </a:rPr>
              <a:t>statistik</a:t>
            </a:r>
            <a:r>
              <a:rPr lang="sv-SE" sz="1200" b="1" i="1" spc="-25" dirty="0">
                <a:solidFill>
                  <a:srgbClr val="FFFFFF"/>
                </a:solidFill>
                <a:latin typeface="Arial"/>
                <a:cs typeface="Arial"/>
              </a:rPr>
              <a:t> </a:t>
            </a:r>
            <a:r>
              <a:rPr lang="sv-SE" sz="1200" b="1" i="1" dirty="0">
                <a:solidFill>
                  <a:srgbClr val="FFFFFF"/>
                </a:solidFill>
                <a:latin typeface="Arial"/>
                <a:cs typeface="Arial"/>
              </a:rPr>
              <a:t>vid ett</a:t>
            </a:r>
            <a:r>
              <a:rPr lang="sv-SE" sz="1200" b="1" i="1" spc="-10" dirty="0">
                <a:solidFill>
                  <a:srgbClr val="FFFFFF"/>
                </a:solidFill>
                <a:latin typeface="Arial"/>
                <a:cs typeface="Arial"/>
              </a:rPr>
              <a:t> </a:t>
            </a:r>
            <a:r>
              <a:rPr lang="sv-SE" sz="1200" b="1" i="1" dirty="0">
                <a:solidFill>
                  <a:srgbClr val="FFFFFF"/>
                </a:solidFill>
                <a:latin typeface="Arial"/>
                <a:cs typeface="Arial"/>
              </a:rPr>
              <a:t>par</a:t>
            </a:r>
            <a:r>
              <a:rPr lang="sv-SE" sz="1200" b="1" i="1" spc="-15" dirty="0">
                <a:solidFill>
                  <a:srgbClr val="FFFFFF"/>
                </a:solidFill>
                <a:latin typeface="Arial"/>
                <a:cs typeface="Arial"/>
              </a:rPr>
              <a:t> </a:t>
            </a:r>
            <a:r>
              <a:rPr lang="sv-SE" sz="1200" b="1" i="1" dirty="0">
                <a:solidFill>
                  <a:srgbClr val="FFFFFF"/>
                </a:solidFill>
                <a:latin typeface="Arial"/>
                <a:cs typeface="Arial"/>
              </a:rPr>
              <a:t>tillfällen</a:t>
            </a:r>
            <a:r>
              <a:rPr lang="sv-SE" sz="1200" b="1" i="1" spc="10" dirty="0">
                <a:solidFill>
                  <a:srgbClr val="FFFFFF"/>
                </a:solidFill>
                <a:latin typeface="Arial"/>
                <a:cs typeface="Arial"/>
              </a:rPr>
              <a:t> </a:t>
            </a:r>
            <a:r>
              <a:rPr lang="sv-SE" sz="1200" b="1" i="1" dirty="0">
                <a:solidFill>
                  <a:srgbClr val="FFFFFF"/>
                </a:solidFill>
                <a:latin typeface="Arial"/>
                <a:cs typeface="Arial"/>
              </a:rPr>
              <a:t>varje</a:t>
            </a:r>
            <a:r>
              <a:rPr lang="sv-SE" sz="1200" b="1" i="1" spc="-30" dirty="0">
                <a:solidFill>
                  <a:srgbClr val="FFFFFF"/>
                </a:solidFill>
                <a:latin typeface="Arial"/>
                <a:cs typeface="Arial"/>
              </a:rPr>
              <a:t> </a:t>
            </a:r>
            <a:r>
              <a:rPr lang="sv-SE" sz="1200" b="1" i="1" dirty="0">
                <a:solidFill>
                  <a:srgbClr val="FFFFFF"/>
                </a:solidFill>
                <a:latin typeface="Arial"/>
                <a:cs typeface="Arial"/>
              </a:rPr>
              <a:t>år</a:t>
            </a:r>
            <a:r>
              <a:rPr lang="sv-SE" sz="1200" b="1" i="1" spc="-15" dirty="0">
                <a:solidFill>
                  <a:srgbClr val="FFFFFF"/>
                </a:solidFill>
                <a:latin typeface="Arial"/>
                <a:cs typeface="Arial"/>
              </a:rPr>
              <a:t> </a:t>
            </a:r>
            <a:r>
              <a:rPr lang="sv-SE" sz="1200" b="1" i="1" dirty="0">
                <a:solidFill>
                  <a:srgbClr val="FFFFFF"/>
                </a:solidFill>
                <a:latin typeface="Arial"/>
                <a:cs typeface="Arial"/>
              </a:rPr>
              <a:t>i vår</a:t>
            </a:r>
            <a:r>
              <a:rPr lang="sv-SE" sz="1200" b="1" i="1" spc="-30" dirty="0">
                <a:solidFill>
                  <a:srgbClr val="FFFFFF"/>
                </a:solidFill>
                <a:latin typeface="Arial"/>
                <a:cs typeface="Arial"/>
              </a:rPr>
              <a:t> </a:t>
            </a:r>
            <a:r>
              <a:rPr lang="sv-SE" sz="1200" b="1" i="1" spc="-10" dirty="0">
                <a:solidFill>
                  <a:srgbClr val="FFFFFF"/>
                </a:solidFill>
                <a:latin typeface="Arial"/>
                <a:cs typeface="Arial"/>
              </a:rPr>
              <a:t>kommunikation.</a:t>
            </a:r>
            <a:endParaRPr lang="sv-SE" sz="1200" dirty="0">
              <a:latin typeface="Arial"/>
              <a:cs typeface="Arial"/>
            </a:endParaRPr>
          </a:p>
          <a:p>
            <a:pPr marL="556260">
              <a:lnSpc>
                <a:spcPct val="100000"/>
              </a:lnSpc>
              <a:spcBef>
                <a:spcPts val="575"/>
              </a:spcBef>
              <a:tabLst>
                <a:tab pos="895985" algn="l"/>
              </a:tabLst>
            </a:pPr>
            <a:r>
              <a:rPr lang="sv-SE" sz="1200" spc="-50" dirty="0">
                <a:solidFill>
                  <a:srgbClr val="FFFFFF"/>
                </a:solidFill>
                <a:latin typeface="Calibri"/>
                <a:cs typeface="Calibri"/>
              </a:rPr>
              <a:t>‒</a:t>
            </a:r>
            <a:r>
              <a:rPr lang="sv-SE" sz="1200" dirty="0">
                <a:solidFill>
                  <a:srgbClr val="FFFFFF"/>
                </a:solidFill>
                <a:latin typeface="Calibri"/>
                <a:cs typeface="Calibri"/>
              </a:rPr>
              <a:t>	</a:t>
            </a:r>
            <a:r>
              <a:rPr lang="sv-SE" sz="1200" dirty="0">
                <a:solidFill>
                  <a:srgbClr val="FFFFFF"/>
                </a:solidFill>
                <a:latin typeface="Arial"/>
                <a:cs typeface="Arial"/>
              </a:rPr>
              <a:t>I framtiden</a:t>
            </a:r>
            <a:r>
              <a:rPr lang="sv-SE" sz="1200" spc="-40" dirty="0">
                <a:solidFill>
                  <a:srgbClr val="FFFFFF"/>
                </a:solidFill>
                <a:latin typeface="Arial"/>
                <a:cs typeface="Arial"/>
              </a:rPr>
              <a:t> </a:t>
            </a:r>
            <a:r>
              <a:rPr lang="sv-SE" sz="1200" dirty="0">
                <a:solidFill>
                  <a:srgbClr val="FFFFFF"/>
                </a:solidFill>
                <a:latin typeface="Arial"/>
                <a:cs typeface="Arial"/>
              </a:rPr>
              <a:t>är förslaget</a:t>
            </a:r>
            <a:r>
              <a:rPr lang="sv-SE" sz="1200" spc="-35" dirty="0">
                <a:solidFill>
                  <a:srgbClr val="FFFFFF"/>
                </a:solidFill>
                <a:latin typeface="Arial"/>
                <a:cs typeface="Arial"/>
              </a:rPr>
              <a:t> </a:t>
            </a:r>
            <a:r>
              <a:rPr lang="sv-SE" sz="1200" dirty="0">
                <a:solidFill>
                  <a:srgbClr val="FFFFFF"/>
                </a:solidFill>
                <a:latin typeface="Arial"/>
                <a:cs typeface="Arial"/>
              </a:rPr>
              <a:t>att</a:t>
            </a:r>
            <a:r>
              <a:rPr lang="sv-SE" sz="1200" spc="5" dirty="0">
                <a:solidFill>
                  <a:srgbClr val="FFFFFF"/>
                </a:solidFill>
                <a:latin typeface="Arial"/>
                <a:cs typeface="Arial"/>
              </a:rPr>
              <a:t> </a:t>
            </a:r>
            <a:r>
              <a:rPr lang="sv-SE" sz="1200" dirty="0">
                <a:solidFill>
                  <a:srgbClr val="FFFFFF"/>
                </a:solidFill>
                <a:latin typeface="Arial"/>
                <a:cs typeface="Arial"/>
              </a:rPr>
              <a:t>klubbarna tillsammans driver projekt</a:t>
            </a:r>
            <a:r>
              <a:rPr lang="sv-SE" sz="1200" spc="-20" dirty="0">
                <a:solidFill>
                  <a:srgbClr val="FFFFFF"/>
                </a:solidFill>
                <a:latin typeface="Arial"/>
                <a:cs typeface="Arial"/>
              </a:rPr>
              <a:t> </a:t>
            </a:r>
            <a:r>
              <a:rPr lang="sv-SE" sz="1200" dirty="0">
                <a:solidFill>
                  <a:srgbClr val="FFFFFF"/>
                </a:solidFill>
                <a:latin typeface="Arial"/>
                <a:cs typeface="Arial"/>
              </a:rPr>
              <a:t>för</a:t>
            </a:r>
            <a:r>
              <a:rPr lang="sv-SE" sz="1200" spc="-10" dirty="0">
                <a:solidFill>
                  <a:srgbClr val="FFFFFF"/>
                </a:solidFill>
                <a:latin typeface="Arial"/>
                <a:cs typeface="Arial"/>
              </a:rPr>
              <a:t> </a:t>
            </a:r>
            <a:r>
              <a:rPr lang="sv-SE" sz="1200" dirty="0">
                <a:solidFill>
                  <a:srgbClr val="FFFFFF"/>
                </a:solidFill>
                <a:latin typeface="Arial"/>
                <a:cs typeface="Arial"/>
              </a:rPr>
              <a:t>att ta</a:t>
            </a:r>
            <a:r>
              <a:rPr lang="sv-SE" sz="1200" spc="-5" dirty="0">
                <a:solidFill>
                  <a:srgbClr val="FFFFFF"/>
                </a:solidFill>
                <a:latin typeface="Arial"/>
                <a:cs typeface="Arial"/>
              </a:rPr>
              <a:t> </a:t>
            </a:r>
            <a:r>
              <a:rPr lang="sv-SE" sz="1200" dirty="0">
                <a:solidFill>
                  <a:srgbClr val="FFFFFF"/>
                </a:solidFill>
                <a:latin typeface="Arial"/>
                <a:cs typeface="Arial"/>
              </a:rPr>
              <a:t>reda</a:t>
            </a:r>
            <a:r>
              <a:rPr lang="sv-SE" sz="1200" spc="-20" dirty="0">
                <a:solidFill>
                  <a:srgbClr val="FFFFFF"/>
                </a:solidFill>
                <a:latin typeface="Arial"/>
                <a:cs typeface="Arial"/>
              </a:rPr>
              <a:t> </a:t>
            </a:r>
            <a:r>
              <a:rPr lang="sv-SE" sz="1200" dirty="0">
                <a:solidFill>
                  <a:srgbClr val="FFFFFF"/>
                </a:solidFill>
                <a:latin typeface="Arial"/>
                <a:cs typeface="Arial"/>
              </a:rPr>
              <a:t>på</a:t>
            </a:r>
            <a:r>
              <a:rPr lang="sv-SE" sz="1200" spc="-5" dirty="0">
                <a:solidFill>
                  <a:srgbClr val="FFFFFF"/>
                </a:solidFill>
                <a:latin typeface="Arial"/>
                <a:cs typeface="Arial"/>
              </a:rPr>
              <a:t> </a:t>
            </a:r>
            <a:r>
              <a:rPr lang="sv-SE" sz="1200" dirty="0">
                <a:solidFill>
                  <a:srgbClr val="FFFFFF"/>
                </a:solidFill>
                <a:latin typeface="Arial"/>
                <a:cs typeface="Arial"/>
              </a:rPr>
              <a:t>mer</a:t>
            </a:r>
            <a:r>
              <a:rPr lang="sv-SE" sz="1200" spc="-10" dirty="0">
                <a:solidFill>
                  <a:srgbClr val="FFFFFF"/>
                </a:solidFill>
                <a:latin typeface="Arial"/>
                <a:cs typeface="Arial"/>
              </a:rPr>
              <a:t> </a:t>
            </a:r>
            <a:r>
              <a:rPr lang="sv-SE" sz="1200" dirty="0">
                <a:solidFill>
                  <a:srgbClr val="FFFFFF"/>
                </a:solidFill>
                <a:latin typeface="Arial"/>
                <a:cs typeface="Arial"/>
              </a:rPr>
              <a:t>avancerad statistik.</a:t>
            </a:r>
            <a:r>
              <a:rPr lang="sv-SE" sz="1200" spc="-35" dirty="0">
                <a:solidFill>
                  <a:srgbClr val="FFFFFF"/>
                </a:solidFill>
                <a:latin typeface="Arial"/>
                <a:cs typeface="Arial"/>
              </a:rPr>
              <a:t> </a:t>
            </a:r>
            <a:r>
              <a:rPr lang="sv-SE" sz="1200" dirty="0">
                <a:solidFill>
                  <a:srgbClr val="FFFFFF"/>
                </a:solidFill>
                <a:latin typeface="Arial"/>
                <a:cs typeface="Arial"/>
              </a:rPr>
              <a:t>Det</a:t>
            </a:r>
            <a:r>
              <a:rPr lang="sv-SE" sz="1200" spc="-10" dirty="0">
                <a:solidFill>
                  <a:srgbClr val="FFFFFF"/>
                </a:solidFill>
                <a:latin typeface="Arial"/>
                <a:cs typeface="Arial"/>
              </a:rPr>
              <a:t> </a:t>
            </a:r>
            <a:r>
              <a:rPr lang="sv-SE" sz="1200" dirty="0">
                <a:solidFill>
                  <a:srgbClr val="FFFFFF"/>
                </a:solidFill>
                <a:latin typeface="Arial"/>
                <a:cs typeface="Arial"/>
              </a:rPr>
              <a:t>kan exempelvis</a:t>
            </a:r>
            <a:r>
              <a:rPr lang="sv-SE" sz="1200" spc="-25" dirty="0">
                <a:solidFill>
                  <a:srgbClr val="FFFFFF"/>
                </a:solidFill>
                <a:latin typeface="Arial"/>
                <a:cs typeface="Arial"/>
              </a:rPr>
              <a:t> </a:t>
            </a:r>
            <a:r>
              <a:rPr lang="sv-SE" sz="1200" spc="-10" dirty="0">
                <a:solidFill>
                  <a:srgbClr val="FFFFFF"/>
                </a:solidFill>
                <a:latin typeface="Arial"/>
                <a:cs typeface="Arial"/>
              </a:rPr>
              <a:t>innebära:</a:t>
            </a:r>
            <a:r>
              <a:rPr lang="sv-SE" sz="1200" spc="-100" dirty="0">
                <a:solidFill>
                  <a:srgbClr val="FFFFFF"/>
                </a:solidFill>
                <a:latin typeface="Arial"/>
                <a:cs typeface="Arial"/>
              </a:rPr>
              <a:t> </a:t>
            </a:r>
            <a:r>
              <a:rPr lang="sv-SE" sz="1200" i="1" dirty="0">
                <a:solidFill>
                  <a:srgbClr val="FFFFFF"/>
                </a:solidFill>
                <a:latin typeface="Arial"/>
                <a:cs typeface="Arial"/>
              </a:rPr>
              <a:t>Vem</a:t>
            </a:r>
            <a:r>
              <a:rPr lang="sv-SE" sz="1200" i="1" spc="-20" dirty="0">
                <a:solidFill>
                  <a:srgbClr val="FFFFFF"/>
                </a:solidFill>
                <a:latin typeface="Arial"/>
                <a:cs typeface="Arial"/>
              </a:rPr>
              <a:t> 	</a:t>
            </a:r>
            <a:r>
              <a:rPr lang="sv-SE" sz="1200" i="1" dirty="0">
                <a:solidFill>
                  <a:srgbClr val="FFFFFF"/>
                </a:solidFill>
                <a:latin typeface="Arial"/>
                <a:cs typeface="Arial"/>
              </a:rPr>
              <a:t>skjuter</a:t>
            </a:r>
            <a:r>
              <a:rPr lang="sv-SE" sz="1200" i="1" spc="-15" dirty="0">
                <a:solidFill>
                  <a:srgbClr val="FFFFFF"/>
                </a:solidFill>
                <a:latin typeface="Arial"/>
                <a:cs typeface="Arial"/>
              </a:rPr>
              <a:t> </a:t>
            </a:r>
            <a:r>
              <a:rPr lang="sv-SE" sz="1200" i="1" spc="-10" dirty="0">
                <a:solidFill>
                  <a:srgbClr val="FFFFFF"/>
                </a:solidFill>
                <a:latin typeface="Arial"/>
                <a:cs typeface="Arial"/>
              </a:rPr>
              <a:t>hårdast? </a:t>
            </a:r>
            <a:r>
              <a:rPr lang="sv-SE" sz="1200" i="1" dirty="0">
                <a:solidFill>
                  <a:srgbClr val="FFFFFF"/>
                </a:solidFill>
                <a:latin typeface="Arial"/>
                <a:cs typeface="Arial"/>
              </a:rPr>
              <a:t>Hur</a:t>
            </a:r>
            <a:r>
              <a:rPr lang="sv-SE" sz="1200" i="1" spc="-10" dirty="0">
                <a:solidFill>
                  <a:srgbClr val="FFFFFF"/>
                </a:solidFill>
                <a:latin typeface="Arial"/>
                <a:cs typeface="Arial"/>
              </a:rPr>
              <a:t> </a:t>
            </a:r>
            <a:r>
              <a:rPr lang="sv-SE" sz="1200" i="1" dirty="0">
                <a:solidFill>
                  <a:srgbClr val="FFFFFF"/>
                </a:solidFill>
                <a:latin typeface="Arial"/>
                <a:cs typeface="Arial"/>
              </a:rPr>
              <a:t>hårt</a:t>
            </a:r>
            <a:r>
              <a:rPr lang="sv-SE" sz="1200" i="1" spc="-20" dirty="0">
                <a:solidFill>
                  <a:srgbClr val="FFFFFF"/>
                </a:solidFill>
                <a:latin typeface="Arial"/>
                <a:cs typeface="Arial"/>
              </a:rPr>
              <a:t> </a:t>
            </a:r>
            <a:r>
              <a:rPr lang="sv-SE" sz="1200" i="1" dirty="0">
                <a:solidFill>
                  <a:srgbClr val="FFFFFF"/>
                </a:solidFill>
                <a:latin typeface="Arial"/>
                <a:cs typeface="Arial"/>
              </a:rPr>
              <a:t>skjuter</a:t>
            </a:r>
            <a:r>
              <a:rPr lang="sv-SE" sz="1200" i="1" spc="-30" dirty="0">
                <a:solidFill>
                  <a:srgbClr val="FFFFFF"/>
                </a:solidFill>
                <a:latin typeface="Arial"/>
                <a:cs typeface="Arial"/>
              </a:rPr>
              <a:t> </a:t>
            </a:r>
            <a:r>
              <a:rPr lang="sv-SE" sz="1200" i="1" dirty="0">
                <a:solidFill>
                  <a:srgbClr val="FFFFFF"/>
                </a:solidFill>
                <a:latin typeface="Arial"/>
                <a:cs typeface="Arial"/>
              </a:rPr>
              <a:t>han/hon?</a:t>
            </a:r>
            <a:r>
              <a:rPr lang="sv-SE" sz="1200" i="1" spc="-35" dirty="0">
                <a:solidFill>
                  <a:srgbClr val="FFFFFF"/>
                </a:solidFill>
                <a:latin typeface="Arial"/>
                <a:cs typeface="Arial"/>
              </a:rPr>
              <a:t> </a:t>
            </a:r>
            <a:r>
              <a:rPr lang="sv-SE" sz="1200" i="1" dirty="0">
                <a:solidFill>
                  <a:srgbClr val="FFFFFF"/>
                </a:solidFill>
                <a:latin typeface="Arial"/>
                <a:cs typeface="Arial"/>
              </a:rPr>
              <a:t>Vem</a:t>
            </a:r>
            <a:r>
              <a:rPr lang="sv-SE" sz="1200" i="1" spc="-5" dirty="0">
                <a:solidFill>
                  <a:srgbClr val="FFFFFF"/>
                </a:solidFill>
                <a:latin typeface="Arial"/>
                <a:cs typeface="Arial"/>
              </a:rPr>
              <a:t> </a:t>
            </a:r>
            <a:r>
              <a:rPr lang="sv-SE" sz="1200" i="1" dirty="0">
                <a:solidFill>
                  <a:srgbClr val="FFFFFF"/>
                </a:solidFill>
                <a:latin typeface="Arial"/>
                <a:cs typeface="Arial"/>
              </a:rPr>
              <a:t>åker</a:t>
            </a:r>
            <a:r>
              <a:rPr lang="sv-SE" sz="1200" i="1" spc="-20" dirty="0">
                <a:solidFill>
                  <a:srgbClr val="FFFFFF"/>
                </a:solidFill>
                <a:latin typeface="Arial"/>
                <a:cs typeface="Arial"/>
              </a:rPr>
              <a:t> </a:t>
            </a:r>
            <a:r>
              <a:rPr lang="sv-SE" sz="1200" i="1" dirty="0">
                <a:solidFill>
                  <a:srgbClr val="FFFFFF"/>
                </a:solidFill>
                <a:latin typeface="Arial"/>
                <a:cs typeface="Arial"/>
              </a:rPr>
              <a:t>längst</a:t>
            </a:r>
            <a:r>
              <a:rPr lang="sv-SE" sz="1200" i="1" spc="-25" dirty="0">
                <a:solidFill>
                  <a:srgbClr val="FFFFFF"/>
                </a:solidFill>
                <a:latin typeface="Arial"/>
                <a:cs typeface="Arial"/>
              </a:rPr>
              <a:t> </a:t>
            </a:r>
            <a:r>
              <a:rPr lang="sv-SE" sz="1200" i="1" dirty="0">
                <a:solidFill>
                  <a:srgbClr val="FFFFFF"/>
                </a:solidFill>
                <a:latin typeface="Arial"/>
                <a:cs typeface="Arial"/>
              </a:rPr>
              <a:t>under</a:t>
            </a:r>
            <a:r>
              <a:rPr lang="sv-SE" sz="1200" i="1" spc="-30" dirty="0">
                <a:solidFill>
                  <a:srgbClr val="FFFFFF"/>
                </a:solidFill>
                <a:latin typeface="Arial"/>
                <a:cs typeface="Arial"/>
              </a:rPr>
              <a:t> </a:t>
            </a:r>
            <a:r>
              <a:rPr lang="sv-SE" sz="1200" i="1" dirty="0">
                <a:solidFill>
                  <a:srgbClr val="FFFFFF"/>
                </a:solidFill>
                <a:latin typeface="Arial"/>
                <a:cs typeface="Arial"/>
              </a:rPr>
              <a:t>en</a:t>
            </a:r>
            <a:r>
              <a:rPr lang="sv-SE" sz="1200" i="1" spc="-25" dirty="0">
                <a:solidFill>
                  <a:srgbClr val="FFFFFF"/>
                </a:solidFill>
                <a:latin typeface="Arial"/>
                <a:cs typeface="Arial"/>
              </a:rPr>
              <a:t> </a:t>
            </a:r>
            <a:r>
              <a:rPr lang="sv-SE" sz="1200" i="1" dirty="0">
                <a:solidFill>
                  <a:srgbClr val="FFFFFF"/>
                </a:solidFill>
                <a:latin typeface="Arial"/>
                <a:cs typeface="Arial"/>
              </a:rPr>
              <a:t>match? Vem</a:t>
            </a:r>
            <a:r>
              <a:rPr lang="sv-SE" sz="1200" i="1" spc="-20" dirty="0">
                <a:solidFill>
                  <a:srgbClr val="FFFFFF"/>
                </a:solidFill>
                <a:latin typeface="Arial"/>
                <a:cs typeface="Arial"/>
              </a:rPr>
              <a:t> </a:t>
            </a:r>
            <a:r>
              <a:rPr lang="sv-SE" sz="1200" i="1" dirty="0">
                <a:solidFill>
                  <a:srgbClr val="FFFFFF"/>
                </a:solidFill>
                <a:latin typeface="Arial"/>
                <a:cs typeface="Arial"/>
              </a:rPr>
              <a:t>åker</a:t>
            </a:r>
            <a:r>
              <a:rPr lang="sv-SE" sz="1200" i="1" spc="-20" dirty="0">
                <a:solidFill>
                  <a:srgbClr val="FFFFFF"/>
                </a:solidFill>
                <a:latin typeface="Arial"/>
                <a:cs typeface="Arial"/>
              </a:rPr>
              <a:t> </a:t>
            </a:r>
            <a:r>
              <a:rPr lang="sv-SE" sz="1200" i="1" spc="-10" dirty="0">
                <a:solidFill>
                  <a:srgbClr val="FFFFFF"/>
                </a:solidFill>
                <a:latin typeface="Arial"/>
                <a:cs typeface="Arial"/>
              </a:rPr>
              <a:t>snabbast?</a:t>
            </a:r>
            <a:endParaRPr lang="sv-SE" sz="1200" dirty="0">
              <a:latin typeface="Arial"/>
              <a:cs typeface="Arial"/>
            </a:endParaRPr>
          </a:p>
        </p:txBody>
      </p:sp>
      <p:sp>
        <p:nvSpPr>
          <p:cNvPr id="4" name="object 4"/>
          <p:cNvSpPr txBox="1"/>
          <p:nvPr/>
        </p:nvSpPr>
        <p:spPr>
          <a:xfrm>
            <a:off x="10328275" y="898652"/>
            <a:ext cx="1480185"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Upplevelseprocessen</a:t>
            </a:r>
            <a:endParaRPr sz="1200">
              <a:latin typeface="Arial"/>
              <a:cs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00508" rIns="0" bIns="0" rtlCol="0">
            <a:spAutoFit/>
          </a:bodyPr>
          <a:lstStyle/>
          <a:p>
            <a:pPr marL="12700">
              <a:lnSpc>
                <a:spcPct val="100000"/>
              </a:lnSpc>
              <a:spcBef>
                <a:spcPts val="95"/>
              </a:spcBef>
            </a:pPr>
            <a:r>
              <a:rPr spc="-10" dirty="0"/>
              <a:t>Intresse</a:t>
            </a:r>
          </a:p>
        </p:txBody>
      </p:sp>
      <p:sp>
        <p:nvSpPr>
          <p:cNvPr id="5" name="object 5"/>
          <p:cNvSpPr txBox="1">
            <a:spLocks noGrp="1"/>
          </p:cNvSpPr>
          <p:nvPr>
            <p:ph type="sldNum" sz="quarter" idx="7"/>
          </p:nvPr>
        </p:nvSpPr>
        <p:spPr>
          <a:xfrm>
            <a:off x="11383009" y="6545487"/>
            <a:ext cx="259715" cy="196215"/>
          </a:xfrm>
          <a:prstGeom prst="rect">
            <a:avLst/>
          </a:prstGeom>
        </p:spPr>
        <p:txBody>
          <a:bodyPr vert="horz" wrap="square" lIns="0" tIns="0" rIns="0" bIns="0" rtlCol="0">
            <a:spAutoFit/>
          </a:bodyPr>
          <a:lstStyle>
            <a:defPPr>
              <a:defRPr kern="0"/>
            </a:defPPr>
            <a:lvl1pPr>
              <a:defRPr sz="1200" b="0" i="0">
                <a:solidFill>
                  <a:schemeClr val="bg1"/>
                </a:solidFill>
                <a:latin typeface="Arial"/>
                <a:cs typeface="Arial"/>
              </a:defRPr>
            </a:lvl1pPr>
          </a:lstStyle>
          <a:p>
            <a:pPr marL="38100">
              <a:lnSpc>
                <a:spcPts val="1425"/>
              </a:lnSpc>
            </a:pPr>
            <a:fld id="{81D60167-4931-47E6-BA6A-407CBD079E47}" type="slidenum">
              <a:rPr lang="sv-SE" spc="-25" smtClean="0"/>
              <a:pPr marL="38100">
                <a:lnSpc>
                  <a:spcPts val="1425"/>
                </a:lnSpc>
              </a:pPr>
              <a:t>41</a:t>
            </a:fld>
            <a:endParaRPr spc="-25" dirty="0"/>
          </a:p>
        </p:txBody>
      </p:sp>
      <p:sp>
        <p:nvSpPr>
          <p:cNvPr id="3" name="object 3"/>
          <p:cNvSpPr txBox="1"/>
          <p:nvPr/>
        </p:nvSpPr>
        <p:spPr>
          <a:xfrm>
            <a:off x="827024" y="2166581"/>
            <a:ext cx="10514965" cy="3048591"/>
          </a:xfrm>
          <a:prstGeom prst="rect">
            <a:avLst/>
          </a:prstGeom>
        </p:spPr>
        <p:txBody>
          <a:bodyPr vert="horz" wrap="square" lIns="0" tIns="121285" rIns="0" bIns="0" rtlCol="0">
            <a:spAutoFit/>
          </a:bodyPr>
          <a:lstStyle/>
          <a:p>
            <a:pPr marL="421005" indent="-408305">
              <a:lnSpc>
                <a:spcPct val="100000"/>
              </a:lnSpc>
              <a:spcBef>
                <a:spcPts val="955"/>
              </a:spcBef>
              <a:buFont typeface="Arial"/>
              <a:buChar char="•"/>
              <a:tabLst>
                <a:tab pos="421005" algn="l"/>
              </a:tabLst>
            </a:pPr>
            <a:r>
              <a:rPr lang="sv-SE" sz="1600" b="1" spc="-20" dirty="0">
                <a:solidFill>
                  <a:srgbClr val="FFFFFF"/>
                </a:solidFill>
                <a:latin typeface="Arial" panose="020B0604020202020204" pitchFamily="34" charset="0"/>
                <a:cs typeface="Arial" panose="020B0604020202020204" pitchFamily="34" charset="0"/>
              </a:rPr>
              <a:t>Marknadsför via Sociala medier</a:t>
            </a:r>
            <a:endParaRPr lang="sv-SE" sz="1200" spc="-50" dirty="0">
              <a:solidFill>
                <a:srgbClr val="FFFFFF"/>
              </a:solidFill>
              <a:latin typeface="Arial" panose="020B0604020202020204" pitchFamily="34" charset="0"/>
              <a:cs typeface="Arial" panose="020B0604020202020204" pitchFamily="34" charset="0"/>
            </a:endParaRPr>
          </a:p>
          <a:p>
            <a:pPr marL="896619" marR="5080" indent="-340360">
              <a:lnSpc>
                <a:spcPct val="120000"/>
              </a:lnSpc>
              <a:spcBef>
                <a:spcPts val="355"/>
              </a:spcBef>
              <a:tabLst>
                <a:tab pos="895985" algn="l"/>
              </a:tabLst>
            </a:pPr>
            <a:r>
              <a:rPr lang="sv-SE" sz="1200" spc="-50" dirty="0">
                <a:solidFill>
                  <a:srgbClr val="FFFFFF"/>
                </a:solidFill>
                <a:latin typeface="Arial" panose="020B0604020202020204" pitchFamily="34" charset="0"/>
                <a:cs typeface="Arial" panose="020B0604020202020204" pitchFamily="34" charset="0"/>
              </a:rPr>
              <a:t>-	Idrottsklubbar passar väldigt bra in i formatet för sociala medier eftersom vi gärna följer och vill få information från våra favoritlag. Utifrån denna bakgrund är det viktigt att vi försöker nyttja dessa plattformar på absolut bästa sätt.</a:t>
            </a:r>
          </a:p>
          <a:p>
            <a:pPr marL="896619" marR="5080" indent="-340360">
              <a:lnSpc>
                <a:spcPct val="120000"/>
              </a:lnSpc>
              <a:spcBef>
                <a:spcPts val="355"/>
              </a:spcBef>
              <a:tabLst>
                <a:tab pos="895985" algn="l"/>
              </a:tabLst>
            </a:pPr>
            <a:r>
              <a:rPr lang="sv-SE" sz="1200" spc="-50" dirty="0">
                <a:solidFill>
                  <a:srgbClr val="FFFFFF"/>
                </a:solidFill>
                <a:latin typeface="Arial" panose="020B0604020202020204" pitchFamily="34" charset="0"/>
                <a:cs typeface="Arial" panose="020B0604020202020204" pitchFamily="34" charset="0"/>
              </a:rPr>
              <a:t>‒	En del i denna utveckling är att vi använder flera sociala medier-plattformar i marknadsföringen av våra matchevenemang.</a:t>
            </a:r>
          </a:p>
          <a:p>
            <a:pPr marL="896619" marR="5080" indent="-340360">
              <a:lnSpc>
                <a:spcPct val="120000"/>
              </a:lnSpc>
              <a:spcBef>
                <a:spcPts val="355"/>
              </a:spcBef>
              <a:tabLst>
                <a:tab pos="895985" algn="l"/>
              </a:tabLst>
            </a:pPr>
            <a:r>
              <a:rPr lang="sv-SE" sz="1200" b="1" i="1" spc="-50" dirty="0">
                <a:solidFill>
                  <a:srgbClr val="FFFFFF"/>
                </a:solidFill>
                <a:latin typeface="Arial" panose="020B0604020202020204" pitchFamily="34" charset="0"/>
                <a:cs typeface="Arial" panose="020B0604020202020204" pitchFamily="34" charset="0"/>
              </a:rPr>
              <a:t>‒	Aktivitet: På nivå 1 använder vi aktivt flera sociala medier-plattformar i marknadsföringen av alla våra matchevenemang.</a:t>
            </a:r>
          </a:p>
          <a:p>
            <a:pPr marL="896619" marR="5080" indent="-340360">
              <a:lnSpc>
                <a:spcPct val="120000"/>
              </a:lnSpc>
              <a:spcBef>
                <a:spcPts val="355"/>
              </a:spcBef>
              <a:tabLst>
                <a:tab pos="895985" algn="l"/>
              </a:tabLst>
            </a:pPr>
            <a:endParaRPr lang="sv-SE" sz="1200" b="1" i="1" spc="-50" dirty="0">
              <a:solidFill>
                <a:srgbClr val="FFFFFF"/>
              </a:solidFill>
              <a:latin typeface="Arial" panose="020B0604020202020204" pitchFamily="34" charset="0"/>
              <a:cs typeface="Arial" panose="020B0604020202020204" pitchFamily="34" charset="0"/>
            </a:endParaRPr>
          </a:p>
          <a:p>
            <a:pPr marL="447675" marR="5080" indent="-447675">
              <a:lnSpc>
                <a:spcPct val="120100"/>
              </a:lnSpc>
              <a:spcBef>
                <a:spcPts val="350"/>
              </a:spcBef>
              <a:buFont typeface="Arial" panose="020B0604020202020204" pitchFamily="34" charset="0"/>
              <a:buChar char="•"/>
              <a:tabLst>
                <a:tab pos="895985" algn="l"/>
              </a:tabLst>
            </a:pPr>
            <a:r>
              <a:rPr lang="sv-SE" sz="1600" b="1" dirty="0">
                <a:solidFill>
                  <a:srgbClr val="FFFFFF"/>
                </a:solidFill>
                <a:latin typeface="Arial"/>
                <a:cs typeface="Arial"/>
              </a:rPr>
              <a:t>Familjefesten</a:t>
            </a:r>
          </a:p>
          <a:p>
            <a:pPr marL="896619" marR="5080" indent="-340360">
              <a:lnSpc>
                <a:spcPct val="120100"/>
              </a:lnSpc>
              <a:spcBef>
                <a:spcPts val="350"/>
              </a:spcBef>
              <a:tabLst>
                <a:tab pos="895985" algn="l"/>
              </a:tabLst>
            </a:pPr>
            <a:r>
              <a:rPr lang="sv-SE" sz="1200" b="1" i="1" dirty="0">
                <a:solidFill>
                  <a:srgbClr val="FFFFFF"/>
                </a:solidFill>
                <a:latin typeface="Arial" panose="020B0604020202020204" pitchFamily="34" charset="0"/>
                <a:cs typeface="Arial" panose="020B0604020202020204" pitchFamily="34" charset="0"/>
              </a:rPr>
              <a:t>‒	</a:t>
            </a:r>
            <a:r>
              <a:rPr lang="sv-SE" sz="1200" dirty="0">
                <a:solidFill>
                  <a:srgbClr val="FFFFFF"/>
                </a:solidFill>
                <a:latin typeface="Arial" panose="020B0604020202020204" pitchFamily="34" charset="0"/>
                <a:cs typeface="Arial" panose="020B0604020202020204" pitchFamily="34" charset="0"/>
              </a:rPr>
              <a:t>Alla klubbar i Elitserien arrangerar en Familjefest per år. Matchevenemangen marknadsförs av ligan och klubbarna tillsammans.</a:t>
            </a:r>
          </a:p>
          <a:p>
            <a:pPr marL="896619" marR="5080" indent="-340360">
              <a:lnSpc>
                <a:spcPct val="120100"/>
              </a:lnSpc>
              <a:spcBef>
                <a:spcPts val="350"/>
              </a:spcBef>
              <a:tabLst>
                <a:tab pos="895985" algn="l"/>
              </a:tabLst>
            </a:pPr>
            <a:r>
              <a:rPr lang="sv-SE" sz="1200" b="1" i="1" dirty="0">
                <a:solidFill>
                  <a:srgbClr val="FFFFFF"/>
                </a:solidFill>
                <a:latin typeface="Arial" panose="020B0604020202020204" pitchFamily="34" charset="0"/>
                <a:cs typeface="Arial" panose="020B0604020202020204" pitchFamily="34" charset="0"/>
              </a:rPr>
              <a:t>‒	Aktivitet: På nivå 1 rapporterar vi in till ligan inför säsongen vilken match vi valt och genomför sen en riktig fest där vi sätter barnen i centrum.</a:t>
            </a:r>
          </a:p>
          <a:p>
            <a:pPr marL="896619" marR="5080" indent="-340360">
              <a:lnSpc>
                <a:spcPct val="120000"/>
              </a:lnSpc>
              <a:spcBef>
                <a:spcPts val="355"/>
              </a:spcBef>
              <a:tabLst>
                <a:tab pos="895985" algn="l"/>
              </a:tabLst>
            </a:pPr>
            <a:endParaRPr lang="sv-SE" sz="1200" b="1" i="1" spc="-50" dirty="0">
              <a:solidFill>
                <a:srgbClr val="FFFFFF"/>
              </a:solidFill>
              <a:latin typeface="Arial" panose="020B0604020202020204" pitchFamily="34" charset="0"/>
              <a:cs typeface="Arial" panose="020B0604020202020204" pitchFamily="34" charset="0"/>
            </a:endParaRPr>
          </a:p>
        </p:txBody>
      </p:sp>
      <p:sp>
        <p:nvSpPr>
          <p:cNvPr id="4" name="object 4"/>
          <p:cNvSpPr txBox="1"/>
          <p:nvPr/>
        </p:nvSpPr>
        <p:spPr>
          <a:xfrm>
            <a:off x="10328275" y="898652"/>
            <a:ext cx="1480185"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Upplevelseprocessen</a:t>
            </a:r>
            <a:endParaRPr sz="1200">
              <a:latin typeface="Arial"/>
              <a:cs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00508" rIns="0" bIns="0" rtlCol="0">
            <a:spAutoFit/>
          </a:bodyPr>
          <a:lstStyle/>
          <a:p>
            <a:pPr marL="12700">
              <a:lnSpc>
                <a:spcPct val="100000"/>
              </a:lnSpc>
              <a:spcBef>
                <a:spcPts val="95"/>
              </a:spcBef>
            </a:pPr>
            <a:r>
              <a:rPr spc="-10" dirty="0"/>
              <a:t>Intresse</a:t>
            </a:r>
          </a:p>
        </p:txBody>
      </p:sp>
      <p:sp>
        <p:nvSpPr>
          <p:cNvPr id="5" name="object 5"/>
          <p:cNvSpPr txBox="1">
            <a:spLocks noGrp="1"/>
          </p:cNvSpPr>
          <p:nvPr>
            <p:ph type="sldNum" sz="quarter" idx="7"/>
          </p:nvPr>
        </p:nvSpPr>
        <p:spPr>
          <a:xfrm>
            <a:off x="11383009" y="6545487"/>
            <a:ext cx="259715" cy="196215"/>
          </a:xfrm>
          <a:prstGeom prst="rect">
            <a:avLst/>
          </a:prstGeom>
        </p:spPr>
        <p:txBody>
          <a:bodyPr vert="horz" wrap="square" lIns="0" tIns="0" rIns="0" bIns="0" rtlCol="0">
            <a:spAutoFit/>
          </a:bodyPr>
          <a:lstStyle>
            <a:defPPr>
              <a:defRPr kern="0"/>
            </a:defPPr>
            <a:lvl1pPr>
              <a:defRPr sz="1200" b="0" i="0">
                <a:solidFill>
                  <a:schemeClr val="bg1"/>
                </a:solidFill>
                <a:latin typeface="Arial"/>
                <a:cs typeface="Arial"/>
              </a:defRPr>
            </a:lvl1pPr>
          </a:lstStyle>
          <a:p>
            <a:pPr marL="38100">
              <a:lnSpc>
                <a:spcPts val="1425"/>
              </a:lnSpc>
            </a:pPr>
            <a:fld id="{81D60167-4931-47E6-BA6A-407CBD079E47}" type="slidenum">
              <a:rPr lang="sv-SE" spc="-25" smtClean="0"/>
              <a:pPr marL="38100">
                <a:lnSpc>
                  <a:spcPts val="1425"/>
                </a:lnSpc>
              </a:pPr>
              <a:t>42</a:t>
            </a:fld>
            <a:endParaRPr spc="-25" dirty="0"/>
          </a:p>
        </p:txBody>
      </p:sp>
      <p:sp>
        <p:nvSpPr>
          <p:cNvPr id="3" name="object 3"/>
          <p:cNvSpPr txBox="1"/>
          <p:nvPr/>
        </p:nvSpPr>
        <p:spPr>
          <a:xfrm>
            <a:off x="827024" y="2174682"/>
            <a:ext cx="10468610" cy="3675379"/>
          </a:xfrm>
          <a:prstGeom prst="rect">
            <a:avLst/>
          </a:prstGeom>
        </p:spPr>
        <p:txBody>
          <a:bodyPr vert="horz" wrap="square" lIns="0" tIns="94615" rIns="0" bIns="0" rtlCol="0">
            <a:spAutoFit/>
          </a:bodyPr>
          <a:lstStyle/>
          <a:p>
            <a:pPr marL="421005" indent="-408305">
              <a:lnSpc>
                <a:spcPct val="100000"/>
              </a:lnSpc>
              <a:spcBef>
                <a:spcPts val="745"/>
              </a:spcBef>
              <a:buFont typeface="Arial"/>
              <a:buChar char="•"/>
              <a:tabLst>
                <a:tab pos="421005" algn="l"/>
              </a:tabLst>
            </a:pPr>
            <a:r>
              <a:rPr sz="1600" b="1" dirty="0">
                <a:solidFill>
                  <a:srgbClr val="FFFFFF"/>
                </a:solidFill>
                <a:latin typeface="Arial"/>
                <a:cs typeface="Arial"/>
              </a:rPr>
              <a:t>Profilera</a:t>
            </a:r>
            <a:r>
              <a:rPr sz="1600" b="1" spc="-70" dirty="0">
                <a:solidFill>
                  <a:srgbClr val="FFFFFF"/>
                </a:solidFill>
                <a:latin typeface="Arial"/>
                <a:cs typeface="Arial"/>
              </a:rPr>
              <a:t> </a:t>
            </a:r>
            <a:r>
              <a:rPr sz="1600" b="1" spc="-10" dirty="0">
                <a:solidFill>
                  <a:srgbClr val="FFFFFF"/>
                </a:solidFill>
                <a:latin typeface="Arial"/>
                <a:cs typeface="Arial"/>
              </a:rPr>
              <a:t>spelare</a:t>
            </a:r>
            <a:endParaRPr sz="1600">
              <a:latin typeface="Arial"/>
              <a:cs typeface="Arial"/>
            </a:endParaRPr>
          </a:p>
          <a:p>
            <a:pPr marL="896619" marR="192405" indent="-340360">
              <a:lnSpc>
                <a:spcPct val="110000"/>
              </a:lnSpc>
              <a:spcBef>
                <a:spcPts val="345"/>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Forskning</a:t>
            </a:r>
            <a:r>
              <a:rPr sz="1200" spc="-30" dirty="0">
                <a:solidFill>
                  <a:srgbClr val="FFFFFF"/>
                </a:solidFill>
                <a:latin typeface="Arial"/>
                <a:cs typeface="Arial"/>
              </a:rPr>
              <a:t> </a:t>
            </a:r>
            <a:r>
              <a:rPr sz="1200" dirty="0">
                <a:solidFill>
                  <a:srgbClr val="FFFFFF"/>
                </a:solidFill>
                <a:latin typeface="Arial"/>
                <a:cs typeface="Arial"/>
              </a:rPr>
              <a:t>visar att</a:t>
            </a:r>
            <a:r>
              <a:rPr sz="1200" spc="-5" dirty="0">
                <a:solidFill>
                  <a:srgbClr val="FFFFFF"/>
                </a:solidFill>
                <a:latin typeface="Arial"/>
                <a:cs typeface="Arial"/>
              </a:rPr>
              <a:t> </a:t>
            </a:r>
            <a:r>
              <a:rPr sz="1200" dirty="0">
                <a:solidFill>
                  <a:srgbClr val="FFFFFF"/>
                </a:solidFill>
                <a:latin typeface="Arial"/>
                <a:cs typeface="Arial"/>
              </a:rPr>
              <a:t>kommunikation</a:t>
            </a:r>
            <a:r>
              <a:rPr sz="1200" spc="-30" dirty="0">
                <a:solidFill>
                  <a:srgbClr val="FFFFFF"/>
                </a:solidFill>
                <a:latin typeface="Arial"/>
                <a:cs typeface="Arial"/>
              </a:rPr>
              <a:t> </a:t>
            </a:r>
            <a:r>
              <a:rPr sz="1200" dirty="0">
                <a:solidFill>
                  <a:srgbClr val="FFFFFF"/>
                </a:solidFill>
                <a:latin typeface="Arial"/>
                <a:cs typeface="Arial"/>
              </a:rPr>
              <a:t>med</a:t>
            </a:r>
            <a:r>
              <a:rPr sz="1200" spc="-20" dirty="0">
                <a:solidFill>
                  <a:srgbClr val="FFFFFF"/>
                </a:solidFill>
                <a:latin typeface="Arial"/>
                <a:cs typeface="Arial"/>
              </a:rPr>
              <a:t> </a:t>
            </a:r>
            <a:r>
              <a:rPr sz="1200" dirty="0">
                <a:solidFill>
                  <a:srgbClr val="FFFFFF"/>
                </a:solidFill>
                <a:latin typeface="Arial"/>
                <a:cs typeface="Arial"/>
              </a:rPr>
              <a:t>och</a:t>
            </a:r>
            <a:r>
              <a:rPr sz="1200" spc="-20" dirty="0">
                <a:solidFill>
                  <a:srgbClr val="FFFFFF"/>
                </a:solidFill>
                <a:latin typeface="Arial"/>
                <a:cs typeface="Arial"/>
              </a:rPr>
              <a:t> </a:t>
            </a:r>
            <a:r>
              <a:rPr sz="1200" dirty="0">
                <a:solidFill>
                  <a:srgbClr val="FFFFFF"/>
                </a:solidFill>
                <a:latin typeface="Arial"/>
                <a:cs typeface="Arial"/>
              </a:rPr>
              <a:t>från</a:t>
            </a:r>
            <a:r>
              <a:rPr sz="1200" spc="-15" dirty="0">
                <a:solidFill>
                  <a:srgbClr val="FFFFFF"/>
                </a:solidFill>
                <a:latin typeface="Arial"/>
                <a:cs typeface="Arial"/>
              </a:rPr>
              <a:t> </a:t>
            </a:r>
            <a:r>
              <a:rPr sz="1200" dirty="0">
                <a:solidFill>
                  <a:srgbClr val="FFFFFF"/>
                </a:solidFill>
                <a:latin typeface="Arial"/>
                <a:cs typeface="Arial"/>
              </a:rPr>
              <a:t>människor</a:t>
            </a:r>
            <a:r>
              <a:rPr sz="1200" spc="-30" dirty="0">
                <a:solidFill>
                  <a:srgbClr val="FFFFFF"/>
                </a:solidFill>
                <a:latin typeface="Arial"/>
                <a:cs typeface="Arial"/>
              </a:rPr>
              <a:t> </a:t>
            </a:r>
            <a:r>
              <a:rPr sz="1200" dirty="0">
                <a:solidFill>
                  <a:srgbClr val="FFFFFF"/>
                </a:solidFill>
                <a:latin typeface="Arial"/>
                <a:cs typeface="Arial"/>
              </a:rPr>
              <a:t>är</a:t>
            </a:r>
            <a:r>
              <a:rPr sz="1200" spc="-20" dirty="0">
                <a:solidFill>
                  <a:srgbClr val="FFFFFF"/>
                </a:solidFill>
                <a:latin typeface="Arial"/>
                <a:cs typeface="Arial"/>
              </a:rPr>
              <a:t> </a:t>
            </a:r>
            <a:r>
              <a:rPr sz="1200" dirty="0">
                <a:solidFill>
                  <a:srgbClr val="FFFFFF"/>
                </a:solidFill>
                <a:latin typeface="Arial"/>
                <a:cs typeface="Arial"/>
              </a:rPr>
              <a:t>en</a:t>
            </a:r>
            <a:r>
              <a:rPr sz="1200" spc="-5" dirty="0">
                <a:solidFill>
                  <a:srgbClr val="FFFFFF"/>
                </a:solidFill>
                <a:latin typeface="Arial"/>
                <a:cs typeface="Arial"/>
              </a:rPr>
              <a:t> </a:t>
            </a:r>
            <a:r>
              <a:rPr sz="1200" dirty="0">
                <a:solidFill>
                  <a:srgbClr val="FFFFFF"/>
                </a:solidFill>
                <a:latin typeface="Arial"/>
                <a:cs typeface="Arial"/>
              </a:rPr>
              <a:t>mycket effektiv</a:t>
            </a:r>
            <a:r>
              <a:rPr sz="1200" spc="-30" dirty="0">
                <a:solidFill>
                  <a:srgbClr val="FFFFFF"/>
                </a:solidFill>
                <a:latin typeface="Arial"/>
                <a:cs typeface="Arial"/>
              </a:rPr>
              <a:t> </a:t>
            </a:r>
            <a:r>
              <a:rPr sz="1200" dirty="0">
                <a:solidFill>
                  <a:srgbClr val="FFFFFF"/>
                </a:solidFill>
                <a:latin typeface="Arial"/>
                <a:cs typeface="Arial"/>
              </a:rPr>
              <a:t>form</a:t>
            </a:r>
            <a:r>
              <a:rPr sz="1200" spc="-20" dirty="0">
                <a:solidFill>
                  <a:srgbClr val="FFFFFF"/>
                </a:solidFill>
                <a:latin typeface="Arial"/>
                <a:cs typeface="Arial"/>
              </a:rPr>
              <a:t> </a:t>
            </a:r>
            <a:r>
              <a:rPr sz="1200" dirty="0">
                <a:solidFill>
                  <a:srgbClr val="FFFFFF"/>
                </a:solidFill>
                <a:latin typeface="Arial"/>
                <a:cs typeface="Arial"/>
              </a:rPr>
              <a:t>av</a:t>
            </a:r>
            <a:r>
              <a:rPr sz="1200" spc="-10" dirty="0">
                <a:solidFill>
                  <a:srgbClr val="FFFFFF"/>
                </a:solidFill>
                <a:latin typeface="Arial"/>
                <a:cs typeface="Arial"/>
              </a:rPr>
              <a:t> </a:t>
            </a:r>
            <a:r>
              <a:rPr sz="1200" dirty="0">
                <a:solidFill>
                  <a:srgbClr val="FFFFFF"/>
                </a:solidFill>
                <a:latin typeface="Arial"/>
                <a:cs typeface="Arial"/>
              </a:rPr>
              <a:t>marknadsföring.</a:t>
            </a:r>
            <a:r>
              <a:rPr sz="1200" spc="-25" dirty="0">
                <a:solidFill>
                  <a:srgbClr val="FFFFFF"/>
                </a:solidFill>
                <a:latin typeface="Arial"/>
                <a:cs typeface="Arial"/>
              </a:rPr>
              <a:t> </a:t>
            </a:r>
            <a:r>
              <a:rPr sz="1200" dirty="0">
                <a:solidFill>
                  <a:srgbClr val="FFFFFF"/>
                </a:solidFill>
                <a:latin typeface="Arial"/>
                <a:cs typeface="Arial"/>
              </a:rPr>
              <a:t>En</a:t>
            </a:r>
            <a:r>
              <a:rPr sz="1200" spc="-5" dirty="0">
                <a:solidFill>
                  <a:srgbClr val="FFFFFF"/>
                </a:solidFill>
                <a:latin typeface="Arial"/>
                <a:cs typeface="Arial"/>
              </a:rPr>
              <a:t> </a:t>
            </a:r>
            <a:r>
              <a:rPr sz="1200" dirty="0">
                <a:solidFill>
                  <a:srgbClr val="FFFFFF"/>
                </a:solidFill>
                <a:latin typeface="Arial"/>
                <a:cs typeface="Arial"/>
              </a:rPr>
              <a:t>klubb</a:t>
            </a:r>
            <a:r>
              <a:rPr sz="1200" spc="-30" dirty="0">
                <a:solidFill>
                  <a:srgbClr val="FFFFFF"/>
                </a:solidFill>
                <a:latin typeface="Arial"/>
                <a:cs typeface="Arial"/>
              </a:rPr>
              <a:t> </a:t>
            </a:r>
            <a:r>
              <a:rPr sz="1200" dirty="0">
                <a:solidFill>
                  <a:srgbClr val="FFFFFF"/>
                </a:solidFill>
                <a:latin typeface="Arial"/>
                <a:cs typeface="Arial"/>
              </a:rPr>
              <a:t>består</a:t>
            </a:r>
            <a:r>
              <a:rPr sz="1200" spc="-20" dirty="0">
                <a:solidFill>
                  <a:srgbClr val="FFFFFF"/>
                </a:solidFill>
                <a:latin typeface="Arial"/>
                <a:cs typeface="Arial"/>
              </a:rPr>
              <a:t> </a:t>
            </a:r>
            <a:r>
              <a:rPr sz="1200" dirty="0">
                <a:solidFill>
                  <a:srgbClr val="FFFFFF"/>
                </a:solidFill>
                <a:latin typeface="Arial"/>
                <a:cs typeface="Arial"/>
              </a:rPr>
              <a:t>av</a:t>
            </a:r>
            <a:r>
              <a:rPr sz="1200" spc="-10" dirty="0">
                <a:solidFill>
                  <a:srgbClr val="FFFFFF"/>
                </a:solidFill>
                <a:latin typeface="Arial"/>
                <a:cs typeface="Arial"/>
              </a:rPr>
              <a:t> starka profiler </a:t>
            </a:r>
            <a:r>
              <a:rPr sz="1200" dirty="0">
                <a:solidFill>
                  <a:srgbClr val="FFFFFF"/>
                </a:solidFill>
                <a:latin typeface="Arial"/>
                <a:cs typeface="Arial"/>
              </a:rPr>
              <a:t>och har</a:t>
            </a:r>
            <a:r>
              <a:rPr sz="1200" spc="-15" dirty="0">
                <a:solidFill>
                  <a:srgbClr val="FFFFFF"/>
                </a:solidFill>
                <a:latin typeface="Arial"/>
                <a:cs typeface="Arial"/>
              </a:rPr>
              <a:t> </a:t>
            </a:r>
            <a:r>
              <a:rPr sz="1200" dirty="0">
                <a:solidFill>
                  <a:srgbClr val="FFFFFF"/>
                </a:solidFill>
                <a:latin typeface="Arial"/>
                <a:cs typeface="Arial"/>
              </a:rPr>
              <a:t>fantastiska</a:t>
            </a:r>
            <a:r>
              <a:rPr sz="1200" spc="10" dirty="0">
                <a:solidFill>
                  <a:srgbClr val="FFFFFF"/>
                </a:solidFill>
                <a:latin typeface="Arial"/>
                <a:cs typeface="Arial"/>
              </a:rPr>
              <a:t> </a:t>
            </a:r>
            <a:r>
              <a:rPr sz="1200" dirty="0">
                <a:solidFill>
                  <a:srgbClr val="FFFFFF"/>
                </a:solidFill>
                <a:latin typeface="Arial"/>
                <a:cs typeface="Arial"/>
              </a:rPr>
              <a:t>möjligheter</a:t>
            </a:r>
            <a:r>
              <a:rPr sz="1200" spc="-30" dirty="0">
                <a:solidFill>
                  <a:srgbClr val="FFFFFF"/>
                </a:solidFill>
                <a:latin typeface="Arial"/>
                <a:cs typeface="Arial"/>
              </a:rPr>
              <a:t> </a:t>
            </a:r>
            <a:r>
              <a:rPr sz="1200" dirty="0">
                <a:solidFill>
                  <a:srgbClr val="FFFFFF"/>
                </a:solidFill>
                <a:latin typeface="Arial"/>
                <a:cs typeface="Arial"/>
              </a:rPr>
              <a:t>att</a:t>
            </a:r>
            <a:r>
              <a:rPr sz="1200" spc="10" dirty="0">
                <a:solidFill>
                  <a:srgbClr val="FFFFFF"/>
                </a:solidFill>
                <a:latin typeface="Arial"/>
                <a:cs typeface="Arial"/>
              </a:rPr>
              <a:t> </a:t>
            </a:r>
            <a:r>
              <a:rPr sz="1200" dirty="0">
                <a:solidFill>
                  <a:srgbClr val="FFFFFF"/>
                </a:solidFill>
                <a:latin typeface="Arial"/>
                <a:cs typeface="Arial"/>
              </a:rPr>
              <a:t>driva</a:t>
            </a:r>
            <a:r>
              <a:rPr sz="1200" spc="15" dirty="0">
                <a:solidFill>
                  <a:srgbClr val="FFFFFF"/>
                </a:solidFill>
                <a:latin typeface="Arial"/>
                <a:cs typeface="Arial"/>
              </a:rPr>
              <a:t> </a:t>
            </a:r>
            <a:r>
              <a:rPr sz="1200" dirty="0">
                <a:solidFill>
                  <a:srgbClr val="FFFFFF"/>
                </a:solidFill>
                <a:latin typeface="Arial"/>
                <a:cs typeface="Arial"/>
              </a:rPr>
              <a:t>upp</a:t>
            </a:r>
            <a:r>
              <a:rPr sz="1200" spc="-20" dirty="0">
                <a:solidFill>
                  <a:srgbClr val="FFFFFF"/>
                </a:solidFill>
                <a:latin typeface="Arial"/>
                <a:cs typeface="Arial"/>
              </a:rPr>
              <a:t> </a:t>
            </a:r>
            <a:r>
              <a:rPr sz="1200" dirty="0">
                <a:solidFill>
                  <a:srgbClr val="FFFFFF"/>
                </a:solidFill>
                <a:latin typeface="Arial"/>
                <a:cs typeface="Arial"/>
              </a:rPr>
              <a:t>intresset genom</a:t>
            </a:r>
            <a:r>
              <a:rPr sz="1200" spc="-20" dirty="0">
                <a:solidFill>
                  <a:srgbClr val="FFFFFF"/>
                </a:solidFill>
                <a:latin typeface="Arial"/>
                <a:cs typeface="Arial"/>
              </a:rPr>
              <a:t> </a:t>
            </a:r>
            <a:r>
              <a:rPr sz="1200" dirty="0">
                <a:solidFill>
                  <a:srgbClr val="FFFFFF"/>
                </a:solidFill>
                <a:latin typeface="Arial"/>
                <a:cs typeface="Arial"/>
              </a:rPr>
              <a:t>att skapa</a:t>
            </a:r>
            <a:r>
              <a:rPr sz="1200" spc="-10" dirty="0">
                <a:solidFill>
                  <a:srgbClr val="FFFFFF"/>
                </a:solidFill>
                <a:latin typeface="Arial"/>
                <a:cs typeface="Arial"/>
              </a:rPr>
              <a:t> kommunikationsinnehåll</a:t>
            </a:r>
            <a:r>
              <a:rPr sz="1200" spc="-30" dirty="0">
                <a:solidFill>
                  <a:srgbClr val="FFFFFF"/>
                </a:solidFill>
                <a:latin typeface="Arial"/>
                <a:cs typeface="Arial"/>
              </a:rPr>
              <a:t> </a:t>
            </a:r>
            <a:r>
              <a:rPr sz="1200" dirty="0">
                <a:solidFill>
                  <a:srgbClr val="FFFFFF"/>
                </a:solidFill>
                <a:latin typeface="Arial"/>
                <a:cs typeface="Arial"/>
              </a:rPr>
              <a:t>med</a:t>
            </a:r>
            <a:r>
              <a:rPr sz="1200" spc="-10" dirty="0">
                <a:solidFill>
                  <a:srgbClr val="FFFFFF"/>
                </a:solidFill>
                <a:latin typeface="Arial"/>
                <a:cs typeface="Arial"/>
              </a:rPr>
              <a:t> </a:t>
            </a:r>
            <a:r>
              <a:rPr sz="1200" dirty="0">
                <a:solidFill>
                  <a:srgbClr val="FFFFFF"/>
                </a:solidFill>
                <a:latin typeface="Arial"/>
                <a:cs typeface="Arial"/>
              </a:rPr>
              <a:t>hjälp</a:t>
            </a:r>
            <a:r>
              <a:rPr sz="1200" spc="-20" dirty="0">
                <a:solidFill>
                  <a:srgbClr val="FFFFFF"/>
                </a:solidFill>
                <a:latin typeface="Arial"/>
                <a:cs typeface="Arial"/>
              </a:rPr>
              <a:t> </a:t>
            </a:r>
            <a:r>
              <a:rPr sz="1200" dirty="0">
                <a:solidFill>
                  <a:srgbClr val="FFFFFF"/>
                </a:solidFill>
                <a:latin typeface="Arial"/>
                <a:cs typeface="Arial"/>
              </a:rPr>
              <a:t>av</a:t>
            </a:r>
            <a:r>
              <a:rPr sz="1200" spc="-5" dirty="0">
                <a:solidFill>
                  <a:srgbClr val="FFFFFF"/>
                </a:solidFill>
                <a:latin typeface="Arial"/>
                <a:cs typeface="Arial"/>
              </a:rPr>
              <a:t> </a:t>
            </a:r>
            <a:r>
              <a:rPr sz="1200" dirty="0">
                <a:solidFill>
                  <a:srgbClr val="FFFFFF"/>
                </a:solidFill>
                <a:latin typeface="Arial"/>
                <a:cs typeface="Arial"/>
              </a:rPr>
              <a:t>sina</a:t>
            </a:r>
            <a:r>
              <a:rPr sz="1200" spc="5" dirty="0">
                <a:solidFill>
                  <a:srgbClr val="FFFFFF"/>
                </a:solidFill>
                <a:latin typeface="Arial"/>
                <a:cs typeface="Arial"/>
              </a:rPr>
              <a:t> </a:t>
            </a:r>
            <a:r>
              <a:rPr sz="1200" dirty="0">
                <a:solidFill>
                  <a:srgbClr val="FFFFFF"/>
                </a:solidFill>
                <a:latin typeface="Arial"/>
                <a:cs typeface="Arial"/>
              </a:rPr>
              <a:t>spelare</a:t>
            </a:r>
            <a:r>
              <a:rPr sz="1200" spc="-20" dirty="0">
                <a:solidFill>
                  <a:srgbClr val="FFFFFF"/>
                </a:solidFill>
                <a:latin typeface="Arial"/>
                <a:cs typeface="Arial"/>
              </a:rPr>
              <a:t> </a:t>
            </a:r>
            <a:r>
              <a:rPr sz="1200" dirty="0">
                <a:solidFill>
                  <a:srgbClr val="FFFFFF"/>
                </a:solidFill>
                <a:latin typeface="Arial"/>
                <a:cs typeface="Arial"/>
              </a:rPr>
              <a:t>och</a:t>
            </a:r>
            <a:r>
              <a:rPr sz="1200" spc="-100" dirty="0">
                <a:solidFill>
                  <a:srgbClr val="FFFFFF"/>
                </a:solidFill>
                <a:latin typeface="Arial"/>
                <a:cs typeface="Arial"/>
              </a:rPr>
              <a:t> </a:t>
            </a:r>
            <a:r>
              <a:rPr sz="1200" spc="-10" dirty="0">
                <a:solidFill>
                  <a:srgbClr val="FFFFFF"/>
                </a:solidFill>
                <a:latin typeface="Arial"/>
                <a:cs typeface="Arial"/>
              </a:rPr>
              <a:t>tränare.</a:t>
            </a:r>
            <a:endParaRPr sz="1200">
              <a:latin typeface="Arial"/>
              <a:cs typeface="Arial"/>
            </a:endParaRPr>
          </a:p>
          <a:p>
            <a:pPr marL="896619" marR="5715">
              <a:lnSpc>
                <a:spcPct val="110000"/>
              </a:lnSpc>
            </a:pPr>
            <a:r>
              <a:rPr sz="1200" dirty="0">
                <a:solidFill>
                  <a:srgbClr val="FFFFFF"/>
                </a:solidFill>
                <a:latin typeface="Arial"/>
                <a:cs typeface="Arial"/>
              </a:rPr>
              <a:t>Reportage</a:t>
            </a:r>
            <a:r>
              <a:rPr sz="1200" spc="-25" dirty="0">
                <a:solidFill>
                  <a:srgbClr val="FFFFFF"/>
                </a:solidFill>
                <a:latin typeface="Arial"/>
                <a:cs typeface="Arial"/>
              </a:rPr>
              <a:t> </a:t>
            </a:r>
            <a:r>
              <a:rPr sz="1200" dirty="0">
                <a:solidFill>
                  <a:srgbClr val="FFFFFF"/>
                </a:solidFill>
                <a:latin typeface="Arial"/>
                <a:cs typeface="Arial"/>
              </a:rPr>
              <a:t>från</a:t>
            </a:r>
            <a:r>
              <a:rPr sz="1200" spc="-10" dirty="0">
                <a:solidFill>
                  <a:srgbClr val="FFFFFF"/>
                </a:solidFill>
                <a:latin typeface="Arial"/>
                <a:cs typeface="Arial"/>
              </a:rPr>
              <a:t> träningar,</a:t>
            </a:r>
            <a:r>
              <a:rPr sz="1200" spc="-30" dirty="0">
                <a:solidFill>
                  <a:srgbClr val="FFFFFF"/>
                </a:solidFill>
                <a:latin typeface="Arial"/>
                <a:cs typeface="Arial"/>
              </a:rPr>
              <a:t> </a:t>
            </a:r>
            <a:r>
              <a:rPr sz="1200" dirty="0">
                <a:solidFill>
                  <a:srgbClr val="FFFFFF"/>
                </a:solidFill>
                <a:latin typeface="Arial"/>
                <a:cs typeface="Arial"/>
              </a:rPr>
              <a:t>bakom</a:t>
            </a:r>
            <a:r>
              <a:rPr sz="1200" spc="-15" dirty="0">
                <a:solidFill>
                  <a:srgbClr val="FFFFFF"/>
                </a:solidFill>
                <a:latin typeface="Arial"/>
                <a:cs typeface="Arial"/>
              </a:rPr>
              <a:t> </a:t>
            </a:r>
            <a:r>
              <a:rPr sz="1200" dirty="0">
                <a:solidFill>
                  <a:srgbClr val="FFFFFF"/>
                </a:solidFill>
                <a:latin typeface="Arial"/>
                <a:cs typeface="Arial"/>
              </a:rPr>
              <a:t>kulisserna,</a:t>
            </a:r>
            <a:r>
              <a:rPr sz="1200" spc="-30" dirty="0">
                <a:solidFill>
                  <a:srgbClr val="FFFFFF"/>
                </a:solidFill>
                <a:latin typeface="Arial"/>
                <a:cs typeface="Arial"/>
              </a:rPr>
              <a:t> </a:t>
            </a:r>
            <a:r>
              <a:rPr sz="1200" spc="-10" dirty="0">
                <a:solidFill>
                  <a:srgbClr val="FFFFFF"/>
                </a:solidFill>
                <a:latin typeface="Arial"/>
                <a:cs typeface="Arial"/>
              </a:rPr>
              <a:t>hemma-hos-reportage,</a:t>
            </a:r>
            <a:r>
              <a:rPr sz="1200" spc="-30" dirty="0">
                <a:solidFill>
                  <a:srgbClr val="FFFFFF"/>
                </a:solidFill>
                <a:latin typeface="Arial"/>
                <a:cs typeface="Arial"/>
              </a:rPr>
              <a:t> </a:t>
            </a:r>
            <a:r>
              <a:rPr sz="1200" spc="-10" dirty="0">
                <a:solidFill>
                  <a:srgbClr val="FFFFFF"/>
                </a:solidFill>
                <a:latin typeface="Arial"/>
                <a:cs typeface="Arial"/>
              </a:rPr>
              <a:t>fysträningsövningar,</a:t>
            </a:r>
            <a:r>
              <a:rPr sz="1200" spc="-25" dirty="0">
                <a:solidFill>
                  <a:srgbClr val="FFFFFF"/>
                </a:solidFill>
                <a:latin typeface="Arial"/>
                <a:cs typeface="Arial"/>
              </a:rPr>
              <a:t> </a:t>
            </a:r>
            <a:r>
              <a:rPr sz="1200" dirty="0">
                <a:solidFill>
                  <a:srgbClr val="FFFFFF"/>
                </a:solidFill>
                <a:latin typeface="Arial"/>
                <a:cs typeface="Arial"/>
              </a:rPr>
              <a:t>tester</a:t>
            </a:r>
            <a:r>
              <a:rPr sz="1200" spc="5" dirty="0">
                <a:solidFill>
                  <a:srgbClr val="FFFFFF"/>
                </a:solidFill>
                <a:latin typeface="Arial"/>
                <a:cs typeface="Arial"/>
              </a:rPr>
              <a:t> </a:t>
            </a:r>
            <a:r>
              <a:rPr sz="1200" dirty="0">
                <a:solidFill>
                  <a:srgbClr val="FFFFFF"/>
                </a:solidFill>
                <a:latin typeface="Arial"/>
                <a:cs typeface="Arial"/>
              </a:rPr>
              <a:t>från</a:t>
            </a:r>
            <a:r>
              <a:rPr sz="1200" spc="-15" dirty="0">
                <a:solidFill>
                  <a:srgbClr val="FFFFFF"/>
                </a:solidFill>
                <a:latin typeface="Arial"/>
                <a:cs typeface="Arial"/>
              </a:rPr>
              <a:t> </a:t>
            </a:r>
            <a:r>
              <a:rPr sz="1200" dirty="0">
                <a:solidFill>
                  <a:srgbClr val="FFFFFF"/>
                </a:solidFill>
                <a:latin typeface="Arial"/>
                <a:cs typeface="Arial"/>
              </a:rPr>
              <a:t>försäsongen</a:t>
            </a:r>
            <a:r>
              <a:rPr sz="1200" spc="30" dirty="0">
                <a:solidFill>
                  <a:srgbClr val="FFFFFF"/>
                </a:solidFill>
                <a:latin typeface="Arial"/>
                <a:cs typeface="Arial"/>
              </a:rPr>
              <a:t> </a:t>
            </a:r>
            <a:r>
              <a:rPr sz="1200" dirty="0">
                <a:solidFill>
                  <a:srgbClr val="FFFFFF"/>
                </a:solidFill>
                <a:latin typeface="Arial"/>
                <a:cs typeface="Arial"/>
              </a:rPr>
              <a:t>–</a:t>
            </a:r>
            <a:r>
              <a:rPr sz="1200" spc="-25" dirty="0">
                <a:solidFill>
                  <a:srgbClr val="FFFFFF"/>
                </a:solidFill>
                <a:latin typeface="Arial"/>
                <a:cs typeface="Arial"/>
              </a:rPr>
              <a:t> </a:t>
            </a:r>
            <a:r>
              <a:rPr sz="1200" dirty="0">
                <a:solidFill>
                  <a:srgbClr val="FFFFFF"/>
                </a:solidFill>
                <a:latin typeface="Arial"/>
                <a:cs typeface="Arial"/>
              </a:rPr>
              <a:t>ja</a:t>
            </a:r>
            <a:r>
              <a:rPr sz="1200" spc="-5" dirty="0">
                <a:solidFill>
                  <a:srgbClr val="FFFFFF"/>
                </a:solidFill>
                <a:latin typeface="Arial"/>
                <a:cs typeface="Arial"/>
              </a:rPr>
              <a:t> </a:t>
            </a:r>
            <a:r>
              <a:rPr sz="1200" dirty="0">
                <a:solidFill>
                  <a:srgbClr val="FFFFFF"/>
                </a:solidFill>
                <a:latin typeface="Arial"/>
                <a:cs typeface="Arial"/>
              </a:rPr>
              <a:t>det finns</a:t>
            </a:r>
            <a:r>
              <a:rPr sz="1200" spc="-30" dirty="0">
                <a:solidFill>
                  <a:srgbClr val="FFFFFF"/>
                </a:solidFill>
                <a:latin typeface="Arial"/>
                <a:cs typeface="Arial"/>
              </a:rPr>
              <a:t> </a:t>
            </a:r>
            <a:r>
              <a:rPr sz="1200" dirty="0">
                <a:solidFill>
                  <a:srgbClr val="FFFFFF"/>
                </a:solidFill>
                <a:latin typeface="Arial"/>
                <a:cs typeface="Arial"/>
              </a:rPr>
              <a:t>otaliga</a:t>
            </a:r>
            <a:r>
              <a:rPr sz="1200" spc="-15" dirty="0">
                <a:solidFill>
                  <a:srgbClr val="FFFFFF"/>
                </a:solidFill>
                <a:latin typeface="Arial"/>
                <a:cs typeface="Arial"/>
              </a:rPr>
              <a:t> </a:t>
            </a:r>
            <a:r>
              <a:rPr sz="1200" spc="-10" dirty="0">
                <a:solidFill>
                  <a:srgbClr val="FFFFFF"/>
                </a:solidFill>
                <a:latin typeface="Arial"/>
                <a:cs typeface="Arial"/>
              </a:rPr>
              <a:t>exempel </a:t>
            </a:r>
            <a:r>
              <a:rPr sz="1200" dirty="0">
                <a:solidFill>
                  <a:srgbClr val="FFFFFF"/>
                </a:solidFill>
                <a:latin typeface="Arial"/>
                <a:cs typeface="Arial"/>
              </a:rPr>
              <a:t>på</a:t>
            </a:r>
            <a:r>
              <a:rPr sz="1200" spc="-20" dirty="0">
                <a:solidFill>
                  <a:srgbClr val="FFFFFF"/>
                </a:solidFill>
                <a:latin typeface="Arial"/>
                <a:cs typeface="Arial"/>
              </a:rPr>
              <a:t> </a:t>
            </a:r>
            <a:r>
              <a:rPr sz="1200" dirty="0">
                <a:solidFill>
                  <a:srgbClr val="FFFFFF"/>
                </a:solidFill>
                <a:latin typeface="Arial"/>
                <a:cs typeface="Arial"/>
              </a:rPr>
              <a:t>innehåll</a:t>
            </a:r>
            <a:r>
              <a:rPr sz="1200" spc="-40" dirty="0">
                <a:solidFill>
                  <a:srgbClr val="FFFFFF"/>
                </a:solidFill>
                <a:latin typeface="Arial"/>
                <a:cs typeface="Arial"/>
              </a:rPr>
              <a:t> </a:t>
            </a:r>
            <a:r>
              <a:rPr sz="1200" dirty="0">
                <a:solidFill>
                  <a:srgbClr val="FFFFFF"/>
                </a:solidFill>
                <a:latin typeface="Arial"/>
                <a:cs typeface="Arial"/>
              </a:rPr>
              <a:t>som kan</a:t>
            </a:r>
            <a:r>
              <a:rPr sz="1200" spc="-5" dirty="0">
                <a:solidFill>
                  <a:srgbClr val="FFFFFF"/>
                </a:solidFill>
                <a:latin typeface="Arial"/>
                <a:cs typeface="Arial"/>
              </a:rPr>
              <a:t> </a:t>
            </a:r>
            <a:r>
              <a:rPr sz="1200" dirty="0">
                <a:solidFill>
                  <a:srgbClr val="FFFFFF"/>
                </a:solidFill>
                <a:latin typeface="Arial"/>
                <a:cs typeface="Arial"/>
              </a:rPr>
              <a:t>skapas</a:t>
            </a:r>
            <a:r>
              <a:rPr sz="1200" spc="-40" dirty="0">
                <a:solidFill>
                  <a:srgbClr val="FFFFFF"/>
                </a:solidFill>
                <a:latin typeface="Arial"/>
                <a:cs typeface="Arial"/>
              </a:rPr>
              <a:t> </a:t>
            </a:r>
            <a:r>
              <a:rPr sz="1200" dirty="0">
                <a:solidFill>
                  <a:srgbClr val="FFFFFF"/>
                </a:solidFill>
                <a:latin typeface="Arial"/>
                <a:cs typeface="Arial"/>
              </a:rPr>
              <a:t>tillsammans</a:t>
            </a:r>
            <a:r>
              <a:rPr sz="1200" spc="-35" dirty="0">
                <a:solidFill>
                  <a:srgbClr val="FFFFFF"/>
                </a:solidFill>
                <a:latin typeface="Arial"/>
                <a:cs typeface="Arial"/>
              </a:rPr>
              <a:t> </a:t>
            </a:r>
            <a:r>
              <a:rPr sz="1200" dirty="0">
                <a:solidFill>
                  <a:srgbClr val="FFFFFF"/>
                </a:solidFill>
                <a:latin typeface="Arial"/>
                <a:cs typeface="Arial"/>
              </a:rPr>
              <a:t>med</a:t>
            </a:r>
            <a:r>
              <a:rPr sz="1200" spc="-20" dirty="0">
                <a:solidFill>
                  <a:srgbClr val="FFFFFF"/>
                </a:solidFill>
                <a:latin typeface="Arial"/>
                <a:cs typeface="Arial"/>
              </a:rPr>
              <a:t> </a:t>
            </a:r>
            <a:r>
              <a:rPr sz="1200" dirty="0">
                <a:solidFill>
                  <a:srgbClr val="FFFFFF"/>
                </a:solidFill>
                <a:latin typeface="Arial"/>
                <a:cs typeface="Arial"/>
              </a:rPr>
              <a:t>era</a:t>
            </a:r>
            <a:r>
              <a:rPr sz="1200" spc="-10" dirty="0">
                <a:solidFill>
                  <a:srgbClr val="FFFFFF"/>
                </a:solidFill>
                <a:latin typeface="Arial"/>
                <a:cs typeface="Arial"/>
              </a:rPr>
              <a:t> </a:t>
            </a:r>
            <a:r>
              <a:rPr sz="1200" dirty="0">
                <a:solidFill>
                  <a:srgbClr val="FFFFFF"/>
                </a:solidFill>
                <a:latin typeface="Arial"/>
                <a:cs typeface="Arial"/>
              </a:rPr>
              <a:t>profiler</a:t>
            </a:r>
            <a:r>
              <a:rPr sz="1200" spc="-25" dirty="0">
                <a:solidFill>
                  <a:srgbClr val="FFFFFF"/>
                </a:solidFill>
                <a:latin typeface="Arial"/>
                <a:cs typeface="Arial"/>
              </a:rPr>
              <a:t> </a:t>
            </a:r>
            <a:r>
              <a:rPr sz="1200" dirty="0">
                <a:solidFill>
                  <a:srgbClr val="FFFFFF"/>
                </a:solidFill>
                <a:latin typeface="Arial"/>
                <a:cs typeface="Arial"/>
              </a:rPr>
              <a:t>och</a:t>
            </a:r>
            <a:r>
              <a:rPr sz="1200" spc="-20" dirty="0">
                <a:solidFill>
                  <a:srgbClr val="FFFFFF"/>
                </a:solidFill>
                <a:latin typeface="Arial"/>
                <a:cs typeface="Arial"/>
              </a:rPr>
              <a:t> </a:t>
            </a:r>
            <a:r>
              <a:rPr sz="1200" dirty="0">
                <a:solidFill>
                  <a:srgbClr val="FFFFFF"/>
                </a:solidFill>
                <a:latin typeface="Arial"/>
                <a:cs typeface="Arial"/>
              </a:rPr>
              <a:t>sedan</a:t>
            </a:r>
            <a:r>
              <a:rPr sz="1200" spc="-30" dirty="0">
                <a:solidFill>
                  <a:srgbClr val="FFFFFF"/>
                </a:solidFill>
                <a:latin typeface="Arial"/>
                <a:cs typeface="Arial"/>
              </a:rPr>
              <a:t> </a:t>
            </a:r>
            <a:r>
              <a:rPr sz="1200" dirty="0">
                <a:solidFill>
                  <a:srgbClr val="FFFFFF"/>
                </a:solidFill>
                <a:latin typeface="Arial"/>
                <a:cs typeface="Arial"/>
              </a:rPr>
              <a:t>spridas</a:t>
            </a:r>
            <a:r>
              <a:rPr sz="1200" spc="-20" dirty="0">
                <a:solidFill>
                  <a:srgbClr val="FFFFFF"/>
                </a:solidFill>
                <a:latin typeface="Arial"/>
                <a:cs typeface="Arial"/>
              </a:rPr>
              <a:t> </a:t>
            </a:r>
            <a:r>
              <a:rPr sz="1200" dirty="0">
                <a:solidFill>
                  <a:srgbClr val="FFFFFF"/>
                </a:solidFill>
                <a:latin typeface="Arial"/>
                <a:cs typeface="Arial"/>
              </a:rPr>
              <a:t>i digitala</a:t>
            </a:r>
            <a:r>
              <a:rPr sz="1200" spc="-20" dirty="0">
                <a:solidFill>
                  <a:srgbClr val="FFFFFF"/>
                </a:solidFill>
                <a:latin typeface="Arial"/>
                <a:cs typeface="Arial"/>
              </a:rPr>
              <a:t> </a:t>
            </a:r>
            <a:r>
              <a:rPr sz="1200" dirty="0">
                <a:solidFill>
                  <a:srgbClr val="FFFFFF"/>
                </a:solidFill>
                <a:latin typeface="Arial"/>
                <a:cs typeface="Arial"/>
              </a:rPr>
              <a:t>kanaler</a:t>
            </a:r>
            <a:r>
              <a:rPr sz="1200" spc="-30" dirty="0">
                <a:solidFill>
                  <a:srgbClr val="FFFFFF"/>
                </a:solidFill>
                <a:latin typeface="Arial"/>
                <a:cs typeface="Arial"/>
              </a:rPr>
              <a:t> </a:t>
            </a:r>
            <a:r>
              <a:rPr sz="1200" dirty="0">
                <a:solidFill>
                  <a:srgbClr val="FFFFFF"/>
                </a:solidFill>
                <a:latin typeface="Arial"/>
                <a:cs typeface="Arial"/>
              </a:rPr>
              <a:t>i syfte</a:t>
            </a:r>
            <a:r>
              <a:rPr sz="1200" spc="-5" dirty="0">
                <a:solidFill>
                  <a:srgbClr val="FFFFFF"/>
                </a:solidFill>
                <a:latin typeface="Arial"/>
                <a:cs typeface="Arial"/>
              </a:rPr>
              <a:t> </a:t>
            </a:r>
            <a:r>
              <a:rPr sz="1200" dirty="0">
                <a:solidFill>
                  <a:srgbClr val="FFFFFF"/>
                </a:solidFill>
                <a:latin typeface="Arial"/>
                <a:cs typeface="Arial"/>
              </a:rPr>
              <a:t>att höja</a:t>
            </a:r>
            <a:r>
              <a:rPr sz="1200" spc="-20" dirty="0">
                <a:solidFill>
                  <a:srgbClr val="FFFFFF"/>
                </a:solidFill>
                <a:latin typeface="Arial"/>
                <a:cs typeface="Arial"/>
              </a:rPr>
              <a:t> </a:t>
            </a:r>
            <a:r>
              <a:rPr sz="1200" dirty="0">
                <a:solidFill>
                  <a:srgbClr val="FFFFFF"/>
                </a:solidFill>
                <a:latin typeface="Arial"/>
                <a:cs typeface="Arial"/>
              </a:rPr>
              <a:t>intresset</a:t>
            </a:r>
            <a:r>
              <a:rPr sz="1200" spc="-25" dirty="0">
                <a:solidFill>
                  <a:srgbClr val="FFFFFF"/>
                </a:solidFill>
                <a:latin typeface="Arial"/>
                <a:cs typeface="Arial"/>
              </a:rPr>
              <a:t> </a:t>
            </a:r>
            <a:r>
              <a:rPr sz="1200" dirty="0">
                <a:solidFill>
                  <a:srgbClr val="FFFFFF"/>
                </a:solidFill>
                <a:latin typeface="Arial"/>
                <a:cs typeface="Arial"/>
              </a:rPr>
              <a:t>för</a:t>
            </a:r>
            <a:r>
              <a:rPr sz="1200" spc="-15" dirty="0">
                <a:solidFill>
                  <a:srgbClr val="FFFFFF"/>
                </a:solidFill>
                <a:latin typeface="Arial"/>
                <a:cs typeface="Arial"/>
              </a:rPr>
              <a:t> </a:t>
            </a:r>
            <a:r>
              <a:rPr sz="1200" spc="-30" dirty="0">
                <a:solidFill>
                  <a:srgbClr val="FFFFFF"/>
                </a:solidFill>
                <a:latin typeface="Arial"/>
                <a:cs typeface="Arial"/>
              </a:rPr>
              <a:t>er</a:t>
            </a:r>
            <a:r>
              <a:rPr sz="1200" spc="-15" dirty="0">
                <a:solidFill>
                  <a:srgbClr val="FFFFFF"/>
                </a:solidFill>
                <a:latin typeface="Arial"/>
                <a:cs typeface="Arial"/>
              </a:rPr>
              <a:t> </a:t>
            </a:r>
            <a:r>
              <a:rPr sz="1200" dirty="0">
                <a:solidFill>
                  <a:srgbClr val="FFFFFF"/>
                </a:solidFill>
                <a:latin typeface="Arial"/>
                <a:cs typeface="Arial"/>
              </a:rPr>
              <a:t>klubb</a:t>
            </a:r>
            <a:r>
              <a:rPr sz="1200" spc="-20" dirty="0">
                <a:solidFill>
                  <a:srgbClr val="FFFFFF"/>
                </a:solidFill>
                <a:latin typeface="Arial"/>
                <a:cs typeface="Arial"/>
              </a:rPr>
              <a:t> </a:t>
            </a:r>
            <a:r>
              <a:rPr sz="1200" dirty="0">
                <a:solidFill>
                  <a:srgbClr val="FFFFFF"/>
                </a:solidFill>
                <a:latin typeface="Arial"/>
                <a:cs typeface="Arial"/>
              </a:rPr>
              <a:t>och</a:t>
            </a:r>
            <a:r>
              <a:rPr sz="1200" spc="-20" dirty="0">
                <a:solidFill>
                  <a:srgbClr val="FFFFFF"/>
                </a:solidFill>
                <a:latin typeface="Arial"/>
                <a:cs typeface="Arial"/>
              </a:rPr>
              <a:t> </a:t>
            </a:r>
            <a:r>
              <a:rPr sz="1200" spc="-25" dirty="0">
                <a:solidFill>
                  <a:srgbClr val="FFFFFF"/>
                </a:solidFill>
                <a:latin typeface="Arial"/>
                <a:cs typeface="Arial"/>
              </a:rPr>
              <a:t>era </a:t>
            </a:r>
            <a:r>
              <a:rPr sz="1200" spc="-10" dirty="0">
                <a:solidFill>
                  <a:srgbClr val="FFFFFF"/>
                </a:solidFill>
                <a:latin typeface="Arial"/>
                <a:cs typeface="Arial"/>
              </a:rPr>
              <a:t>matcher.</a:t>
            </a:r>
            <a:endParaRPr sz="1200">
              <a:latin typeface="Arial"/>
              <a:cs typeface="Arial"/>
            </a:endParaRPr>
          </a:p>
          <a:p>
            <a:pPr marL="556260">
              <a:lnSpc>
                <a:spcPct val="100000"/>
              </a:lnSpc>
              <a:spcBef>
                <a:spcPts val="430"/>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b="1" i="1" dirty="0">
                <a:solidFill>
                  <a:srgbClr val="FFFFFF"/>
                </a:solidFill>
                <a:latin typeface="Arial"/>
                <a:cs typeface="Arial"/>
              </a:rPr>
              <a:t>Aktivitet:</a:t>
            </a:r>
            <a:r>
              <a:rPr sz="1200" b="1" i="1" spc="-40" dirty="0">
                <a:solidFill>
                  <a:srgbClr val="FFFFFF"/>
                </a:solidFill>
                <a:latin typeface="Arial"/>
                <a:cs typeface="Arial"/>
              </a:rPr>
              <a:t> </a:t>
            </a:r>
            <a:r>
              <a:rPr sz="1200" b="1" i="1" dirty="0">
                <a:solidFill>
                  <a:srgbClr val="FFFFFF"/>
                </a:solidFill>
                <a:latin typeface="Arial"/>
                <a:cs typeface="Arial"/>
              </a:rPr>
              <a:t>På</a:t>
            </a:r>
            <a:r>
              <a:rPr sz="1200" b="1" i="1" spc="-20" dirty="0">
                <a:solidFill>
                  <a:srgbClr val="FFFFFF"/>
                </a:solidFill>
                <a:latin typeface="Arial"/>
                <a:cs typeface="Arial"/>
              </a:rPr>
              <a:t> </a:t>
            </a:r>
            <a:r>
              <a:rPr sz="1200" b="1" i="1" dirty="0">
                <a:solidFill>
                  <a:srgbClr val="FFFFFF"/>
                </a:solidFill>
                <a:latin typeface="Arial"/>
                <a:cs typeface="Arial"/>
              </a:rPr>
              <a:t>nivå</a:t>
            </a:r>
            <a:r>
              <a:rPr sz="1200" b="1" i="1" spc="-20" dirty="0">
                <a:solidFill>
                  <a:srgbClr val="FFFFFF"/>
                </a:solidFill>
                <a:latin typeface="Arial"/>
                <a:cs typeface="Arial"/>
              </a:rPr>
              <a:t> </a:t>
            </a:r>
            <a:r>
              <a:rPr sz="1200" b="1" i="1" dirty="0">
                <a:solidFill>
                  <a:srgbClr val="FFFFFF"/>
                </a:solidFill>
                <a:latin typeface="Arial"/>
                <a:cs typeface="Arial"/>
              </a:rPr>
              <a:t>2 profilerar</a:t>
            </a:r>
            <a:r>
              <a:rPr sz="1200" b="1" i="1" spc="-35" dirty="0">
                <a:solidFill>
                  <a:srgbClr val="FFFFFF"/>
                </a:solidFill>
                <a:latin typeface="Arial"/>
                <a:cs typeface="Arial"/>
              </a:rPr>
              <a:t> </a:t>
            </a:r>
            <a:r>
              <a:rPr sz="1200" b="1" i="1" dirty="0">
                <a:solidFill>
                  <a:srgbClr val="FFFFFF"/>
                </a:solidFill>
                <a:latin typeface="Arial"/>
                <a:cs typeface="Arial"/>
              </a:rPr>
              <a:t>vi</a:t>
            </a:r>
            <a:r>
              <a:rPr sz="1200" b="1" i="1" spc="-10" dirty="0">
                <a:solidFill>
                  <a:srgbClr val="FFFFFF"/>
                </a:solidFill>
                <a:latin typeface="Arial"/>
                <a:cs typeface="Arial"/>
              </a:rPr>
              <a:t> </a:t>
            </a:r>
            <a:r>
              <a:rPr sz="1200" b="1" i="1" dirty="0">
                <a:solidFill>
                  <a:srgbClr val="FFFFFF"/>
                </a:solidFill>
                <a:latin typeface="Arial"/>
                <a:cs typeface="Arial"/>
              </a:rPr>
              <a:t>löpande</a:t>
            </a:r>
            <a:r>
              <a:rPr sz="1200" b="1" i="1" spc="-10" dirty="0">
                <a:solidFill>
                  <a:srgbClr val="FFFFFF"/>
                </a:solidFill>
                <a:latin typeface="Arial"/>
                <a:cs typeface="Arial"/>
              </a:rPr>
              <a:t> </a:t>
            </a:r>
            <a:r>
              <a:rPr sz="1200" b="1" i="1" dirty="0">
                <a:solidFill>
                  <a:srgbClr val="FFFFFF"/>
                </a:solidFill>
                <a:latin typeface="Arial"/>
                <a:cs typeface="Arial"/>
              </a:rPr>
              <a:t>våra</a:t>
            </a:r>
            <a:r>
              <a:rPr sz="1200" b="1" i="1" spc="-25" dirty="0">
                <a:solidFill>
                  <a:srgbClr val="FFFFFF"/>
                </a:solidFill>
                <a:latin typeface="Arial"/>
                <a:cs typeface="Arial"/>
              </a:rPr>
              <a:t> </a:t>
            </a:r>
            <a:r>
              <a:rPr sz="1200" b="1" i="1" dirty="0">
                <a:solidFill>
                  <a:srgbClr val="FFFFFF"/>
                </a:solidFill>
                <a:latin typeface="Arial"/>
                <a:cs typeface="Arial"/>
              </a:rPr>
              <a:t>spelare</a:t>
            </a:r>
            <a:r>
              <a:rPr sz="1200" b="1" i="1" spc="-40" dirty="0">
                <a:solidFill>
                  <a:srgbClr val="FFFFFF"/>
                </a:solidFill>
                <a:latin typeface="Arial"/>
                <a:cs typeface="Arial"/>
              </a:rPr>
              <a:t> </a:t>
            </a:r>
            <a:r>
              <a:rPr sz="1200" b="1" i="1" dirty="0">
                <a:solidFill>
                  <a:srgbClr val="FFFFFF"/>
                </a:solidFill>
                <a:latin typeface="Arial"/>
                <a:cs typeface="Arial"/>
              </a:rPr>
              <a:t>genom</a:t>
            </a:r>
            <a:r>
              <a:rPr sz="1200" b="1" i="1" spc="-10" dirty="0">
                <a:solidFill>
                  <a:srgbClr val="FFFFFF"/>
                </a:solidFill>
                <a:latin typeface="Arial"/>
                <a:cs typeface="Arial"/>
              </a:rPr>
              <a:t> </a:t>
            </a:r>
            <a:r>
              <a:rPr sz="1200" b="1" i="1" dirty="0">
                <a:solidFill>
                  <a:srgbClr val="FFFFFF"/>
                </a:solidFill>
                <a:latin typeface="Arial"/>
                <a:cs typeface="Arial"/>
              </a:rPr>
              <a:t>olika</a:t>
            </a:r>
            <a:r>
              <a:rPr sz="1200" b="1" i="1" spc="-15" dirty="0">
                <a:solidFill>
                  <a:srgbClr val="FFFFFF"/>
                </a:solidFill>
                <a:latin typeface="Arial"/>
                <a:cs typeface="Arial"/>
              </a:rPr>
              <a:t> </a:t>
            </a:r>
            <a:r>
              <a:rPr sz="1200" b="1" i="1" spc="-10" dirty="0">
                <a:solidFill>
                  <a:srgbClr val="FFFFFF"/>
                </a:solidFill>
                <a:latin typeface="Arial"/>
                <a:cs typeface="Arial"/>
              </a:rPr>
              <a:t>aktiviteter.</a:t>
            </a:r>
            <a:endParaRPr sz="1200">
              <a:latin typeface="Arial"/>
              <a:cs typeface="Arial"/>
            </a:endParaRPr>
          </a:p>
          <a:p>
            <a:pPr marL="421005" indent="-408305">
              <a:lnSpc>
                <a:spcPct val="100000"/>
              </a:lnSpc>
              <a:spcBef>
                <a:spcPts val="525"/>
              </a:spcBef>
              <a:buFont typeface="Arial"/>
              <a:buChar char="•"/>
              <a:tabLst>
                <a:tab pos="421005" algn="l"/>
              </a:tabLst>
            </a:pPr>
            <a:r>
              <a:rPr sz="1600" b="1" spc="-10" dirty="0">
                <a:solidFill>
                  <a:srgbClr val="FFFFFF"/>
                </a:solidFill>
                <a:latin typeface="Arial"/>
                <a:cs typeface="Arial"/>
              </a:rPr>
              <a:t>Försäsongen</a:t>
            </a:r>
            <a:endParaRPr sz="1600">
              <a:latin typeface="Arial"/>
              <a:cs typeface="Arial"/>
            </a:endParaRPr>
          </a:p>
          <a:p>
            <a:pPr marL="896619" marR="45085" indent="-340360">
              <a:lnSpc>
                <a:spcPct val="110000"/>
              </a:lnSpc>
              <a:spcBef>
                <a:spcPts val="340"/>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På</a:t>
            </a:r>
            <a:r>
              <a:rPr sz="1200" spc="-10" dirty="0">
                <a:solidFill>
                  <a:srgbClr val="FFFFFF"/>
                </a:solidFill>
                <a:latin typeface="Arial"/>
                <a:cs typeface="Arial"/>
              </a:rPr>
              <a:t> </a:t>
            </a:r>
            <a:r>
              <a:rPr sz="1200" dirty="0">
                <a:solidFill>
                  <a:srgbClr val="FFFFFF"/>
                </a:solidFill>
                <a:latin typeface="Arial"/>
                <a:cs typeface="Arial"/>
              </a:rPr>
              <a:t>försäsongen</a:t>
            </a:r>
            <a:r>
              <a:rPr sz="1200" spc="-45" dirty="0">
                <a:solidFill>
                  <a:srgbClr val="FFFFFF"/>
                </a:solidFill>
                <a:latin typeface="Arial"/>
                <a:cs typeface="Arial"/>
              </a:rPr>
              <a:t> </a:t>
            </a:r>
            <a:r>
              <a:rPr sz="1200" dirty="0">
                <a:solidFill>
                  <a:srgbClr val="FFFFFF"/>
                </a:solidFill>
                <a:latin typeface="Arial"/>
                <a:cs typeface="Arial"/>
              </a:rPr>
              <a:t>är ofta</a:t>
            </a:r>
            <a:r>
              <a:rPr sz="1200" spc="-20" dirty="0">
                <a:solidFill>
                  <a:srgbClr val="FFFFFF"/>
                </a:solidFill>
                <a:latin typeface="Arial"/>
                <a:cs typeface="Arial"/>
              </a:rPr>
              <a:t> </a:t>
            </a:r>
            <a:r>
              <a:rPr sz="1200" dirty="0">
                <a:solidFill>
                  <a:srgbClr val="FFFFFF"/>
                </a:solidFill>
                <a:latin typeface="Arial"/>
                <a:cs typeface="Arial"/>
              </a:rPr>
              <a:t>intresset</a:t>
            </a:r>
            <a:r>
              <a:rPr sz="1200" spc="-20" dirty="0">
                <a:solidFill>
                  <a:srgbClr val="FFFFFF"/>
                </a:solidFill>
                <a:latin typeface="Arial"/>
                <a:cs typeface="Arial"/>
              </a:rPr>
              <a:t> </a:t>
            </a:r>
            <a:r>
              <a:rPr sz="1200" dirty="0">
                <a:solidFill>
                  <a:srgbClr val="FFFFFF"/>
                </a:solidFill>
                <a:latin typeface="Arial"/>
                <a:cs typeface="Arial"/>
              </a:rPr>
              <a:t>högt</a:t>
            </a:r>
            <a:r>
              <a:rPr sz="1200" spc="-15" dirty="0">
                <a:solidFill>
                  <a:srgbClr val="FFFFFF"/>
                </a:solidFill>
                <a:latin typeface="Arial"/>
                <a:cs typeface="Arial"/>
              </a:rPr>
              <a:t> </a:t>
            </a:r>
            <a:r>
              <a:rPr sz="1200" dirty="0">
                <a:solidFill>
                  <a:srgbClr val="FFFFFF"/>
                </a:solidFill>
                <a:latin typeface="Arial"/>
                <a:cs typeface="Arial"/>
              </a:rPr>
              <a:t>med</a:t>
            </a:r>
            <a:r>
              <a:rPr sz="1200" spc="-35" dirty="0">
                <a:solidFill>
                  <a:srgbClr val="FFFFFF"/>
                </a:solidFill>
                <a:latin typeface="Arial"/>
                <a:cs typeface="Arial"/>
              </a:rPr>
              <a:t> </a:t>
            </a:r>
            <a:r>
              <a:rPr sz="1200" dirty="0">
                <a:solidFill>
                  <a:srgbClr val="FFFFFF"/>
                </a:solidFill>
                <a:latin typeface="Arial"/>
                <a:cs typeface="Arial"/>
              </a:rPr>
              <a:t>förväntningarna</a:t>
            </a:r>
            <a:r>
              <a:rPr sz="1200" spc="-35" dirty="0">
                <a:solidFill>
                  <a:srgbClr val="FFFFFF"/>
                </a:solidFill>
                <a:latin typeface="Arial"/>
                <a:cs typeface="Arial"/>
              </a:rPr>
              <a:t> </a:t>
            </a:r>
            <a:r>
              <a:rPr sz="1200" dirty="0">
                <a:solidFill>
                  <a:srgbClr val="FFFFFF"/>
                </a:solidFill>
                <a:latin typeface="Arial"/>
                <a:cs typeface="Arial"/>
              </a:rPr>
              <a:t>på</a:t>
            </a:r>
            <a:r>
              <a:rPr sz="1200" spc="-10" dirty="0">
                <a:solidFill>
                  <a:srgbClr val="FFFFFF"/>
                </a:solidFill>
                <a:latin typeface="Arial"/>
                <a:cs typeface="Arial"/>
              </a:rPr>
              <a:t> </a:t>
            </a:r>
            <a:r>
              <a:rPr sz="1200" dirty="0">
                <a:solidFill>
                  <a:srgbClr val="FFFFFF"/>
                </a:solidFill>
                <a:latin typeface="Arial"/>
                <a:cs typeface="Arial"/>
              </a:rPr>
              <a:t>den</a:t>
            </a:r>
            <a:r>
              <a:rPr sz="1200" spc="-20" dirty="0">
                <a:solidFill>
                  <a:srgbClr val="FFFFFF"/>
                </a:solidFill>
                <a:latin typeface="Arial"/>
                <a:cs typeface="Arial"/>
              </a:rPr>
              <a:t> </a:t>
            </a:r>
            <a:r>
              <a:rPr sz="1200" dirty="0">
                <a:solidFill>
                  <a:srgbClr val="FFFFFF"/>
                </a:solidFill>
                <a:latin typeface="Arial"/>
                <a:cs typeface="Arial"/>
              </a:rPr>
              <a:t>nya</a:t>
            </a:r>
            <a:r>
              <a:rPr sz="1200" spc="-10" dirty="0">
                <a:solidFill>
                  <a:srgbClr val="FFFFFF"/>
                </a:solidFill>
                <a:latin typeface="Arial"/>
                <a:cs typeface="Arial"/>
              </a:rPr>
              <a:t> </a:t>
            </a:r>
            <a:r>
              <a:rPr sz="1200" dirty="0">
                <a:solidFill>
                  <a:srgbClr val="FFFFFF"/>
                </a:solidFill>
                <a:latin typeface="Arial"/>
                <a:cs typeface="Arial"/>
              </a:rPr>
              <a:t>säsongen.</a:t>
            </a:r>
            <a:r>
              <a:rPr sz="1200" spc="-25" dirty="0">
                <a:solidFill>
                  <a:srgbClr val="FFFFFF"/>
                </a:solidFill>
                <a:latin typeface="Arial"/>
                <a:cs typeface="Arial"/>
              </a:rPr>
              <a:t> </a:t>
            </a:r>
            <a:r>
              <a:rPr sz="1200" dirty="0">
                <a:solidFill>
                  <a:srgbClr val="FFFFFF"/>
                </a:solidFill>
                <a:latin typeface="Arial"/>
                <a:cs typeface="Arial"/>
              </a:rPr>
              <a:t>Hur</a:t>
            </a:r>
            <a:r>
              <a:rPr sz="1200" spc="-15" dirty="0">
                <a:solidFill>
                  <a:srgbClr val="FFFFFF"/>
                </a:solidFill>
                <a:latin typeface="Arial"/>
                <a:cs typeface="Arial"/>
              </a:rPr>
              <a:t> </a:t>
            </a:r>
            <a:r>
              <a:rPr sz="1200" dirty="0">
                <a:solidFill>
                  <a:srgbClr val="FFFFFF"/>
                </a:solidFill>
                <a:latin typeface="Arial"/>
                <a:cs typeface="Arial"/>
              </a:rPr>
              <a:t>ska</a:t>
            </a:r>
            <a:r>
              <a:rPr sz="1200" spc="-10" dirty="0">
                <a:solidFill>
                  <a:srgbClr val="FFFFFF"/>
                </a:solidFill>
                <a:latin typeface="Arial"/>
                <a:cs typeface="Arial"/>
              </a:rPr>
              <a:t> </a:t>
            </a:r>
            <a:r>
              <a:rPr sz="1200" dirty="0">
                <a:solidFill>
                  <a:srgbClr val="FFFFFF"/>
                </a:solidFill>
                <a:latin typeface="Arial"/>
                <a:cs typeface="Arial"/>
              </a:rPr>
              <a:t>vårt</a:t>
            </a:r>
            <a:r>
              <a:rPr sz="1200" spc="10" dirty="0">
                <a:solidFill>
                  <a:srgbClr val="FFFFFF"/>
                </a:solidFill>
                <a:latin typeface="Arial"/>
                <a:cs typeface="Arial"/>
              </a:rPr>
              <a:t> </a:t>
            </a:r>
            <a:r>
              <a:rPr sz="1200" dirty="0">
                <a:solidFill>
                  <a:srgbClr val="FFFFFF"/>
                </a:solidFill>
                <a:latin typeface="Arial"/>
                <a:cs typeface="Arial"/>
              </a:rPr>
              <a:t>lag</a:t>
            </a:r>
            <a:r>
              <a:rPr sz="1200" spc="-10" dirty="0">
                <a:solidFill>
                  <a:srgbClr val="FFFFFF"/>
                </a:solidFill>
                <a:latin typeface="Arial"/>
                <a:cs typeface="Arial"/>
              </a:rPr>
              <a:t> </a:t>
            </a:r>
            <a:r>
              <a:rPr sz="1200" dirty="0">
                <a:solidFill>
                  <a:srgbClr val="FFFFFF"/>
                </a:solidFill>
                <a:latin typeface="Arial"/>
                <a:cs typeface="Arial"/>
              </a:rPr>
              <a:t>prestera?</a:t>
            </a:r>
            <a:r>
              <a:rPr sz="1200" spc="-30" dirty="0">
                <a:solidFill>
                  <a:srgbClr val="FFFFFF"/>
                </a:solidFill>
                <a:latin typeface="Arial"/>
                <a:cs typeface="Arial"/>
              </a:rPr>
              <a:t> </a:t>
            </a:r>
            <a:r>
              <a:rPr sz="1200" dirty="0">
                <a:solidFill>
                  <a:srgbClr val="FFFFFF"/>
                </a:solidFill>
                <a:latin typeface="Arial"/>
                <a:cs typeface="Arial"/>
              </a:rPr>
              <a:t>Hur</a:t>
            </a:r>
            <a:r>
              <a:rPr sz="1200" spc="-15" dirty="0">
                <a:solidFill>
                  <a:srgbClr val="FFFFFF"/>
                </a:solidFill>
                <a:latin typeface="Arial"/>
                <a:cs typeface="Arial"/>
              </a:rPr>
              <a:t> </a:t>
            </a:r>
            <a:r>
              <a:rPr sz="1200" dirty="0">
                <a:solidFill>
                  <a:srgbClr val="FFFFFF"/>
                </a:solidFill>
                <a:latin typeface="Arial"/>
                <a:cs typeface="Arial"/>
              </a:rPr>
              <a:t>kommer</a:t>
            </a:r>
            <a:r>
              <a:rPr sz="1200" spc="-30" dirty="0">
                <a:solidFill>
                  <a:srgbClr val="FFFFFF"/>
                </a:solidFill>
                <a:latin typeface="Arial"/>
                <a:cs typeface="Arial"/>
              </a:rPr>
              <a:t> </a:t>
            </a:r>
            <a:r>
              <a:rPr sz="1200" dirty="0">
                <a:solidFill>
                  <a:srgbClr val="FFFFFF"/>
                </a:solidFill>
                <a:latin typeface="Arial"/>
                <a:cs typeface="Arial"/>
              </a:rPr>
              <a:t>våra</a:t>
            </a:r>
            <a:r>
              <a:rPr sz="1200" spc="-5" dirty="0">
                <a:solidFill>
                  <a:srgbClr val="FFFFFF"/>
                </a:solidFill>
                <a:latin typeface="Arial"/>
                <a:cs typeface="Arial"/>
              </a:rPr>
              <a:t> </a:t>
            </a:r>
            <a:r>
              <a:rPr sz="1200" spc="-10" dirty="0">
                <a:solidFill>
                  <a:srgbClr val="FFFFFF"/>
                </a:solidFill>
                <a:latin typeface="Arial"/>
                <a:cs typeface="Arial"/>
              </a:rPr>
              <a:t>nyförvärv</a:t>
            </a:r>
            <a:r>
              <a:rPr sz="1200" spc="-20" dirty="0">
                <a:solidFill>
                  <a:srgbClr val="FFFFFF"/>
                </a:solidFill>
                <a:latin typeface="Arial"/>
                <a:cs typeface="Arial"/>
              </a:rPr>
              <a:t> </a:t>
            </a:r>
            <a:r>
              <a:rPr sz="1200" spc="-10" dirty="0">
                <a:solidFill>
                  <a:srgbClr val="FFFFFF"/>
                </a:solidFill>
                <a:latin typeface="Arial"/>
                <a:cs typeface="Arial"/>
              </a:rPr>
              <a:t>klara </a:t>
            </a:r>
            <a:r>
              <a:rPr sz="1200" dirty="0">
                <a:solidFill>
                  <a:srgbClr val="FFFFFF"/>
                </a:solidFill>
                <a:latin typeface="Arial"/>
                <a:cs typeface="Arial"/>
              </a:rPr>
              <a:t>sig?</a:t>
            </a:r>
            <a:r>
              <a:rPr sz="1200" spc="-10" dirty="0">
                <a:solidFill>
                  <a:srgbClr val="FFFFFF"/>
                </a:solidFill>
                <a:latin typeface="Arial"/>
                <a:cs typeface="Arial"/>
              </a:rPr>
              <a:t> </a:t>
            </a:r>
            <a:r>
              <a:rPr sz="1200" dirty="0">
                <a:solidFill>
                  <a:srgbClr val="FFFFFF"/>
                </a:solidFill>
                <a:latin typeface="Arial"/>
                <a:cs typeface="Arial"/>
              </a:rPr>
              <a:t>Vilka</a:t>
            </a:r>
            <a:r>
              <a:rPr sz="1200" spc="-10" dirty="0">
                <a:solidFill>
                  <a:srgbClr val="FFFFFF"/>
                </a:solidFill>
                <a:latin typeface="Arial"/>
                <a:cs typeface="Arial"/>
              </a:rPr>
              <a:t> </a:t>
            </a:r>
            <a:r>
              <a:rPr sz="1200" dirty="0">
                <a:solidFill>
                  <a:srgbClr val="FFFFFF"/>
                </a:solidFill>
                <a:latin typeface="Arial"/>
                <a:cs typeface="Arial"/>
              </a:rPr>
              <a:t>juniorer</a:t>
            </a:r>
            <a:r>
              <a:rPr sz="1200" spc="-30" dirty="0">
                <a:solidFill>
                  <a:srgbClr val="FFFFFF"/>
                </a:solidFill>
                <a:latin typeface="Arial"/>
                <a:cs typeface="Arial"/>
              </a:rPr>
              <a:t> </a:t>
            </a:r>
            <a:r>
              <a:rPr sz="1200" dirty="0">
                <a:solidFill>
                  <a:srgbClr val="FFFFFF"/>
                </a:solidFill>
                <a:latin typeface="Arial"/>
                <a:cs typeface="Arial"/>
              </a:rPr>
              <a:t>kommer</a:t>
            </a:r>
            <a:r>
              <a:rPr sz="1200" spc="-45" dirty="0">
                <a:solidFill>
                  <a:srgbClr val="FFFFFF"/>
                </a:solidFill>
                <a:latin typeface="Arial"/>
                <a:cs typeface="Arial"/>
              </a:rPr>
              <a:t> </a:t>
            </a:r>
            <a:r>
              <a:rPr sz="1200" dirty="0">
                <a:solidFill>
                  <a:srgbClr val="FFFFFF"/>
                </a:solidFill>
                <a:latin typeface="Arial"/>
                <a:cs typeface="Arial"/>
              </a:rPr>
              <a:t>ta plats</a:t>
            </a:r>
            <a:r>
              <a:rPr sz="1200" spc="-25" dirty="0">
                <a:solidFill>
                  <a:srgbClr val="FFFFFF"/>
                </a:solidFill>
                <a:latin typeface="Arial"/>
                <a:cs typeface="Arial"/>
              </a:rPr>
              <a:t> </a:t>
            </a:r>
            <a:r>
              <a:rPr sz="1200" dirty="0">
                <a:solidFill>
                  <a:srgbClr val="FFFFFF"/>
                </a:solidFill>
                <a:latin typeface="Arial"/>
                <a:cs typeface="Arial"/>
              </a:rPr>
              <a:t>i</a:t>
            </a:r>
            <a:r>
              <a:rPr sz="1200" spc="-5" dirty="0">
                <a:solidFill>
                  <a:srgbClr val="FFFFFF"/>
                </a:solidFill>
                <a:latin typeface="Arial"/>
                <a:cs typeface="Arial"/>
              </a:rPr>
              <a:t> </a:t>
            </a:r>
            <a:r>
              <a:rPr sz="1200" dirty="0">
                <a:solidFill>
                  <a:srgbClr val="FFFFFF"/>
                </a:solidFill>
                <a:latin typeface="Arial"/>
                <a:cs typeface="Arial"/>
              </a:rPr>
              <a:t>årets</a:t>
            </a:r>
            <a:r>
              <a:rPr sz="1200" spc="-15" dirty="0">
                <a:solidFill>
                  <a:srgbClr val="FFFFFF"/>
                </a:solidFill>
                <a:latin typeface="Arial"/>
                <a:cs typeface="Arial"/>
              </a:rPr>
              <a:t> </a:t>
            </a:r>
            <a:r>
              <a:rPr sz="1200" dirty="0">
                <a:solidFill>
                  <a:srgbClr val="FFFFFF"/>
                </a:solidFill>
                <a:latin typeface="Arial"/>
                <a:cs typeface="Arial"/>
              </a:rPr>
              <a:t>startelva?</a:t>
            </a:r>
            <a:r>
              <a:rPr sz="1200" spc="-10" dirty="0">
                <a:solidFill>
                  <a:srgbClr val="FFFFFF"/>
                </a:solidFill>
                <a:latin typeface="Arial"/>
                <a:cs typeface="Arial"/>
              </a:rPr>
              <a:t> </a:t>
            </a:r>
            <a:r>
              <a:rPr sz="1200" dirty="0">
                <a:solidFill>
                  <a:srgbClr val="FFFFFF"/>
                </a:solidFill>
                <a:latin typeface="Arial"/>
                <a:cs typeface="Arial"/>
              </a:rPr>
              <a:t>Många</a:t>
            </a:r>
            <a:r>
              <a:rPr sz="1200" spc="-25" dirty="0">
                <a:solidFill>
                  <a:srgbClr val="FFFFFF"/>
                </a:solidFill>
                <a:latin typeface="Arial"/>
                <a:cs typeface="Arial"/>
              </a:rPr>
              <a:t> </a:t>
            </a:r>
            <a:r>
              <a:rPr sz="1200" spc="-10" dirty="0">
                <a:solidFill>
                  <a:srgbClr val="FFFFFF"/>
                </a:solidFill>
                <a:latin typeface="Arial"/>
                <a:cs typeface="Arial"/>
              </a:rPr>
              <a:t>frågor.</a:t>
            </a:r>
            <a:r>
              <a:rPr sz="1200" spc="-20" dirty="0">
                <a:solidFill>
                  <a:srgbClr val="FFFFFF"/>
                </a:solidFill>
                <a:latin typeface="Arial"/>
                <a:cs typeface="Arial"/>
              </a:rPr>
              <a:t> </a:t>
            </a:r>
            <a:r>
              <a:rPr sz="1200" dirty="0">
                <a:solidFill>
                  <a:srgbClr val="FFFFFF"/>
                </a:solidFill>
                <a:latin typeface="Arial"/>
                <a:cs typeface="Arial"/>
              </a:rPr>
              <a:t>Här</a:t>
            </a:r>
            <a:r>
              <a:rPr sz="1200" spc="-5" dirty="0">
                <a:solidFill>
                  <a:srgbClr val="FFFFFF"/>
                </a:solidFill>
                <a:latin typeface="Arial"/>
                <a:cs typeface="Arial"/>
              </a:rPr>
              <a:t> </a:t>
            </a:r>
            <a:r>
              <a:rPr sz="1200" dirty="0">
                <a:solidFill>
                  <a:srgbClr val="FFFFFF"/>
                </a:solidFill>
                <a:latin typeface="Arial"/>
                <a:cs typeface="Arial"/>
              </a:rPr>
              <a:t>är</a:t>
            </a:r>
            <a:r>
              <a:rPr sz="1200" spc="-20" dirty="0">
                <a:solidFill>
                  <a:srgbClr val="FFFFFF"/>
                </a:solidFill>
                <a:latin typeface="Arial"/>
                <a:cs typeface="Arial"/>
              </a:rPr>
              <a:t> </a:t>
            </a:r>
            <a:r>
              <a:rPr sz="1200" dirty="0">
                <a:solidFill>
                  <a:srgbClr val="FFFFFF"/>
                </a:solidFill>
                <a:latin typeface="Arial"/>
                <a:cs typeface="Arial"/>
              </a:rPr>
              <a:t>det</a:t>
            </a:r>
            <a:r>
              <a:rPr sz="1200" spc="-15" dirty="0">
                <a:solidFill>
                  <a:srgbClr val="FFFFFF"/>
                </a:solidFill>
                <a:latin typeface="Arial"/>
                <a:cs typeface="Arial"/>
              </a:rPr>
              <a:t> </a:t>
            </a:r>
            <a:r>
              <a:rPr sz="1200" dirty="0">
                <a:solidFill>
                  <a:srgbClr val="FFFFFF"/>
                </a:solidFill>
                <a:latin typeface="Arial"/>
                <a:cs typeface="Arial"/>
              </a:rPr>
              <a:t>viktigt</a:t>
            </a:r>
            <a:r>
              <a:rPr sz="1200" spc="10" dirty="0">
                <a:solidFill>
                  <a:srgbClr val="FFFFFF"/>
                </a:solidFill>
                <a:latin typeface="Arial"/>
                <a:cs typeface="Arial"/>
              </a:rPr>
              <a:t> </a:t>
            </a:r>
            <a:r>
              <a:rPr sz="1200" dirty="0">
                <a:solidFill>
                  <a:srgbClr val="FFFFFF"/>
                </a:solidFill>
                <a:latin typeface="Arial"/>
                <a:cs typeface="Arial"/>
              </a:rPr>
              <a:t>att</a:t>
            </a:r>
            <a:r>
              <a:rPr sz="1200" spc="-5" dirty="0">
                <a:solidFill>
                  <a:srgbClr val="FFFFFF"/>
                </a:solidFill>
                <a:latin typeface="Arial"/>
                <a:cs typeface="Arial"/>
              </a:rPr>
              <a:t> </a:t>
            </a:r>
            <a:r>
              <a:rPr sz="1200" dirty="0">
                <a:solidFill>
                  <a:srgbClr val="FFFFFF"/>
                </a:solidFill>
                <a:latin typeface="Arial"/>
                <a:cs typeface="Arial"/>
              </a:rPr>
              <a:t>man</a:t>
            </a:r>
            <a:r>
              <a:rPr sz="1200" spc="-25" dirty="0">
                <a:solidFill>
                  <a:srgbClr val="FFFFFF"/>
                </a:solidFill>
                <a:latin typeface="Arial"/>
                <a:cs typeface="Arial"/>
              </a:rPr>
              <a:t> </a:t>
            </a:r>
            <a:r>
              <a:rPr sz="1200" dirty="0">
                <a:solidFill>
                  <a:srgbClr val="FFFFFF"/>
                </a:solidFill>
                <a:latin typeface="Arial"/>
                <a:cs typeface="Arial"/>
              </a:rPr>
              <a:t>som</a:t>
            </a:r>
            <a:r>
              <a:rPr sz="1200" spc="-5" dirty="0">
                <a:solidFill>
                  <a:srgbClr val="FFFFFF"/>
                </a:solidFill>
                <a:latin typeface="Arial"/>
                <a:cs typeface="Arial"/>
              </a:rPr>
              <a:t> </a:t>
            </a:r>
            <a:r>
              <a:rPr sz="1200" dirty="0">
                <a:solidFill>
                  <a:srgbClr val="FFFFFF"/>
                </a:solidFill>
                <a:latin typeface="Arial"/>
                <a:cs typeface="Arial"/>
              </a:rPr>
              <a:t>klubb</a:t>
            </a:r>
            <a:r>
              <a:rPr sz="1200" spc="-35" dirty="0">
                <a:solidFill>
                  <a:srgbClr val="FFFFFF"/>
                </a:solidFill>
                <a:latin typeface="Arial"/>
                <a:cs typeface="Arial"/>
              </a:rPr>
              <a:t> </a:t>
            </a:r>
            <a:r>
              <a:rPr sz="1200" dirty="0">
                <a:solidFill>
                  <a:srgbClr val="FFFFFF"/>
                </a:solidFill>
                <a:latin typeface="Arial"/>
                <a:cs typeface="Arial"/>
              </a:rPr>
              <a:t>och</a:t>
            </a:r>
            <a:r>
              <a:rPr sz="1200" spc="-10" dirty="0">
                <a:solidFill>
                  <a:srgbClr val="FFFFFF"/>
                </a:solidFill>
                <a:latin typeface="Arial"/>
                <a:cs typeface="Arial"/>
              </a:rPr>
              <a:t> </a:t>
            </a:r>
            <a:r>
              <a:rPr sz="1200" dirty="0">
                <a:solidFill>
                  <a:srgbClr val="FFFFFF"/>
                </a:solidFill>
                <a:latin typeface="Arial"/>
                <a:cs typeface="Arial"/>
              </a:rPr>
              <a:t>liga</a:t>
            </a:r>
            <a:r>
              <a:rPr sz="1200" spc="-10" dirty="0">
                <a:solidFill>
                  <a:srgbClr val="FFFFFF"/>
                </a:solidFill>
                <a:latin typeface="Arial"/>
                <a:cs typeface="Arial"/>
              </a:rPr>
              <a:t> </a:t>
            </a:r>
            <a:r>
              <a:rPr sz="1200" dirty="0">
                <a:solidFill>
                  <a:srgbClr val="FFFFFF"/>
                </a:solidFill>
                <a:latin typeface="Arial"/>
                <a:cs typeface="Arial"/>
              </a:rPr>
              <a:t>skapar</a:t>
            </a:r>
            <a:r>
              <a:rPr sz="1200" spc="-30" dirty="0">
                <a:solidFill>
                  <a:srgbClr val="FFFFFF"/>
                </a:solidFill>
                <a:latin typeface="Arial"/>
                <a:cs typeface="Arial"/>
              </a:rPr>
              <a:t> </a:t>
            </a:r>
            <a:r>
              <a:rPr sz="1200" spc="-10" dirty="0">
                <a:solidFill>
                  <a:srgbClr val="FFFFFF"/>
                </a:solidFill>
                <a:latin typeface="Arial"/>
                <a:cs typeface="Arial"/>
              </a:rPr>
              <a:t>intressant</a:t>
            </a:r>
            <a:r>
              <a:rPr sz="1200" spc="-35" dirty="0">
                <a:solidFill>
                  <a:srgbClr val="FFFFFF"/>
                </a:solidFill>
                <a:latin typeface="Arial"/>
                <a:cs typeface="Arial"/>
              </a:rPr>
              <a:t> </a:t>
            </a:r>
            <a:r>
              <a:rPr sz="1200" dirty="0">
                <a:solidFill>
                  <a:srgbClr val="FFFFFF"/>
                </a:solidFill>
                <a:latin typeface="Arial"/>
                <a:cs typeface="Arial"/>
              </a:rPr>
              <a:t>innehåll</a:t>
            </a:r>
            <a:r>
              <a:rPr sz="1200" spc="-45" dirty="0">
                <a:solidFill>
                  <a:srgbClr val="FFFFFF"/>
                </a:solidFill>
                <a:latin typeface="Arial"/>
                <a:cs typeface="Arial"/>
              </a:rPr>
              <a:t> </a:t>
            </a:r>
            <a:r>
              <a:rPr sz="1200" spc="-25" dirty="0">
                <a:solidFill>
                  <a:srgbClr val="FFFFFF"/>
                </a:solidFill>
                <a:latin typeface="Arial"/>
                <a:cs typeface="Arial"/>
              </a:rPr>
              <a:t>för </a:t>
            </a:r>
            <a:r>
              <a:rPr sz="1200" spc="-10" dirty="0">
                <a:solidFill>
                  <a:srgbClr val="FFFFFF"/>
                </a:solidFill>
                <a:latin typeface="Arial"/>
                <a:cs typeface="Arial"/>
              </a:rPr>
              <a:t>målgruppen.</a:t>
            </a:r>
            <a:endParaRPr sz="1200">
              <a:latin typeface="Arial"/>
              <a:cs typeface="Arial"/>
            </a:endParaRPr>
          </a:p>
          <a:p>
            <a:pPr marL="556260">
              <a:lnSpc>
                <a:spcPct val="100000"/>
              </a:lnSpc>
              <a:spcBef>
                <a:spcPts val="434"/>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Villa</a:t>
            </a:r>
            <a:r>
              <a:rPr sz="1200" spc="-15" dirty="0">
                <a:solidFill>
                  <a:srgbClr val="FFFFFF"/>
                </a:solidFill>
                <a:latin typeface="Arial"/>
                <a:cs typeface="Arial"/>
              </a:rPr>
              <a:t> </a:t>
            </a:r>
            <a:r>
              <a:rPr sz="1200" dirty="0">
                <a:solidFill>
                  <a:srgbClr val="FFFFFF"/>
                </a:solidFill>
                <a:latin typeface="Arial"/>
                <a:cs typeface="Arial"/>
              </a:rPr>
              <a:t>Lidköping</a:t>
            </a:r>
            <a:r>
              <a:rPr sz="1200" spc="-40" dirty="0">
                <a:solidFill>
                  <a:srgbClr val="FFFFFF"/>
                </a:solidFill>
                <a:latin typeface="Arial"/>
                <a:cs typeface="Arial"/>
              </a:rPr>
              <a:t> </a:t>
            </a:r>
            <a:r>
              <a:rPr sz="1200" dirty="0">
                <a:solidFill>
                  <a:srgbClr val="FFFFFF"/>
                </a:solidFill>
                <a:latin typeface="Arial"/>
                <a:cs typeface="Arial"/>
              </a:rPr>
              <a:t>har</a:t>
            </a:r>
            <a:r>
              <a:rPr sz="1200" spc="-15" dirty="0">
                <a:solidFill>
                  <a:srgbClr val="FFFFFF"/>
                </a:solidFill>
                <a:latin typeface="Arial"/>
                <a:cs typeface="Arial"/>
              </a:rPr>
              <a:t> </a:t>
            </a:r>
            <a:r>
              <a:rPr sz="1200" dirty="0">
                <a:solidFill>
                  <a:srgbClr val="FFFFFF"/>
                </a:solidFill>
                <a:latin typeface="Arial"/>
                <a:cs typeface="Arial"/>
              </a:rPr>
              <a:t>en</a:t>
            </a:r>
            <a:r>
              <a:rPr sz="1200" spc="-20" dirty="0">
                <a:solidFill>
                  <a:srgbClr val="FFFFFF"/>
                </a:solidFill>
                <a:latin typeface="Arial"/>
                <a:cs typeface="Arial"/>
              </a:rPr>
              <a:t> </a:t>
            </a:r>
            <a:r>
              <a:rPr sz="1200" dirty="0">
                <a:solidFill>
                  <a:srgbClr val="FFFFFF"/>
                </a:solidFill>
                <a:latin typeface="Arial"/>
                <a:cs typeface="Arial"/>
              </a:rPr>
              <a:t>dag</a:t>
            </a:r>
            <a:r>
              <a:rPr sz="1200" spc="-15" dirty="0">
                <a:solidFill>
                  <a:srgbClr val="FFFFFF"/>
                </a:solidFill>
                <a:latin typeface="Arial"/>
                <a:cs typeface="Arial"/>
              </a:rPr>
              <a:t> </a:t>
            </a:r>
            <a:r>
              <a:rPr sz="1200" dirty="0">
                <a:solidFill>
                  <a:srgbClr val="FFFFFF"/>
                </a:solidFill>
                <a:latin typeface="Arial"/>
                <a:cs typeface="Arial"/>
              </a:rPr>
              <a:t>för</a:t>
            </a:r>
            <a:r>
              <a:rPr sz="1200" spc="-15" dirty="0">
                <a:solidFill>
                  <a:srgbClr val="FFFFFF"/>
                </a:solidFill>
                <a:latin typeface="Arial"/>
                <a:cs typeface="Arial"/>
              </a:rPr>
              <a:t> </a:t>
            </a:r>
            <a:r>
              <a:rPr sz="1200" dirty="0">
                <a:solidFill>
                  <a:srgbClr val="FFFFFF"/>
                </a:solidFill>
                <a:latin typeface="Arial"/>
                <a:cs typeface="Arial"/>
              </a:rPr>
              <a:t>journalister</a:t>
            </a:r>
            <a:r>
              <a:rPr sz="1200" spc="-25" dirty="0">
                <a:solidFill>
                  <a:srgbClr val="FFFFFF"/>
                </a:solidFill>
                <a:latin typeface="Arial"/>
                <a:cs typeface="Arial"/>
              </a:rPr>
              <a:t> </a:t>
            </a:r>
            <a:r>
              <a:rPr sz="1200" dirty="0">
                <a:solidFill>
                  <a:srgbClr val="FFFFFF"/>
                </a:solidFill>
                <a:latin typeface="Arial"/>
                <a:cs typeface="Arial"/>
              </a:rPr>
              <a:t>2</a:t>
            </a:r>
            <a:r>
              <a:rPr sz="1200" spc="-5" dirty="0">
                <a:solidFill>
                  <a:srgbClr val="FFFFFF"/>
                </a:solidFill>
                <a:latin typeface="Arial"/>
                <a:cs typeface="Arial"/>
              </a:rPr>
              <a:t> </a:t>
            </a:r>
            <a:r>
              <a:rPr sz="1200" dirty="0">
                <a:solidFill>
                  <a:srgbClr val="FFFFFF"/>
                </a:solidFill>
                <a:latin typeface="Arial"/>
                <a:cs typeface="Arial"/>
              </a:rPr>
              <a:t>veckor</a:t>
            </a:r>
            <a:r>
              <a:rPr sz="1200" spc="-5" dirty="0">
                <a:solidFill>
                  <a:srgbClr val="FFFFFF"/>
                </a:solidFill>
                <a:latin typeface="Arial"/>
                <a:cs typeface="Arial"/>
              </a:rPr>
              <a:t> </a:t>
            </a:r>
            <a:r>
              <a:rPr sz="1200" dirty="0">
                <a:solidFill>
                  <a:srgbClr val="FFFFFF"/>
                </a:solidFill>
                <a:latin typeface="Arial"/>
                <a:cs typeface="Arial"/>
              </a:rPr>
              <a:t>innan</a:t>
            </a:r>
            <a:r>
              <a:rPr sz="1200" spc="-5" dirty="0">
                <a:solidFill>
                  <a:srgbClr val="FFFFFF"/>
                </a:solidFill>
                <a:latin typeface="Arial"/>
                <a:cs typeface="Arial"/>
              </a:rPr>
              <a:t> </a:t>
            </a:r>
            <a:r>
              <a:rPr sz="1200" dirty="0">
                <a:solidFill>
                  <a:srgbClr val="FFFFFF"/>
                </a:solidFill>
                <a:latin typeface="Arial"/>
                <a:cs typeface="Arial"/>
              </a:rPr>
              <a:t>seriestart</a:t>
            </a:r>
            <a:r>
              <a:rPr sz="1200" spc="-35" dirty="0">
                <a:solidFill>
                  <a:srgbClr val="FFFFFF"/>
                </a:solidFill>
                <a:latin typeface="Arial"/>
                <a:cs typeface="Arial"/>
              </a:rPr>
              <a:t> </a:t>
            </a:r>
            <a:r>
              <a:rPr sz="1200" dirty="0">
                <a:solidFill>
                  <a:srgbClr val="FFFFFF"/>
                </a:solidFill>
                <a:latin typeface="Arial"/>
                <a:cs typeface="Arial"/>
              </a:rPr>
              <a:t>där</a:t>
            </a:r>
            <a:r>
              <a:rPr sz="1200" spc="-15" dirty="0">
                <a:solidFill>
                  <a:srgbClr val="FFFFFF"/>
                </a:solidFill>
                <a:latin typeface="Arial"/>
                <a:cs typeface="Arial"/>
              </a:rPr>
              <a:t> </a:t>
            </a:r>
            <a:r>
              <a:rPr sz="1200" dirty="0">
                <a:solidFill>
                  <a:srgbClr val="FFFFFF"/>
                </a:solidFill>
                <a:latin typeface="Arial"/>
                <a:cs typeface="Arial"/>
              </a:rPr>
              <a:t>klubben</a:t>
            </a:r>
            <a:r>
              <a:rPr sz="1200" spc="-40" dirty="0">
                <a:solidFill>
                  <a:srgbClr val="FFFFFF"/>
                </a:solidFill>
                <a:latin typeface="Arial"/>
                <a:cs typeface="Arial"/>
              </a:rPr>
              <a:t> </a:t>
            </a:r>
            <a:r>
              <a:rPr sz="1200" dirty="0">
                <a:solidFill>
                  <a:srgbClr val="FFFFFF"/>
                </a:solidFill>
                <a:latin typeface="Arial"/>
                <a:cs typeface="Arial"/>
              </a:rPr>
              <a:t>presenterar</a:t>
            </a:r>
            <a:r>
              <a:rPr sz="1200" spc="-25" dirty="0">
                <a:solidFill>
                  <a:srgbClr val="FFFFFF"/>
                </a:solidFill>
                <a:latin typeface="Arial"/>
                <a:cs typeface="Arial"/>
              </a:rPr>
              <a:t> </a:t>
            </a:r>
            <a:r>
              <a:rPr sz="1200" dirty="0">
                <a:solidFill>
                  <a:srgbClr val="FFFFFF"/>
                </a:solidFill>
                <a:latin typeface="Arial"/>
                <a:cs typeface="Arial"/>
              </a:rPr>
              <a:t>hur</a:t>
            </a:r>
            <a:r>
              <a:rPr sz="1200" spc="-25" dirty="0">
                <a:solidFill>
                  <a:srgbClr val="FFFFFF"/>
                </a:solidFill>
                <a:latin typeface="Arial"/>
                <a:cs typeface="Arial"/>
              </a:rPr>
              <a:t> </a:t>
            </a:r>
            <a:r>
              <a:rPr sz="1200" dirty="0">
                <a:solidFill>
                  <a:srgbClr val="FFFFFF"/>
                </a:solidFill>
                <a:latin typeface="Arial"/>
                <a:cs typeface="Arial"/>
              </a:rPr>
              <a:t>de</a:t>
            </a:r>
            <a:r>
              <a:rPr sz="1200" spc="-5" dirty="0">
                <a:solidFill>
                  <a:srgbClr val="FFFFFF"/>
                </a:solidFill>
                <a:latin typeface="Arial"/>
                <a:cs typeface="Arial"/>
              </a:rPr>
              <a:t> </a:t>
            </a:r>
            <a:r>
              <a:rPr sz="1200" dirty="0">
                <a:solidFill>
                  <a:srgbClr val="FFFFFF"/>
                </a:solidFill>
                <a:latin typeface="Arial"/>
                <a:cs typeface="Arial"/>
              </a:rPr>
              <a:t>ska</a:t>
            </a:r>
            <a:r>
              <a:rPr sz="1200" spc="-10" dirty="0">
                <a:solidFill>
                  <a:srgbClr val="FFFFFF"/>
                </a:solidFill>
                <a:latin typeface="Arial"/>
                <a:cs typeface="Arial"/>
              </a:rPr>
              <a:t> </a:t>
            </a:r>
            <a:r>
              <a:rPr sz="1200" dirty="0">
                <a:solidFill>
                  <a:srgbClr val="FFFFFF"/>
                </a:solidFill>
                <a:latin typeface="Arial"/>
                <a:cs typeface="Arial"/>
              </a:rPr>
              <a:t>spela</a:t>
            </a:r>
            <a:r>
              <a:rPr sz="1200" spc="-20" dirty="0">
                <a:solidFill>
                  <a:srgbClr val="FFFFFF"/>
                </a:solidFill>
                <a:latin typeface="Arial"/>
                <a:cs typeface="Arial"/>
              </a:rPr>
              <a:t> </a:t>
            </a:r>
            <a:r>
              <a:rPr sz="1200" dirty="0">
                <a:solidFill>
                  <a:srgbClr val="FFFFFF"/>
                </a:solidFill>
                <a:latin typeface="Arial"/>
                <a:cs typeface="Arial"/>
              </a:rPr>
              <a:t>och</a:t>
            </a:r>
            <a:r>
              <a:rPr sz="1200" spc="-15" dirty="0">
                <a:solidFill>
                  <a:srgbClr val="FFFFFF"/>
                </a:solidFill>
                <a:latin typeface="Arial"/>
                <a:cs typeface="Arial"/>
              </a:rPr>
              <a:t> </a:t>
            </a:r>
            <a:r>
              <a:rPr sz="1200" dirty="0">
                <a:solidFill>
                  <a:srgbClr val="FFFFFF"/>
                </a:solidFill>
                <a:latin typeface="Arial"/>
                <a:cs typeface="Arial"/>
              </a:rPr>
              <a:t>de</a:t>
            </a:r>
            <a:r>
              <a:rPr sz="1200" spc="-5" dirty="0">
                <a:solidFill>
                  <a:srgbClr val="FFFFFF"/>
                </a:solidFill>
                <a:latin typeface="Arial"/>
                <a:cs typeface="Arial"/>
              </a:rPr>
              <a:t> </a:t>
            </a:r>
            <a:r>
              <a:rPr sz="1200" dirty="0">
                <a:solidFill>
                  <a:srgbClr val="FFFFFF"/>
                </a:solidFill>
                <a:latin typeface="Arial"/>
                <a:cs typeface="Arial"/>
              </a:rPr>
              <a:t>nya</a:t>
            </a:r>
            <a:r>
              <a:rPr sz="1200" spc="5" dirty="0">
                <a:solidFill>
                  <a:srgbClr val="FFFFFF"/>
                </a:solidFill>
                <a:latin typeface="Arial"/>
                <a:cs typeface="Arial"/>
              </a:rPr>
              <a:t> </a:t>
            </a:r>
            <a:r>
              <a:rPr sz="1200" spc="-10" dirty="0">
                <a:solidFill>
                  <a:srgbClr val="FFFFFF"/>
                </a:solidFill>
                <a:latin typeface="Arial"/>
                <a:cs typeface="Arial"/>
              </a:rPr>
              <a:t>spelarna</a:t>
            </a:r>
            <a:r>
              <a:rPr sz="1200" spc="-45" dirty="0">
                <a:solidFill>
                  <a:srgbClr val="FFFFFF"/>
                </a:solidFill>
                <a:latin typeface="Arial"/>
                <a:cs typeface="Arial"/>
              </a:rPr>
              <a:t> </a:t>
            </a:r>
            <a:r>
              <a:rPr sz="1200" spc="-10" dirty="0">
                <a:solidFill>
                  <a:srgbClr val="FFFFFF"/>
                </a:solidFill>
                <a:latin typeface="Arial"/>
                <a:cs typeface="Arial"/>
              </a:rPr>
              <a:t>presenteras.</a:t>
            </a:r>
            <a:endParaRPr sz="1200">
              <a:latin typeface="Arial"/>
              <a:cs typeface="Arial"/>
            </a:endParaRPr>
          </a:p>
          <a:p>
            <a:pPr marL="896619" marR="333375">
              <a:lnSpc>
                <a:spcPct val="110000"/>
              </a:lnSpc>
            </a:pPr>
            <a:r>
              <a:rPr sz="1200" dirty="0">
                <a:solidFill>
                  <a:srgbClr val="FFFFFF"/>
                </a:solidFill>
                <a:latin typeface="Arial"/>
                <a:cs typeface="Arial"/>
              </a:rPr>
              <a:t>Det</a:t>
            </a:r>
            <a:r>
              <a:rPr sz="1200" spc="-15" dirty="0">
                <a:solidFill>
                  <a:srgbClr val="FFFFFF"/>
                </a:solidFill>
                <a:latin typeface="Arial"/>
                <a:cs typeface="Arial"/>
              </a:rPr>
              <a:t> </a:t>
            </a:r>
            <a:r>
              <a:rPr sz="1200" dirty="0">
                <a:solidFill>
                  <a:srgbClr val="FFFFFF"/>
                </a:solidFill>
                <a:latin typeface="Arial"/>
                <a:cs typeface="Arial"/>
              </a:rPr>
              <a:t>gör</a:t>
            </a:r>
            <a:r>
              <a:rPr sz="1200" spc="-5" dirty="0">
                <a:solidFill>
                  <a:srgbClr val="FFFFFF"/>
                </a:solidFill>
                <a:latin typeface="Arial"/>
                <a:cs typeface="Arial"/>
              </a:rPr>
              <a:t> </a:t>
            </a:r>
            <a:r>
              <a:rPr sz="1200" dirty="0">
                <a:solidFill>
                  <a:srgbClr val="FFFFFF"/>
                </a:solidFill>
                <a:latin typeface="Arial"/>
                <a:cs typeface="Arial"/>
              </a:rPr>
              <a:t>att</a:t>
            </a:r>
            <a:r>
              <a:rPr sz="1200" spc="-5" dirty="0">
                <a:solidFill>
                  <a:srgbClr val="FFFFFF"/>
                </a:solidFill>
                <a:latin typeface="Arial"/>
                <a:cs typeface="Arial"/>
              </a:rPr>
              <a:t> </a:t>
            </a:r>
            <a:r>
              <a:rPr sz="1200" dirty="0">
                <a:solidFill>
                  <a:srgbClr val="FFFFFF"/>
                </a:solidFill>
                <a:latin typeface="Arial"/>
                <a:cs typeface="Arial"/>
              </a:rPr>
              <a:t>journalisterna</a:t>
            </a:r>
            <a:r>
              <a:rPr sz="1200" spc="-35" dirty="0">
                <a:solidFill>
                  <a:srgbClr val="FFFFFF"/>
                </a:solidFill>
                <a:latin typeface="Arial"/>
                <a:cs typeface="Arial"/>
              </a:rPr>
              <a:t> </a:t>
            </a:r>
            <a:r>
              <a:rPr sz="1200" dirty="0">
                <a:solidFill>
                  <a:srgbClr val="FFFFFF"/>
                </a:solidFill>
                <a:latin typeface="Arial"/>
                <a:cs typeface="Arial"/>
              </a:rPr>
              <a:t>blir</a:t>
            </a:r>
            <a:r>
              <a:rPr sz="1200" spc="-20" dirty="0">
                <a:solidFill>
                  <a:srgbClr val="FFFFFF"/>
                </a:solidFill>
                <a:latin typeface="Arial"/>
                <a:cs typeface="Arial"/>
              </a:rPr>
              <a:t> </a:t>
            </a:r>
            <a:r>
              <a:rPr sz="1200" dirty="0">
                <a:solidFill>
                  <a:srgbClr val="FFFFFF"/>
                </a:solidFill>
                <a:latin typeface="Arial"/>
                <a:cs typeface="Arial"/>
              </a:rPr>
              <a:t>positiva</a:t>
            </a:r>
            <a:r>
              <a:rPr sz="1200" spc="-10" dirty="0">
                <a:solidFill>
                  <a:srgbClr val="FFFFFF"/>
                </a:solidFill>
                <a:latin typeface="Arial"/>
                <a:cs typeface="Arial"/>
              </a:rPr>
              <a:t> </a:t>
            </a:r>
            <a:r>
              <a:rPr sz="1200" dirty="0">
                <a:solidFill>
                  <a:srgbClr val="FFFFFF"/>
                </a:solidFill>
                <a:latin typeface="Arial"/>
                <a:cs typeface="Arial"/>
              </a:rPr>
              <a:t>till</a:t>
            </a:r>
            <a:r>
              <a:rPr sz="1200" spc="-10" dirty="0">
                <a:solidFill>
                  <a:srgbClr val="FFFFFF"/>
                </a:solidFill>
                <a:latin typeface="Arial"/>
                <a:cs typeface="Arial"/>
              </a:rPr>
              <a:t> </a:t>
            </a:r>
            <a:r>
              <a:rPr sz="1200" dirty="0">
                <a:solidFill>
                  <a:srgbClr val="FFFFFF"/>
                </a:solidFill>
                <a:latin typeface="Arial"/>
                <a:cs typeface="Arial"/>
              </a:rPr>
              <a:t>Villa</a:t>
            </a:r>
            <a:r>
              <a:rPr sz="1200" spc="-10" dirty="0">
                <a:solidFill>
                  <a:srgbClr val="FFFFFF"/>
                </a:solidFill>
                <a:latin typeface="Arial"/>
                <a:cs typeface="Arial"/>
              </a:rPr>
              <a:t> </a:t>
            </a:r>
            <a:r>
              <a:rPr sz="1200" dirty="0">
                <a:solidFill>
                  <a:srgbClr val="FFFFFF"/>
                </a:solidFill>
                <a:latin typeface="Arial"/>
                <a:cs typeface="Arial"/>
              </a:rPr>
              <a:t>för</a:t>
            </a:r>
            <a:r>
              <a:rPr sz="1200" spc="-30" dirty="0">
                <a:solidFill>
                  <a:srgbClr val="FFFFFF"/>
                </a:solidFill>
                <a:latin typeface="Arial"/>
                <a:cs typeface="Arial"/>
              </a:rPr>
              <a:t> </a:t>
            </a:r>
            <a:r>
              <a:rPr sz="1200" dirty="0">
                <a:solidFill>
                  <a:srgbClr val="FFFFFF"/>
                </a:solidFill>
                <a:latin typeface="Arial"/>
                <a:cs typeface="Arial"/>
              </a:rPr>
              <a:t>att</a:t>
            </a:r>
            <a:r>
              <a:rPr sz="1200" spc="-5" dirty="0">
                <a:solidFill>
                  <a:srgbClr val="FFFFFF"/>
                </a:solidFill>
                <a:latin typeface="Arial"/>
                <a:cs typeface="Arial"/>
              </a:rPr>
              <a:t> </a:t>
            </a:r>
            <a:r>
              <a:rPr sz="1200" dirty="0">
                <a:solidFill>
                  <a:srgbClr val="FFFFFF"/>
                </a:solidFill>
                <a:latin typeface="Arial"/>
                <a:cs typeface="Arial"/>
              </a:rPr>
              <a:t>de</a:t>
            </a:r>
            <a:r>
              <a:rPr sz="1200" spc="-25" dirty="0">
                <a:solidFill>
                  <a:srgbClr val="FFFFFF"/>
                </a:solidFill>
                <a:latin typeface="Arial"/>
                <a:cs typeface="Arial"/>
              </a:rPr>
              <a:t> </a:t>
            </a:r>
            <a:r>
              <a:rPr sz="1200" dirty="0">
                <a:solidFill>
                  <a:srgbClr val="FFFFFF"/>
                </a:solidFill>
                <a:latin typeface="Arial"/>
                <a:cs typeface="Arial"/>
              </a:rPr>
              <a:t>får</a:t>
            </a:r>
            <a:r>
              <a:rPr sz="1200" spc="-20" dirty="0">
                <a:solidFill>
                  <a:srgbClr val="FFFFFF"/>
                </a:solidFill>
                <a:latin typeface="Arial"/>
                <a:cs typeface="Arial"/>
              </a:rPr>
              <a:t> </a:t>
            </a:r>
            <a:r>
              <a:rPr sz="1200" dirty="0">
                <a:solidFill>
                  <a:srgbClr val="FFFFFF"/>
                </a:solidFill>
                <a:latin typeface="Arial"/>
                <a:cs typeface="Arial"/>
              </a:rPr>
              <a:t>en</a:t>
            </a:r>
            <a:r>
              <a:rPr sz="1200" spc="-10" dirty="0">
                <a:solidFill>
                  <a:srgbClr val="FFFFFF"/>
                </a:solidFill>
                <a:latin typeface="Arial"/>
                <a:cs typeface="Arial"/>
              </a:rPr>
              <a:t> </a:t>
            </a:r>
            <a:r>
              <a:rPr sz="1200" dirty="0">
                <a:solidFill>
                  <a:srgbClr val="FFFFFF"/>
                </a:solidFill>
                <a:latin typeface="Arial"/>
                <a:cs typeface="Arial"/>
              </a:rPr>
              <a:t>exklusiv</a:t>
            </a:r>
            <a:r>
              <a:rPr sz="1200" spc="-15" dirty="0">
                <a:solidFill>
                  <a:srgbClr val="FFFFFF"/>
                </a:solidFill>
                <a:latin typeface="Arial"/>
                <a:cs typeface="Arial"/>
              </a:rPr>
              <a:t> </a:t>
            </a:r>
            <a:r>
              <a:rPr sz="1200" dirty="0">
                <a:solidFill>
                  <a:srgbClr val="FFFFFF"/>
                </a:solidFill>
                <a:latin typeface="Arial"/>
                <a:cs typeface="Arial"/>
              </a:rPr>
              <a:t>inblick</a:t>
            </a:r>
            <a:r>
              <a:rPr sz="1200" spc="-20" dirty="0">
                <a:solidFill>
                  <a:srgbClr val="FFFFFF"/>
                </a:solidFill>
                <a:latin typeface="Arial"/>
                <a:cs typeface="Arial"/>
              </a:rPr>
              <a:t> </a:t>
            </a:r>
            <a:r>
              <a:rPr sz="1200" dirty="0">
                <a:solidFill>
                  <a:srgbClr val="FFFFFF"/>
                </a:solidFill>
                <a:latin typeface="Arial"/>
                <a:cs typeface="Arial"/>
              </a:rPr>
              <a:t>i</a:t>
            </a:r>
            <a:r>
              <a:rPr sz="1200" spc="-5" dirty="0">
                <a:solidFill>
                  <a:srgbClr val="FFFFFF"/>
                </a:solidFill>
                <a:latin typeface="Arial"/>
                <a:cs typeface="Arial"/>
              </a:rPr>
              <a:t> </a:t>
            </a:r>
            <a:r>
              <a:rPr sz="1200" dirty="0">
                <a:solidFill>
                  <a:srgbClr val="FFFFFF"/>
                </a:solidFill>
                <a:latin typeface="Arial"/>
                <a:cs typeface="Arial"/>
              </a:rPr>
              <a:t>laget</a:t>
            </a:r>
            <a:r>
              <a:rPr sz="1200" spc="-15" dirty="0">
                <a:solidFill>
                  <a:srgbClr val="FFFFFF"/>
                </a:solidFill>
                <a:latin typeface="Arial"/>
                <a:cs typeface="Arial"/>
              </a:rPr>
              <a:t> </a:t>
            </a:r>
            <a:r>
              <a:rPr sz="1200" dirty="0">
                <a:solidFill>
                  <a:srgbClr val="FFFFFF"/>
                </a:solidFill>
                <a:latin typeface="Arial"/>
                <a:cs typeface="Arial"/>
              </a:rPr>
              <a:t>som</a:t>
            </a:r>
            <a:r>
              <a:rPr sz="1200" spc="-5" dirty="0">
                <a:solidFill>
                  <a:srgbClr val="FFFFFF"/>
                </a:solidFill>
                <a:latin typeface="Arial"/>
                <a:cs typeface="Arial"/>
              </a:rPr>
              <a:t> </a:t>
            </a:r>
            <a:r>
              <a:rPr sz="1200" dirty="0">
                <a:solidFill>
                  <a:srgbClr val="FFFFFF"/>
                </a:solidFill>
                <a:latin typeface="Arial"/>
                <a:cs typeface="Arial"/>
              </a:rPr>
              <a:t>inte</a:t>
            </a:r>
            <a:r>
              <a:rPr sz="1200" spc="-20" dirty="0">
                <a:solidFill>
                  <a:srgbClr val="FFFFFF"/>
                </a:solidFill>
                <a:latin typeface="Arial"/>
                <a:cs typeface="Arial"/>
              </a:rPr>
              <a:t> </a:t>
            </a:r>
            <a:r>
              <a:rPr sz="1200" dirty="0">
                <a:solidFill>
                  <a:srgbClr val="FFFFFF"/>
                </a:solidFill>
                <a:latin typeface="Arial"/>
                <a:cs typeface="Arial"/>
              </a:rPr>
              <a:t>någon</a:t>
            </a:r>
            <a:r>
              <a:rPr sz="1200" spc="-35" dirty="0">
                <a:solidFill>
                  <a:srgbClr val="FFFFFF"/>
                </a:solidFill>
                <a:latin typeface="Arial"/>
                <a:cs typeface="Arial"/>
              </a:rPr>
              <a:t> </a:t>
            </a:r>
            <a:r>
              <a:rPr sz="1200" dirty="0">
                <a:solidFill>
                  <a:srgbClr val="FFFFFF"/>
                </a:solidFill>
                <a:latin typeface="Arial"/>
                <a:cs typeface="Arial"/>
              </a:rPr>
              <a:t>annan</a:t>
            </a:r>
            <a:r>
              <a:rPr sz="1200" spc="-10" dirty="0">
                <a:solidFill>
                  <a:srgbClr val="FFFFFF"/>
                </a:solidFill>
                <a:latin typeface="Arial"/>
                <a:cs typeface="Arial"/>
              </a:rPr>
              <a:t> </a:t>
            </a:r>
            <a:r>
              <a:rPr sz="1200" dirty="0">
                <a:solidFill>
                  <a:srgbClr val="FFFFFF"/>
                </a:solidFill>
                <a:latin typeface="Arial"/>
                <a:cs typeface="Arial"/>
              </a:rPr>
              <a:t>får</a:t>
            </a:r>
            <a:r>
              <a:rPr sz="1200" spc="-40" dirty="0">
                <a:solidFill>
                  <a:srgbClr val="FFFFFF"/>
                </a:solidFill>
                <a:latin typeface="Arial"/>
                <a:cs typeface="Arial"/>
              </a:rPr>
              <a:t> </a:t>
            </a:r>
            <a:r>
              <a:rPr sz="1200" spc="-10" dirty="0">
                <a:solidFill>
                  <a:srgbClr val="FFFFFF"/>
                </a:solidFill>
                <a:latin typeface="Arial"/>
                <a:cs typeface="Arial"/>
              </a:rPr>
              <a:t>vilket</a:t>
            </a:r>
            <a:r>
              <a:rPr sz="1200" spc="10" dirty="0">
                <a:solidFill>
                  <a:srgbClr val="FFFFFF"/>
                </a:solidFill>
                <a:latin typeface="Arial"/>
                <a:cs typeface="Arial"/>
              </a:rPr>
              <a:t> </a:t>
            </a:r>
            <a:r>
              <a:rPr sz="1200" dirty="0">
                <a:solidFill>
                  <a:srgbClr val="FFFFFF"/>
                </a:solidFill>
                <a:latin typeface="Arial"/>
                <a:cs typeface="Arial"/>
              </a:rPr>
              <a:t>gör</a:t>
            </a:r>
            <a:r>
              <a:rPr sz="1200" spc="-20" dirty="0">
                <a:solidFill>
                  <a:srgbClr val="FFFFFF"/>
                </a:solidFill>
                <a:latin typeface="Arial"/>
                <a:cs typeface="Arial"/>
              </a:rPr>
              <a:t> </a:t>
            </a:r>
            <a:r>
              <a:rPr sz="1200" dirty="0">
                <a:solidFill>
                  <a:srgbClr val="FFFFFF"/>
                </a:solidFill>
                <a:latin typeface="Arial"/>
                <a:cs typeface="Arial"/>
              </a:rPr>
              <a:t>att</a:t>
            </a:r>
            <a:r>
              <a:rPr sz="1200" spc="-5" dirty="0">
                <a:solidFill>
                  <a:srgbClr val="FFFFFF"/>
                </a:solidFill>
                <a:latin typeface="Arial"/>
                <a:cs typeface="Arial"/>
              </a:rPr>
              <a:t> </a:t>
            </a:r>
            <a:r>
              <a:rPr sz="1200" dirty="0">
                <a:solidFill>
                  <a:srgbClr val="FFFFFF"/>
                </a:solidFill>
                <a:latin typeface="Arial"/>
                <a:cs typeface="Arial"/>
              </a:rPr>
              <a:t>Villa</a:t>
            </a:r>
            <a:r>
              <a:rPr sz="1200" spc="-15" dirty="0">
                <a:solidFill>
                  <a:srgbClr val="FFFFFF"/>
                </a:solidFill>
                <a:latin typeface="Arial"/>
                <a:cs typeface="Arial"/>
              </a:rPr>
              <a:t> </a:t>
            </a:r>
            <a:r>
              <a:rPr sz="1200" dirty="0">
                <a:solidFill>
                  <a:srgbClr val="FFFFFF"/>
                </a:solidFill>
                <a:latin typeface="Arial"/>
                <a:cs typeface="Arial"/>
              </a:rPr>
              <a:t>får</a:t>
            </a:r>
            <a:r>
              <a:rPr sz="1200" spc="-20" dirty="0">
                <a:solidFill>
                  <a:srgbClr val="FFFFFF"/>
                </a:solidFill>
                <a:latin typeface="Arial"/>
                <a:cs typeface="Arial"/>
              </a:rPr>
              <a:t> </a:t>
            </a:r>
            <a:r>
              <a:rPr sz="1200" dirty="0">
                <a:solidFill>
                  <a:srgbClr val="FFFFFF"/>
                </a:solidFill>
                <a:latin typeface="Arial"/>
                <a:cs typeface="Arial"/>
              </a:rPr>
              <a:t>en</a:t>
            </a:r>
            <a:r>
              <a:rPr sz="1200" spc="-25" dirty="0">
                <a:solidFill>
                  <a:srgbClr val="FFFFFF"/>
                </a:solidFill>
                <a:latin typeface="Arial"/>
                <a:cs typeface="Arial"/>
              </a:rPr>
              <a:t> god </a:t>
            </a:r>
            <a:r>
              <a:rPr sz="1200" dirty="0">
                <a:solidFill>
                  <a:srgbClr val="FFFFFF"/>
                </a:solidFill>
                <a:latin typeface="Arial"/>
                <a:cs typeface="Arial"/>
              </a:rPr>
              <a:t>relation</a:t>
            </a:r>
            <a:r>
              <a:rPr sz="1200" spc="-35" dirty="0">
                <a:solidFill>
                  <a:srgbClr val="FFFFFF"/>
                </a:solidFill>
                <a:latin typeface="Arial"/>
                <a:cs typeface="Arial"/>
              </a:rPr>
              <a:t> </a:t>
            </a:r>
            <a:r>
              <a:rPr sz="1200" dirty="0">
                <a:solidFill>
                  <a:srgbClr val="FFFFFF"/>
                </a:solidFill>
                <a:latin typeface="Arial"/>
                <a:cs typeface="Arial"/>
              </a:rPr>
              <a:t>med</a:t>
            </a:r>
            <a:r>
              <a:rPr sz="1200" spc="-20" dirty="0">
                <a:solidFill>
                  <a:srgbClr val="FFFFFF"/>
                </a:solidFill>
                <a:latin typeface="Arial"/>
                <a:cs typeface="Arial"/>
              </a:rPr>
              <a:t> </a:t>
            </a:r>
            <a:r>
              <a:rPr sz="1200" dirty="0">
                <a:solidFill>
                  <a:srgbClr val="FFFFFF"/>
                </a:solidFill>
                <a:latin typeface="Arial"/>
                <a:cs typeface="Arial"/>
              </a:rPr>
              <a:t>de</a:t>
            </a:r>
            <a:r>
              <a:rPr sz="1200" spc="-10" dirty="0">
                <a:solidFill>
                  <a:srgbClr val="FFFFFF"/>
                </a:solidFill>
                <a:latin typeface="Arial"/>
                <a:cs typeface="Arial"/>
              </a:rPr>
              <a:t> </a:t>
            </a:r>
            <a:r>
              <a:rPr sz="1200" dirty="0">
                <a:solidFill>
                  <a:srgbClr val="FFFFFF"/>
                </a:solidFill>
                <a:latin typeface="Arial"/>
                <a:cs typeface="Arial"/>
              </a:rPr>
              <a:t>lokala</a:t>
            </a:r>
            <a:r>
              <a:rPr sz="1200" spc="-30" dirty="0">
                <a:solidFill>
                  <a:srgbClr val="FFFFFF"/>
                </a:solidFill>
                <a:latin typeface="Arial"/>
                <a:cs typeface="Arial"/>
              </a:rPr>
              <a:t> </a:t>
            </a:r>
            <a:r>
              <a:rPr sz="1200" spc="-10" dirty="0">
                <a:solidFill>
                  <a:srgbClr val="FFFFFF"/>
                </a:solidFill>
                <a:latin typeface="Arial"/>
                <a:cs typeface="Arial"/>
              </a:rPr>
              <a:t>journalisterna.</a:t>
            </a:r>
            <a:endParaRPr sz="1200">
              <a:latin typeface="Arial"/>
              <a:cs typeface="Arial"/>
            </a:endParaRPr>
          </a:p>
          <a:p>
            <a:pPr marL="896619" marR="134620" indent="-340360">
              <a:lnSpc>
                <a:spcPct val="110000"/>
              </a:lnSpc>
              <a:spcBef>
                <a:spcPts val="290"/>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b="1" i="1" dirty="0">
                <a:solidFill>
                  <a:srgbClr val="FFFFFF"/>
                </a:solidFill>
                <a:latin typeface="Arial"/>
                <a:cs typeface="Arial"/>
              </a:rPr>
              <a:t>Aktivitet:</a:t>
            </a:r>
            <a:r>
              <a:rPr sz="1200" b="1" i="1" spc="-25" dirty="0">
                <a:solidFill>
                  <a:srgbClr val="FFFFFF"/>
                </a:solidFill>
                <a:latin typeface="Arial"/>
                <a:cs typeface="Arial"/>
              </a:rPr>
              <a:t> </a:t>
            </a:r>
            <a:r>
              <a:rPr sz="1200" b="1" i="1" dirty="0">
                <a:solidFill>
                  <a:srgbClr val="FFFFFF"/>
                </a:solidFill>
                <a:latin typeface="Arial"/>
                <a:cs typeface="Arial"/>
              </a:rPr>
              <a:t>På</a:t>
            </a:r>
            <a:r>
              <a:rPr sz="1200" b="1" i="1" spc="-5" dirty="0">
                <a:solidFill>
                  <a:srgbClr val="FFFFFF"/>
                </a:solidFill>
                <a:latin typeface="Arial"/>
                <a:cs typeface="Arial"/>
              </a:rPr>
              <a:t> </a:t>
            </a:r>
            <a:r>
              <a:rPr sz="1200" b="1" i="1" dirty="0">
                <a:solidFill>
                  <a:srgbClr val="FFFFFF"/>
                </a:solidFill>
                <a:latin typeface="Arial"/>
                <a:cs typeface="Arial"/>
              </a:rPr>
              <a:t>nivå</a:t>
            </a:r>
            <a:r>
              <a:rPr sz="1200" b="1" i="1" spc="-5" dirty="0">
                <a:solidFill>
                  <a:srgbClr val="FFFFFF"/>
                </a:solidFill>
                <a:latin typeface="Arial"/>
                <a:cs typeface="Arial"/>
              </a:rPr>
              <a:t> </a:t>
            </a:r>
            <a:r>
              <a:rPr sz="1200" b="1" i="1" dirty="0">
                <a:solidFill>
                  <a:srgbClr val="FFFFFF"/>
                </a:solidFill>
                <a:latin typeface="Arial"/>
                <a:cs typeface="Arial"/>
              </a:rPr>
              <a:t>2 har</a:t>
            </a:r>
            <a:r>
              <a:rPr sz="1200" b="1" i="1" spc="-10" dirty="0">
                <a:solidFill>
                  <a:srgbClr val="FFFFFF"/>
                </a:solidFill>
                <a:latin typeface="Arial"/>
                <a:cs typeface="Arial"/>
              </a:rPr>
              <a:t> </a:t>
            </a:r>
            <a:r>
              <a:rPr sz="1200" b="1" i="1" dirty="0">
                <a:solidFill>
                  <a:srgbClr val="FFFFFF"/>
                </a:solidFill>
                <a:latin typeface="Arial"/>
                <a:cs typeface="Arial"/>
              </a:rPr>
              <a:t>vi</a:t>
            </a:r>
            <a:r>
              <a:rPr sz="1200" b="1" i="1" spc="-10" dirty="0">
                <a:solidFill>
                  <a:srgbClr val="FFFFFF"/>
                </a:solidFill>
                <a:latin typeface="Arial"/>
                <a:cs typeface="Arial"/>
              </a:rPr>
              <a:t> </a:t>
            </a:r>
            <a:r>
              <a:rPr sz="1200" b="1" i="1" dirty="0">
                <a:solidFill>
                  <a:srgbClr val="FFFFFF"/>
                </a:solidFill>
                <a:latin typeface="Arial"/>
                <a:cs typeface="Arial"/>
              </a:rPr>
              <a:t>en plan</a:t>
            </a:r>
            <a:r>
              <a:rPr sz="1200" b="1" i="1" spc="5" dirty="0">
                <a:solidFill>
                  <a:srgbClr val="FFFFFF"/>
                </a:solidFill>
                <a:latin typeface="Arial"/>
                <a:cs typeface="Arial"/>
              </a:rPr>
              <a:t> </a:t>
            </a:r>
            <a:r>
              <a:rPr sz="1200" b="1" i="1" dirty="0">
                <a:solidFill>
                  <a:srgbClr val="FFFFFF"/>
                </a:solidFill>
                <a:latin typeface="Arial"/>
                <a:cs typeface="Arial"/>
              </a:rPr>
              <a:t>för hur</a:t>
            </a:r>
            <a:r>
              <a:rPr sz="1200" b="1" i="1" spc="10" dirty="0">
                <a:solidFill>
                  <a:srgbClr val="FFFFFF"/>
                </a:solidFill>
                <a:latin typeface="Arial"/>
                <a:cs typeface="Arial"/>
              </a:rPr>
              <a:t> </a:t>
            </a:r>
            <a:r>
              <a:rPr sz="1200" b="1" i="1" dirty="0">
                <a:solidFill>
                  <a:srgbClr val="FFFFFF"/>
                </a:solidFill>
                <a:latin typeface="Arial"/>
                <a:cs typeface="Arial"/>
              </a:rPr>
              <a:t>vi</a:t>
            </a:r>
            <a:r>
              <a:rPr sz="1200" b="1" i="1" spc="-15" dirty="0">
                <a:solidFill>
                  <a:srgbClr val="FFFFFF"/>
                </a:solidFill>
                <a:latin typeface="Arial"/>
                <a:cs typeface="Arial"/>
              </a:rPr>
              <a:t> </a:t>
            </a:r>
            <a:r>
              <a:rPr sz="1200" b="1" i="1" dirty="0">
                <a:solidFill>
                  <a:srgbClr val="FFFFFF"/>
                </a:solidFill>
                <a:latin typeface="Arial"/>
                <a:cs typeface="Arial"/>
              </a:rPr>
              <a:t>ska</a:t>
            </a:r>
            <a:r>
              <a:rPr sz="1200" b="1" i="1" spc="-20" dirty="0">
                <a:solidFill>
                  <a:srgbClr val="FFFFFF"/>
                </a:solidFill>
                <a:latin typeface="Arial"/>
                <a:cs typeface="Arial"/>
              </a:rPr>
              <a:t> </a:t>
            </a:r>
            <a:r>
              <a:rPr sz="1200" b="1" i="1" dirty="0">
                <a:solidFill>
                  <a:srgbClr val="FFFFFF"/>
                </a:solidFill>
                <a:latin typeface="Arial"/>
                <a:cs typeface="Arial"/>
              </a:rPr>
              <a:t>marknadsföra</a:t>
            </a:r>
            <a:r>
              <a:rPr sz="1200" b="1" i="1" spc="-40" dirty="0">
                <a:solidFill>
                  <a:srgbClr val="FFFFFF"/>
                </a:solidFill>
                <a:latin typeface="Arial"/>
                <a:cs typeface="Arial"/>
              </a:rPr>
              <a:t> </a:t>
            </a:r>
            <a:r>
              <a:rPr sz="1200" b="1" i="1" dirty="0">
                <a:solidFill>
                  <a:srgbClr val="FFFFFF"/>
                </a:solidFill>
                <a:latin typeface="Arial"/>
                <a:cs typeface="Arial"/>
              </a:rPr>
              <a:t>oss</a:t>
            </a:r>
            <a:r>
              <a:rPr sz="1200" b="1" i="1" spc="-5" dirty="0">
                <a:solidFill>
                  <a:srgbClr val="FFFFFF"/>
                </a:solidFill>
                <a:latin typeface="Arial"/>
                <a:cs typeface="Arial"/>
              </a:rPr>
              <a:t> </a:t>
            </a:r>
            <a:r>
              <a:rPr sz="1200" b="1" i="1" dirty="0">
                <a:solidFill>
                  <a:srgbClr val="FFFFFF"/>
                </a:solidFill>
                <a:latin typeface="Arial"/>
                <a:cs typeface="Arial"/>
              </a:rPr>
              <a:t>inför</a:t>
            </a:r>
            <a:r>
              <a:rPr sz="1200" b="1" i="1" spc="10" dirty="0">
                <a:solidFill>
                  <a:srgbClr val="FFFFFF"/>
                </a:solidFill>
                <a:latin typeface="Arial"/>
                <a:cs typeface="Arial"/>
              </a:rPr>
              <a:t> </a:t>
            </a:r>
            <a:r>
              <a:rPr sz="1200" b="1" i="1" dirty="0">
                <a:solidFill>
                  <a:srgbClr val="FFFFFF"/>
                </a:solidFill>
                <a:latin typeface="Arial"/>
                <a:cs typeface="Arial"/>
              </a:rPr>
              <a:t>kommande</a:t>
            </a:r>
            <a:r>
              <a:rPr sz="1200" b="1" i="1" spc="-5" dirty="0">
                <a:solidFill>
                  <a:srgbClr val="FFFFFF"/>
                </a:solidFill>
                <a:latin typeface="Arial"/>
                <a:cs typeface="Arial"/>
              </a:rPr>
              <a:t> </a:t>
            </a:r>
            <a:r>
              <a:rPr sz="1200" b="1" i="1" dirty="0">
                <a:solidFill>
                  <a:srgbClr val="FFFFFF"/>
                </a:solidFill>
                <a:latin typeface="Arial"/>
                <a:cs typeface="Arial"/>
              </a:rPr>
              <a:t>säsong</a:t>
            </a:r>
            <a:r>
              <a:rPr sz="1200" b="1" i="1" spc="-10" dirty="0">
                <a:solidFill>
                  <a:srgbClr val="FFFFFF"/>
                </a:solidFill>
                <a:latin typeface="Arial"/>
                <a:cs typeface="Arial"/>
              </a:rPr>
              <a:t> </a:t>
            </a:r>
            <a:r>
              <a:rPr sz="1200" b="1" i="1" dirty="0">
                <a:solidFill>
                  <a:srgbClr val="FFFFFF"/>
                </a:solidFill>
                <a:latin typeface="Arial"/>
                <a:cs typeface="Arial"/>
              </a:rPr>
              <a:t>med</a:t>
            </a:r>
            <a:r>
              <a:rPr sz="1200" b="1" i="1" spc="-10" dirty="0">
                <a:solidFill>
                  <a:srgbClr val="FFFFFF"/>
                </a:solidFill>
                <a:latin typeface="Arial"/>
                <a:cs typeface="Arial"/>
              </a:rPr>
              <a:t> </a:t>
            </a:r>
            <a:r>
              <a:rPr sz="1200" b="1" i="1" dirty="0">
                <a:solidFill>
                  <a:srgbClr val="FFFFFF"/>
                </a:solidFill>
                <a:latin typeface="Arial"/>
                <a:cs typeface="Arial"/>
              </a:rPr>
              <a:t>events,</a:t>
            </a:r>
            <a:r>
              <a:rPr sz="1200" b="1" i="1" spc="-25" dirty="0">
                <a:solidFill>
                  <a:srgbClr val="FFFFFF"/>
                </a:solidFill>
                <a:latin typeface="Arial"/>
                <a:cs typeface="Arial"/>
              </a:rPr>
              <a:t> </a:t>
            </a:r>
            <a:r>
              <a:rPr sz="1200" b="1" i="1" spc="-10" dirty="0">
                <a:solidFill>
                  <a:srgbClr val="FFFFFF"/>
                </a:solidFill>
                <a:latin typeface="Arial"/>
                <a:cs typeface="Arial"/>
              </a:rPr>
              <a:t>aktiviteter,</a:t>
            </a:r>
            <a:r>
              <a:rPr sz="1200" b="1" i="1" spc="-20" dirty="0">
                <a:solidFill>
                  <a:srgbClr val="FFFFFF"/>
                </a:solidFill>
                <a:latin typeface="Arial"/>
                <a:cs typeface="Arial"/>
              </a:rPr>
              <a:t> </a:t>
            </a:r>
            <a:r>
              <a:rPr sz="1200" b="1" i="1" spc="-10" dirty="0">
                <a:solidFill>
                  <a:srgbClr val="FFFFFF"/>
                </a:solidFill>
                <a:latin typeface="Arial"/>
                <a:cs typeface="Arial"/>
              </a:rPr>
              <a:t>kommunikation </a:t>
            </a:r>
            <a:r>
              <a:rPr sz="1200" b="1" i="1" spc="-20" dirty="0">
                <a:solidFill>
                  <a:srgbClr val="FFFFFF"/>
                </a:solidFill>
                <a:latin typeface="Arial"/>
                <a:cs typeface="Arial"/>
              </a:rPr>
              <a:t>etc.</a:t>
            </a:r>
            <a:endParaRPr sz="1200">
              <a:latin typeface="Arial"/>
              <a:cs typeface="Arial"/>
            </a:endParaRPr>
          </a:p>
        </p:txBody>
      </p:sp>
      <p:sp>
        <p:nvSpPr>
          <p:cNvPr id="4" name="object 4"/>
          <p:cNvSpPr txBox="1"/>
          <p:nvPr/>
        </p:nvSpPr>
        <p:spPr>
          <a:xfrm>
            <a:off x="10328275" y="898652"/>
            <a:ext cx="1480185"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Upplevelseprocessen</a:t>
            </a:r>
            <a:endParaRPr sz="1200">
              <a:latin typeface="Arial"/>
              <a:cs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00508" rIns="0" bIns="0" rtlCol="0">
            <a:spAutoFit/>
          </a:bodyPr>
          <a:lstStyle/>
          <a:p>
            <a:pPr marL="12700">
              <a:lnSpc>
                <a:spcPct val="100000"/>
              </a:lnSpc>
              <a:spcBef>
                <a:spcPts val="95"/>
              </a:spcBef>
            </a:pPr>
            <a:r>
              <a:rPr spc="-10" dirty="0"/>
              <a:t>Intresse</a:t>
            </a:r>
          </a:p>
        </p:txBody>
      </p:sp>
      <p:sp>
        <p:nvSpPr>
          <p:cNvPr id="5" name="object 5"/>
          <p:cNvSpPr txBox="1">
            <a:spLocks noGrp="1"/>
          </p:cNvSpPr>
          <p:nvPr>
            <p:ph type="sldNum" sz="quarter" idx="7"/>
          </p:nvPr>
        </p:nvSpPr>
        <p:spPr>
          <a:xfrm>
            <a:off x="11383009" y="6545487"/>
            <a:ext cx="259715" cy="196215"/>
          </a:xfrm>
          <a:prstGeom prst="rect">
            <a:avLst/>
          </a:prstGeom>
        </p:spPr>
        <p:txBody>
          <a:bodyPr vert="horz" wrap="square" lIns="0" tIns="0" rIns="0" bIns="0" rtlCol="0">
            <a:spAutoFit/>
          </a:bodyPr>
          <a:lstStyle>
            <a:defPPr>
              <a:defRPr kern="0"/>
            </a:defPPr>
            <a:lvl1pPr>
              <a:defRPr sz="1200" b="0" i="0">
                <a:solidFill>
                  <a:schemeClr val="bg1"/>
                </a:solidFill>
                <a:latin typeface="Arial"/>
                <a:cs typeface="Arial"/>
              </a:defRPr>
            </a:lvl1pPr>
          </a:lstStyle>
          <a:p>
            <a:pPr marL="38100">
              <a:lnSpc>
                <a:spcPts val="1425"/>
              </a:lnSpc>
            </a:pPr>
            <a:fld id="{81D60167-4931-47E6-BA6A-407CBD079E47}" type="slidenum">
              <a:rPr lang="sv-SE" spc="-25" smtClean="0"/>
              <a:pPr marL="38100">
                <a:lnSpc>
                  <a:spcPts val="1425"/>
                </a:lnSpc>
              </a:pPr>
              <a:t>43</a:t>
            </a:fld>
            <a:endParaRPr spc="-25" dirty="0"/>
          </a:p>
        </p:txBody>
      </p:sp>
      <p:sp>
        <p:nvSpPr>
          <p:cNvPr id="3" name="object 3"/>
          <p:cNvSpPr txBox="1"/>
          <p:nvPr/>
        </p:nvSpPr>
        <p:spPr>
          <a:xfrm>
            <a:off x="827024" y="2166581"/>
            <a:ext cx="10531475" cy="2483629"/>
          </a:xfrm>
          <a:prstGeom prst="rect">
            <a:avLst/>
          </a:prstGeom>
        </p:spPr>
        <p:txBody>
          <a:bodyPr vert="horz" wrap="square" lIns="0" tIns="121285" rIns="0" bIns="0" rtlCol="0">
            <a:spAutoFit/>
          </a:bodyPr>
          <a:lstStyle/>
          <a:p>
            <a:pPr marL="421005" indent="-408305">
              <a:lnSpc>
                <a:spcPct val="100000"/>
              </a:lnSpc>
              <a:spcBef>
                <a:spcPts val="955"/>
              </a:spcBef>
              <a:buFont typeface="Arial"/>
              <a:buChar char="•"/>
              <a:tabLst>
                <a:tab pos="421005" algn="l"/>
              </a:tabLst>
            </a:pPr>
            <a:r>
              <a:rPr sz="1600" b="1" spc="-10" dirty="0">
                <a:solidFill>
                  <a:srgbClr val="FFFFFF"/>
                </a:solidFill>
                <a:latin typeface="Arial"/>
                <a:cs typeface="Arial"/>
              </a:rPr>
              <a:t>Speedshooting</a:t>
            </a:r>
            <a:endParaRPr sz="1600" dirty="0">
              <a:latin typeface="Arial"/>
              <a:cs typeface="Arial"/>
            </a:endParaRPr>
          </a:p>
          <a:p>
            <a:pPr marL="896619" marR="5080" indent="-340360">
              <a:lnSpc>
                <a:spcPct val="120000"/>
              </a:lnSpc>
              <a:spcBef>
                <a:spcPts val="355"/>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Att</a:t>
            </a:r>
            <a:r>
              <a:rPr sz="1200" spc="-20" dirty="0">
                <a:solidFill>
                  <a:srgbClr val="FFFFFF"/>
                </a:solidFill>
                <a:latin typeface="Arial"/>
                <a:cs typeface="Arial"/>
              </a:rPr>
              <a:t> </a:t>
            </a:r>
            <a:r>
              <a:rPr sz="1200" dirty="0">
                <a:solidFill>
                  <a:srgbClr val="FFFFFF"/>
                </a:solidFill>
                <a:latin typeface="Arial"/>
                <a:cs typeface="Arial"/>
              </a:rPr>
              <a:t>låta</a:t>
            </a:r>
            <a:r>
              <a:rPr sz="1200" spc="-10" dirty="0">
                <a:solidFill>
                  <a:srgbClr val="FFFFFF"/>
                </a:solidFill>
                <a:latin typeface="Arial"/>
                <a:cs typeface="Arial"/>
              </a:rPr>
              <a:t> </a:t>
            </a:r>
            <a:r>
              <a:rPr sz="1200" dirty="0">
                <a:solidFill>
                  <a:srgbClr val="FFFFFF"/>
                </a:solidFill>
                <a:latin typeface="Arial"/>
                <a:cs typeface="Arial"/>
              </a:rPr>
              <a:t>fansen</a:t>
            </a:r>
            <a:r>
              <a:rPr sz="1200" spc="-40" dirty="0">
                <a:solidFill>
                  <a:srgbClr val="FFFFFF"/>
                </a:solidFill>
                <a:latin typeface="Arial"/>
                <a:cs typeface="Arial"/>
              </a:rPr>
              <a:t> </a:t>
            </a:r>
            <a:r>
              <a:rPr sz="1200" dirty="0">
                <a:solidFill>
                  <a:srgbClr val="FFFFFF"/>
                </a:solidFill>
                <a:latin typeface="Arial"/>
                <a:cs typeface="Arial"/>
              </a:rPr>
              <a:t>mäta</a:t>
            </a:r>
            <a:r>
              <a:rPr sz="1200" spc="-20" dirty="0">
                <a:solidFill>
                  <a:srgbClr val="FFFFFF"/>
                </a:solidFill>
                <a:latin typeface="Arial"/>
                <a:cs typeface="Arial"/>
              </a:rPr>
              <a:t> </a:t>
            </a:r>
            <a:r>
              <a:rPr sz="1200" dirty="0">
                <a:solidFill>
                  <a:srgbClr val="FFFFFF"/>
                </a:solidFill>
                <a:latin typeface="Arial"/>
                <a:cs typeface="Arial"/>
              </a:rPr>
              <a:t>sin</a:t>
            </a:r>
            <a:r>
              <a:rPr sz="1200" spc="-10" dirty="0">
                <a:solidFill>
                  <a:srgbClr val="FFFFFF"/>
                </a:solidFill>
                <a:latin typeface="Arial"/>
                <a:cs typeface="Arial"/>
              </a:rPr>
              <a:t> </a:t>
            </a:r>
            <a:r>
              <a:rPr sz="1200" dirty="0">
                <a:solidFill>
                  <a:srgbClr val="FFFFFF"/>
                </a:solidFill>
                <a:latin typeface="Arial"/>
                <a:cs typeface="Arial"/>
              </a:rPr>
              <a:t>skottstyrka</a:t>
            </a:r>
            <a:r>
              <a:rPr sz="1200" spc="-5" dirty="0">
                <a:solidFill>
                  <a:srgbClr val="FFFFFF"/>
                </a:solidFill>
                <a:latin typeface="Arial"/>
                <a:cs typeface="Arial"/>
              </a:rPr>
              <a:t> </a:t>
            </a:r>
            <a:r>
              <a:rPr sz="1200" dirty="0">
                <a:solidFill>
                  <a:srgbClr val="FFFFFF"/>
                </a:solidFill>
                <a:latin typeface="Arial"/>
                <a:cs typeface="Arial"/>
              </a:rPr>
              <a:t>mot</a:t>
            </a:r>
            <a:r>
              <a:rPr sz="1200" spc="-85" dirty="0">
                <a:solidFill>
                  <a:srgbClr val="FFFFFF"/>
                </a:solidFill>
                <a:latin typeface="Arial"/>
                <a:cs typeface="Arial"/>
              </a:rPr>
              <a:t> </a:t>
            </a:r>
            <a:r>
              <a:rPr sz="1200" spc="-15" dirty="0">
                <a:solidFill>
                  <a:srgbClr val="FFFFFF"/>
                </a:solidFill>
                <a:latin typeface="Arial"/>
                <a:cs typeface="Arial"/>
              </a:rPr>
              <a:t>A-</a:t>
            </a:r>
            <a:r>
              <a:rPr sz="1200" dirty="0">
                <a:solidFill>
                  <a:srgbClr val="FFFFFF"/>
                </a:solidFill>
                <a:latin typeface="Arial"/>
                <a:cs typeface="Arial"/>
              </a:rPr>
              <a:t>lagets</a:t>
            </a:r>
            <a:r>
              <a:rPr sz="1200" spc="-15" dirty="0">
                <a:solidFill>
                  <a:srgbClr val="FFFFFF"/>
                </a:solidFill>
                <a:latin typeface="Arial"/>
                <a:cs typeface="Arial"/>
              </a:rPr>
              <a:t> </a:t>
            </a:r>
            <a:r>
              <a:rPr sz="1200" dirty="0">
                <a:solidFill>
                  <a:srgbClr val="FFFFFF"/>
                </a:solidFill>
                <a:latin typeface="Arial"/>
                <a:cs typeface="Arial"/>
              </a:rPr>
              <a:t>spelare</a:t>
            </a:r>
            <a:r>
              <a:rPr sz="1200" spc="-40" dirty="0">
                <a:solidFill>
                  <a:srgbClr val="FFFFFF"/>
                </a:solidFill>
                <a:latin typeface="Arial"/>
                <a:cs typeface="Arial"/>
              </a:rPr>
              <a:t> </a:t>
            </a:r>
            <a:r>
              <a:rPr sz="1200" dirty="0">
                <a:solidFill>
                  <a:srgbClr val="FFFFFF"/>
                </a:solidFill>
                <a:latin typeface="Arial"/>
                <a:cs typeface="Arial"/>
              </a:rPr>
              <a:t>är</a:t>
            </a:r>
            <a:r>
              <a:rPr sz="1200" spc="-10" dirty="0">
                <a:solidFill>
                  <a:srgbClr val="FFFFFF"/>
                </a:solidFill>
                <a:latin typeface="Arial"/>
                <a:cs typeface="Arial"/>
              </a:rPr>
              <a:t> </a:t>
            </a:r>
            <a:r>
              <a:rPr sz="1200" dirty="0">
                <a:solidFill>
                  <a:srgbClr val="FFFFFF"/>
                </a:solidFill>
                <a:latin typeface="Arial"/>
                <a:cs typeface="Arial"/>
              </a:rPr>
              <a:t>en</a:t>
            </a:r>
            <a:r>
              <a:rPr sz="1200" spc="-15" dirty="0">
                <a:solidFill>
                  <a:srgbClr val="FFFFFF"/>
                </a:solidFill>
                <a:latin typeface="Arial"/>
                <a:cs typeface="Arial"/>
              </a:rPr>
              <a:t> </a:t>
            </a:r>
            <a:r>
              <a:rPr sz="1200" dirty="0">
                <a:solidFill>
                  <a:srgbClr val="FFFFFF"/>
                </a:solidFill>
                <a:latin typeface="Arial"/>
                <a:cs typeface="Arial"/>
              </a:rPr>
              <a:t>uppskattad</a:t>
            </a:r>
            <a:r>
              <a:rPr sz="1200" spc="-50" dirty="0">
                <a:solidFill>
                  <a:srgbClr val="FFFFFF"/>
                </a:solidFill>
                <a:latin typeface="Arial"/>
                <a:cs typeface="Arial"/>
              </a:rPr>
              <a:t> </a:t>
            </a:r>
            <a:r>
              <a:rPr sz="1200" dirty="0">
                <a:solidFill>
                  <a:srgbClr val="FFFFFF"/>
                </a:solidFill>
                <a:latin typeface="Arial"/>
                <a:cs typeface="Arial"/>
              </a:rPr>
              <a:t>aktivitet</a:t>
            </a:r>
            <a:r>
              <a:rPr sz="1200" spc="-5" dirty="0">
                <a:solidFill>
                  <a:srgbClr val="FFFFFF"/>
                </a:solidFill>
                <a:latin typeface="Arial"/>
                <a:cs typeface="Arial"/>
              </a:rPr>
              <a:t> </a:t>
            </a:r>
            <a:r>
              <a:rPr sz="1200" dirty="0">
                <a:solidFill>
                  <a:srgbClr val="FFFFFF"/>
                </a:solidFill>
                <a:latin typeface="Arial"/>
                <a:cs typeface="Arial"/>
              </a:rPr>
              <a:t>som</a:t>
            </a:r>
            <a:r>
              <a:rPr sz="1200" spc="-15" dirty="0">
                <a:solidFill>
                  <a:srgbClr val="FFFFFF"/>
                </a:solidFill>
                <a:latin typeface="Arial"/>
                <a:cs typeface="Arial"/>
              </a:rPr>
              <a:t> </a:t>
            </a:r>
            <a:r>
              <a:rPr sz="1200" dirty="0">
                <a:solidFill>
                  <a:srgbClr val="FFFFFF"/>
                </a:solidFill>
                <a:latin typeface="Arial"/>
                <a:cs typeface="Arial"/>
              </a:rPr>
              <a:t>kan</a:t>
            </a:r>
            <a:r>
              <a:rPr sz="1200" spc="-25" dirty="0">
                <a:solidFill>
                  <a:srgbClr val="FFFFFF"/>
                </a:solidFill>
                <a:latin typeface="Arial"/>
                <a:cs typeface="Arial"/>
              </a:rPr>
              <a:t> </a:t>
            </a:r>
            <a:r>
              <a:rPr sz="1200" dirty="0">
                <a:solidFill>
                  <a:srgbClr val="FFFFFF"/>
                </a:solidFill>
                <a:latin typeface="Arial"/>
                <a:cs typeface="Arial"/>
              </a:rPr>
              <a:t>göras</a:t>
            </a:r>
            <a:r>
              <a:rPr sz="1200" spc="-15" dirty="0">
                <a:solidFill>
                  <a:srgbClr val="FFFFFF"/>
                </a:solidFill>
                <a:latin typeface="Arial"/>
                <a:cs typeface="Arial"/>
              </a:rPr>
              <a:t> </a:t>
            </a:r>
            <a:r>
              <a:rPr sz="1200" dirty="0">
                <a:solidFill>
                  <a:srgbClr val="FFFFFF"/>
                </a:solidFill>
                <a:latin typeface="Arial"/>
                <a:cs typeface="Arial"/>
              </a:rPr>
              <a:t>vid</a:t>
            </a:r>
            <a:r>
              <a:rPr sz="1200" spc="-5" dirty="0">
                <a:solidFill>
                  <a:srgbClr val="FFFFFF"/>
                </a:solidFill>
                <a:latin typeface="Arial"/>
                <a:cs typeface="Arial"/>
              </a:rPr>
              <a:t> </a:t>
            </a:r>
            <a:r>
              <a:rPr sz="1200" dirty="0">
                <a:solidFill>
                  <a:srgbClr val="FFFFFF"/>
                </a:solidFill>
                <a:latin typeface="Arial"/>
                <a:cs typeface="Arial"/>
              </a:rPr>
              <a:t>ett</a:t>
            </a:r>
            <a:r>
              <a:rPr sz="1200" spc="-10" dirty="0">
                <a:solidFill>
                  <a:srgbClr val="FFFFFF"/>
                </a:solidFill>
                <a:latin typeface="Arial"/>
                <a:cs typeface="Arial"/>
              </a:rPr>
              <a:t> </a:t>
            </a:r>
            <a:r>
              <a:rPr sz="1200" dirty="0">
                <a:solidFill>
                  <a:srgbClr val="FFFFFF"/>
                </a:solidFill>
                <a:latin typeface="Arial"/>
                <a:cs typeface="Arial"/>
              </a:rPr>
              <a:t>enskilt</a:t>
            </a:r>
            <a:r>
              <a:rPr sz="1200" spc="-25" dirty="0">
                <a:solidFill>
                  <a:srgbClr val="FFFFFF"/>
                </a:solidFill>
                <a:latin typeface="Arial"/>
                <a:cs typeface="Arial"/>
              </a:rPr>
              <a:t> </a:t>
            </a:r>
            <a:r>
              <a:rPr sz="1200" dirty="0">
                <a:solidFill>
                  <a:srgbClr val="FFFFFF"/>
                </a:solidFill>
                <a:latin typeface="Arial"/>
                <a:cs typeface="Arial"/>
              </a:rPr>
              <a:t>tillfälle</a:t>
            </a:r>
            <a:r>
              <a:rPr sz="1200" spc="-25" dirty="0">
                <a:solidFill>
                  <a:srgbClr val="FFFFFF"/>
                </a:solidFill>
                <a:latin typeface="Arial"/>
                <a:cs typeface="Arial"/>
              </a:rPr>
              <a:t> </a:t>
            </a:r>
            <a:r>
              <a:rPr sz="1200" dirty="0">
                <a:solidFill>
                  <a:srgbClr val="FFFFFF"/>
                </a:solidFill>
                <a:latin typeface="Arial"/>
                <a:cs typeface="Arial"/>
              </a:rPr>
              <a:t>eller</a:t>
            </a:r>
            <a:r>
              <a:rPr sz="1200" spc="-30" dirty="0">
                <a:solidFill>
                  <a:srgbClr val="FFFFFF"/>
                </a:solidFill>
                <a:latin typeface="Arial"/>
                <a:cs typeface="Arial"/>
              </a:rPr>
              <a:t> </a:t>
            </a:r>
            <a:r>
              <a:rPr sz="1200" dirty="0">
                <a:solidFill>
                  <a:srgbClr val="FFFFFF"/>
                </a:solidFill>
                <a:latin typeface="Arial"/>
                <a:cs typeface="Arial"/>
              </a:rPr>
              <a:t>löpande</a:t>
            </a:r>
            <a:r>
              <a:rPr sz="1200" spc="-50" dirty="0">
                <a:solidFill>
                  <a:srgbClr val="FFFFFF"/>
                </a:solidFill>
                <a:latin typeface="Arial"/>
                <a:cs typeface="Arial"/>
              </a:rPr>
              <a:t> </a:t>
            </a:r>
            <a:r>
              <a:rPr sz="1200" dirty="0">
                <a:solidFill>
                  <a:srgbClr val="FFFFFF"/>
                </a:solidFill>
                <a:latin typeface="Arial"/>
                <a:cs typeface="Arial"/>
              </a:rPr>
              <a:t>under</a:t>
            </a:r>
            <a:r>
              <a:rPr sz="1200" spc="-30" dirty="0">
                <a:solidFill>
                  <a:srgbClr val="FFFFFF"/>
                </a:solidFill>
                <a:latin typeface="Arial"/>
                <a:cs typeface="Arial"/>
              </a:rPr>
              <a:t> </a:t>
            </a:r>
            <a:r>
              <a:rPr sz="1200" spc="-20" dirty="0">
                <a:solidFill>
                  <a:srgbClr val="FFFFFF"/>
                </a:solidFill>
                <a:latin typeface="Arial"/>
                <a:cs typeface="Arial"/>
              </a:rPr>
              <a:t>hela </a:t>
            </a:r>
            <a:r>
              <a:rPr sz="1200" spc="-10" dirty="0">
                <a:solidFill>
                  <a:srgbClr val="FFFFFF"/>
                </a:solidFill>
                <a:latin typeface="Arial"/>
                <a:cs typeface="Arial"/>
              </a:rPr>
              <a:t>säsongen.</a:t>
            </a:r>
            <a:endParaRPr sz="1200" dirty="0">
              <a:latin typeface="Arial"/>
              <a:cs typeface="Arial"/>
            </a:endParaRPr>
          </a:p>
          <a:p>
            <a:pPr marL="556260">
              <a:lnSpc>
                <a:spcPct val="100000"/>
              </a:lnSpc>
              <a:spcBef>
                <a:spcPts val="575"/>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b="1" i="1" dirty="0">
                <a:solidFill>
                  <a:srgbClr val="FFFFFF"/>
                </a:solidFill>
                <a:latin typeface="Arial"/>
                <a:cs typeface="Arial"/>
              </a:rPr>
              <a:t>Aktivitet:</a:t>
            </a:r>
            <a:r>
              <a:rPr sz="1200" b="1" i="1" spc="-20" dirty="0">
                <a:solidFill>
                  <a:srgbClr val="FFFFFF"/>
                </a:solidFill>
                <a:latin typeface="Arial"/>
                <a:cs typeface="Arial"/>
              </a:rPr>
              <a:t> </a:t>
            </a:r>
            <a:r>
              <a:rPr sz="1200" b="1" i="1" dirty="0">
                <a:solidFill>
                  <a:srgbClr val="FFFFFF"/>
                </a:solidFill>
                <a:latin typeface="Arial"/>
                <a:cs typeface="Arial"/>
              </a:rPr>
              <a:t>På</a:t>
            </a:r>
            <a:r>
              <a:rPr sz="1200" b="1" i="1" spc="-5" dirty="0">
                <a:solidFill>
                  <a:srgbClr val="FFFFFF"/>
                </a:solidFill>
                <a:latin typeface="Arial"/>
                <a:cs typeface="Arial"/>
              </a:rPr>
              <a:t> </a:t>
            </a:r>
            <a:r>
              <a:rPr sz="1200" b="1" i="1" dirty="0">
                <a:solidFill>
                  <a:srgbClr val="FFFFFF"/>
                </a:solidFill>
                <a:latin typeface="Arial"/>
                <a:cs typeface="Arial"/>
              </a:rPr>
              <a:t>nivå</a:t>
            </a:r>
            <a:r>
              <a:rPr sz="1200" b="1" i="1" spc="-5" dirty="0">
                <a:solidFill>
                  <a:srgbClr val="FFFFFF"/>
                </a:solidFill>
                <a:latin typeface="Arial"/>
                <a:cs typeface="Arial"/>
              </a:rPr>
              <a:t> </a:t>
            </a:r>
            <a:r>
              <a:rPr sz="1200" b="1" i="1" dirty="0">
                <a:solidFill>
                  <a:srgbClr val="FFFFFF"/>
                </a:solidFill>
                <a:latin typeface="Arial"/>
                <a:cs typeface="Arial"/>
              </a:rPr>
              <a:t>2</a:t>
            </a:r>
            <a:r>
              <a:rPr sz="1200" b="1" i="1" spc="10" dirty="0">
                <a:solidFill>
                  <a:srgbClr val="FFFFFF"/>
                </a:solidFill>
                <a:latin typeface="Arial"/>
                <a:cs typeface="Arial"/>
              </a:rPr>
              <a:t> </a:t>
            </a:r>
            <a:r>
              <a:rPr sz="1200" b="1" i="1" dirty="0">
                <a:solidFill>
                  <a:srgbClr val="FFFFFF"/>
                </a:solidFill>
                <a:latin typeface="Arial"/>
                <a:cs typeface="Arial"/>
              </a:rPr>
              <a:t>genomför vi en</a:t>
            </a:r>
            <a:r>
              <a:rPr sz="1200" b="1" i="1" spc="-15" dirty="0">
                <a:solidFill>
                  <a:srgbClr val="FFFFFF"/>
                </a:solidFill>
                <a:latin typeface="Arial"/>
                <a:cs typeface="Arial"/>
              </a:rPr>
              <a:t> </a:t>
            </a:r>
            <a:r>
              <a:rPr sz="1200" b="1" i="1" spc="-10" dirty="0">
                <a:solidFill>
                  <a:srgbClr val="FFFFFF"/>
                </a:solidFill>
                <a:latin typeface="Arial"/>
                <a:cs typeface="Arial"/>
              </a:rPr>
              <a:t>speedshooting-</a:t>
            </a:r>
            <a:r>
              <a:rPr sz="1200" b="1" i="1" dirty="0">
                <a:solidFill>
                  <a:srgbClr val="FFFFFF"/>
                </a:solidFill>
                <a:latin typeface="Arial"/>
                <a:cs typeface="Arial"/>
              </a:rPr>
              <a:t>aktivitet</a:t>
            </a:r>
            <a:r>
              <a:rPr sz="1200" b="1" i="1" spc="-15" dirty="0">
                <a:solidFill>
                  <a:srgbClr val="FFFFFF"/>
                </a:solidFill>
                <a:latin typeface="Arial"/>
                <a:cs typeface="Arial"/>
              </a:rPr>
              <a:t> </a:t>
            </a:r>
            <a:r>
              <a:rPr sz="1200" b="1" i="1" dirty="0">
                <a:solidFill>
                  <a:srgbClr val="FFFFFF"/>
                </a:solidFill>
                <a:latin typeface="Arial"/>
                <a:cs typeface="Arial"/>
              </a:rPr>
              <a:t>med</a:t>
            </a:r>
            <a:r>
              <a:rPr sz="1200" b="1" i="1" spc="-15" dirty="0">
                <a:solidFill>
                  <a:srgbClr val="FFFFFF"/>
                </a:solidFill>
                <a:latin typeface="Arial"/>
                <a:cs typeface="Arial"/>
              </a:rPr>
              <a:t> </a:t>
            </a:r>
            <a:r>
              <a:rPr sz="1200" b="1" i="1" dirty="0">
                <a:solidFill>
                  <a:srgbClr val="FFFFFF"/>
                </a:solidFill>
                <a:latin typeface="Arial"/>
                <a:cs typeface="Arial"/>
              </a:rPr>
              <a:t>våra</a:t>
            </a:r>
            <a:r>
              <a:rPr sz="1200" b="1" i="1" spc="-25" dirty="0">
                <a:solidFill>
                  <a:srgbClr val="FFFFFF"/>
                </a:solidFill>
                <a:latin typeface="Arial"/>
                <a:cs typeface="Arial"/>
              </a:rPr>
              <a:t> </a:t>
            </a:r>
            <a:r>
              <a:rPr sz="1200" b="1" i="1" dirty="0">
                <a:solidFill>
                  <a:srgbClr val="FFFFFF"/>
                </a:solidFill>
                <a:latin typeface="Arial"/>
                <a:cs typeface="Arial"/>
              </a:rPr>
              <a:t>spelare</a:t>
            </a:r>
            <a:r>
              <a:rPr sz="1200" b="1" i="1" spc="-30" dirty="0">
                <a:solidFill>
                  <a:srgbClr val="FFFFFF"/>
                </a:solidFill>
                <a:latin typeface="Arial"/>
                <a:cs typeface="Arial"/>
              </a:rPr>
              <a:t> </a:t>
            </a:r>
            <a:r>
              <a:rPr sz="1200" b="1" i="1" dirty="0">
                <a:solidFill>
                  <a:srgbClr val="FFFFFF"/>
                </a:solidFill>
                <a:latin typeface="Arial"/>
                <a:cs typeface="Arial"/>
              </a:rPr>
              <a:t>och</a:t>
            </a:r>
            <a:r>
              <a:rPr sz="1200" b="1" i="1" spc="10" dirty="0">
                <a:solidFill>
                  <a:srgbClr val="FFFFFF"/>
                </a:solidFill>
                <a:latin typeface="Arial"/>
                <a:cs typeface="Arial"/>
              </a:rPr>
              <a:t> </a:t>
            </a:r>
            <a:r>
              <a:rPr sz="1200" b="1" i="1" spc="-10" dirty="0">
                <a:solidFill>
                  <a:srgbClr val="FFFFFF"/>
                </a:solidFill>
                <a:latin typeface="Arial"/>
                <a:cs typeface="Arial"/>
              </a:rPr>
              <a:t>fans.</a:t>
            </a:r>
            <a:endParaRPr sz="1200" dirty="0">
              <a:latin typeface="Arial"/>
              <a:cs typeface="Arial"/>
            </a:endParaRPr>
          </a:p>
          <a:p>
            <a:pPr>
              <a:lnSpc>
                <a:spcPct val="100000"/>
              </a:lnSpc>
            </a:pPr>
            <a:endParaRPr sz="1400" dirty="0">
              <a:latin typeface="Arial"/>
              <a:cs typeface="Arial"/>
            </a:endParaRPr>
          </a:p>
          <a:p>
            <a:pPr marL="421005" indent="-408305">
              <a:lnSpc>
                <a:spcPct val="100000"/>
              </a:lnSpc>
              <a:spcBef>
                <a:spcPts val="1110"/>
              </a:spcBef>
              <a:buFont typeface="Arial"/>
              <a:buChar char="•"/>
              <a:tabLst>
                <a:tab pos="421005" algn="l"/>
              </a:tabLst>
            </a:pPr>
            <a:r>
              <a:rPr sz="1600" b="1" spc="-25" dirty="0">
                <a:solidFill>
                  <a:srgbClr val="FFFFFF"/>
                </a:solidFill>
                <a:latin typeface="Arial"/>
                <a:cs typeface="Arial"/>
              </a:rPr>
              <a:t>Gps</a:t>
            </a:r>
            <a:endParaRPr sz="1600" dirty="0">
              <a:latin typeface="Arial"/>
              <a:cs typeface="Arial"/>
            </a:endParaRPr>
          </a:p>
          <a:p>
            <a:pPr marL="896619" marR="155575" indent="-340360">
              <a:lnSpc>
                <a:spcPct val="120000"/>
              </a:lnSpc>
              <a:spcBef>
                <a:spcPts val="355"/>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Att</a:t>
            </a:r>
            <a:r>
              <a:rPr sz="1200" spc="-15" dirty="0">
                <a:solidFill>
                  <a:srgbClr val="FFFFFF"/>
                </a:solidFill>
                <a:latin typeface="Arial"/>
                <a:cs typeface="Arial"/>
              </a:rPr>
              <a:t> </a:t>
            </a:r>
            <a:r>
              <a:rPr sz="1200" dirty="0">
                <a:solidFill>
                  <a:srgbClr val="FFFFFF"/>
                </a:solidFill>
                <a:latin typeface="Arial"/>
                <a:cs typeface="Arial"/>
              </a:rPr>
              <a:t>få</a:t>
            </a:r>
            <a:r>
              <a:rPr sz="1200" spc="-25" dirty="0">
                <a:solidFill>
                  <a:srgbClr val="FFFFFF"/>
                </a:solidFill>
                <a:latin typeface="Arial"/>
                <a:cs typeface="Arial"/>
              </a:rPr>
              <a:t> </a:t>
            </a:r>
            <a:r>
              <a:rPr sz="1200" dirty="0">
                <a:solidFill>
                  <a:srgbClr val="FFFFFF"/>
                </a:solidFill>
                <a:latin typeface="Arial"/>
                <a:cs typeface="Arial"/>
              </a:rPr>
              <a:t>insikt i</a:t>
            </a:r>
            <a:r>
              <a:rPr sz="1200" spc="-5" dirty="0">
                <a:solidFill>
                  <a:srgbClr val="FFFFFF"/>
                </a:solidFill>
                <a:latin typeface="Arial"/>
                <a:cs typeface="Arial"/>
              </a:rPr>
              <a:t> </a:t>
            </a:r>
            <a:r>
              <a:rPr sz="1200" dirty="0">
                <a:solidFill>
                  <a:srgbClr val="FFFFFF"/>
                </a:solidFill>
                <a:latin typeface="Arial"/>
                <a:cs typeface="Arial"/>
              </a:rPr>
              <a:t>hur</a:t>
            </a:r>
            <a:r>
              <a:rPr sz="1200" spc="-15" dirty="0">
                <a:solidFill>
                  <a:srgbClr val="FFFFFF"/>
                </a:solidFill>
                <a:latin typeface="Arial"/>
                <a:cs typeface="Arial"/>
              </a:rPr>
              <a:t> </a:t>
            </a:r>
            <a:r>
              <a:rPr sz="1200" dirty="0">
                <a:solidFill>
                  <a:srgbClr val="FFFFFF"/>
                </a:solidFill>
                <a:latin typeface="Arial"/>
                <a:cs typeface="Arial"/>
              </a:rPr>
              <a:t>snabbt</a:t>
            </a:r>
            <a:r>
              <a:rPr sz="1200" spc="-25" dirty="0">
                <a:solidFill>
                  <a:srgbClr val="FFFFFF"/>
                </a:solidFill>
                <a:latin typeface="Arial"/>
                <a:cs typeface="Arial"/>
              </a:rPr>
              <a:t> </a:t>
            </a:r>
            <a:r>
              <a:rPr sz="1200" dirty="0">
                <a:solidFill>
                  <a:srgbClr val="FFFFFF"/>
                </a:solidFill>
                <a:latin typeface="Arial"/>
                <a:cs typeface="Arial"/>
              </a:rPr>
              <a:t>det</a:t>
            </a:r>
            <a:r>
              <a:rPr sz="1200" spc="-20" dirty="0">
                <a:solidFill>
                  <a:srgbClr val="FFFFFF"/>
                </a:solidFill>
                <a:latin typeface="Arial"/>
                <a:cs typeface="Arial"/>
              </a:rPr>
              <a:t> </a:t>
            </a:r>
            <a:r>
              <a:rPr sz="1200" dirty="0">
                <a:solidFill>
                  <a:srgbClr val="FFFFFF"/>
                </a:solidFill>
                <a:latin typeface="Arial"/>
                <a:cs typeface="Arial"/>
              </a:rPr>
              <a:t>går</a:t>
            </a:r>
            <a:r>
              <a:rPr sz="1200" spc="-5" dirty="0">
                <a:solidFill>
                  <a:srgbClr val="FFFFFF"/>
                </a:solidFill>
                <a:latin typeface="Arial"/>
                <a:cs typeface="Arial"/>
              </a:rPr>
              <a:t> </a:t>
            </a:r>
            <a:r>
              <a:rPr sz="1200" dirty="0">
                <a:solidFill>
                  <a:srgbClr val="FFFFFF"/>
                </a:solidFill>
                <a:latin typeface="Arial"/>
                <a:cs typeface="Arial"/>
              </a:rPr>
              <a:t>ute</a:t>
            </a:r>
            <a:r>
              <a:rPr sz="1200" spc="-10" dirty="0">
                <a:solidFill>
                  <a:srgbClr val="FFFFFF"/>
                </a:solidFill>
                <a:latin typeface="Arial"/>
                <a:cs typeface="Arial"/>
              </a:rPr>
              <a:t> </a:t>
            </a:r>
            <a:r>
              <a:rPr sz="1200" dirty="0">
                <a:solidFill>
                  <a:srgbClr val="FFFFFF"/>
                </a:solidFill>
                <a:latin typeface="Arial"/>
                <a:cs typeface="Arial"/>
              </a:rPr>
              <a:t>på</a:t>
            </a:r>
            <a:r>
              <a:rPr sz="1200" spc="-20" dirty="0">
                <a:solidFill>
                  <a:srgbClr val="FFFFFF"/>
                </a:solidFill>
                <a:latin typeface="Arial"/>
                <a:cs typeface="Arial"/>
              </a:rPr>
              <a:t> </a:t>
            </a:r>
            <a:r>
              <a:rPr sz="1200" dirty="0">
                <a:solidFill>
                  <a:srgbClr val="FFFFFF"/>
                </a:solidFill>
                <a:latin typeface="Arial"/>
                <a:cs typeface="Arial"/>
              </a:rPr>
              <a:t>isen,</a:t>
            </a:r>
            <a:r>
              <a:rPr sz="1200" spc="-15" dirty="0">
                <a:solidFill>
                  <a:srgbClr val="FFFFFF"/>
                </a:solidFill>
                <a:latin typeface="Arial"/>
                <a:cs typeface="Arial"/>
              </a:rPr>
              <a:t> </a:t>
            </a:r>
            <a:r>
              <a:rPr sz="1200" dirty="0">
                <a:solidFill>
                  <a:srgbClr val="FFFFFF"/>
                </a:solidFill>
                <a:latin typeface="Arial"/>
                <a:cs typeface="Arial"/>
              </a:rPr>
              <a:t>hur</a:t>
            </a:r>
            <a:r>
              <a:rPr sz="1200" spc="-15" dirty="0">
                <a:solidFill>
                  <a:srgbClr val="FFFFFF"/>
                </a:solidFill>
                <a:latin typeface="Arial"/>
                <a:cs typeface="Arial"/>
              </a:rPr>
              <a:t> </a:t>
            </a:r>
            <a:r>
              <a:rPr sz="1200" dirty="0">
                <a:solidFill>
                  <a:srgbClr val="FFFFFF"/>
                </a:solidFill>
                <a:latin typeface="Arial"/>
                <a:cs typeface="Arial"/>
              </a:rPr>
              <a:t>långt</a:t>
            </a:r>
            <a:r>
              <a:rPr sz="1200" spc="-15" dirty="0">
                <a:solidFill>
                  <a:srgbClr val="FFFFFF"/>
                </a:solidFill>
                <a:latin typeface="Arial"/>
                <a:cs typeface="Arial"/>
              </a:rPr>
              <a:t> </a:t>
            </a:r>
            <a:r>
              <a:rPr sz="1200" dirty="0">
                <a:solidFill>
                  <a:srgbClr val="FFFFFF"/>
                </a:solidFill>
                <a:latin typeface="Arial"/>
                <a:cs typeface="Arial"/>
              </a:rPr>
              <a:t>spelarna</a:t>
            </a:r>
            <a:r>
              <a:rPr sz="1200" spc="-35" dirty="0">
                <a:solidFill>
                  <a:srgbClr val="FFFFFF"/>
                </a:solidFill>
                <a:latin typeface="Arial"/>
                <a:cs typeface="Arial"/>
              </a:rPr>
              <a:t> </a:t>
            </a:r>
            <a:r>
              <a:rPr sz="1200" dirty="0">
                <a:solidFill>
                  <a:srgbClr val="FFFFFF"/>
                </a:solidFill>
                <a:latin typeface="Arial"/>
                <a:cs typeface="Arial"/>
              </a:rPr>
              <a:t>åker,</a:t>
            </a:r>
            <a:r>
              <a:rPr sz="1200" spc="-25" dirty="0">
                <a:solidFill>
                  <a:srgbClr val="FFFFFF"/>
                </a:solidFill>
                <a:latin typeface="Arial"/>
                <a:cs typeface="Arial"/>
              </a:rPr>
              <a:t> </a:t>
            </a:r>
            <a:r>
              <a:rPr sz="1200" dirty="0">
                <a:solidFill>
                  <a:srgbClr val="FFFFFF"/>
                </a:solidFill>
                <a:latin typeface="Arial"/>
                <a:cs typeface="Arial"/>
              </a:rPr>
              <a:t>vilken</a:t>
            </a:r>
            <a:r>
              <a:rPr sz="1200" spc="5" dirty="0">
                <a:solidFill>
                  <a:srgbClr val="FFFFFF"/>
                </a:solidFill>
                <a:latin typeface="Arial"/>
                <a:cs typeface="Arial"/>
              </a:rPr>
              <a:t> </a:t>
            </a:r>
            <a:r>
              <a:rPr sz="1200" dirty="0">
                <a:solidFill>
                  <a:srgbClr val="FFFFFF"/>
                </a:solidFill>
                <a:latin typeface="Arial"/>
                <a:cs typeface="Arial"/>
              </a:rPr>
              <a:t>acceleration</a:t>
            </a:r>
            <a:r>
              <a:rPr sz="1200" spc="-45" dirty="0">
                <a:solidFill>
                  <a:srgbClr val="FFFFFF"/>
                </a:solidFill>
                <a:latin typeface="Arial"/>
                <a:cs typeface="Arial"/>
              </a:rPr>
              <a:t> </a:t>
            </a:r>
            <a:r>
              <a:rPr sz="1200" dirty="0">
                <a:solidFill>
                  <a:srgbClr val="FFFFFF"/>
                </a:solidFill>
                <a:latin typeface="Arial"/>
                <a:cs typeface="Arial"/>
              </a:rPr>
              <a:t>de</a:t>
            </a:r>
            <a:r>
              <a:rPr sz="1200" spc="-10" dirty="0">
                <a:solidFill>
                  <a:srgbClr val="FFFFFF"/>
                </a:solidFill>
                <a:latin typeface="Arial"/>
                <a:cs typeface="Arial"/>
              </a:rPr>
              <a:t> </a:t>
            </a:r>
            <a:r>
              <a:rPr sz="1200" dirty="0">
                <a:solidFill>
                  <a:srgbClr val="FFFFFF"/>
                </a:solidFill>
                <a:latin typeface="Arial"/>
                <a:cs typeface="Arial"/>
              </a:rPr>
              <a:t>främst</a:t>
            </a:r>
            <a:r>
              <a:rPr sz="1200" spc="-20" dirty="0">
                <a:solidFill>
                  <a:srgbClr val="FFFFFF"/>
                </a:solidFill>
                <a:latin typeface="Arial"/>
                <a:cs typeface="Arial"/>
              </a:rPr>
              <a:t> </a:t>
            </a:r>
            <a:r>
              <a:rPr sz="1200" dirty="0">
                <a:solidFill>
                  <a:srgbClr val="FFFFFF"/>
                </a:solidFill>
                <a:latin typeface="Arial"/>
                <a:cs typeface="Arial"/>
              </a:rPr>
              <a:t>spelarna</a:t>
            </a:r>
            <a:r>
              <a:rPr sz="1200" spc="-5" dirty="0">
                <a:solidFill>
                  <a:srgbClr val="FFFFFF"/>
                </a:solidFill>
                <a:latin typeface="Arial"/>
                <a:cs typeface="Arial"/>
              </a:rPr>
              <a:t> </a:t>
            </a:r>
            <a:r>
              <a:rPr sz="1200" dirty="0">
                <a:solidFill>
                  <a:srgbClr val="FFFFFF"/>
                </a:solidFill>
                <a:latin typeface="Arial"/>
                <a:cs typeface="Arial"/>
              </a:rPr>
              <a:t>har</a:t>
            </a:r>
            <a:r>
              <a:rPr sz="1200" spc="-40" dirty="0">
                <a:solidFill>
                  <a:srgbClr val="FFFFFF"/>
                </a:solidFill>
                <a:latin typeface="Arial"/>
                <a:cs typeface="Arial"/>
              </a:rPr>
              <a:t> </a:t>
            </a:r>
            <a:r>
              <a:rPr sz="1200" dirty="0">
                <a:solidFill>
                  <a:srgbClr val="FFFFFF"/>
                </a:solidFill>
                <a:latin typeface="Arial"/>
                <a:cs typeface="Arial"/>
              </a:rPr>
              <a:t>etc.</a:t>
            </a:r>
            <a:r>
              <a:rPr sz="1200" spc="-5" dirty="0">
                <a:solidFill>
                  <a:srgbClr val="FFFFFF"/>
                </a:solidFill>
                <a:latin typeface="Arial"/>
                <a:cs typeface="Arial"/>
              </a:rPr>
              <a:t> </a:t>
            </a:r>
            <a:r>
              <a:rPr sz="1200" dirty="0">
                <a:solidFill>
                  <a:srgbClr val="FFFFFF"/>
                </a:solidFill>
                <a:latin typeface="Arial"/>
                <a:cs typeface="Arial"/>
              </a:rPr>
              <a:t>är </a:t>
            </a:r>
            <a:r>
              <a:rPr sz="1200" spc="-20" dirty="0">
                <a:solidFill>
                  <a:srgbClr val="FFFFFF"/>
                </a:solidFill>
                <a:latin typeface="Arial"/>
                <a:cs typeface="Arial"/>
              </a:rPr>
              <a:t>alla</a:t>
            </a:r>
            <a:r>
              <a:rPr sz="1200" spc="-25" dirty="0">
                <a:solidFill>
                  <a:srgbClr val="FFFFFF"/>
                </a:solidFill>
                <a:latin typeface="Arial"/>
                <a:cs typeface="Arial"/>
              </a:rPr>
              <a:t> </a:t>
            </a:r>
            <a:r>
              <a:rPr sz="1200" dirty="0">
                <a:solidFill>
                  <a:srgbClr val="FFFFFF"/>
                </a:solidFill>
                <a:latin typeface="Arial"/>
                <a:cs typeface="Arial"/>
              </a:rPr>
              <a:t>intressanta</a:t>
            </a:r>
            <a:r>
              <a:rPr sz="1200" spc="-5" dirty="0">
                <a:solidFill>
                  <a:srgbClr val="FFFFFF"/>
                </a:solidFill>
                <a:latin typeface="Arial"/>
                <a:cs typeface="Arial"/>
              </a:rPr>
              <a:t> </a:t>
            </a:r>
            <a:r>
              <a:rPr sz="1200" spc="-10" dirty="0">
                <a:solidFill>
                  <a:srgbClr val="FFFFFF"/>
                </a:solidFill>
                <a:latin typeface="Arial"/>
                <a:cs typeface="Arial"/>
              </a:rPr>
              <a:t>insikter </a:t>
            </a:r>
            <a:r>
              <a:rPr sz="1200" dirty="0">
                <a:solidFill>
                  <a:srgbClr val="FFFFFF"/>
                </a:solidFill>
                <a:latin typeface="Arial"/>
                <a:cs typeface="Arial"/>
              </a:rPr>
              <a:t>för</a:t>
            </a:r>
            <a:r>
              <a:rPr sz="1200" spc="-25" dirty="0">
                <a:solidFill>
                  <a:srgbClr val="FFFFFF"/>
                </a:solidFill>
                <a:latin typeface="Arial"/>
                <a:cs typeface="Arial"/>
              </a:rPr>
              <a:t> </a:t>
            </a:r>
            <a:r>
              <a:rPr sz="1200" dirty="0">
                <a:solidFill>
                  <a:srgbClr val="FFFFFF"/>
                </a:solidFill>
                <a:latin typeface="Arial"/>
                <a:cs typeface="Arial"/>
              </a:rPr>
              <a:t>publiken.</a:t>
            </a:r>
            <a:r>
              <a:rPr sz="1200" spc="-35" dirty="0">
                <a:solidFill>
                  <a:srgbClr val="FFFFFF"/>
                </a:solidFill>
                <a:latin typeface="Arial"/>
                <a:cs typeface="Arial"/>
              </a:rPr>
              <a:t> </a:t>
            </a:r>
            <a:r>
              <a:rPr sz="1200" dirty="0">
                <a:solidFill>
                  <a:srgbClr val="FFFFFF"/>
                </a:solidFill>
                <a:latin typeface="Arial"/>
                <a:cs typeface="Arial"/>
              </a:rPr>
              <a:t>Fakta</a:t>
            </a:r>
            <a:r>
              <a:rPr sz="1200" spc="-5" dirty="0">
                <a:solidFill>
                  <a:srgbClr val="FFFFFF"/>
                </a:solidFill>
                <a:latin typeface="Arial"/>
                <a:cs typeface="Arial"/>
              </a:rPr>
              <a:t> </a:t>
            </a:r>
            <a:r>
              <a:rPr sz="1200" dirty="0">
                <a:solidFill>
                  <a:srgbClr val="FFFFFF"/>
                </a:solidFill>
                <a:latin typeface="Arial"/>
                <a:cs typeface="Arial"/>
              </a:rPr>
              <a:t>som</a:t>
            </a:r>
            <a:r>
              <a:rPr sz="1200" spc="5" dirty="0">
                <a:solidFill>
                  <a:srgbClr val="FFFFFF"/>
                </a:solidFill>
                <a:latin typeface="Arial"/>
                <a:cs typeface="Arial"/>
              </a:rPr>
              <a:t> </a:t>
            </a:r>
            <a:r>
              <a:rPr sz="1200" dirty="0">
                <a:solidFill>
                  <a:srgbClr val="FFFFFF"/>
                </a:solidFill>
                <a:latin typeface="Arial"/>
                <a:cs typeface="Arial"/>
              </a:rPr>
              <a:t>är</a:t>
            </a:r>
            <a:r>
              <a:rPr sz="1200" spc="-15" dirty="0">
                <a:solidFill>
                  <a:srgbClr val="FFFFFF"/>
                </a:solidFill>
                <a:latin typeface="Arial"/>
                <a:cs typeface="Arial"/>
              </a:rPr>
              <a:t> </a:t>
            </a:r>
            <a:r>
              <a:rPr sz="1200" dirty="0">
                <a:solidFill>
                  <a:srgbClr val="FFFFFF"/>
                </a:solidFill>
                <a:latin typeface="Arial"/>
                <a:cs typeface="Arial"/>
              </a:rPr>
              <a:t>intressanta</a:t>
            </a:r>
            <a:r>
              <a:rPr sz="1200" spc="-30" dirty="0">
                <a:solidFill>
                  <a:srgbClr val="FFFFFF"/>
                </a:solidFill>
                <a:latin typeface="Arial"/>
                <a:cs typeface="Arial"/>
              </a:rPr>
              <a:t> </a:t>
            </a:r>
            <a:r>
              <a:rPr sz="1200" dirty="0">
                <a:solidFill>
                  <a:srgbClr val="FFFFFF"/>
                </a:solidFill>
                <a:latin typeface="Arial"/>
                <a:cs typeface="Arial"/>
              </a:rPr>
              <a:t>mervärden</a:t>
            </a:r>
            <a:r>
              <a:rPr sz="1200" spc="-25" dirty="0">
                <a:solidFill>
                  <a:srgbClr val="FFFFFF"/>
                </a:solidFill>
                <a:latin typeface="Arial"/>
                <a:cs typeface="Arial"/>
              </a:rPr>
              <a:t> </a:t>
            </a:r>
            <a:r>
              <a:rPr sz="1200" dirty="0">
                <a:solidFill>
                  <a:srgbClr val="FFFFFF"/>
                </a:solidFill>
                <a:latin typeface="Arial"/>
                <a:cs typeface="Arial"/>
              </a:rPr>
              <a:t>för</a:t>
            </a:r>
            <a:r>
              <a:rPr sz="1200" spc="-15" dirty="0">
                <a:solidFill>
                  <a:srgbClr val="FFFFFF"/>
                </a:solidFill>
                <a:latin typeface="Arial"/>
                <a:cs typeface="Arial"/>
              </a:rPr>
              <a:t> </a:t>
            </a:r>
            <a:r>
              <a:rPr sz="1200" dirty="0">
                <a:solidFill>
                  <a:srgbClr val="FFFFFF"/>
                </a:solidFill>
                <a:latin typeface="Arial"/>
                <a:cs typeface="Arial"/>
              </a:rPr>
              <a:t>både</a:t>
            </a:r>
            <a:r>
              <a:rPr sz="1200" spc="-30" dirty="0">
                <a:solidFill>
                  <a:srgbClr val="FFFFFF"/>
                </a:solidFill>
                <a:latin typeface="Arial"/>
                <a:cs typeface="Arial"/>
              </a:rPr>
              <a:t> </a:t>
            </a:r>
            <a:r>
              <a:rPr sz="1200" dirty="0">
                <a:solidFill>
                  <a:srgbClr val="FFFFFF"/>
                </a:solidFill>
                <a:latin typeface="Arial"/>
                <a:cs typeface="Arial"/>
              </a:rPr>
              <a:t>befintlig</a:t>
            </a:r>
            <a:r>
              <a:rPr sz="1200" spc="-25" dirty="0">
                <a:solidFill>
                  <a:srgbClr val="FFFFFF"/>
                </a:solidFill>
                <a:latin typeface="Arial"/>
                <a:cs typeface="Arial"/>
              </a:rPr>
              <a:t> </a:t>
            </a:r>
            <a:r>
              <a:rPr sz="1200" dirty="0">
                <a:solidFill>
                  <a:srgbClr val="FFFFFF"/>
                </a:solidFill>
                <a:latin typeface="Arial"/>
                <a:cs typeface="Arial"/>
              </a:rPr>
              <a:t>publik</a:t>
            </a:r>
            <a:r>
              <a:rPr sz="1200" spc="-35" dirty="0">
                <a:solidFill>
                  <a:srgbClr val="FFFFFF"/>
                </a:solidFill>
                <a:latin typeface="Arial"/>
                <a:cs typeface="Arial"/>
              </a:rPr>
              <a:t> </a:t>
            </a:r>
            <a:r>
              <a:rPr sz="1200" dirty="0">
                <a:solidFill>
                  <a:srgbClr val="FFFFFF"/>
                </a:solidFill>
                <a:latin typeface="Arial"/>
                <a:cs typeface="Arial"/>
              </a:rPr>
              <a:t>och</a:t>
            </a:r>
            <a:r>
              <a:rPr sz="1200" spc="-5" dirty="0">
                <a:solidFill>
                  <a:srgbClr val="FFFFFF"/>
                </a:solidFill>
                <a:latin typeface="Arial"/>
                <a:cs typeface="Arial"/>
              </a:rPr>
              <a:t> </a:t>
            </a:r>
            <a:r>
              <a:rPr sz="1200" dirty="0">
                <a:solidFill>
                  <a:srgbClr val="FFFFFF"/>
                </a:solidFill>
                <a:latin typeface="Arial"/>
                <a:cs typeface="Arial"/>
              </a:rPr>
              <a:t>nya </a:t>
            </a:r>
            <a:r>
              <a:rPr sz="1200" spc="-10" dirty="0">
                <a:solidFill>
                  <a:srgbClr val="FFFFFF"/>
                </a:solidFill>
                <a:latin typeface="Arial"/>
                <a:cs typeface="Arial"/>
              </a:rPr>
              <a:t>följare.</a:t>
            </a:r>
            <a:endParaRPr sz="1200" dirty="0">
              <a:latin typeface="Arial"/>
              <a:cs typeface="Arial"/>
            </a:endParaRPr>
          </a:p>
          <a:p>
            <a:pPr marL="556260">
              <a:lnSpc>
                <a:spcPct val="100000"/>
              </a:lnSpc>
              <a:spcBef>
                <a:spcPts val="575"/>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b="1" i="1" dirty="0">
                <a:solidFill>
                  <a:srgbClr val="FFFFFF"/>
                </a:solidFill>
                <a:latin typeface="Arial"/>
                <a:cs typeface="Arial"/>
              </a:rPr>
              <a:t>Aktivitet:</a:t>
            </a:r>
            <a:r>
              <a:rPr sz="1200" b="1" i="1" spc="-30" dirty="0">
                <a:solidFill>
                  <a:srgbClr val="FFFFFF"/>
                </a:solidFill>
                <a:latin typeface="Arial"/>
                <a:cs typeface="Arial"/>
              </a:rPr>
              <a:t> </a:t>
            </a:r>
            <a:r>
              <a:rPr lang="sv-SE" sz="1200" b="1" i="1" spc="-30" dirty="0">
                <a:solidFill>
                  <a:srgbClr val="FFFFFF"/>
                </a:solidFill>
                <a:latin typeface="Arial"/>
                <a:cs typeface="Arial"/>
              </a:rPr>
              <a:t>På nivå 2 använder vi djupare statistik från matcher och träningar.</a:t>
            </a:r>
            <a:endParaRPr sz="1200" dirty="0">
              <a:latin typeface="Arial"/>
              <a:cs typeface="Arial"/>
            </a:endParaRPr>
          </a:p>
        </p:txBody>
      </p:sp>
      <p:sp>
        <p:nvSpPr>
          <p:cNvPr id="4" name="object 4"/>
          <p:cNvSpPr txBox="1"/>
          <p:nvPr/>
        </p:nvSpPr>
        <p:spPr>
          <a:xfrm>
            <a:off x="10328275" y="898652"/>
            <a:ext cx="1480185"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Upplevelseprocessen</a:t>
            </a:r>
            <a:endParaRPr sz="1200">
              <a:latin typeface="Arial"/>
              <a:cs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21329" y="1317295"/>
            <a:ext cx="3911600" cy="513715"/>
          </a:xfrm>
          <a:prstGeom prst="rect">
            <a:avLst/>
          </a:prstGeom>
        </p:spPr>
        <p:txBody>
          <a:bodyPr vert="horz" wrap="square" lIns="0" tIns="13335" rIns="0" bIns="0" rtlCol="0">
            <a:spAutoFit/>
          </a:bodyPr>
          <a:lstStyle/>
          <a:p>
            <a:pPr marL="12700">
              <a:lnSpc>
                <a:spcPct val="100000"/>
              </a:lnSpc>
              <a:spcBef>
                <a:spcPts val="105"/>
              </a:spcBef>
            </a:pPr>
            <a:r>
              <a:rPr sz="3200" spc="-10" dirty="0"/>
              <a:t>Upplevelseprocessen</a:t>
            </a:r>
            <a:endParaRPr sz="3200" dirty="0"/>
          </a:p>
        </p:txBody>
      </p:sp>
      <p:grpSp>
        <p:nvGrpSpPr>
          <p:cNvPr id="3" name="object 3"/>
          <p:cNvGrpSpPr/>
          <p:nvPr/>
        </p:nvGrpSpPr>
        <p:grpSpPr>
          <a:xfrm>
            <a:off x="1735835" y="2851365"/>
            <a:ext cx="8807450" cy="603885"/>
            <a:chOff x="1735835" y="2851365"/>
            <a:chExt cx="8807450" cy="603885"/>
          </a:xfrm>
        </p:grpSpPr>
        <p:pic>
          <p:nvPicPr>
            <p:cNvPr id="4" name="object 4"/>
            <p:cNvPicPr/>
            <p:nvPr/>
          </p:nvPicPr>
          <p:blipFill>
            <a:blip r:embed="rId2" cstate="print"/>
            <a:stretch>
              <a:fillRect/>
            </a:stretch>
          </p:blipFill>
          <p:spPr>
            <a:xfrm>
              <a:off x="1735835" y="2924543"/>
              <a:ext cx="8807196" cy="496836"/>
            </a:xfrm>
            <a:prstGeom prst="rect">
              <a:avLst/>
            </a:prstGeom>
          </p:spPr>
        </p:pic>
        <p:sp>
          <p:nvSpPr>
            <p:cNvPr id="5" name="object 5"/>
            <p:cNvSpPr/>
            <p:nvPr/>
          </p:nvSpPr>
          <p:spPr>
            <a:xfrm>
              <a:off x="1779269" y="3049269"/>
              <a:ext cx="8517890" cy="206375"/>
            </a:xfrm>
            <a:custGeom>
              <a:avLst/>
              <a:gdLst/>
              <a:ahLst/>
              <a:cxnLst/>
              <a:rect l="l" t="t" r="r" b="b"/>
              <a:pathLst>
                <a:path w="8517890" h="206375">
                  <a:moveTo>
                    <a:pt x="8311260" y="123820"/>
                  </a:moveTo>
                  <a:lnTo>
                    <a:pt x="8311260" y="206375"/>
                  </a:lnTo>
                  <a:lnTo>
                    <a:pt x="8476259" y="123825"/>
                  </a:lnTo>
                  <a:lnTo>
                    <a:pt x="8311260" y="123820"/>
                  </a:lnTo>
                  <a:close/>
                </a:path>
                <a:path w="8517890" h="206375">
                  <a:moveTo>
                    <a:pt x="8311260" y="82545"/>
                  </a:moveTo>
                  <a:lnTo>
                    <a:pt x="8311260" y="123820"/>
                  </a:lnTo>
                  <a:lnTo>
                    <a:pt x="8331834" y="123825"/>
                  </a:lnTo>
                  <a:lnTo>
                    <a:pt x="8331834" y="82550"/>
                  </a:lnTo>
                  <a:lnTo>
                    <a:pt x="8311260" y="82545"/>
                  </a:lnTo>
                  <a:close/>
                </a:path>
                <a:path w="8517890" h="206375">
                  <a:moveTo>
                    <a:pt x="8311260" y="0"/>
                  </a:moveTo>
                  <a:lnTo>
                    <a:pt x="8311260" y="82545"/>
                  </a:lnTo>
                  <a:lnTo>
                    <a:pt x="8331834" y="82550"/>
                  </a:lnTo>
                  <a:lnTo>
                    <a:pt x="8331834" y="123825"/>
                  </a:lnTo>
                  <a:lnTo>
                    <a:pt x="8476267" y="123820"/>
                  </a:lnTo>
                  <a:lnTo>
                    <a:pt x="8517636" y="103124"/>
                  </a:lnTo>
                  <a:lnTo>
                    <a:pt x="8311260" y="0"/>
                  </a:lnTo>
                  <a:close/>
                </a:path>
                <a:path w="8517890" h="206375">
                  <a:moveTo>
                    <a:pt x="0" y="80899"/>
                  </a:moveTo>
                  <a:lnTo>
                    <a:pt x="0" y="122174"/>
                  </a:lnTo>
                  <a:lnTo>
                    <a:pt x="8311260" y="123820"/>
                  </a:lnTo>
                  <a:lnTo>
                    <a:pt x="8311260" y="82545"/>
                  </a:lnTo>
                  <a:lnTo>
                    <a:pt x="0" y="80899"/>
                  </a:lnTo>
                  <a:close/>
                </a:path>
              </a:pathLst>
            </a:custGeom>
            <a:solidFill>
              <a:srgbClr val="9BC6CF"/>
            </a:solidFill>
          </p:spPr>
          <p:txBody>
            <a:bodyPr wrap="square" lIns="0" tIns="0" rIns="0" bIns="0" rtlCol="0"/>
            <a:lstStyle/>
            <a:p>
              <a:endParaRPr/>
            </a:p>
          </p:txBody>
        </p:sp>
        <p:pic>
          <p:nvPicPr>
            <p:cNvPr id="6" name="object 6"/>
            <p:cNvPicPr/>
            <p:nvPr/>
          </p:nvPicPr>
          <p:blipFill>
            <a:blip r:embed="rId3" cstate="print"/>
            <a:stretch>
              <a:fillRect/>
            </a:stretch>
          </p:blipFill>
          <p:spPr>
            <a:xfrm>
              <a:off x="7443215" y="2851365"/>
              <a:ext cx="119034" cy="603542"/>
            </a:xfrm>
            <a:prstGeom prst="rect">
              <a:avLst/>
            </a:prstGeom>
          </p:spPr>
        </p:pic>
        <p:sp>
          <p:nvSpPr>
            <p:cNvPr id="7" name="object 7"/>
            <p:cNvSpPr/>
            <p:nvPr/>
          </p:nvSpPr>
          <p:spPr>
            <a:xfrm>
              <a:off x="7504938" y="2890265"/>
              <a:ext cx="0" cy="504190"/>
            </a:xfrm>
            <a:custGeom>
              <a:avLst/>
              <a:gdLst/>
              <a:ahLst/>
              <a:cxnLst/>
              <a:rect l="l" t="t" r="r" b="b"/>
              <a:pathLst>
                <a:path h="504189">
                  <a:moveTo>
                    <a:pt x="0" y="504063"/>
                  </a:moveTo>
                  <a:lnTo>
                    <a:pt x="0" y="0"/>
                  </a:lnTo>
                </a:path>
              </a:pathLst>
            </a:custGeom>
            <a:ln w="38100">
              <a:solidFill>
                <a:srgbClr val="9BC6CF"/>
              </a:solidFill>
            </a:ln>
          </p:spPr>
          <p:txBody>
            <a:bodyPr wrap="square" lIns="0" tIns="0" rIns="0" bIns="0" rtlCol="0"/>
            <a:lstStyle/>
            <a:p>
              <a:endParaRPr/>
            </a:p>
          </p:txBody>
        </p:sp>
      </p:grpSp>
      <p:sp>
        <p:nvSpPr>
          <p:cNvPr id="8" name="object 8"/>
          <p:cNvSpPr txBox="1"/>
          <p:nvPr/>
        </p:nvSpPr>
        <p:spPr>
          <a:xfrm>
            <a:off x="2276982" y="2715259"/>
            <a:ext cx="1827530" cy="391160"/>
          </a:xfrm>
          <a:prstGeom prst="rect">
            <a:avLst/>
          </a:prstGeom>
        </p:spPr>
        <p:txBody>
          <a:bodyPr vert="horz" wrap="square" lIns="0" tIns="12700" rIns="0" bIns="0" rtlCol="0">
            <a:spAutoFit/>
          </a:bodyPr>
          <a:lstStyle/>
          <a:p>
            <a:pPr marL="476884" marR="5080" indent="-464820">
              <a:lnSpc>
                <a:spcPct val="100000"/>
              </a:lnSpc>
              <a:spcBef>
                <a:spcPts val="100"/>
              </a:spcBef>
            </a:pPr>
            <a:r>
              <a:rPr sz="1200" i="1" dirty="0">
                <a:solidFill>
                  <a:srgbClr val="FFFFFF"/>
                </a:solidFill>
                <a:latin typeface="Arial"/>
                <a:cs typeface="Arial"/>
              </a:rPr>
              <a:t>Bygga</a:t>
            </a:r>
            <a:r>
              <a:rPr sz="1200" i="1" spc="-40" dirty="0">
                <a:solidFill>
                  <a:srgbClr val="FFFFFF"/>
                </a:solidFill>
                <a:latin typeface="Arial"/>
                <a:cs typeface="Arial"/>
              </a:rPr>
              <a:t> </a:t>
            </a:r>
            <a:r>
              <a:rPr sz="1200" i="1" dirty="0">
                <a:solidFill>
                  <a:srgbClr val="FFFFFF"/>
                </a:solidFill>
                <a:latin typeface="Arial"/>
                <a:cs typeface="Arial"/>
              </a:rPr>
              <a:t>intresse</a:t>
            </a:r>
            <a:r>
              <a:rPr sz="1200" i="1" spc="-30" dirty="0">
                <a:solidFill>
                  <a:srgbClr val="FFFFFF"/>
                </a:solidFill>
                <a:latin typeface="Arial"/>
                <a:cs typeface="Arial"/>
              </a:rPr>
              <a:t> </a:t>
            </a:r>
            <a:r>
              <a:rPr sz="1200" i="1" dirty="0">
                <a:solidFill>
                  <a:srgbClr val="FFFFFF"/>
                </a:solidFill>
                <a:latin typeface="Arial"/>
                <a:cs typeface="Arial"/>
              </a:rPr>
              <a:t>för</a:t>
            </a:r>
            <a:r>
              <a:rPr sz="1200" i="1" spc="-5" dirty="0">
                <a:solidFill>
                  <a:srgbClr val="FFFFFF"/>
                </a:solidFill>
                <a:latin typeface="Arial"/>
                <a:cs typeface="Arial"/>
              </a:rPr>
              <a:t> </a:t>
            </a:r>
            <a:r>
              <a:rPr sz="1200" i="1" spc="-10" dirty="0">
                <a:solidFill>
                  <a:srgbClr val="FFFFFF"/>
                </a:solidFill>
                <a:latin typeface="Arial"/>
                <a:cs typeface="Arial"/>
              </a:rPr>
              <a:t>klubben </a:t>
            </a:r>
            <a:r>
              <a:rPr sz="1200" i="1" dirty="0">
                <a:solidFill>
                  <a:srgbClr val="FFFFFF"/>
                </a:solidFill>
                <a:latin typeface="Arial"/>
                <a:cs typeface="Arial"/>
              </a:rPr>
              <a:t>och</a:t>
            </a:r>
            <a:r>
              <a:rPr sz="1200" i="1" spc="-15" dirty="0">
                <a:solidFill>
                  <a:srgbClr val="FFFFFF"/>
                </a:solidFill>
                <a:latin typeface="Arial"/>
                <a:cs typeface="Arial"/>
              </a:rPr>
              <a:t> </a:t>
            </a:r>
            <a:r>
              <a:rPr sz="1200" i="1" spc="-10" dirty="0">
                <a:solidFill>
                  <a:srgbClr val="FFFFFF"/>
                </a:solidFill>
                <a:latin typeface="Arial"/>
                <a:cs typeface="Arial"/>
              </a:rPr>
              <a:t>matchen</a:t>
            </a:r>
            <a:endParaRPr sz="1200">
              <a:latin typeface="Arial"/>
              <a:cs typeface="Arial"/>
            </a:endParaRPr>
          </a:p>
        </p:txBody>
      </p:sp>
      <p:sp>
        <p:nvSpPr>
          <p:cNvPr id="9" name="object 9"/>
          <p:cNvSpPr txBox="1"/>
          <p:nvPr/>
        </p:nvSpPr>
        <p:spPr>
          <a:xfrm>
            <a:off x="5339334" y="2699384"/>
            <a:ext cx="1446530" cy="391795"/>
          </a:xfrm>
          <a:prstGeom prst="rect">
            <a:avLst/>
          </a:prstGeom>
        </p:spPr>
        <p:txBody>
          <a:bodyPr vert="horz" wrap="square" lIns="0" tIns="12700" rIns="0" bIns="0" rtlCol="0">
            <a:spAutoFit/>
          </a:bodyPr>
          <a:lstStyle/>
          <a:p>
            <a:pPr algn="ctr">
              <a:lnSpc>
                <a:spcPct val="100000"/>
              </a:lnSpc>
              <a:spcBef>
                <a:spcPts val="100"/>
              </a:spcBef>
            </a:pPr>
            <a:r>
              <a:rPr sz="1200" i="1" dirty="0">
                <a:solidFill>
                  <a:srgbClr val="FFFFFF"/>
                </a:solidFill>
                <a:latin typeface="Arial"/>
                <a:cs typeface="Arial"/>
              </a:rPr>
              <a:t>Före,</a:t>
            </a:r>
            <a:r>
              <a:rPr sz="1200" i="1" spc="-15" dirty="0">
                <a:solidFill>
                  <a:srgbClr val="FFFFFF"/>
                </a:solidFill>
                <a:latin typeface="Arial"/>
                <a:cs typeface="Arial"/>
              </a:rPr>
              <a:t> </a:t>
            </a:r>
            <a:r>
              <a:rPr sz="1200" i="1" dirty="0">
                <a:solidFill>
                  <a:srgbClr val="FFFFFF"/>
                </a:solidFill>
                <a:latin typeface="Arial"/>
                <a:cs typeface="Arial"/>
              </a:rPr>
              <a:t>under</a:t>
            </a:r>
            <a:r>
              <a:rPr sz="1200" i="1" spc="-30" dirty="0">
                <a:solidFill>
                  <a:srgbClr val="FFFFFF"/>
                </a:solidFill>
                <a:latin typeface="Arial"/>
                <a:cs typeface="Arial"/>
              </a:rPr>
              <a:t> </a:t>
            </a:r>
            <a:r>
              <a:rPr sz="1200" i="1" dirty="0">
                <a:solidFill>
                  <a:srgbClr val="FFFFFF"/>
                </a:solidFill>
                <a:latin typeface="Arial"/>
                <a:cs typeface="Arial"/>
              </a:rPr>
              <a:t>och</a:t>
            </a:r>
            <a:r>
              <a:rPr sz="1200" i="1" spc="-20" dirty="0">
                <a:solidFill>
                  <a:srgbClr val="FFFFFF"/>
                </a:solidFill>
                <a:latin typeface="Arial"/>
                <a:cs typeface="Arial"/>
              </a:rPr>
              <a:t> </a:t>
            </a:r>
            <a:r>
              <a:rPr sz="1200" i="1" spc="-10" dirty="0">
                <a:solidFill>
                  <a:srgbClr val="FFFFFF"/>
                </a:solidFill>
                <a:latin typeface="Arial"/>
                <a:cs typeface="Arial"/>
              </a:rPr>
              <a:t>efter</a:t>
            </a:r>
            <a:endParaRPr sz="1200">
              <a:latin typeface="Arial"/>
              <a:cs typeface="Arial"/>
            </a:endParaRPr>
          </a:p>
          <a:p>
            <a:pPr marL="1905" algn="ctr">
              <a:lnSpc>
                <a:spcPct val="100000"/>
              </a:lnSpc>
            </a:pPr>
            <a:r>
              <a:rPr sz="1200" i="1" spc="-10" dirty="0">
                <a:solidFill>
                  <a:srgbClr val="FFFFFF"/>
                </a:solidFill>
                <a:latin typeface="Arial"/>
                <a:cs typeface="Arial"/>
              </a:rPr>
              <a:t>arenaupplevelsen</a:t>
            </a:r>
            <a:endParaRPr sz="1200">
              <a:latin typeface="Arial"/>
              <a:cs typeface="Arial"/>
            </a:endParaRPr>
          </a:p>
        </p:txBody>
      </p:sp>
      <p:sp>
        <p:nvSpPr>
          <p:cNvPr id="10" name="object 10"/>
          <p:cNvSpPr txBox="1"/>
          <p:nvPr/>
        </p:nvSpPr>
        <p:spPr>
          <a:xfrm>
            <a:off x="8141589" y="2727452"/>
            <a:ext cx="1623695" cy="391160"/>
          </a:xfrm>
          <a:prstGeom prst="rect">
            <a:avLst/>
          </a:prstGeom>
        </p:spPr>
        <p:txBody>
          <a:bodyPr vert="horz" wrap="square" lIns="0" tIns="12700" rIns="0" bIns="0" rtlCol="0">
            <a:spAutoFit/>
          </a:bodyPr>
          <a:lstStyle/>
          <a:p>
            <a:pPr marL="396875" marR="5080" indent="-384810">
              <a:lnSpc>
                <a:spcPct val="100000"/>
              </a:lnSpc>
              <a:spcBef>
                <a:spcPts val="100"/>
              </a:spcBef>
            </a:pPr>
            <a:r>
              <a:rPr sz="1200" i="1" spc="-10" dirty="0">
                <a:solidFill>
                  <a:srgbClr val="FFFFFF"/>
                </a:solidFill>
                <a:latin typeface="Arial"/>
                <a:cs typeface="Arial"/>
              </a:rPr>
              <a:t>Mervärden</a:t>
            </a:r>
            <a:r>
              <a:rPr sz="1200" i="1" spc="-40" dirty="0">
                <a:solidFill>
                  <a:srgbClr val="FFFFFF"/>
                </a:solidFill>
                <a:latin typeface="Arial"/>
                <a:cs typeface="Arial"/>
              </a:rPr>
              <a:t> </a:t>
            </a:r>
            <a:r>
              <a:rPr sz="1200" i="1" dirty="0">
                <a:solidFill>
                  <a:srgbClr val="FFFFFF"/>
                </a:solidFill>
                <a:latin typeface="Arial"/>
                <a:cs typeface="Arial"/>
              </a:rPr>
              <a:t>när</a:t>
            </a:r>
            <a:r>
              <a:rPr sz="1200" i="1" spc="-25" dirty="0">
                <a:solidFill>
                  <a:srgbClr val="FFFFFF"/>
                </a:solidFill>
                <a:latin typeface="Arial"/>
                <a:cs typeface="Arial"/>
              </a:rPr>
              <a:t> </a:t>
            </a:r>
            <a:r>
              <a:rPr sz="1200" i="1" spc="-10" dirty="0">
                <a:solidFill>
                  <a:srgbClr val="FFFFFF"/>
                </a:solidFill>
                <a:latin typeface="Arial"/>
                <a:cs typeface="Arial"/>
              </a:rPr>
              <a:t>publiken </a:t>
            </a:r>
            <a:r>
              <a:rPr sz="1200" i="1" dirty="0">
                <a:solidFill>
                  <a:srgbClr val="FFFFFF"/>
                </a:solidFill>
                <a:latin typeface="Arial"/>
                <a:cs typeface="Arial"/>
              </a:rPr>
              <a:t>kommit</a:t>
            </a:r>
            <a:r>
              <a:rPr sz="1200" i="1" spc="-65" dirty="0">
                <a:solidFill>
                  <a:srgbClr val="FFFFFF"/>
                </a:solidFill>
                <a:latin typeface="Arial"/>
                <a:cs typeface="Arial"/>
              </a:rPr>
              <a:t> </a:t>
            </a:r>
            <a:r>
              <a:rPr sz="1200" i="1" spc="-25" dirty="0">
                <a:solidFill>
                  <a:srgbClr val="FFFFFF"/>
                </a:solidFill>
                <a:latin typeface="Arial"/>
                <a:cs typeface="Arial"/>
              </a:rPr>
              <a:t>hem</a:t>
            </a:r>
            <a:endParaRPr sz="1200">
              <a:latin typeface="Arial"/>
              <a:cs typeface="Arial"/>
            </a:endParaRPr>
          </a:p>
        </p:txBody>
      </p:sp>
      <p:grpSp>
        <p:nvGrpSpPr>
          <p:cNvPr id="11" name="object 11"/>
          <p:cNvGrpSpPr/>
          <p:nvPr/>
        </p:nvGrpSpPr>
        <p:grpSpPr>
          <a:xfrm>
            <a:off x="1723644" y="2096985"/>
            <a:ext cx="2933700" cy="572135"/>
            <a:chOff x="1723644" y="2096985"/>
            <a:chExt cx="2933700" cy="572135"/>
          </a:xfrm>
        </p:grpSpPr>
        <p:pic>
          <p:nvPicPr>
            <p:cNvPr id="12" name="object 12"/>
            <p:cNvPicPr/>
            <p:nvPr/>
          </p:nvPicPr>
          <p:blipFill>
            <a:blip r:embed="rId4" cstate="print"/>
            <a:stretch>
              <a:fillRect/>
            </a:stretch>
          </p:blipFill>
          <p:spPr>
            <a:xfrm>
              <a:off x="1723644" y="2096985"/>
              <a:ext cx="2933700" cy="512102"/>
            </a:xfrm>
            <a:prstGeom prst="rect">
              <a:avLst/>
            </a:prstGeom>
          </p:spPr>
        </p:pic>
        <p:pic>
          <p:nvPicPr>
            <p:cNvPr id="13" name="object 13"/>
            <p:cNvPicPr/>
            <p:nvPr/>
          </p:nvPicPr>
          <p:blipFill>
            <a:blip r:embed="rId5" cstate="print"/>
            <a:stretch>
              <a:fillRect/>
            </a:stretch>
          </p:blipFill>
          <p:spPr>
            <a:xfrm>
              <a:off x="2694432" y="2107679"/>
              <a:ext cx="990612" cy="560844"/>
            </a:xfrm>
            <a:prstGeom prst="rect">
              <a:avLst/>
            </a:prstGeom>
          </p:spPr>
        </p:pic>
        <p:sp>
          <p:nvSpPr>
            <p:cNvPr id="14" name="object 14"/>
            <p:cNvSpPr/>
            <p:nvPr/>
          </p:nvSpPr>
          <p:spPr>
            <a:xfrm>
              <a:off x="1770888" y="2124456"/>
              <a:ext cx="2844165" cy="422275"/>
            </a:xfrm>
            <a:custGeom>
              <a:avLst/>
              <a:gdLst/>
              <a:ahLst/>
              <a:cxnLst/>
              <a:rect l="l" t="t" r="r" b="b"/>
              <a:pathLst>
                <a:path w="2844165" h="422275">
                  <a:moveTo>
                    <a:pt x="2843784" y="0"/>
                  </a:moveTo>
                  <a:lnTo>
                    <a:pt x="0" y="0"/>
                  </a:lnTo>
                  <a:lnTo>
                    <a:pt x="0" y="422148"/>
                  </a:lnTo>
                  <a:lnTo>
                    <a:pt x="2843784" y="422148"/>
                  </a:lnTo>
                  <a:lnTo>
                    <a:pt x="2843784" y="0"/>
                  </a:lnTo>
                  <a:close/>
                </a:path>
              </a:pathLst>
            </a:custGeom>
            <a:solidFill>
              <a:schemeClr val="accent1"/>
            </a:solidFill>
          </p:spPr>
          <p:txBody>
            <a:bodyPr wrap="square" lIns="0" tIns="0" rIns="0" bIns="0" rtlCol="0"/>
            <a:lstStyle/>
            <a:p>
              <a:endParaRPr dirty="0"/>
            </a:p>
          </p:txBody>
        </p:sp>
        <p:sp>
          <p:nvSpPr>
            <p:cNvPr id="15" name="object 15"/>
            <p:cNvSpPr/>
            <p:nvPr/>
          </p:nvSpPr>
          <p:spPr>
            <a:xfrm>
              <a:off x="1770888" y="2124456"/>
              <a:ext cx="2844165" cy="422275"/>
            </a:xfrm>
            <a:custGeom>
              <a:avLst/>
              <a:gdLst/>
              <a:ahLst/>
              <a:cxnLst/>
              <a:rect l="l" t="t" r="r" b="b"/>
              <a:pathLst>
                <a:path w="2844165" h="422275">
                  <a:moveTo>
                    <a:pt x="0" y="422148"/>
                  </a:moveTo>
                  <a:lnTo>
                    <a:pt x="2843784" y="422148"/>
                  </a:lnTo>
                  <a:lnTo>
                    <a:pt x="2843784" y="0"/>
                  </a:lnTo>
                  <a:lnTo>
                    <a:pt x="0" y="0"/>
                  </a:lnTo>
                  <a:lnTo>
                    <a:pt x="0" y="422148"/>
                  </a:lnTo>
                  <a:close/>
                </a:path>
              </a:pathLst>
            </a:custGeom>
            <a:ln w="9524">
              <a:solidFill>
                <a:srgbClr val="005F70"/>
              </a:solidFill>
            </a:ln>
          </p:spPr>
          <p:txBody>
            <a:bodyPr wrap="square" lIns="0" tIns="0" rIns="0" bIns="0" rtlCol="0"/>
            <a:lstStyle/>
            <a:p>
              <a:endParaRPr/>
            </a:p>
          </p:txBody>
        </p:sp>
      </p:grpSp>
      <p:grpSp>
        <p:nvGrpSpPr>
          <p:cNvPr id="16" name="object 16"/>
          <p:cNvGrpSpPr/>
          <p:nvPr/>
        </p:nvGrpSpPr>
        <p:grpSpPr>
          <a:xfrm>
            <a:off x="2766060" y="2804121"/>
            <a:ext cx="6565900" cy="1521460"/>
            <a:chOff x="2766060" y="2804121"/>
            <a:chExt cx="6565900" cy="1521460"/>
          </a:xfrm>
        </p:grpSpPr>
        <p:pic>
          <p:nvPicPr>
            <p:cNvPr id="17" name="object 17"/>
            <p:cNvPicPr/>
            <p:nvPr/>
          </p:nvPicPr>
          <p:blipFill>
            <a:blip r:embed="rId6" cstate="print"/>
            <a:stretch>
              <a:fillRect/>
            </a:stretch>
          </p:blipFill>
          <p:spPr>
            <a:xfrm>
              <a:off x="2766060" y="3308591"/>
              <a:ext cx="797064" cy="1016520"/>
            </a:xfrm>
            <a:prstGeom prst="rect">
              <a:avLst/>
            </a:prstGeom>
          </p:spPr>
        </p:pic>
        <p:sp>
          <p:nvSpPr>
            <p:cNvPr id="18" name="object 18"/>
            <p:cNvSpPr/>
            <p:nvPr/>
          </p:nvSpPr>
          <p:spPr>
            <a:xfrm>
              <a:off x="3053080" y="3686555"/>
              <a:ext cx="228600" cy="577215"/>
            </a:xfrm>
            <a:custGeom>
              <a:avLst/>
              <a:gdLst/>
              <a:ahLst/>
              <a:cxnLst/>
              <a:rect l="l" t="t" r="r" b="b"/>
              <a:pathLst>
                <a:path w="228600" h="577214">
                  <a:moveTo>
                    <a:pt x="152441" y="380957"/>
                  </a:moveTo>
                  <a:lnTo>
                    <a:pt x="76241" y="381042"/>
                  </a:lnTo>
                  <a:lnTo>
                    <a:pt x="76453" y="576961"/>
                  </a:lnTo>
                  <a:lnTo>
                    <a:pt x="152653" y="576834"/>
                  </a:lnTo>
                  <a:lnTo>
                    <a:pt x="152441" y="380957"/>
                  </a:lnTo>
                  <a:close/>
                </a:path>
                <a:path w="228600" h="577214">
                  <a:moveTo>
                    <a:pt x="113792" y="0"/>
                  </a:moveTo>
                  <a:lnTo>
                    <a:pt x="0" y="381127"/>
                  </a:lnTo>
                  <a:lnTo>
                    <a:pt x="76241" y="381042"/>
                  </a:lnTo>
                  <a:lnTo>
                    <a:pt x="76200" y="342900"/>
                  </a:lnTo>
                  <a:lnTo>
                    <a:pt x="217153" y="342900"/>
                  </a:lnTo>
                  <a:lnTo>
                    <a:pt x="113792"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599" y="380873"/>
                  </a:lnTo>
                  <a:lnTo>
                    <a:pt x="217153" y="342900"/>
                  </a:lnTo>
                  <a:close/>
                </a:path>
              </a:pathLst>
            </a:custGeom>
            <a:solidFill>
              <a:srgbClr val="9BC6CF"/>
            </a:solidFill>
          </p:spPr>
          <p:txBody>
            <a:bodyPr wrap="square" lIns="0" tIns="0" rIns="0" bIns="0" rtlCol="0"/>
            <a:lstStyle/>
            <a:p>
              <a:endParaRPr/>
            </a:p>
          </p:txBody>
        </p:sp>
        <p:pic>
          <p:nvPicPr>
            <p:cNvPr id="19" name="object 19"/>
            <p:cNvPicPr/>
            <p:nvPr/>
          </p:nvPicPr>
          <p:blipFill>
            <a:blip r:embed="rId6" cstate="print"/>
            <a:stretch>
              <a:fillRect/>
            </a:stretch>
          </p:blipFill>
          <p:spPr>
            <a:xfrm>
              <a:off x="5652516" y="3308591"/>
              <a:ext cx="797064" cy="1016520"/>
            </a:xfrm>
            <a:prstGeom prst="rect">
              <a:avLst/>
            </a:prstGeom>
          </p:spPr>
        </p:pic>
        <p:sp>
          <p:nvSpPr>
            <p:cNvPr id="20" name="object 20"/>
            <p:cNvSpPr/>
            <p:nvPr/>
          </p:nvSpPr>
          <p:spPr>
            <a:xfrm>
              <a:off x="5939536" y="3686555"/>
              <a:ext cx="228600" cy="577215"/>
            </a:xfrm>
            <a:custGeom>
              <a:avLst/>
              <a:gdLst/>
              <a:ahLst/>
              <a:cxnLst/>
              <a:rect l="l" t="t" r="r" b="b"/>
              <a:pathLst>
                <a:path w="228600" h="577214">
                  <a:moveTo>
                    <a:pt x="152441" y="380957"/>
                  </a:moveTo>
                  <a:lnTo>
                    <a:pt x="76241" y="381042"/>
                  </a:lnTo>
                  <a:lnTo>
                    <a:pt x="76453" y="576961"/>
                  </a:lnTo>
                  <a:lnTo>
                    <a:pt x="152653" y="576834"/>
                  </a:lnTo>
                  <a:lnTo>
                    <a:pt x="152441" y="380957"/>
                  </a:lnTo>
                  <a:close/>
                </a:path>
                <a:path w="228600" h="577214">
                  <a:moveTo>
                    <a:pt x="113791" y="0"/>
                  </a:moveTo>
                  <a:lnTo>
                    <a:pt x="0" y="381127"/>
                  </a:lnTo>
                  <a:lnTo>
                    <a:pt x="76241" y="381042"/>
                  </a:lnTo>
                  <a:lnTo>
                    <a:pt x="76200" y="342900"/>
                  </a:lnTo>
                  <a:lnTo>
                    <a:pt x="217153" y="342900"/>
                  </a:lnTo>
                  <a:lnTo>
                    <a:pt x="113791"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600" y="380873"/>
                  </a:lnTo>
                  <a:lnTo>
                    <a:pt x="217153" y="342900"/>
                  </a:lnTo>
                  <a:close/>
                </a:path>
              </a:pathLst>
            </a:custGeom>
            <a:solidFill>
              <a:srgbClr val="9BC6CF"/>
            </a:solidFill>
          </p:spPr>
          <p:txBody>
            <a:bodyPr wrap="square" lIns="0" tIns="0" rIns="0" bIns="0" rtlCol="0"/>
            <a:lstStyle/>
            <a:p>
              <a:endParaRPr/>
            </a:p>
          </p:txBody>
        </p:sp>
        <p:pic>
          <p:nvPicPr>
            <p:cNvPr id="21" name="object 21"/>
            <p:cNvPicPr/>
            <p:nvPr/>
          </p:nvPicPr>
          <p:blipFill>
            <a:blip r:embed="rId3" cstate="print"/>
            <a:stretch>
              <a:fillRect/>
            </a:stretch>
          </p:blipFill>
          <p:spPr>
            <a:xfrm>
              <a:off x="4573524" y="2804121"/>
              <a:ext cx="119034" cy="603542"/>
            </a:xfrm>
            <a:prstGeom prst="rect">
              <a:avLst/>
            </a:prstGeom>
          </p:spPr>
        </p:pic>
        <p:sp>
          <p:nvSpPr>
            <p:cNvPr id="22" name="object 22"/>
            <p:cNvSpPr/>
            <p:nvPr/>
          </p:nvSpPr>
          <p:spPr>
            <a:xfrm>
              <a:off x="4635245" y="2843021"/>
              <a:ext cx="0" cy="504190"/>
            </a:xfrm>
            <a:custGeom>
              <a:avLst/>
              <a:gdLst/>
              <a:ahLst/>
              <a:cxnLst/>
              <a:rect l="l" t="t" r="r" b="b"/>
              <a:pathLst>
                <a:path h="504189">
                  <a:moveTo>
                    <a:pt x="0" y="504063"/>
                  </a:moveTo>
                  <a:lnTo>
                    <a:pt x="0" y="0"/>
                  </a:lnTo>
                </a:path>
              </a:pathLst>
            </a:custGeom>
            <a:ln w="38100">
              <a:solidFill>
                <a:srgbClr val="9BC6CF"/>
              </a:solidFill>
            </a:ln>
          </p:spPr>
          <p:txBody>
            <a:bodyPr wrap="square" lIns="0" tIns="0" rIns="0" bIns="0" rtlCol="0"/>
            <a:lstStyle/>
            <a:p>
              <a:endParaRPr/>
            </a:p>
          </p:txBody>
        </p:sp>
        <p:pic>
          <p:nvPicPr>
            <p:cNvPr id="23" name="object 23"/>
            <p:cNvPicPr/>
            <p:nvPr/>
          </p:nvPicPr>
          <p:blipFill>
            <a:blip r:embed="rId6" cstate="print"/>
            <a:stretch>
              <a:fillRect/>
            </a:stretch>
          </p:blipFill>
          <p:spPr>
            <a:xfrm>
              <a:off x="8534400" y="3308591"/>
              <a:ext cx="797064" cy="1016520"/>
            </a:xfrm>
            <a:prstGeom prst="rect">
              <a:avLst/>
            </a:prstGeom>
          </p:spPr>
        </p:pic>
        <p:sp>
          <p:nvSpPr>
            <p:cNvPr id="24" name="object 24"/>
            <p:cNvSpPr/>
            <p:nvPr/>
          </p:nvSpPr>
          <p:spPr>
            <a:xfrm>
              <a:off x="8821419" y="3686555"/>
              <a:ext cx="228600" cy="577215"/>
            </a:xfrm>
            <a:custGeom>
              <a:avLst/>
              <a:gdLst/>
              <a:ahLst/>
              <a:cxnLst/>
              <a:rect l="l" t="t" r="r" b="b"/>
              <a:pathLst>
                <a:path w="228600" h="577214">
                  <a:moveTo>
                    <a:pt x="152441" y="380957"/>
                  </a:moveTo>
                  <a:lnTo>
                    <a:pt x="76241" y="381042"/>
                  </a:lnTo>
                  <a:lnTo>
                    <a:pt x="76453" y="576961"/>
                  </a:lnTo>
                  <a:lnTo>
                    <a:pt x="152653" y="576834"/>
                  </a:lnTo>
                  <a:lnTo>
                    <a:pt x="152441" y="380957"/>
                  </a:lnTo>
                  <a:close/>
                </a:path>
                <a:path w="228600" h="577214">
                  <a:moveTo>
                    <a:pt x="113791" y="0"/>
                  </a:moveTo>
                  <a:lnTo>
                    <a:pt x="0" y="381127"/>
                  </a:lnTo>
                  <a:lnTo>
                    <a:pt x="76241" y="381042"/>
                  </a:lnTo>
                  <a:lnTo>
                    <a:pt x="76200" y="342900"/>
                  </a:lnTo>
                  <a:lnTo>
                    <a:pt x="217153" y="342900"/>
                  </a:lnTo>
                  <a:lnTo>
                    <a:pt x="113791"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600" y="380873"/>
                  </a:lnTo>
                  <a:lnTo>
                    <a:pt x="217153" y="342900"/>
                  </a:lnTo>
                  <a:close/>
                </a:path>
              </a:pathLst>
            </a:custGeom>
            <a:solidFill>
              <a:srgbClr val="9BC6CF"/>
            </a:solidFill>
          </p:spPr>
          <p:txBody>
            <a:bodyPr wrap="square" lIns="0" tIns="0" rIns="0" bIns="0" rtlCol="0"/>
            <a:lstStyle/>
            <a:p>
              <a:endParaRPr/>
            </a:p>
          </p:txBody>
        </p:sp>
      </p:grpSp>
      <p:sp>
        <p:nvSpPr>
          <p:cNvPr id="25" name="object 25"/>
          <p:cNvSpPr txBox="1"/>
          <p:nvPr/>
        </p:nvSpPr>
        <p:spPr>
          <a:xfrm>
            <a:off x="1775650" y="2180335"/>
            <a:ext cx="2842895" cy="299720"/>
          </a:xfrm>
          <a:prstGeom prst="rect">
            <a:avLst/>
          </a:prstGeom>
        </p:spPr>
        <p:txBody>
          <a:bodyPr vert="horz" wrap="square" lIns="0" tIns="12700" rIns="0" bIns="0" rtlCol="0">
            <a:spAutoFit/>
          </a:bodyPr>
          <a:lstStyle/>
          <a:p>
            <a:pPr marR="635" algn="ctr">
              <a:lnSpc>
                <a:spcPct val="100000"/>
              </a:lnSpc>
              <a:spcBef>
                <a:spcPts val="100"/>
              </a:spcBef>
            </a:pPr>
            <a:r>
              <a:rPr sz="1800" spc="-20" dirty="0">
                <a:solidFill>
                  <a:srgbClr val="FFFFFF"/>
                </a:solidFill>
                <a:latin typeface="Arial"/>
                <a:cs typeface="Arial"/>
              </a:rPr>
              <a:t>FÖRE</a:t>
            </a:r>
            <a:endParaRPr sz="1800">
              <a:latin typeface="Arial"/>
              <a:cs typeface="Arial"/>
            </a:endParaRPr>
          </a:p>
        </p:txBody>
      </p:sp>
      <p:grpSp>
        <p:nvGrpSpPr>
          <p:cNvPr id="26" name="object 26"/>
          <p:cNvGrpSpPr/>
          <p:nvPr/>
        </p:nvGrpSpPr>
        <p:grpSpPr>
          <a:xfrm>
            <a:off x="4584191" y="2096985"/>
            <a:ext cx="2933700" cy="572135"/>
            <a:chOff x="4584191" y="2096985"/>
            <a:chExt cx="2933700" cy="572135"/>
          </a:xfrm>
        </p:grpSpPr>
        <p:pic>
          <p:nvPicPr>
            <p:cNvPr id="27" name="object 27"/>
            <p:cNvPicPr/>
            <p:nvPr/>
          </p:nvPicPr>
          <p:blipFill>
            <a:blip r:embed="rId4" cstate="print"/>
            <a:stretch>
              <a:fillRect/>
            </a:stretch>
          </p:blipFill>
          <p:spPr>
            <a:xfrm>
              <a:off x="4584191" y="2096985"/>
              <a:ext cx="2933700" cy="512102"/>
            </a:xfrm>
            <a:prstGeom prst="rect">
              <a:avLst/>
            </a:prstGeom>
          </p:spPr>
        </p:pic>
        <p:pic>
          <p:nvPicPr>
            <p:cNvPr id="28" name="object 28"/>
            <p:cNvPicPr/>
            <p:nvPr/>
          </p:nvPicPr>
          <p:blipFill>
            <a:blip r:embed="rId7" cstate="print"/>
            <a:stretch>
              <a:fillRect/>
            </a:stretch>
          </p:blipFill>
          <p:spPr>
            <a:xfrm>
              <a:off x="5468111" y="2107679"/>
              <a:ext cx="1165860" cy="560844"/>
            </a:xfrm>
            <a:prstGeom prst="rect">
              <a:avLst/>
            </a:prstGeom>
          </p:spPr>
        </p:pic>
        <p:sp>
          <p:nvSpPr>
            <p:cNvPr id="29" name="object 29"/>
            <p:cNvSpPr/>
            <p:nvPr/>
          </p:nvSpPr>
          <p:spPr>
            <a:xfrm>
              <a:off x="4631435" y="2124456"/>
              <a:ext cx="2844165" cy="422275"/>
            </a:xfrm>
            <a:custGeom>
              <a:avLst/>
              <a:gdLst/>
              <a:ahLst/>
              <a:cxnLst/>
              <a:rect l="l" t="t" r="r" b="b"/>
              <a:pathLst>
                <a:path w="2844165" h="422275">
                  <a:moveTo>
                    <a:pt x="2843784" y="0"/>
                  </a:moveTo>
                  <a:lnTo>
                    <a:pt x="0" y="0"/>
                  </a:lnTo>
                  <a:lnTo>
                    <a:pt x="0" y="422148"/>
                  </a:lnTo>
                  <a:lnTo>
                    <a:pt x="2843784" y="422148"/>
                  </a:lnTo>
                  <a:lnTo>
                    <a:pt x="2843784" y="0"/>
                  </a:lnTo>
                  <a:close/>
                </a:path>
              </a:pathLst>
            </a:custGeom>
            <a:solidFill>
              <a:schemeClr val="accent2"/>
            </a:solidFill>
          </p:spPr>
          <p:txBody>
            <a:bodyPr wrap="square" lIns="0" tIns="0" rIns="0" bIns="0" rtlCol="0"/>
            <a:lstStyle/>
            <a:p>
              <a:endParaRPr dirty="0"/>
            </a:p>
          </p:txBody>
        </p:sp>
        <p:sp>
          <p:nvSpPr>
            <p:cNvPr id="30" name="object 30"/>
            <p:cNvSpPr/>
            <p:nvPr/>
          </p:nvSpPr>
          <p:spPr>
            <a:xfrm>
              <a:off x="4631435" y="2124456"/>
              <a:ext cx="2844165" cy="422275"/>
            </a:xfrm>
            <a:custGeom>
              <a:avLst/>
              <a:gdLst/>
              <a:ahLst/>
              <a:cxnLst/>
              <a:rect l="l" t="t" r="r" b="b"/>
              <a:pathLst>
                <a:path w="2844165" h="422275">
                  <a:moveTo>
                    <a:pt x="0" y="422148"/>
                  </a:moveTo>
                  <a:lnTo>
                    <a:pt x="2843784" y="422148"/>
                  </a:lnTo>
                  <a:lnTo>
                    <a:pt x="2843784" y="0"/>
                  </a:lnTo>
                  <a:lnTo>
                    <a:pt x="0" y="0"/>
                  </a:lnTo>
                  <a:lnTo>
                    <a:pt x="0" y="422148"/>
                  </a:lnTo>
                  <a:close/>
                </a:path>
              </a:pathLst>
            </a:custGeom>
            <a:ln w="9524">
              <a:solidFill>
                <a:srgbClr val="BA9C00"/>
              </a:solidFill>
            </a:ln>
          </p:spPr>
          <p:txBody>
            <a:bodyPr wrap="square" lIns="0" tIns="0" rIns="0" bIns="0" rtlCol="0"/>
            <a:lstStyle/>
            <a:p>
              <a:endParaRPr/>
            </a:p>
          </p:txBody>
        </p:sp>
      </p:grpSp>
      <p:sp>
        <p:nvSpPr>
          <p:cNvPr id="31" name="object 31"/>
          <p:cNvSpPr txBox="1"/>
          <p:nvPr/>
        </p:nvSpPr>
        <p:spPr>
          <a:xfrm>
            <a:off x="4627816" y="2180335"/>
            <a:ext cx="2853055" cy="299720"/>
          </a:xfrm>
          <a:prstGeom prst="rect">
            <a:avLst/>
          </a:prstGeom>
        </p:spPr>
        <p:txBody>
          <a:bodyPr vert="horz" wrap="square" lIns="0" tIns="12700" rIns="0" bIns="0" rtlCol="0">
            <a:spAutoFit/>
          </a:bodyPr>
          <a:lstStyle/>
          <a:p>
            <a:pPr marL="1905" algn="ctr">
              <a:lnSpc>
                <a:spcPct val="100000"/>
              </a:lnSpc>
              <a:spcBef>
                <a:spcPts val="100"/>
              </a:spcBef>
            </a:pPr>
            <a:r>
              <a:rPr sz="1800" spc="-10" dirty="0">
                <a:solidFill>
                  <a:schemeClr val="bg1"/>
                </a:solidFill>
                <a:latin typeface="Arial"/>
                <a:cs typeface="Arial"/>
              </a:rPr>
              <a:t>UNDER</a:t>
            </a:r>
            <a:endParaRPr sz="1800" dirty="0">
              <a:solidFill>
                <a:schemeClr val="bg1"/>
              </a:solidFill>
              <a:latin typeface="Arial"/>
              <a:cs typeface="Arial"/>
            </a:endParaRPr>
          </a:p>
        </p:txBody>
      </p:sp>
      <p:grpSp>
        <p:nvGrpSpPr>
          <p:cNvPr id="32" name="object 32"/>
          <p:cNvGrpSpPr/>
          <p:nvPr/>
        </p:nvGrpSpPr>
        <p:grpSpPr>
          <a:xfrm>
            <a:off x="7447788" y="2096985"/>
            <a:ext cx="2933700" cy="572135"/>
            <a:chOff x="7447788" y="2096985"/>
            <a:chExt cx="2933700" cy="572135"/>
          </a:xfrm>
        </p:grpSpPr>
        <p:pic>
          <p:nvPicPr>
            <p:cNvPr id="33" name="object 33"/>
            <p:cNvPicPr/>
            <p:nvPr/>
          </p:nvPicPr>
          <p:blipFill>
            <a:blip r:embed="rId4" cstate="print"/>
            <a:stretch>
              <a:fillRect/>
            </a:stretch>
          </p:blipFill>
          <p:spPr>
            <a:xfrm>
              <a:off x="7447788" y="2096985"/>
              <a:ext cx="2933700" cy="512102"/>
            </a:xfrm>
            <a:prstGeom prst="rect">
              <a:avLst/>
            </a:prstGeom>
          </p:spPr>
        </p:pic>
        <p:pic>
          <p:nvPicPr>
            <p:cNvPr id="34" name="object 34"/>
            <p:cNvPicPr/>
            <p:nvPr/>
          </p:nvPicPr>
          <p:blipFill>
            <a:blip r:embed="rId8" cstate="print"/>
            <a:stretch>
              <a:fillRect/>
            </a:stretch>
          </p:blipFill>
          <p:spPr>
            <a:xfrm>
              <a:off x="8360663" y="2107679"/>
              <a:ext cx="1106436" cy="560844"/>
            </a:xfrm>
            <a:prstGeom prst="rect">
              <a:avLst/>
            </a:prstGeom>
          </p:spPr>
        </p:pic>
        <p:sp>
          <p:nvSpPr>
            <p:cNvPr id="35" name="object 35"/>
            <p:cNvSpPr/>
            <p:nvPr/>
          </p:nvSpPr>
          <p:spPr>
            <a:xfrm>
              <a:off x="7495032" y="2124456"/>
              <a:ext cx="2844165" cy="422275"/>
            </a:xfrm>
            <a:custGeom>
              <a:avLst/>
              <a:gdLst/>
              <a:ahLst/>
              <a:cxnLst/>
              <a:rect l="l" t="t" r="r" b="b"/>
              <a:pathLst>
                <a:path w="2844165" h="422275">
                  <a:moveTo>
                    <a:pt x="0" y="422148"/>
                  </a:moveTo>
                  <a:lnTo>
                    <a:pt x="2843783" y="422148"/>
                  </a:lnTo>
                  <a:lnTo>
                    <a:pt x="2843783" y="0"/>
                  </a:lnTo>
                  <a:lnTo>
                    <a:pt x="0" y="0"/>
                  </a:lnTo>
                  <a:lnTo>
                    <a:pt x="0" y="422148"/>
                  </a:lnTo>
                  <a:close/>
                </a:path>
              </a:pathLst>
            </a:custGeom>
            <a:ln w="9524">
              <a:solidFill>
                <a:srgbClr val="9BC6CF"/>
              </a:solidFill>
            </a:ln>
          </p:spPr>
          <p:txBody>
            <a:bodyPr wrap="square" lIns="0" tIns="0" rIns="0" bIns="0" rtlCol="0"/>
            <a:lstStyle/>
            <a:p>
              <a:endParaRPr/>
            </a:p>
          </p:txBody>
        </p:sp>
      </p:grpSp>
      <p:sp>
        <p:nvSpPr>
          <p:cNvPr id="36" name="object 36"/>
          <p:cNvSpPr txBox="1"/>
          <p:nvPr/>
        </p:nvSpPr>
        <p:spPr>
          <a:xfrm>
            <a:off x="7495031" y="2124455"/>
            <a:ext cx="2844165" cy="422275"/>
          </a:xfrm>
          <a:prstGeom prst="rect">
            <a:avLst/>
          </a:prstGeom>
          <a:solidFill>
            <a:srgbClr val="C3DDE1"/>
          </a:solidFill>
        </p:spPr>
        <p:txBody>
          <a:bodyPr vert="horz" wrap="square" lIns="0" tIns="68580" rIns="0" bIns="0" rtlCol="0">
            <a:spAutoFit/>
          </a:bodyPr>
          <a:lstStyle/>
          <a:p>
            <a:pPr marL="1270" algn="ctr">
              <a:lnSpc>
                <a:spcPct val="100000"/>
              </a:lnSpc>
              <a:spcBef>
                <a:spcPts val="540"/>
              </a:spcBef>
            </a:pPr>
            <a:r>
              <a:rPr sz="1800" spc="-10" dirty="0">
                <a:solidFill>
                  <a:srgbClr val="2C5A75"/>
                </a:solidFill>
                <a:latin typeface="Arial"/>
                <a:cs typeface="Arial"/>
              </a:rPr>
              <a:t>EFTER</a:t>
            </a:r>
            <a:endParaRPr sz="1800">
              <a:latin typeface="Arial"/>
              <a:cs typeface="Arial"/>
            </a:endParaRPr>
          </a:p>
        </p:txBody>
      </p:sp>
      <p:sp>
        <p:nvSpPr>
          <p:cNvPr id="37" name="object 37"/>
          <p:cNvSpPr txBox="1"/>
          <p:nvPr/>
        </p:nvSpPr>
        <p:spPr>
          <a:xfrm>
            <a:off x="1779270" y="4470653"/>
            <a:ext cx="8560435" cy="646430"/>
          </a:xfrm>
          <a:prstGeom prst="rect">
            <a:avLst/>
          </a:prstGeom>
          <a:ln w="19050">
            <a:solidFill>
              <a:srgbClr val="9BC6CF"/>
            </a:solidFill>
          </a:ln>
        </p:spPr>
        <p:txBody>
          <a:bodyPr vert="horz" wrap="square" lIns="0" tIns="4445" rIns="0" bIns="0" rtlCol="0">
            <a:spAutoFit/>
          </a:bodyPr>
          <a:lstStyle/>
          <a:p>
            <a:pPr>
              <a:lnSpc>
                <a:spcPct val="100000"/>
              </a:lnSpc>
              <a:spcBef>
                <a:spcPts val="35"/>
              </a:spcBef>
            </a:pPr>
            <a:endParaRPr sz="1500">
              <a:latin typeface="Times New Roman"/>
              <a:cs typeface="Times New Roman"/>
            </a:endParaRPr>
          </a:p>
          <a:p>
            <a:pPr marL="5080" algn="ctr">
              <a:lnSpc>
                <a:spcPct val="100000"/>
              </a:lnSpc>
            </a:pPr>
            <a:r>
              <a:rPr sz="1200" b="1" dirty="0">
                <a:solidFill>
                  <a:srgbClr val="FFFFFF"/>
                </a:solidFill>
                <a:latin typeface="Arial"/>
                <a:cs typeface="Arial"/>
              </a:rPr>
              <a:t>Aktiviteter</a:t>
            </a:r>
            <a:r>
              <a:rPr sz="1200" b="1" spc="25" dirty="0">
                <a:solidFill>
                  <a:srgbClr val="FFFFFF"/>
                </a:solidFill>
                <a:latin typeface="Arial"/>
                <a:cs typeface="Arial"/>
              </a:rPr>
              <a:t> </a:t>
            </a:r>
            <a:r>
              <a:rPr sz="1200" b="1" dirty="0">
                <a:solidFill>
                  <a:srgbClr val="FFFFFF"/>
                </a:solidFill>
                <a:latin typeface="Arial"/>
                <a:cs typeface="Arial"/>
              </a:rPr>
              <a:t>som</a:t>
            </a:r>
            <a:r>
              <a:rPr sz="1200" b="1" spc="-20" dirty="0">
                <a:solidFill>
                  <a:srgbClr val="FFFFFF"/>
                </a:solidFill>
                <a:latin typeface="Arial"/>
                <a:cs typeface="Arial"/>
              </a:rPr>
              <a:t> </a:t>
            </a:r>
            <a:r>
              <a:rPr sz="1200" b="1" dirty="0">
                <a:solidFill>
                  <a:srgbClr val="FFFFFF"/>
                </a:solidFill>
                <a:latin typeface="Arial"/>
                <a:cs typeface="Arial"/>
              </a:rPr>
              <a:t>påverkar</a:t>
            </a:r>
            <a:r>
              <a:rPr sz="1200" b="1" spc="-40" dirty="0">
                <a:solidFill>
                  <a:srgbClr val="FFFFFF"/>
                </a:solidFill>
                <a:latin typeface="Arial"/>
                <a:cs typeface="Arial"/>
              </a:rPr>
              <a:t> </a:t>
            </a:r>
            <a:r>
              <a:rPr sz="1200" b="1" dirty="0">
                <a:solidFill>
                  <a:srgbClr val="FFFFFF"/>
                </a:solidFill>
                <a:latin typeface="Arial"/>
                <a:cs typeface="Arial"/>
              </a:rPr>
              <a:t>målgruppen</a:t>
            </a:r>
            <a:r>
              <a:rPr sz="1200" b="1" spc="-10" dirty="0">
                <a:solidFill>
                  <a:srgbClr val="FFFFFF"/>
                </a:solidFill>
                <a:latin typeface="Arial"/>
                <a:cs typeface="Arial"/>
              </a:rPr>
              <a:t> </a:t>
            </a:r>
            <a:r>
              <a:rPr sz="1200" b="1" dirty="0">
                <a:solidFill>
                  <a:srgbClr val="FFFFFF"/>
                </a:solidFill>
                <a:latin typeface="Arial"/>
                <a:cs typeface="Arial"/>
              </a:rPr>
              <a:t>på</a:t>
            </a:r>
            <a:r>
              <a:rPr sz="1200" b="1" spc="-5" dirty="0">
                <a:solidFill>
                  <a:srgbClr val="FFFFFF"/>
                </a:solidFill>
                <a:latin typeface="Arial"/>
                <a:cs typeface="Arial"/>
              </a:rPr>
              <a:t> </a:t>
            </a:r>
            <a:r>
              <a:rPr sz="1200" b="1" dirty="0">
                <a:solidFill>
                  <a:srgbClr val="FFFFFF"/>
                </a:solidFill>
                <a:latin typeface="Arial"/>
                <a:cs typeface="Arial"/>
              </a:rPr>
              <a:t>kort</a:t>
            </a:r>
            <a:r>
              <a:rPr sz="1200" b="1" spc="-25" dirty="0">
                <a:solidFill>
                  <a:srgbClr val="FFFFFF"/>
                </a:solidFill>
                <a:latin typeface="Arial"/>
                <a:cs typeface="Arial"/>
              </a:rPr>
              <a:t> </a:t>
            </a:r>
            <a:r>
              <a:rPr sz="1200" b="1" dirty="0">
                <a:solidFill>
                  <a:srgbClr val="FFFFFF"/>
                </a:solidFill>
                <a:latin typeface="Arial"/>
                <a:cs typeface="Arial"/>
              </a:rPr>
              <a:t>och</a:t>
            </a:r>
            <a:r>
              <a:rPr sz="1200" b="1" spc="-15" dirty="0">
                <a:solidFill>
                  <a:srgbClr val="FFFFFF"/>
                </a:solidFill>
                <a:latin typeface="Arial"/>
                <a:cs typeface="Arial"/>
              </a:rPr>
              <a:t> </a:t>
            </a:r>
            <a:r>
              <a:rPr sz="1200" b="1" dirty="0">
                <a:solidFill>
                  <a:srgbClr val="FFFFFF"/>
                </a:solidFill>
                <a:latin typeface="Arial"/>
                <a:cs typeface="Arial"/>
              </a:rPr>
              <a:t>lång</a:t>
            </a:r>
            <a:r>
              <a:rPr sz="1200" b="1" spc="5" dirty="0">
                <a:solidFill>
                  <a:srgbClr val="FFFFFF"/>
                </a:solidFill>
                <a:latin typeface="Arial"/>
                <a:cs typeface="Arial"/>
              </a:rPr>
              <a:t> </a:t>
            </a:r>
            <a:r>
              <a:rPr sz="1200" b="1" spc="-20" dirty="0">
                <a:solidFill>
                  <a:srgbClr val="FFFFFF"/>
                </a:solidFill>
                <a:latin typeface="Arial"/>
                <a:cs typeface="Arial"/>
              </a:rPr>
              <a:t>sikt</a:t>
            </a:r>
            <a:endParaRPr sz="1200">
              <a:latin typeface="Arial"/>
              <a:cs typeface="Arial"/>
            </a:endParaRPr>
          </a:p>
        </p:txBody>
      </p:sp>
      <p:sp>
        <p:nvSpPr>
          <p:cNvPr id="38" name="object 38"/>
          <p:cNvSpPr txBox="1"/>
          <p:nvPr/>
        </p:nvSpPr>
        <p:spPr>
          <a:xfrm>
            <a:off x="1953260" y="3253816"/>
            <a:ext cx="525780" cy="194310"/>
          </a:xfrm>
          <a:prstGeom prst="rect">
            <a:avLst/>
          </a:prstGeom>
        </p:spPr>
        <p:txBody>
          <a:bodyPr vert="horz" wrap="square" lIns="0" tIns="13335" rIns="0" bIns="0" rtlCol="0">
            <a:spAutoFit/>
          </a:bodyPr>
          <a:lstStyle/>
          <a:p>
            <a:pPr marL="12700">
              <a:lnSpc>
                <a:spcPct val="100000"/>
              </a:lnSpc>
              <a:spcBef>
                <a:spcPts val="105"/>
              </a:spcBef>
            </a:pPr>
            <a:r>
              <a:rPr sz="1100" spc="-10" dirty="0">
                <a:solidFill>
                  <a:srgbClr val="FFFFFF"/>
                </a:solidFill>
                <a:latin typeface="Arial"/>
                <a:cs typeface="Arial"/>
              </a:rPr>
              <a:t>Intresse</a:t>
            </a:r>
            <a:endParaRPr sz="1100">
              <a:latin typeface="Arial"/>
              <a:cs typeface="Arial"/>
            </a:endParaRPr>
          </a:p>
        </p:txBody>
      </p:sp>
      <p:sp>
        <p:nvSpPr>
          <p:cNvPr id="39" name="object 39"/>
          <p:cNvSpPr txBox="1"/>
          <p:nvPr/>
        </p:nvSpPr>
        <p:spPr>
          <a:xfrm>
            <a:off x="2713482" y="3196589"/>
            <a:ext cx="897890" cy="1243965"/>
          </a:xfrm>
          <a:prstGeom prst="rect">
            <a:avLst/>
          </a:prstGeom>
          <a:ln w="28575">
            <a:solidFill>
              <a:schemeClr val="accent2"/>
            </a:solidFill>
          </a:ln>
        </p:spPr>
        <p:txBody>
          <a:bodyPr vert="horz" wrap="square" lIns="0" tIns="70485" rIns="0" bIns="0" rtlCol="0">
            <a:spAutoFit/>
          </a:bodyPr>
          <a:lstStyle/>
          <a:p>
            <a:pPr marL="231775">
              <a:lnSpc>
                <a:spcPct val="100000"/>
              </a:lnSpc>
              <a:spcBef>
                <a:spcPts val="555"/>
              </a:spcBef>
            </a:pPr>
            <a:r>
              <a:rPr sz="1100" dirty="0">
                <a:solidFill>
                  <a:srgbClr val="FFFFFF"/>
                </a:solidFill>
                <a:latin typeface="Arial"/>
                <a:cs typeface="Arial"/>
              </a:rPr>
              <a:t>Köp</a:t>
            </a:r>
            <a:r>
              <a:rPr sz="1100" spc="-20" dirty="0">
                <a:solidFill>
                  <a:srgbClr val="FFFFFF"/>
                </a:solidFill>
                <a:latin typeface="Arial"/>
                <a:cs typeface="Arial"/>
              </a:rPr>
              <a:t> </a:t>
            </a:r>
            <a:r>
              <a:rPr sz="1100" spc="-25" dirty="0">
                <a:solidFill>
                  <a:srgbClr val="FFFFFF"/>
                </a:solidFill>
                <a:latin typeface="Arial"/>
                <a:cs typeface="Arial"/>
              </a:rPr>
              <a:t>av</a:t>
            </a:r>
            <a:endParaRPr sz="1100">
              <a:latin typeface="Arial"/>
              <a:cs typeface="Arial"/>
            </a:endParaRPr>
          </a:p>
          <a:p>
            <a:pPr marL="285115">
              <a:lnSpc>
                <a:spcPct val="100000"/>
              </a:lnSpc>
              <a:spcBef>
                <a:spcPts val="5"/>
              </a:spcBef>
            </a:pPr>
            <a:r>
              <a:rPr sz="1100" spc="-10" dirty="0">
                <a:solidFill>
                  <a:srgbClr val="FFFFFF"/>
                </a:solidFill>
                <a:latin typeface="Arial"/>
                <a:cs typeface="Arial"/>
              </a:rPr>
              <a:t>biljett</a:t>
            </a:r>
            <a:endParaRPr sz="1100">
              <a:latin typeface="Arial"/>
              <a:cs typeface="Arial"/>
            </a:endParaRPr>
          </a:p>
        </p:txBody>
      </p:sp>
      <p:sp>
        <p:nvSpPr>
          <p:cNvPr id="40" name="object 40"/>
          <p:cNvSpPr txBox="1"/>
          <p:nvPr/>
        </p:nvSpPr>
        <p:spPr>
          <a:xfrm>
            <a:off x="3860419" y="3281298"/>
            <a:ext cx="655320" cy="193675"/>
          </a:xfrm>
          <a:prstGeom prst="rect">
            <a:avLst/>
          </a:prstGeom>
        </p:spPr>
        <p:txBody>
          <a:bodyPr vert="horz" wrap="square" lIns="0" tIns="13335" rIns="0" bIns="0" rtlCol="0">
            <a:spAutoFit/>
          </a:bodyPr>
          <a:lstStyle/>
          <a:p>
            <a:pPr marL="12700">
              <a:lnSpc>
                <a:spcPct val="100000"/>
              </a:lnSpc>
              <a:spcBef>
                <a:spcPts val="105"/>
              </a:spcBef>
            </a:pPr>
            <a:r>
              <a:rPr sz="1100" spc="-10" dirty="0">
                <a:solidFill>
                  <a:srgbClr val="FFFFFF"/>
                </a:solidFill>
                <a:latin typeface="Arial"/>
                <a:cs typeface="Arial"/>
              </a:rPr>
              <a:t>Förväntan</a:t>
            </a:r>
            <a:endParaRPr sz="1100">
              <a:latin typeface="Arial"/>
              <a:cs typeface="Arial"/>
            </a:endParaRPr>
          </a:p>
        </p:txBody>
      </p:sp>
      <p:sp>
        <p:nvSpPr>
          <p:cNvPr id="41" name="object 41"/>
          <p:cNvSpPr txBox="1"/>
          <p:nvPr/>
        </p:nvSpPr>
        <p:spPr>
          <a:xfrm>
            <a:off x="4928742" y="3281298"/>
            <a:ext cx="313690" cy="193675"/>
          </a:xfrm>
          <a:prstGeom prst="rect">
            <a:avLst/>
          </a:prstGeom>
        </p:spPr>
        <p:txBody>
          <a:bodyPr vert="horz" wrap="square" lIns="0" tIns="13335" rIns="0" bIns="0" rtlCol="0">
            <a:spAutoFit/>
          </a:bodyPr>
          <a:lstStyle/>
          <a:p>
            <a:pPr marL="12700">
              <a:lnSpc>
                <a:spcPct val="100000"/>
              </a:lnSpc>
              <a:spcBef>
                <a:spcPts val="105"/>
              </a:spcBef>
            </a:pPr>
            <a:r>
              <a:rPr sz="1100" spc="-20" dirty="0">
                <a:solidFill>
                  <a:srgbClr val="FFFFFF"/>
                </a:solidFill>
                <a:latin typeface="Arial"/>
                <a:cs typeface="Arial"/>
              </a:rPr>
              <a:t>Före</a:t>
            </a:r>
            <a:endParaRPr sz="1100">
              <a:latin typeface="Arial"/>
              <a:cs typeface="Arial"/>
            </a:endParaRPr>
          </a:p>
        </p:txBody>
      </p:sp>
      <p:sp>
        <p:nvSpPr>
          <p:cNvPr id="42" name="object 42"/>
          <p:cNvSpPr txBox="1"/>
          <p:nvPr/>
        </p:nvSpPr>
        <p:spPr>
          <a:xfrm>
            <a:off x="5866257" y="3281298"/>
            <a:ext cx="406400" cy="193675"/>
          </a:xfrm>
          <a:prstGeom prst="rect">
            <a:avLst/>
          </a:prstGeom>
        </p:spPr>
        <p:txBody>
          <a:bodyPr vert="horz" wrap="square" lIns="0" tIns="13335" rIns="0" bIns="0" rtlCol="0">
            <a:spAutoFit/>
          </a:bodyPr>
          <a:lstStyle/>
          <a:p>
            <a:pPr marL="12700">
              <a:lnSpc>
                <a:spcPct val="100000"/>
              </a:lnSpc>
              <a:spcBef>
                <a:spcPts val="105"/>
              </a:spcBef>
            </a:pPr>
            <a:r>
              <a:rPr sz="1100" spc="-20" dirty="0">
                <a:solidFill>
                  <a:srgbClr val="FFFFFF"/>
                </a:solidFill>
                <a:latin typeface="Arial"/>
                <a:cs typeface="Arial"/>
              </a:rPr>
              <a:t>Under</a:t>
            </a:r>
            <a:endParaRPr sz="1100">
              <a:latin typeface="Arial"/>
              <a:cs typeface="Arial"/>
            </a:endParaRPr>
          </a:p>
        </p:txBody>
      </p:sp>
      <p:sp>
        <p:nvSpPr>
          <p:cNvPr id="43" name="object 43"/>
          <p:cNvSpPr txBox="1"/>
          <p:nvPr/>
        </p:nvSpPr>
        <p:spPr>
          <a:xfrm>
            <a:off x="6865746" y="3297682"/>
            <a:ext cx="323850" cy="193675"/>
          </a:xfrm>
          <a:prstGeom prst="rect">
            <a:avLst/>
          </a:prstGeom>
        </p:spPr>
        <p:txBody>
          <a:bodyPr vert="horz" wrap="square" lIns="0" tIns="13335" rIns="0" bIns="0" rtlCol="0">
            <a:spAutoFit/>
          </a:bodyPr>
          <a:lstStyle/>
          <a:p>
            <a:pPr marL="12700">
              <a:lnSpc>
                <a:spcPct val="100000"/>
              </a:lnSpc>
              <a:spcBef>
                <a:spcPts val="105"/>
              </a:spcBef>
            </a:pPr>
            <a:r>
              <a:rPr sz="1100" spc="-10" dirty="0">
                <a:solidFill>
                  <a:srgbClr val="FFFFFF"/>
                </a:solidFill>
                <a:latin typeface="Arial"/>
                <a:cs typeface="Arial"/>
              </a:rPr>
              <a:t>Efter</a:t>
            </a:r>
            <a:endParaRPr sz="1100">
              <a:latin typeface="Arial"/>
              <a:cs typeface="Arial"/>
            </a:endParaRPr>
          </a:p>
        </p:txBody>
      </p:sp>
      <p:grpSp>
        <p:nvGrpSpPr>
          <p:cNvPr id="44" name="object 44"/>
          <p:cNvGrpSpPr/>
          <p:nvPr/>
        </p:nvGrpSpPr>
        <p:grpSpPr>
          <a:xfrm>
            <a:off x="1799844" y="3308591"/>
            <a:ext cx="5624195" cy="1016635"/>
            <a:chOff x="1799844" y="3308591"/>
            <a:chExt cx="5624195" cy="1016635"/>
          </a:xfrm>
        </p:grpSpPr>
        <p:pic>
          <p:nvPicPr>
            <p:cNvPr id="45" name="object 45"/>
            <p:cNvPicPr/>
            <p:nvPr/>
          </p:nvPicPr>
          <p:blipFill>
            <a:blip r:embed="rId6" cstate="print"/>
            <a:stretch>
              <a:fillRect/>
            </a:stretch>
          </p:blipFill>
          <p:spPr>
            <a:xfrm>
              <a:off x="1799844" y="3308591"/>
              <a:ext cx="797064" cy="1016520"/>
            </a:xfrm>
            <a:prstGeom prst="rect">
              <a:avLst/>
            </a:prstGeom>
          </p:spPr>
        </p:pic>
        <p:sp>
          <p:nvSpPr>
            <p:cNvPr id="46" name="object 46"/>
            <p:cNvSpPr/>
            <p:nvPr/>
          </p:nvSpPr>
          <p:spPr>
            <a:xfrm>
              <a:off x="2086864" y="3686556"/>
              <a:ext cx="228600" cy="577215"/>
            </a:xfrm>
            <a:custGeom>
              <a:avLst/>
              <a:gdLst/>
              <a:ahLst/>
              <a:cxnLst/>
              <a:rect l="l" t="t" r="r" b="b"/>
              <a:pathLst>
                <a:path w="228600" h="577214">
                  <a:moveTo>
                    <a:pt x="152441" y="380957"/>
                  </a:moveTo>
                  <a:lnTo>
                    <a:pt x="76241" y="381042"/>
                  </a:lnTo>
                  <a:lnTo>
                    <a:pt x="76454" y="576961"/>
                  </a:lnTo>
                  <a:lnTo>
                    <a:pt x="152654" y="576834"/>
                  </a:lnTo>
                  <a:lnTo>
                    <a:pt x="152441" y="380957"/>
                  </a:lnTo>
                  <a:close/>
                </a:path>
                <a:path w="228600" h="577214">
                  <a:moveTo>
                    <a:pt x="113792" y="0"/>
                  </a:moveTo>
                  <a:lnTo>
                    <a:pt x="0" y="381127"/>
                  </a:lnTo>
                  <a:lnTo>
                    <a:pt x="76241" y="381042"/>
                  </a:lnTo>
                  <a:lnTo>
                    <a:pt x="76200" y="342900"/>
                  </a:lnTo>
                  <a:lnTo>
                    <a:pt x="217153" y="342900"/>
                  </a:lnTo>
                  <a:lnTo>
                    <a:pt x="113792"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600" y="380873"/>
                  </a:lnTo>
                  <a:lnTo>
                    <a:pt x="217153" y="342900"/>
                  </a:lnTo>
                  <a:close/>
                </a:path>
              </a:pathLst>
            </a:custGeom>
            <a:solidFill>
              <a:srgbClr val="9BC6CF"/>
            </a:solidFill>
          </p:spPr>
          <p:txBody>
            <a:bodyPr wrap="square" lIns="0" tIns="0" rIns="0" bIns="0" rtlCol="0"/>
            <a:lstStyle/>
            <a:p>
              <a:endParaRPr/>
            </a:p>
          </p:txBody>
        </p:sp>
        <p:pic>
          <p:nvPicPr>
            <p:cNvPr id="47" name="object 47"/>
            <p:cNvPicPr/>
            <p:nvPr/>
          </p:nvPicPr>
          <p:blipFill>
            <a:blip r:embed="rId6" cstate="print"/>
            <a:stretch>
              <a:fillRect/>
            </a:stretch>
          </p:blipFill>
          <p:spPr>
            <a:xfrm>
              <a:off x="4689348" y="3308591"/>
              <a:ext cx="797064" cy="1016520"/>
            </a:xfrm>
            <a:prstGeom prst="rect">
              <a:avLst/>
            </a:prstGeom>
          </p:spPr>
        </p:pic>
        <p:sp>
          <p:nvSpPr>
            <p:cNvPr id="48" name="object 48"/>
            <p:cNvSpPr/>
            <p:nvPr/>
          </p:nvSpPr>
          <p:spPr>
            <a:xfrm>
              <a:off x="4976367" y="3686556"/>
              <a:ext cx="228600" cy="577215"/>
            </a:xfrm>
            <a:custGeom>
              <a:avLst/>
              <a:gdLst/>
              <a:ahLst/>
              <a:cxnLst/>
              <a:rect l="l" t="t" r="r" b="b"/>
              <a:pathLst>
                <a:path w="228600" h="577214">
                  <a:moveTo>
                    <a:pt x="152441" y="380957"/>
                  </a:moveTo>
                  <a:lnTo>
                    <a:pt x="76241" y="381042"/>
                  </a:lnTo>
                  <a:lnTo>
                    <a:pt x="76454" y="576961"/>
                  </a:lnTo>
                  <a:lnTo>
                    <a:pt x="152654" y="576834"/>
                  </a:lnTo>
                  <a:lnTo>
                    <a:pt x="152441" y="380957"/>
                  </a:lnTo>
                  <a:close/>
                </a:path>
                <a:path w="228600" h="577214">
                  <a:moveTo>
                    <a:pt x="113792" y="0"/>
                  </a:moveTo>
                  <a:lnTo>
                    <a:pt x="0" y="381127"/>
                  </a:lnTo>
                  <a:lnTo>
                    <a:pt x="76241" y="381042"/>
                  </a:lnTo>
                  <a:lnTo>
                    <a:pt x="76200" y="342900"/>
                  </a:lnTo>
                  <a:lnTo>
                    <a:pt x="217153" y="342900"/>
                  </a:lnTo>
                  <a:lnTo>
                    <a:pt x="113792"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600" y="380873"/>
                  </a:lnTo>
                  <a:lnTo>
                    <a:pt x="217153" y="342900"/>
                  </a:lnTo>
                  <a:close/>
                </a:path>
              </a:pathLst>
            </a:custGeom>
            <a:solidFill>
              <a:srgbClr val="9BC6CF"/>
            </a:solidFill>
          </p:spPr>
          <p:txBody>
            <a:bodyPr wrap="square" lIns="0" tIns="0" rIns="0" bIns="0" rtlCol="0"/>
            <a:lstStyle/>
            <a:p>
              <a:endParaRPr/>
            </a:p>
          </p:txBody>
        </p:sp>
        <p:pic>
          <p:nvPicPr>
            <p:cNvPr id="49" name="object 49"/>
            <p:cNvPicPr/>
            <p:nvPr/>
          </p:nvPicPr>
          <p:blipFill>
            <a:blip r:embed="rId6" cstate="print"/>
            <a:stretch>
              <a:fillRect/>
            </a:stretch>
          </p:blipFill>
          <p:spPr>
            <a:xfrm>
              <a:off x="3776472" y="3308591"/>
              <a:ext cx="797064" cy="1016520"/>
            </a:xfrm>
            <a:prstGeom prst="rect">
              <a:avLst/>
            </a:prstGeom>
          </p:spPr>
        </p:pic>
        <p:sp>
          <p:nvSpPr>
            <p:cNvPr id="50" name="object 50"/>
            <p:cNvSpPr/>
            <p:nvPr/>
          </p:nvSpPr>
          <p:spPr>
            <a:xfrm>
              <a:off x="4063492" y="3686556"/>
              <a:ext cx="228600" cy="577215"/>
            </a:xfrm>
            <a:custGeom>
              <a:avLst/>
              <a:gdLst/>
              <a:ahLst/>
              <a:cxnLst/>
              <a:rect l="l" t="t" r="r" b="b"/>
              <a:pathLst>
                <a:path w="228600" h="577214">
                  <a:moveTo>
                    <a:pt x="152441" y="380957"/>
                  </a:moveTo>
                  <a:lnTo>
                    <a:pt x="76241" y="381042"/>
                  </a:lnTo>
                  <a:lnTo>
                    <a:pt x="76454" y="576961"/>
                  </a:lnTo>
                  <a:lnTo>
                    <a:pt x="152654" y="576834"/>
                  </a:lnTo>
                  <a:lnTo>
                    <a:pt x="152441" y="380957"/>
                  </a:lnTo>
                  <a:close/>
                </a:path>
                <a:path w="228600" h="577214">
                  <a:moveTo>
                    <a:pt x="113792" y="0"/>
                  </a:moveTo>
                  <a:lnTo>
                    <a:pt x="0" y="381127"/>
                  </a:lnTo>
                  <a:lnTo>
                    <a:pt x="76241" y="381042"/>
                  </a:lnTo>
                  <a:lnTo>
                    <a:pt x="76200" y="342900"/>
                  </a:lnTo>
                  <a:lnTo>
                    <a:pt x="217153" y="342900"/>
                  </a:lnTo>
                  <a:lnTo>
                    <a:pt x="113792"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600" y="380873"/>
                  </a:lnTo>
                  <a:lnTo>
                    <a:pt x="217153" y="342900"/>
                  </a:lnTo>
                  <a:close/>
                </a:path>
              </a:pathLst>
            </a:custGeom>
            <a:solidFill>
              <a:srgbClr val="9BC6CF"/>
            </a:solidFill>
          </p:spPr>
          <p:txBody>
            <a:bodyPr wrap="square" lIns="0" tIns="0" rIns="0" bIns="0" rtlCol="0"/>
            <a:lstStyle/>
            <a:p>
              <a:endParaRPr/>
            </a:p>
          </p:txBody>
        </p:sp>
        <p:pic>
          <p:nvPicPr>
            <p:cNvPr id="51" name="object 51"/>
            <p:cNvPicPr/>
            <p:nvPr/>
          </p:nvPicPr>
          <p:blipFill>
            <a:blip r:embed="rId6" cstate="print"/>
            <a:stretch>
              <a:fillRect/>
            </a:stretch>
          </p:blipFill>
          <p:spPr>
            <a:xfrm>
              <a:off x="6626352" y="3308591"/>
              <a:ext cx="797064" cy="1016520"/>
            </a:xfrm>
            <a:prstGeom prst="rect">
              <a:avLst/>
            </a:prstGeom>
          </p:spPr>
        </p:pic>
        <p:sp>
          <p:nvSpPr>
            <p:cNvPr id="52" name="object 52"/>
            <p:cNvSpPr/>
            <p:nvPr/>
          </p:nvSpPr>
          <p:spPr>
            <a:xfrm>
              <a:off x="6913372" y="3686556"/>
              <a:ext cx="228600" cy="577215"/>
            </a:xfrm>
            <a:custGeom>
              <a:avLst/>
              <a:gdLst/>
              <a:ahLst/>
              <a:cxnLst/>
              <a:rect l="l" t="t" r="r" b="b"/>
              <a:pathLst>
                <a:path w="228600" h="577214">
                  <a:moveTo>
                    <a:pt x="152441" y="380957"/>
                  </a:moveTo>
                  <a:lnTo>
                    <a:pt x="76241" y="381042"/>
                  </a:lnTo>
                  <a:lnTo>
                    <a:pt x="76453" y="576961"/>
                  </a:lnTo>
                  <a:lnTo>
                    <a:pt x="152653" y="576834"/>
                  </a:lnTo>
                  <a:lnTo>
                    <a:pt x="152441" y="380957"/>
                  </a:lnTo>
                  <a:close/>
                </a:path>
                <a:path w="228600" h="577214">
                  <a:moveTo>
                    <a:pt x="113792" y="0"/>
                  </a:moveTo>
                  <a:lnTo>
                    <a:pt x="0" y="381127"/>
                  </a:lnTo>
                  <a:lnTo>
                    <a:pt x="76241" y="381042"/>
                  </a:lnTo>
                  <a:lnTo>
                    <a:pt x="76200" y="342900"/>
                  </a:lnTo>
                  <a:lnTo>
                    <a:pt x="217153" y="342900"/>
                  </a:lnTo>
                  <a:lnTo>
                    <a:pt x="113792"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600" y="380873"/>
                  </a:lnTo>
                  <a:lnTo>
                    <a:pt x="217153" y="342900"/>
                  </a:lnTo>
                  <a:close/>
                </a:path>
              </a:pathLst>
            </a:custGeom>
            <a:solidFill>
              <a:srgbClr val="9BC6CF"/>
            </a:solidFill>
          </p:spPr>
          <p:txBody>
            <a:bodyPr wrap="square" lIns="0" tIns="0" rIns="0" bIns="0" rtlCol="0"/>
            <a:lstStyle/>
            <a:p>
              <a:endParaRPr/>
            </a:p>
          </p:txBody>
        </p:sp>
      </p:grpSp>
      <p:sp>
        <p:nvSpPr>
          <p:cNvPr id="53" name="object 53"/>
          <p:cNvSpPr txBox="1"/>
          <p:nvPr/>
        </p:nvSpPr>
        <p:spPr>
          <a:xfrm>
            <a:off x="10328275" y="898652"/>
            <a:ext cx="1480185"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Upplevelseprocessen</a:t>
            </a:r>
            <a:endParaRPr sz="1200">
              <a:latin typeface="Arial"/>
              <a:cs typeface="Arial"/>
            </a:endParaRPr>
          </a:p>
        </p:txBody>
      </p:sp>
      <p:sp>
        <p:nvSpPr>
          <p:cNvPr id="54" name="object 54"/>
          <p:cNvSpPr txBox="1">
            <a:spLocks noGrp="1"/>
          </p:cNvSpPr>
          <p:nvPr>
            <p:ph type="sldNum" sz="quarter" idx="7"/>
          </p:nvPr>
        </p:nvSpPr>
        <p:spPr>
          <a:xfrm>
            <a:off x="11383009" y="6545487"/>
            <a:ext cx="259715" cy="196215"/>
          </a:xfrm>
          <a:prstGeom prst="rect">
            <a:avLst/>
          </a:prstGeom>
        </p:spPr>
        <p:txBody>
          <a:bodyPr vert="horz" wrap="square" lIns="0" tIns="0" rIns="0" bIns="0" rtlCol="0">
            <a:spAutoFit/>
          </a:bodyPr>
          <a:lstStyle>
            <a:defPPr>
              <a:defRPr kern="0"/>
            </a:defPPr>
            <a:lvl1pPr>
              <a:defRPr sz="1200" b="0" i="0">
                <a:solidFill>
                  <a:schemeClr val="bg1"/>
                </a:solidFill>
                <a:latin typeface="Arial"/>
                <a:cs typeface="Arial"/>
              </a:defRPr>
            </a:lvl1pPr>
          </a:lstStyle>
          <a:p>
            <a:pPr marL="38100">
              <a:lnSpc>
                <a:spcPts val="1425"/>
              </a:lnSpc>
            </a:pPr>
            <a:fld id="{81D60167-4931-47E6-BA6A-407CBD079E47}" type="slidenum">
              <a:rPr lang="sv-SE" spc="-25" smtClean="0"/>
              <a:pPr marL="38100">
                <a:lnSpc>
                  <a:spcPts val="1425"/>
                </a:lnSpc>
              </a:pPr>
              <a:t>44</a:t>
            </a:fld>
            <a:endParaRPr spc="-25"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70866" rIns="0" bIns="0" rtlCol="0">
            <a:spAutoFit/>
          </a:bodyPr>
          <a:lstStyle/>
          <a:p>
            <a:pPr marL="12700">
              <a:lnSpc>
                <a:spcPct val="100000"/>
              </a:lnSpc>
              <a:spcBef>
                <a:spcPts val="95"/>
              </a:spcBef>
            </a:pPr>
            <a:r>
              <a:rPr dirty="0"/>
              <a:t>Köp</a:t>
            </a:r>
            <a:r>
              <a:rPr spc="-45" dirty="0"/>
              <a:t> </a:t>
            </a:r>
            <a:r>
              <a:rPr dirty="0"/>
              <a:t>av</a:t>
            </a:r>
            <a:r>
              <a:rPr spc="-40" dirty="0"/>
              <a:t> </a:t>
            </a:r>
            <a:r>
              <a:rPr spc="-10" dirty="0"/>
              <a:t>biljett</a:t>
            </a:r>
          </a:p>
        </p:txBody>
      </p:sp>
      <p:sp>
        <p:nvSpPr>
          <p:cNvPr id="5" name="object 5"/>
          <p:cNvSpPr txBox="1">
            <a:spLocks noGrp="1"/>
          </p:cNvSpPr>
          <p:nvPr>
            <p:ph type="sldNum" sz="quarter" idx="7"/>
          </p:nvPr>
        </p:nvSpPr>
        <p:spPr>
          <a:xfrm>
            <a:off x="11383009" y="6545487"/>
            <a:ext cx="259715" cy="196215"/>
          </a:xfrm>
          <a:prstGeom prst="rect">
            <a:avLst/>
          </a:prstGeom>
        </p:spPr>
        <p:txBody>
          <a:bodyPr vert="horz" wrap="square" lIns="0" tIns="0" rIns="0" bIns="0" rtlCol="0">
            <a:spAutoFit/>
          </a:bodyPr>
          <a:lstStyle>
            <a:defPPr>
              <a:defRPr kern="0"/>
            </a:defPPr>
            <a:lvl1pPr>
              <a:defRPr sz="1200" b="0" i="0">
                <a:solidFill>
                  <a:schemeClr val="bg1"/>
                </a:solidFill>
                <a:latin typeface="Arial"/>
                <a:cs typeface="Arial"/>
              </a:defRPr>
            </a:lvl1pPr>
          </a:lstStyle>
          <a:p>
            <a:pPr marL="38100">
              <a:lnSpc>
                <a:spcPts val="1425"/>
              </a:lnSpc>
            </a:pPr>
            <a:fld id="{81D60167-4931-47E6-BA6A-407CBD079E47}" type="slidenum">
              <a:rPr lang="sv-SE" spc="-25" smtClean="0"/>
              <a:pPr marL="38100">
                <a:lnSpc>
                  <a:spcPts val="1425"/>
                </a:lnSpc>
              </a:pPr>
              <a:t>45</a:t>
            </a:fld>
            <a:endParaRPr spc="-25" dirty="0"/>
          </a:p>
        </p:txBody>
      </p:sp>
      <p:sp>
        <p:nvSpPr>
          <p:cNvPr id="3" name="object 3"/>
          <p:cNvSpPr txBox="1"/>
          <p:nvPr/>
        </p:nvSpPr>
        <p:spPr>
          <a:xfrm>
            <a:off x="827024" y="2238581"/>
            <a:ext cx="10471785" cy="2465290"/>
          </a:xfrm>
          <a:prstGeom prst="rect">
            <a:avLst/>
          </a:prstGeom>
        </p:spPr>
        <p:txBody>
          <a:bodyPr vert="horz" wrap="square" lIns="0" tIns="119380" rIns="0" bIns="0" rtlCol="0">
            <a:spAutoFit/>
          </a:bodyPr>
          <a:lstStyle/>
          <a:p>
            <a:pPr marL="421005" indent="-408305">
              <a:lnSpc>
                <a:spcPct val="100000"/>
              </a:lnSpc>
              <a:spcBef>
                <a:spcPts val="940"/>
              </a:spcBef>
              <a:buFont typeface="Arial"/>
              <a:buChar char="•"/>
              <a:tabLst>
                <a:tab pos="421005" algn="l"/>
              </a:tabLst>
            </a:pPr>
            <a:r>
              <a:rPr sz="1600" b="1" dirty="0">
                <a:solidFill>
                  <a:srgbClr val="FFFFFF"/>
                </a:solidFill>
                <a:latin typeface="Arial"/>
                <a:cs typeface="Arial"/>
              </a:rPr>
              <a:t>Exponera</a:t>
            </a:r>
            <a:r>
              <a:rPr sz="1600" b="1" spc="-45" dirty="0">
                <a:solidFill>
                  <a:srgbClr val="FFFFFF"/>
                </a:solidFill>
                <a:latin typeface="Arial"/>
                <a:cs typeface="Arial"/>
              </a:rPr>
              <a:t> </a:t>
            </a:r>
            <a:r>
              <a:rPr sz="1600" b="1" dirty="0">
                <a:solidFill>
                  <a:srgbClr val="FFFFFF"/>
                </a:solidFill>
                <a:latin typeface="Arial"/>
                <a:cs typeface="Arial"/>
              </a:rPr>
              <a:t>ert</a:t>
            </a:r>
            <a:r>
              <a:rPr sz="1600" b="1" spc="-45" dirty="0">
                <a:solidFill>
                  <a:srgbClr val="FFFFFF"/>
                </a:solidFill>
                <a:latin typeface="Arial"/>
                <a:cs typeface="Arial"/>
              </a:rPr>
              <a:t> </a:t>
            </a:r>
            <a:r>
              <a:rPr sz="1600" b="1" spc="-10" dirty="0">
                <a:solidFill>
                  <a:srgbClr val="FFFFFF"/>
                </a:solidFill>
                <a:latin typeface="Arial"/>
                <a:cs typeface="Arial"/>
              </a:rPr>
              <a:t>erbjudande</a:t>
            </a:r>
            <a:endParaRPr sz="1600" dirty="0">
              <a:latin typeface="Arial"/>
              <a:cs typeface="Arial"/>
            </a:endParaRPr>
          </a:p>
          <a:p>
            <a:pPr marL="896619" marR="5080" indent="-340360">
              <a:lnSpc>
                <a:spcPct val="120100"/>
              </a:lnSpc>
              <a:spcBef>
                <a:spcPts val="350"/>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Det</a:t>
            </a:r>
            <a:r>
              <a:rPr sz="1200" spc="-30" dirty="0">
                <a:solidFill>
                  <a:srgbClr val="FFFFFF"/>
                </a:solidFill>
                <a:latin typeface="Arial"/>
                <a:cs typeface="Arial"/>
              </a:rPr>
              <a:t> </a:t>
            </a:r>
            <a:r>
              <a:rPr sz="1200" dirty="0">
                <a:solidFill>
                  <a:srgbClr val="FFFFFF"/>
                </a:solidFill>
                <a:latin typeface="Arial"/>
                <a:cs typeface="Arial"/>
              </a:rPr>
              <a:t>ska</a:t>
            </a:r>
            <a:r>
              <a:rPr sz="1200" spc="-5" dirty="0">
                <a:solidFill>
                  <a:srgbClr val="FFFFFF"/>
                </a:solidFill>
                <a:latin typeface="Arial"/>
                <a:cs typeface="Arial"/>
              </a:rPr>
              <a:t> </a:t>
            </a:r>
            <a:r>
              <a:rPr sz="1200" dirty="0">
                <a:solidFill>
                  <a:srgbClr val="FFFFFF"/>
                </a:solidFill>
                <a:latin typeface="Arial"/>
                <a:cs typeface="Arial"/>
              </a:rPr>
              <a:t>vara</a:t>
            </a:r>
            <a:r>
              <a:rPr sz="1200" spc="-5" dirty="0">
                <a:solidFill>
                  <a:srgbClr val="FFFFFF"/>
                </a:solidFill>
                <a:latin typeface="Arial"/>
                <a:cs typeface="Arial"/>
              </a:rPr>
              <a:t> </a:t>
            </a:r>
            <a:r>
              <a:rPr sz="1200" dirty="0">
                <a:solidFill>
                  <a:srgbClr val="FFFFFF"/>
                </a:solidFill>
                <a:latin typeface="Arial"/>
                <a:cs typeface="Arial"/>
              </a:rPr>
              <a:t>enkelt</a:t>
            </a:r>
            <a:r>
              <a:rPr sz="1200" spc="-40" dirty="0">
                <a:solidFill>
                  <a:srgbClr val="FFFFFF"/>
                </a:solidFill>
                <a:latin typeface="Arial"/>
                <a:cs typeface="Arial"/>
              </a:rPr>
              <a:t> </a:t>
            </a:r>
            <a:r>
              <a:rPr sz="1200" dirty="0">
                <a:solidFill>
                  <a:srgbClr val="FFFFFF"/>
                </a:solidFill>
                <a:latin typeface="Arial"/>
                <a:cs typeface="Arial"/>
              </a:rPr>
              <a:t>att</a:t>
            </a:r>
            <a:r>
              <a:rPr sz="1200" spc="-10" dirty="0">
                <a:solidFill>
                  <a:srgbClr val="FFFFFF"/>
                </a:solidFill>
                <a:latin typeface="Arial"/>
                <a:cs typeface="Arial"/>
              </a:rPr>
              <a:t> </a:t>
            </a:r>
            <a:r>
              <a:rPr sz="1200" dirty="0">
                <a:solidFill>
                  <a:srgbClr val="FFFFFF"/>
                </a:solidFill>
                <a:latin typeface="Arial"/>
                <a:cs typeface="Arial"/>
              </a:rPr>
              <a:t>förstå</a:t>
            </a:r>
            <a:r>
              <a:rPr sz="1200" spc="-20" dirty="0">
                <a:solidFill>
                  <a:srgbClr val="FFFFFF"/>
                </a:solidFill>
                <a:latin typeface="Arial"/>
                <a:cs typeface="Arial"/>
              </a:rPr>
              <a:t> </a:t>
            </a:r>
            <a:r>
              <a:rPr sz="1200" dirty="0">
                <a:solidFill>
                  <a:srgbClr val="FFFFFF"/>
                </a:solidFill>
                <a:latin typeface="Arial"/>
                <a:cs typeface="Arial"/>
              </a:rPr>
              <a:t>var</a:t>
            </a:r>
            <a:r>
              <a:rPr sz="1200" spc="-5" dirty="0">
                <a:solidFill>
                  <a:srgbClr val="FFFFFF"/>
                </a:solidFill>
                <a:latin typeface="Arial"/>
                <a:cs typeface="Arial"/>
              </a:rPr>
              <a:t> </a:t>
            </a:r>
            <a:r>
              <a:rPr sz="1200" dirty="0">
                <a:solidFill>
                  <a:srgbClr val="FFFFFF"/>
                </a:solidFill>
                <a:latin typeface="Arial"/>
                <a:cs typeface="Arial"/>
              </a:rPr>
              <a:t>och</a:t>
            </a:r>
            <a:r>
              <a:rPr sz="1200" spc="-30" dirty="0">
                <a:solidFill>
                  <a:srgbClr val="FFFFFF"/>
                </a:solidFill>
                <a:latin typeface="Arial"/>
                <a:cs typeface="Arial"/>
              </a:rPr>
              <a:t> </a:t>
            </a:r>
            <a:r>
              <a:rPr sz="1200" dirty="0">
                <a:solidFill>
                  <a:srgbClr val="FFFFFF"/>
                </a:solidFill>
                <a:latin typeface="Arial"/>
                <a:cs typeface="Arial"/>
              </a:rPr>
              <a:t>hur</a:t>
            </a:r>
            <a:r>
              <a:rPr sz="1200" spc="-20" dirty="0">
                <a:solidFill>
                  <a:srgbClr val="FFFFFF"/>
                </a:solidFill>
                <a:latin typeface="Arial"/>
                <a:cs typeface="Arial"/>
              </a:rPr>
              <a:t> </a:t>
            </a:r>
            <a:r>
              <a:rPr sz="1200" dirty="0">
                <a:solidFill>
                  <a:srgbClr val="FFFFFF"/>
                </a:solidFill>
                <a:latin typeface="Arial"/>
                <a:cs typeface="Arial"/>
              </a:rPr>
              <a:t>målgruppen</a:t>
            </a:r>
            <a:r>
              <a:rPr sz="1200" spc="-50" dirty="0">
                <a:solidFill>
                  <a:srgbClr val="FFFFFF"/>
                </a:solidFill>
                <a:latin typeface="Arial"/>
                <a:cs typeface="Arial"/>
              </a:rPr>
              <a:t> </a:t>
            </a:r>
            <a:r>
              <a:rPr sz="1200" dirty="0">
                <a:solidFill>
                  <a:srgbClr val="FFFFFF"/>
                </a:solidFill>
                <a:latin typeface="Arial"/>
                <a:cs typeface="Arial"/>
              </a:rPr>
              <a:t>kan</a:t>
            </a:r>
            <a:r>
              <a:rPr sz="1200" spc="-20" dirty="0">
                <a:solidFill>
                  <a:srgbClr val="FFFFFF"/>
                </a:solidFill>
                <a:latin typeface="Arial"/>
                <a:cs typeface="Arial"/>
              </a:rPr>
              <a:t> </a:t>
            </a:r>
            <a:r>
              <a:rPr sz="1200" dirty="0">
                <a:solidFill>
                  <a:srgbClr val="FFFFFF"/>
                </a:solidFill>
                <a:latin typeface="Arial"/>
                <a:cs typeface="Arial"/>
              </a:rPr>
              <a:t>köpa</a:t>
            </a:r>
            <a:r>
              <a:rPr sz="1200" spc="-25" dirty="0">
                <a:solidFill>
                  <a:srgbClr val="FFFFFF"/>
                </a:solidFill>
                <a:latin typeface="Arial"/>
                <a:cs typeface="Arial"/>
              </a:rPr>
              <a:t> </a:t>
            </a:r>
            <a:r>
              <a:rPr sz="1200" dirty="0">
                <a:solidFill>
                  <a:srgbClr val="FFFFFF"/>
                </a:solidFill>
                <a:latin typeface="Arial"/>
                <a:cs typeface="Arial"/>
              </a:rPr>
              <a:t>biljett</a:t>
            </a:r>
            <a:r>
              <a:rPr sz="1200" spc="-30" dirty="0">
                <a:solidFill>
                  <a:srgbClr val="FFFFFF"/>
                </a:solidFill>
                <a:latin typeface="Arial"/>
                <a:cs typeface="Arial"/>
              </a:rPr>
              <a:t> </a:t>
            </a:r>
            <a:r>
              <a:rPr sz="1200" dirty="0">
                <a:solidFill>
                  <a:srgbClr val="FFFFFF"/>
                </a:solidFill>
                <a:latin typeface="Arial"/>
                <a:cs typeface="Arial"/>
              </a:rPr>
              <a:t>och</a:t>
            </a:r>
            <a:r>
              <a:rPr sz="1200" spc="-25" dirty="0">
                <a:solidFill>
                  <a:srgbClr val="FFFFFF"/>
                </a:solidFill>
                <a:latin typeface="Arial"/>
                <a:cs typeface="Arial"/>
              </a:rPr>
              <a:t> </a:t>
            </a:r>
            <a:r>
              <a:rPr sz="1200" dirty="0">
                <a:solidFill>
                  <a:srgbClr val="FFFFFF"/>
                </a:solidFill>
                <a:latin typeface="Arial"/>
                <a:cs typeface="Arial"/>
              </a:rPr>
              <a:t>hur</a:t>
            </a:r>
            <a:r>
              <a:rPr sz="1200" spc="-25" dirty="0">
                <a:solidFill>
                  <a:srgbClr val="FFFFFF"/>
                </a:solidFill>
                <a:latin typeface="Arial"/>
                <a:cs typeface="Arial"/>
              </a:rPr>
              <a:t> </a:t>
            </a:r>
            <a:r>
              <a:rPr sz="1200" dirty="0">
                <a:solidFill>
                  <a:srgbClr val="FFFFFF"/>
                </a:solidFill>
                <a:latin typeface="Arial"/>
                <a:cs typeface="Arial"/>
              </a:rPr>
              <a:t>olika</a:t>
            </a:r>
            <a:r>
              <a:rPr sz="1200" spc="-15" dirty="0">
                <a:solidFill>
                  <a:srgbClr val="FFFFFF"/>
                </a:solidFill>
                <a:latin typeface="Arial"/>
                <a:cs typeface="Arial"/>
              </a:rPr>
              <a:t> </a:t>
            </a:r>
            <a:r>
              <a:rPr sz="1200" dirty="0">
                <a:solidFill>
                  <a:srgbClr val="FFFFFF"/>
                </a:solidFill>
                <a:latin typeface="Arial"/>
                <a:cs typeface="Arial"/>
              </a:rPr>
              <a:t>erbjudanden</a:t>
            </a:r>
            <a:r>
              <a:rPr sz="1200" spc="-45" dirty="0">
                <a:solidFill>
                  <a:srgbClr val="FFFFFF"/>
                </a:solidFill>
                <a:latin typeface="Arial"/>
                <a:cs typeface="Arial"/>
              </a:rPr>
              <a:t> </a:t>
            </a:r>
            <a:r>
              <a:rPr sz="1200" dirty="0">
                <a:solidFill>
                  <a:srgbClr val="FFFFFF"/>
                </a:solidFill>
                <a:latin typeface="Arial"/>
                <a:cs typeface="Arial"/>
              </a:rPr>
              <a:t>ser</a:t>
            </a:r>
            <a:r>
              <a:rPr sz="1200" spc="-15" dirty="0">
                <a:solidFill>
                  <a:srgbClr val="FFFFFF"/>
                </a:solidFill>
                <a:latin typeface="Arial"/>
                <a:cs typeface="Arial"/>
              </a:rPr>
              <a:t> </a:t>
            </a:r>
            <a:r>
              <a:rPr sz="1200" dirty="0">
                <a:solidFill>
                  <a:srgbClr val="FFFFFF"/>
                </a:solidFill>
                <a:latin typeface="Arial"/>
                <a:cs typeface="Arial"/>
              </a:rPr>
              <a:t>ut.</a:t>
            </a:r>
            <a:r>
              <a:rPr sz="1200" spc="-20" dirty="0">
                <a:solidFill>
                  <a:srgbClr val="FFFFFF"/>
                </a:solidFill>
                <a:latin typeface="Arial"/>
                <a:cs typeface="Arial"/>
              </a:rPr>
              <a:t> </a:t>
            </a:r>
            <a:r>
              <a:rPr sz="1200" dirty="0">
                <a:solidFill>
                  <a:srgbClr val="FFFFFF"/>
                </a:solidFill>
                <a:latin typeface="Arial"/>
                <a:cs typeface="Arial"/>
              </a:rPr>
              <a:t>Biljetter</a:t>
            </a:r>
            <a:r>
              <a:rPr sz="1200" spc="-20" dirty="0">
                <a:solidFill>
                  <a:srgbClr val="FFFFFF"/>
                </a:solidFill>
                <a:latin typeface="Arial"/>
                <a:cs typeface="Arial"/>
              </a:rPr>
              <a:t> </a:t>
            </a:r>
            <a:r>
              <a:rPr sz="1200" dirty="0">
                <a:solidFill>
                  <a:srgbClr val="FFFFFF"/>
                </a:solidFill>
                <a:latin typeface="Arial"/>
                <a:cs typeface="Arial"/>
              </a:rPr>
              <a:t>och</a:t>
            </a:r>
            <a:r>
              <a:rPr sz="1200" spc="-30" dirty="0">
                <a:solidFill>
                  <a:srgbClr val="FFFFFF"/>
                </a:solidFill>
                <a:latin typeface="Arial"/>
                <a:cs typeface="Arial"/>
              </a:rPr>
              <a:t> </a:t>
            </a:r>
            <a:r>
              <a:rPr sz="1200" spc="-10" dirty="0">
                <a:solidFill>
                  <a:srgbClr val="FFFFFF"/>
                </a:solidFill>
                <a:latin typeface="Arial"/>
                <a:cs typeface="Arial"/>
              </a:rPr>
              <a:t>säsongskort</a:t>
            </a:r>
            <a:r>
              <a:rPr sz="1200" spc="-25" dirty="0">
                <a:solidFill>
                  <a:srgbClr val="FFFFFF"/>
                </a:solidFill>
                <a:latin typeface="Arial"/>
                <a:cs typeface="Arial"/>
              </a:rPr>
              <a:t> </a:t>
            </a:r>
            <a:r>
              <a:rPr sz="1200" spc="-10" dirty="0">
                <a:solidFill>
                  <a:srgbClr val="FFFFFF"/>
                </a:solidFill>
                <a:latin typeface="Arial"/>
                <a:cs typeface="Arial"/>
              </a:rPr>
              <a:t>marknadsförs </a:t>
            </a:r>
            <a:r>
              <a:rPr sz="1200" dirty="0">
                <a:solidFill>
                  <a:srgbClr val="FFFFFF"/>
                </a:solidFill>
                <a:latin typeface="Arial"/>
                <a:cs typeface="Arial"/>
              </a:rPr>
              <a:t>aktivt i</a:t>
            </a:r>
            <a:r>
              <a:rPr sz="1200" spc="5" dirty="0">
                <a:solidFill>
                  <a:srgbClr val="FFFFFF"/>
                </a:solidFill>
                <a:latin typeface="Arial"/>
                <a:cs typeface="Arial"/>
              </a:rPr>
              <a:t> </a:t>
            </a:r>
            <a:r>
              <a:rPr sz="1200" dirty="0">
                <a:solidFill>
                  <a:srgbClr val="FFFFFF"/>
                </a:solidFill>
                <a:latin typeface="Arial"/>
                <a:cs typeface="Arial"/>
              </a:rPr>
              <a:t>klubbens</a:t>
            </a:r>
            <a:r>
              <a:rPr sz="1200" spc="-35" dirty="0">
                <a:solidFill>
                  <a:srgbClr val="FFFFFF"/>
                </a:solidFill>
                <a:latin typeface="Arial"/>
                <a:cs typeface="Arial"/>
              </a:rPr>
              <a:t> </a:t>
            </a:r>
            <a:r>
              <a:rPr sz="1200" dirty="0">
                <a:solidFill>
                  <a:srgbClr val="FFFFFF"/>
                </a:solidFill>
                <a:latin typeface="Arial"/>
                <a:cs typeface="Arial"/>
              </a:rPr>
              <a:t>digitala</a:t>
            </a:r>
            <a:r>
              <a:rPr sz="1200" spc="-15" dirty="0">
                <a:solidFill>
                  <a:srgbClr val="FFFFFF"/>
                </a:solidFill>
                <a:latin typeface="Arial"/>
                <a:cs typeface="Arial"/>
              </a:rPr>
              <a:t> </a:t>
            </a:r>
            <a:r>
              <a:rPr sz="1200" spc="-10" dirty="0">
                <a:solidFill>
                  <a:srgbClr val="FFFFFF"/>
                </a:solidFill>
                <a:latin typeface="Arial"/>
                <a:cs typeface="Arial"/>
              </a:rPr>
              <a:t>kanaler.</a:t>
            </a:r>
            <a:r>
              <a:rPr sz="1200" spc="-30" dirty="0">
                <a:solidFill>
                  <a:srgbClr val="FFFFFF"/>
                </a:solidFill>
                <a:latin typeface="Arial"/>
                <a:cs typeface="Arial"/>
              </a:rPr>
              <a:t> </a:t>
            </a:r>
            <a:r>
              <a:rPr sz="1200" dirty="0">
                <a:solidFill>
                  <a:srgbClr val="FFFFFF"/>
                </a:solidFill>
                <a:latin typeface="Arial"/>
                <a:cs typeface="Arial"/>
              </a:rPr>
              <a:t>Inför</a:t>
            </a:r>
            <a:r>
              <a:rPr sz="1200" spc="-25" dirty="0">
                <a:solidFill>
                  <a:srgbClr val="FFFFFF"/>
                </a:solidFill>
                <a:latin typeface="Arial"/>
                <a:cs typeface="Arial"/>
              </a:rPr>
              <a:t> </a:t>
            </a:r>
            <a:r>
              <a:rPr sz="1200" dirty="0">
                <a:solidFill>
                  <a:srgbClr val="FFFFFF"/>
                </a:solidFill>
                <a:latin typeface="Arial"/>
                <a:cs typeface="Arial"/>
              </a:rPr>
              <a:t>exempelvis</a:t>
            </a:r>
            <a:r>
              <a:rPr sz="1200" spc="-20" dirty="0">
                <a:solidFill>
                  <a:srgbClr val="FFFFFF"/>
                </a:solidFill>
                <a:latin typeface="Arial"/>
                <a:cs typeface="Arial"/>
              </a:rPr>
              <a:t> </a:t>
            </a:r>
            <a:r>
              <a:rPr sz="1200" dirty="0">
                <a:solidFill>
                  <a:srgbClr val="FFFFFF"/>
                </a:solidFill>
                <a:latin typeface="Arial"/>
                <a:cs typeface="Arial"/>
              </a:rPr>
              <a:t>säsongsstart</a:t>
            </a:r>
            <a:r>
              <a:rPr sz="1200" spc="-25" dirty="0">
                <a:solidFill>
                  <a:srgbClr val="FFFFFF"/>
                </a:solidFill>
                <a:latin typeface="Arial"/>
                <a:cs typeface="Arial"/>
              </a:rPr>
              <a:t> </a:t>
            </a:r>
            <a:r>
              <a:rPr sz="1200" dirty="0">
                <a:solidFill>
                  <a:srgbClr val="FFFFFF"/>
                </a:solidFill>
                <a:latin typeface="Arial"/>
                <a:cs typeface="Arial"/>
              </a:rPr>
              <a:t>bör</a:t>
            </a:r>
            <a:r>
              <a:rPr sz="1200" spc="-10" dirty="0">
                <a:solidFill>
                  <a:srgbClr val="FFFFFF"/>
                </a:solidFill>
                <a:latin typeface="Arial"/>
                <a:cs typeface="Arial"/>
              </a:rPr>
              <a:t> </a:t>
            </a:r>
            <a:r>
              <a:rPr sz="1200" dirty="0">
                <a:solidFill>
                  <a:srgbClr val="FFFFFF"/>
                </a:solidFill>
                <a:latin typeface="Arial"/>
                <a:cs typeface="Arial"/>
              </a:rPr>
              <a:t>det</a:t>
            </a:r>
            <a:r>
              <a:rPr sz="1200" spc="-15" dirty="0">
                <a:solidFill>
                  <a:srgbClr val="FFFFFF"/>
                </a:solidFill>
                <a:latin typeface="Arial"/>
                <a:cs typeface="Arial"/>
              </a:rPr>
              <a:t> </a:t>
            </a:r>
            <a:r>
              <a:rPr sz="1200" dirty="0">
                <a:solidFill>
                  <a:srgbClr val="FFFFFF"/>
                </a:solidFill>
                <a:latin typeface="Arial"/>
                <a:cs typeface="Arial"/>
              </a:rPr>
              <a:t>finnas</a:t>
            </a:r>
            <a:r>
              <a:rPr sz="1200" spc="-35" dirty="0">
                <a:solidFill>
                  <a:srgbClr val="FFFFFF"/>
                </a:solidFill>
                <a:latin typeface="Arial"/>
                <a:cs typeface="Arial"/>
              </a:rPr>
              <a:t> </a:t>
            </a:r>
            <a:r>
              <a:rPr sz="1200" dirty="0">
                <a:solidFill>
                  <a:srgbClr val="FFFFFF"/>
                </a:solidFill>
                <a:latin typeface="Arial"/>
                <a:cs typeface="Arial"/>
              </a:rPr>
              <a:t>en egen</a:t>
            </a:r>
            <a:r>
              <a:rPr sz="1200" spc="-20" dirty="0">
                <a:solidFill>
                  <a:srgbClr val="FFFFFF"/>
                </a:solidFill>
                <a:latin typeface="Arial"/>
                <a:cs typeface="Arial"/>
              </a:rPr>
              <a:t> </a:t>
            </a:r>
            <a:r>
              <a:rPr sz="1200" dirty="0">
                <a:solidFill>
                  <a:srgbClr val="FFFFFF"/>
                </a:solidFill>
                <a:latin typeface="Arial"/>
                <a:cs typeface="Arial"/>
              </a:rPr>
              <a:t>sida</a:t>
            </a:r>
            <a:r>
              <a:rPr sz="1200" spc="-15" dirty="0">
                <a:solidFill>
                  <a:srgbClr val="FFFFFF"/>
                </a:solidFill>
                <a:latin typeface="Arial"/>
                <a:cs typeface="Arial"/>
              </a:rPr>
              <a:t> </a:t>
            </a:r>
            <a:r>
              <a:rPr sz="1200" dirty="0">
                <a:solidFill>
                  <a:srgbClr val="FFFFFF"/>
                </a:solidFill>
                <a:latin typeface="Arial"/>
                <a:cs typeface="Arial"/>
              </a:rPr>
              <a:t>på webben</a:t>
            </a:r>
            <a:r>
              <a:rPr sz="1200" spc="-30" dirty="0">
                <a:solidFill>
                  <a:srgbClr val="FFFFFF"/>
                </a:solidFill>
                <a:latin typeface="Arial"/>
                <a:cs typeface="Arial"/>
              </a:rPr>
              <a:t> </a:t>
            </a:r>
            <a:r>
              <a:rPr sz="1200" dirty="0">
                <a:solidFill>
                  <a:srgbClr val="FFFFFF"/>
                </a:solidFill>
                <a:latin typeface="Arial"/>
                <a:cs typeface="Arial"/>
              </a:rPr>
              <a:t>med</a:t>
            </a:r>
            <a:r>
              <a:rPr sz="1200" spc="-15" dirty="0">
                <a:solidFill>
                  <a:srgbClr val="FFFFFF"/>
                </a:solidFill>
                <a:latin typeface="Arial"/>
                <a:cs typeface="Arial"/>
              </a:rPr>
              <a:t> </a:t>
            </a:r>
            <a:r>
              <a:rPr sz="1200" dirty="0">
                <a:solidFill>
                  <a:srgbClr val="FFFFFF"/>
                </a:solidFill>
                <a:latin typeface="Arial"/>
                <a:cs typeface="Arial"/>
              </a:rPr>
              <a:t>information</a:t>
            </a:r>
            <a:r>
              <a:rPr sz="1200" spc="-40" dirty="0">
                <a:solidFill>
                  <a:srgbClr val="FFFFFF"/>
                </a:solidFill>
                <a:latin typeface="Arial"/>
                <a:cs typeface="Arial"/>
              </a:rPr>
              <a:t> </a:t>
            </a:r>
            <a:r>
              <a:rPr sz="1200" dirty="0">
                <a:solidFill>
                  <a:srgbClr val="FFFFFF"/>
                </a:solidFill>
                <a:latin typeface="Arial"/>
                <a:cs typeface="Arial"/>
              </a:rPr>
              <a:t>om</a:t>
            </a:r>
            <a:r>
              <a:rPr sz="1200" spc="5" dirty="0">
                <a:solidFill>
                  <a:srgbClr val="FFFFFF"/>
                </a:solidFill>
                <a:latin typeface="Arial"/>
                <a:cs typeface="Arial"/>
              </a:rPr>
              <a:t> </a:t>
            </a:r>
            <a:r>
              <a:rPr sz="1200" spc="-10" dirty="0">
                <a:solidFill>
                  <a:srgbClr val="FFFFFF"/>
                </a:solidFill>
                <a:latin typeface="Arial"/>
                <a:cs typeface="Arial"/>
              </a:rPr>
              <a:t>säsongskort</a:t>
            </a:r>
            <a:r>
              <a:rPr sz="1200" spc="-20" dirty="0">
                <a:solidFill>
                  <a:srgbClr val="FFFFFF"/>
                </a:solidFill>
                <a:latin typeface="Arial"/>
                <a:cs typeface="Arial"/>
              </a:rPr>
              <a:t> </a:t>
            </a:r>
            <a:r>
              <a:rPr sz="1200" spc="-25" dirty="0">
                <a:solidFill>
                  <a:srgbClr val="FFFFFF"/>
                </a:solidFill>
                <a:latin typeface="Arial"/>
                <a:cs typeface="Arial"/>
              </a:rPr>
              <a:t>med </a:t>
            </a:r>
            <a:r>
              <a:rPr sz="1200" dirty="0">
                <a:solidFill>
                  <a:srgbClr val="FFFFFF"/>
                </a:solidFill>
                <a:latin typeface="Arial"/>
                <a:cs typeface="Arial"/>
              </a:rPr>
              <a:t>erbjudanden,</a:t>
            </a:r>
            <a:r>
              <a:rPr sz="1200" spc="-45" dirty="0">
                <a:solidFill>
                  <a:srgbClr val="FFFFFF"/>
                </a:solidFill>
                <a:latin typeface="Arial"/>
                <a:cs typeface="Arial"/>
              </a:rPr>
              <a:t> </a:t>
            </a:r>
            <a:r>
              <a:rPr sz="1200" dirty="0">
                <a:solidFill>
                  <a:srgbClr val="FFFFFF"/>
                </a:solidFill>
                <a:latin typeface="Arial"/>
                <a:cs typeface="Arial"/>
              </a:rPr>
              <a:t>frågor</a:t>
            </a:r>
            <a:r>
              <a:rPr sz="1200" spc="-25" dirty="0">
                <a:solidFill>
                  <a:srgbClr val="FFFFFF"/>
                </a:solidFill>
                <a:latin typeface="Arial"/>
                <a:cs typeface="Arial"/>
              </a:rPr>
              <a:t> </a:t>
            </a:r>
            <a:r>
              <a:rPr sz="1200" dirty="0">
                <a:solidFill>
                  <a:srgbClr val="FFFFFF"/>
                </a:solidFill>
                <a:latin typeface="Arial"/>
                <a:cs typeface="Arial"/>
              </a:rPr>
              <a:t>och</a:t>
            </a:r>
            <a:r>
              <a:rPr sz="1200" spc="-20" dirty="0">
                <a:solidFill>
                  <a:srgbClr val="FFFFFF"/>
                </a:solidFill>
                <a:latin typeface="Arial"/>
                <a:cs typeface="Arial"/>
              </a:rPr>
              <a:t> </a:t>
            </a:r>
            <a:r>
              <a:rPr sz="1200" dirty="0">
                <a:solidFill>
                  <a:srgbClr val="FFFFFF"/>
                </a:solidFill>
                <a:latin typeface="Arial"/>
                <a:cs typeface="Arial"/>
              </a:rPr>
              <a:t>svar,</a:t>
            </a:r>
            <a:r>
              <a:rPr sz="1200" spc="5" dirty="0">
                <a:solidFill>
                  <a:srgbClr val="FFFFFF"/>
                </a:solidFill>
                <a:latin typeface="Arial"/>
                <a:cs typeface="Arial"/>
              </a:rPr>
              <a:t> </a:t>
            </a:r>
            <a:r>
              <a:rPr sz="1200" dirty="0">
                <a:solidFill>
                  <a:srgbClr val="FFFFFF"/>
                </a:solidFill>
                <a:latin typeface="Arial"/>
                <a:cs typeface="Arial"/>
              </a:rPr>
              <a:t>information</a:t>
            </a:r>
            <a:r>
              <a:rPr sz="1200" spc="-15" dirty="0">
                <a:solidFill>
                  <a:srgbClr val="FFFFFF"/>
                </a:solidFill>
                <a:latin typeface="Arial"/>
                <a:cs typeface="Arial"/>
              </a:rPr>
              <a:t> </a:t>
            </a:r>
            <a:r>
              <a:rPr sz="1200" dirty="0">
                <a:solidFill>
                  <a:srgbClr val="FFFFFF"/>
                </a:solidFill>
                <a:latin typeface="Arial"/>
                <a:cs typeface="Arial"/>
              </a:rPr>
              <a:t>om</a:t>
            </a:r>
            <a:r>
              <a:rPr sz="1200" spc="-45" dirty="0">
                <a:solidFill>
                  <a:srgbClr val="FFFFFF"/>
                </a:solidFill>
                <a:latin typeface="Arial"/>
                <a:cs typeface="Arial"/>
              </a:rPr>
              <a:t> </a:t>
            </a:r>
            <a:r>
              <a:rPr sz="1200" dirty="0">
                <a:solidFill>
                  <a:srgbClr val="FFFFFF"/>
                </a:solidFill>
                <a:latin typeface="Arial"/>
                <a:cs typeface="Arial"/>
              </a:rPr>
              <a:t>mervärden,</a:t>
            </a:r>
            <a:r>
              <a:rPr sz="1200" spc="-25" dirty="0">
                <a:solidFill>
                  <a:srgbClr val="FFFFFF"/>
                </a:solidFill>
                <a:latin typeface="Arial"/>
                <a:cs typeface="Arial"/>
              </a:rPr>
              <a:t> </a:t>
            </a:r>
            <a:r>
              <a:rPr sz="1200" dirty="0">
                <a:solidFill>
                  <a:srgbClr val="FFFFFF"/>
                </a:solidFill>
                <a:latin typeface="Arial"/>
                <a:cs typeface="Arial"/>
              </a:rPr>
              <a:t>uttalanden</a:t>
            </a:r>
            <a:r>
              <a:rPr sz="1200" spc="-50" dirty="0">
                <a:solidFill>
                  <a:srgbClr val="FFFFFF"/>
                </a:solidFill>
                <a:latin typeface="Arial"/>
                <a:cs typeface="Arial"/>
              </a:rPr>
              <a:t> </a:t>
            </a:r>
            <a:r>
              <a:rPr sz="1200" dirty="0">
                <a:solidFill>
                  <a:srgbClr val="FFFFFF"/>
                </a:solidFill>
                <a:latin typeface="Arial"/>
                <a:cs typeface="Arial"/>
              </a:rPr>
              <a:t>från</a:t>
            </a:r>
            <a:r>
              <a:rPr sz="1200" spc="-20" dirty="0">
                <a:solidFill>
                  <a:srgbClr val="FFFFFF"/>
                </a:solidFill>
                <a:latin typeface="Arial"/>
                <a:cs typeface="Arial"/>
              </a:rPr>
              <a:t> </a:t>
            </a:r>
            <a:r>
              <a:rPr sz="1200" dirty="0">
                <a:solidFill>
                  <a:srgbClr val="FFFFFF"/>
                </a:solidFill>
                <a:latin typeface="Arial"/>
                <a:cs typeface="Arial"/>
              </a:rPr>
              <a:t>spelare</a:t>
            </a:r>
            <a:r>
              <a:rPr sz="1200" spc="-40" dirty="0">
                <a:solidFill>
                  <a:srgbClr val="FFFFFF"/>
                </a:solidFill>
                <a:latin typeface="Arial"/>
                <a:cs typeface="Arial"/>
              </a:rPr>
              <a:t> </a:t>
            </a:r>
            <a:r>
              <a:rPr sz="1200" dirty="0">
                <a:solidFill>
                  <a:srgbClr val="FFFFFF"/>
                </a:solidFill>
                <a:latin typeface="Arial"/>
                <a:cs typeface="Arial"/>
              </a:rPr>
              <a:t>i</a:t>
            </a:r>
            <a:r>
              <a:rPr sz="1200" spc="-10" dirty="0">
                <a:solidFill>
                  <a:srgbClr val="FFFFFF"/>
                </a:solidFill>
                <a:latin typeface="Arial"/>
                <a:cs typeface="Arial"/>
              </a:rPr>
              <a:t> </a:t>
            </a:r>
            <a:r>
              <a:rPr sz="1200" dirty="0">
                <a:solidFill>
                  <a:srgbClr val="FFFFFF"/>
                </a:solidFill>
                <a:latin typeface="Arial"/>
                <a:cs typeface="Arial"/>
              </a:rPr>
              <a:t>laget</a:t>
            </a:r>
            <a:r>
              <a:rPr sz="1200" spc="-15" dirty="0">
                <a:solidFill>
                  <a:srgbClr val="FFFFFF"/>
                </a:solidFill>
                <a:latin typeface="Arial"/>
                <a:cs typeface="Arial"/>
              </a:rPr>
              <a:t> </a:t>
            </a:r>
            <a:r>
              <a:rPr sz="1200" spc="-20" dirty="0">
                <a:solidFill>
                  <a:srgbClr val="FFFFFF"/>
                </a:solidFill>
                <a:latin typeface="Arial"/>
                <a:cs typeface="Arial"/>
              </a:rPr>
              <a:t>etc.</a:t>
            </a:r>
            <a:endParaRPr sz="1200" dirty="0">
              <a:latin typeface="Arial"/>
              <a:cs typeface="Arial"/>
            </a:endParaRPr>
          </a:p>
          <a:p>
            <a:pPr marL="556260">
              <a:lnSpc>
                <a:spcPct val="100000"/>
              </a:lnSpc>
              <a:spcBef>
                <a:spcPts val="580"/>
              </a:spcBef>
              <a:tabLst>
                <a:tab pos="895985" algn="l"/>
              </a:tabLst>
            </a:pPr>
            <a:r>
              <a:rPr lang="sv-SE" sz="1200" spc="-50" dirty="0">
                <a:solidFill>
                  <a:srgbClr val="FFFFFF"/>
                </a:solidFill>
                <a:latin typeface="Calibri"/>
                <a:cs typeface="Calibri"/>
              </a:rPr>
              <a:t>‒</a:t>
            </a:r>
            <a:r>
              <a:rPr lang="sv-SE" sz="1200" dirty="0">
                <a:solidFill>
                  <a:srgbClr val="FFFFFF"/>
                </a:solidFill>
                <a:latin typeface="Calibri"/>
                <a:cs typeface="Calibri"/>
              </a:rPr>
              <a:t>	</a:t>
            </a:r>
            <a:r>
              <a:rPr lang="sv-SE" sz="1200" b="1" i="1" dirty="0">
                <a:solidFill>
                  <a:srgbClr val="FFFFFF"/>
                </a:solidFill>
                <a:latin typeface="Arial"/>
                <a:cs typeface="Arial"/>
              </a:rPr>
              <a:t>Aktivitet: På nivå 1 marknadsför vi biljetter och säsongskort tydligt på vår hemsida.</a:t>
            </a:r>
          </a:p>
          <a:p>
            <a:pPr marL="556260">
              <a:lnSpc>
                <a:spcPct val="100000"/>
              </a:lnSpc>
              <a:spcBef>
                <a:spcPts val="580"/>
              </a:spcBef>
              <a:tabLst>
                <a:tab pos="895985" algn="l"/>
              </a:tabLst>
            </a:pPr>
            <a:endParaRPr lang="sv-SE" sz="1200" dirty="0">
              <a:latin typeface="Arial"/>
              <a:cs typeface="Arial"/>
            </a:endParaRPr>
          </a:p>
          <a:p>
            <a:pPr marL="421005" indent="-408305">
              <a:lnSpc>
                <a:spcPct val="100000"/>
              </a:lnSpc>
              <a:spcBef>
                <a:spcPts val="700"/>
              </a:spcBef>
              <a:buFont typeface="Arial"/>
              <a:buChar char="•"/>
              <a:tabLst>
                <a:tab pos="421005" algn="l"/>
              </a:tabLst>
            </a:pPr>
            <a:r>
              <a:rPr sz="1600" b="1" dirty="0" err="1">
                <a:solidFill>
                  <a:srgbClr val="FFFFFF"/>
                </a:solidFill>
                <a:latin typeface="Arial"/>
                <a:cs typeface="Arial"/>
              </a:rPr>
              <a:t>Erbjudande</a:t>
            </a:r>
            <a:r>
              <a:rPr sz="1600" b="1" spc="-65" dirty="0">
                <a:solidFill>
                  <a:srgbClr val="FFFFFF"/>
                </a:solidFill>
                <a:latin typeface="Arial"/>
                <a:cs typeface="Arial"/>
              </a:rPr>
              <a:t> </a:t>
            </a:r>
            <a:r>
              <a:rPr sz="1600" b="1" dirty="0">
                <a:solidFill>
                  <a:srgbClr val="FFFFFF"/>
                </a:solidFill>
                <a:latin typeface="Arial"/>
                <a:cs typeface="Arial"/>
              </a:rPr>
              <a:t>med</a:t>
            </a:r>
            <a:r>
              <a:rPr sz="1600" b="1" spc="-70" dirty="0">
                <a:solidFill>
                  <a:srgbClr val="FFFFFF"/>
                </a:solidFill>
                <a:latin typeface="Arial"/>
                <a:cs typeface="Arial"/>
              </a:rPr>
              <a:t> </a:t>
            </a:r>
            <a:r>
              <a:rPr sz="1600" b="1" spc="-10" dirty="0">
                <a:solidFill>
                  <a:srgbClr val="FFFFFF"/>
                </a:solidFill>
                <a:latin typeface="Arial"/>
                <a:cs typeface="Arial"/>
              </a:rPr>
              <a:t>sponsorerna</a:t>
            </a:r>
            <a:endParaRPr sz="1600" dirty="0">
              <a:latin typeface="Arial"/>
              <a:cs typeface="Arial"/>
            </a:endParaRPr>
          </a:p>
          <a:p>
            <a:pPr marL="556260">
              <a:lnSpc>
                <a:spcPct val="100000"/>
              </a:lnSpc>
              <a:spcBef>
                <a:spcPts val="640"/>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Sponsorernas</a:t>
            </a:r>
            <a:r>
              <a:rPr sz="1200" spc="-55" dirty="0">
                <a:solidFill>
                  <a:srgbClr val="FFFFFF"/>
                </a:solidFill>
                <a:latin typeface="Arial"/>
                <a:cs typeface="Arial"/>
              </a:rPr>
              <a:t> </a:t>
            </a:r>
            <a:r>
              <a:rPr sz="1200" dirty="0">
                <a:solidFill>
                  <a:srgbClr val="FFFFFF"/>
                </a:solidFill>
                <a:latin typeface="Arial"/>
                <a:cs typeface="Arial"/>
              </a:rPr>
              <a:t>kunder</a:t>
            </a:r>
            <a:r>
              <a:rPr sz="1200" spc="-50" dirty="0">
                <a:solidFill>
                  <a:srgbClr val="FFFFFF"/>
                </a:solidFill>
                <a:latin typeface="Arial"/>
                <a:cs typeface="Arial"/>
              </a:rPr>
              <a:t> </a:t>
            </a:r>
            <a:r>
              <a:rPr sz="1200" dirty="0">
                <a:solidFill>
                  <a:srgbClr val="FFFFFF"/>
                </a:solidFill>
                <a:latin typeface="Arial"/>
                <a:cs typeface="Arial"/>
              </a:rPr>
              <a:t>är</a:t>
            </a:r>
            <a:r>
              <a:rPr sz="1200" spc="-15" dirty="0">
                <a:solidFill>
                  <a:srgbClr val="FFFFFF"/>
                </a:solidFill>
                <a:latin typeface="Arial"/>
                <a:cs typeface="Arial"/>
              </a:rPr>
              <a:t> </a:t>
            </a:r>
            <a:r>
              <a:rPr sz="1200" dirty="0">
                <a:solidFill>
                  <a:srgbClr val="FFFFFF"/>
                </a:solidFill>
                <a:latin typeface="Arial"/>
                <a:cs typeface="Arial"/>
              </a:rPr>
              <a:t>en</a:t>
            </a:r>
            <a:r>
              <a:rPr sz="1200" spc="-30" dirty="0">
                <a:solidFill>
                  <a:srgbClr val="FFFFFF"/>
                </a:solidFill>
                <a:latin typeface="Arial"/>
                <a:cs typeface="Arial"/>
              </a:rPr>
              <a:t> </a:t>
            </a:r>
            <a:r>
              <a:rPr sz="1200" dirty="0">
                <a:solidFill>
                  <a:srgbClr val="FFFFFF"/>
                </a:solidFill>
                <a:latin typeface="Arial"/>
                <a:cs typeface="Arial"/>
              </a:rPr>
              <a:t>utmärkt</a:t>
            </a:r>
            <a:r>
              <a:rPr sz="1200" spc="-20" dirty="0">
                <a:solidFill>
                  <a:srgbClr val="FFFFFF"/>
                </a:solidFill>
                <a:latin typeface="Arial"/>
                <a:cs typeface="Arial"/>
              </a:rPr>
              <a:t> </a:t>
            </a:r>
            <a:r>
              <a:rPr sz="1200" dirty="0">
                <a:solidFill>
                  <a:srgbClr val="FFFFFF"/>
                </a:solidFill>
                <a:latin typeface="Arial"/>
                <a:cs typeface="Arial"/>
              </a:rPr>
              <a:t>målgrupp</a:t>
            </a:r>
            <a:r>
              <a:rPr sz="1200" spc="-20" dirty="0">
                <a:solidFill>
                  <a:srgbClr val="FFFFFF"/>
                </a:solidFill>
                <a:latin typeface="Arial"/>
                <a:cs typeface="Arial"/>
              </a:rPr>
              <a:t> </a:t>
            </a:r>
            <a:r>
              <a:rPr sz="1200" dirty="0">
                <a:solidFill>
                  <a:srgbClr val="FFFFFF"/>
                </a:solidFill>
                <a:latin typeface="Arial"/>
                <a:cs typeface="Arial"/>
              </a:rPr>
              <a:t>att</a:t>
            </a:r>
            <a:r>
              <a:rPr sz="1200" spc="-45" dirty="0">
                <a:solidFill>
                  <a:srgbClr val="FFFFFF"/>
                </a:solidFill>
                <a:latin typeface="Arial"/>
                <a:cs typeface="Arial"/>
              </a:rPr>
              <a:t> </a:t>
            </a:r>
            <a:r>
              <a:rPr sz="1200" dirty="0">
                <a:solidFill>
                  <a:srgbClr val="FFFFFF"/>
                </a:solidFill>
                <a:latin typeface="Arial"/>
                <a:cs typeface="Arial"/>
              </a:rPr>
              <a:t>rikta</a:t>
            </a:r>
            <a:r>
              <a:rPr sz="1200" spc="-5" dirty="0">
                <a:solidFill>
                  <a:srgbClr val="FFFFFF"/>
                </a:solidFill>
                <a:latin typeface="Arial"/>
                <a:cs typeface="Arial"/>
              </a:rPr>
              <a:t> </a:t>
            </a:r>
            <a:r>
              <a:rPr sz="1200" dirty="0">
                <a:solidFill>
                  <a:srgbClr val="FFFFFF"/>
                </a:solidFill>
                <a:latin typeface="Arial"/>
                <a:cs typeface="Arial"/>
              </a:rPr>
              <a:t>specifika</a:t>
            </a:r>
            <a:r>
              <a:rPr sz="1200" spc="-55" dirty="0">
                <a:solidFill>
                  <a:srgbClr val="FFFFFF"/>
                </a:solidFill>
                <a:latin typeface="Arial"/>
                <a:cs typeface="Arial"/>
              </a:rPr>
              <a:t> </a:t>
            </a:r>
            <a:r>
              <a:rPr sz="1200" dirty="0">
                <a:solidFill>
                  <a:srgbClr val="FFFFFF"/>
                </a:solidFill>
                <a:latin typeface="Arial"/>
                <a:cs typeface="Arial"/>
              </a:rPr>
              <a:t>erbjudanden</a:t>
            </a:r>
            <a:r>
              <a:rPr sz="1200" spc="-35" dirty="0">
                <a:solidFill>
                  <a:srgbClr val="FFFFFF"/>
                </a:solidFill>
                <a:latin typeface="Arial"/>
                <a:cs typeface="Arial"/>
              </a:rPr>
              <a:t> </a:t>
            </a:r>
            <a:r>
              <a:rPr sz="1200" spc="-10" dirty="0">
                <a:solidFill>
                  <a:srgbClr val="FFFFFF"/>
                </a:solidFill>
                <a:latin typeface="Arial"/>
                <a:cs typeface="Arial"/>
              </a:rPr>
              <a:t>till.</a:t>
            </a:r>
            <a:endParaRPr sz="1200" dirty="0">
              <a:latin typeface="Arial"/>
              <a:cs typeface="Arial"/>
            </a:endParaRPr>
          </a:p>
          <a:p>
            <a:pPr marL="556260">
              <a:lnSpc>
                <a:spcPct val="100000"/>
              </a:lnSpc>
              <a:spcBef>
                <a:spcPts val="580"/>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b="1" i="1" dirty="0">
                <a:solidFill>
                  <a:srgbClr val="FFFFFF"/>
                </a:solidFill>
                <a:latin typeface="Arial"/>
                <a:cs typeface="Arial"/>
              </a:rPr>
              <a:t>Aktivitet:</a:t>
            </a:r>
            <a:r>
              <a:rPr sz="1200" b="1" i="1" spc="-25" dirty="0">
                <a:solidFill>
                  <a:srgbClr val="FFFFFF"/>
                </a:solidFill>
                <a:latin typeface="Arial"/>
                <a:cs typeface="Arial"/>
              </a:rPr>
              <a:t> </a:t>
            </a:r>
            <a:r>
              <a:rPr sz="1200" b="1" i="1" dirty="0">
                <a:solidFill>
                  <a:srgbClr val="FFFFFF"/>
                </a:solidFill>
                <a:latin typeface="Arial"/>
                <a:cs typeface="Arial"/>
              </a:rPr>
              <a:t>På</a:t>
            </a:r>
            <a:r>
              <a:rPr sz="1200" b="1" i="1" spc="-5" dirty="0">
                <a:solidFill>
                  <a:srgbClr val="FFFFFF"/>
                </a:solidFill>
                <a:latin typeface="Arial"/>
                <a:cs typeface="Arial"/>
              </a:rPr>
              <a:t> </a:t>
            </a:r>
            <a:r>
              <a:rPr sz="1200" b="1" i="1" dirty="0">
                <a:solidFill>
                  <a:srgbClr val="FFFFFF"/>
                </a:solidFill>
                <a:latin typeface="Arial"/>
                <a:cs typeface="Arial"/>
              </a:rPr>
              <a:t>nivå</a:t>
            </a:r>
            <a:r>
              <a:rPr sz="1200" b="1" i="1" spc="-10" dirty="0">
                <a:solidFill>
                  <a:srgbClr val="FFFFFF"/>
                </a:solidFill>
                <a:latin typeface="Arial"/>
                <a:cs typeface="Arial"/>
              </a:rPr>
              <a:t> </a:t>
            </a:r>
            <a:r>
              <a:rPr sz="1200" b="1" i="1" dirty="0">
                <a:solidFill>
                  <a:srgbClr val="FFFFFF"/>
                </a:solidFill>
                <a:latin typeface="Arial"/>
                <a:cs typeface="Arial"/>
              </a:rPr>
              <a:t>2</a:t>
            </a:r>
            <a:r>
              <a:rPr sz="1200" b="1" i="1" spc="5" dirty="0">
                <a:solidFill>
                  <a:srgbClr val="FFFFFF"/>
                </a:solidFill>
                <a:latin typeface="Arial"/>
                <a:cs typeface="Arial"/>
              </a:rPr>
              <a:t> </a:t>
            </a:r>
            <a:r>
              <a:rPr sz="1200" b="1" i="1" dirty="0">
                <a:solidFill>
                  <a:srgbClr val="FFFFFF"/>
                </a:solidFill>
                <a:latin typeface="Arial"/>
                <a:cs typeface="Arial"/>
              </a:rPr>
              <a:t>arbetar</a:t>
            </a:r>
            <a:r>
              <a:rPr sz="1200" b="1" i="1" spc="-30" dirty="0">
                <a:solidFill>
                  <a:srgbClr val="FFFFFF"/>
                </a:solidFill>
                <a:latin typeface="Arial"/>
                <a:cs typeface="Arial"/>
              </a:rPr>
              <a:t> </a:t>
            </a:r>
            <a:r>
              <a:rPr sz="1200" b="1" i="1" dirty="0">
                <a:solidFill>
                  <a:srgbClr val="FFFFFF"/>
                </a:solidFill>
                <a:latin typeface="Arial"/>
                <a:cs typeface="Arial"/>
              </a:rPr>
              <a:t>vi</a:t>
            </a:r>
            <a:r>
              <a:rPr sz="1200" b="1" i="1" spc="-5" dirty="0">
                <a:solidFill>
                  <a:srgbClr val="FFFFFF"/>
                </a:solidFill>
                <a:latin typeface="Arial"/>
                <a:cs typeface="Arial"/>
              </a:rPr>
              <a:t> </a:t>
            </a:r>
            <a:r>
              <a:rPr sz="1200" b="1" i="1" dirty="0">
                <a:solidFill>
                  <a:srgbClr val="FFFFFF"/>
                </a:solidFill>
                <a:latin typeface="Arial"/>
                <a:cs typeface="Arial"/>
              </a:rPr>
              <a:t>aktivt</a:t>
            </a:r>
            <a:r>
              <a:rPr sz="1200" b="1" i="1" spc="-25" dirty="0">
                <a:solidFill>
                  <a:srgbClr val="FFFFFF"/>
                </a:solidFill>
                <a:latin typeface="Arial"/>
                <a:cs typeface="Arial"/>
              </a:rPr>
              <a:t> </a:t>
            </a:r>
            <a:r>
              <a:rPr sz="1200" b="1" i="1" dirty="0">
                <a:solidFill>
                  <a:srgbClr val="FFFFFF"/>
                </a:solidFill>
                <a:latin typeface="Arial"/>
                <a:cs typeface="Arial"/>
              </a:rPr>
              <a:t>med erbjudanden</a:t>
            </a:r>
            <a:r>
              <a:rPr sz="1200" b="1" i="1" spc="-5" dirty="0">
                <a:solidFill>
                  <a:srgbClr val="FFFFFF"/>
                </a:solidFill>
                <a:latin typeface="Arial"/>
                <a:cs typeface="Arial"/>
              </a:rPr>
              <a:t> </a:t>
            </a:r>
            <a:r>
              <a:rPr sz="1200" b="1" i="1" dirty="0">
                <a:solidFill>
                  <a:srgbClr val="FFFFFF"/>
                </a:solidFill>
                <a:latin typeface="Arial"/>
                <a:cs typeface="Arial"/>
              </a:rPr>
              <a:t>om biljetter till</a:t>
            </a:r>
            <a:r>
              <a:rPr sz="1200" b="1" i="1" spc="-5" dirty="0">
                <a:solidFill>
                  <a:srgbClr val="FFFFFF"/>
                </a:solidFill>
                <a:latin typeface="Arial"/>
                <a:cs typeface="Arial"/>
              </a:rPr>
              <a:t> </a:t>
            </a:r>
            <a:r>
              <a:rPr sz="1200" b="1" i="1" dirty="0">
                <a:solidFill>
                  <a:srgbClr val="FFFFFF"/>
                </a:solidFill>
                <a:latin typeface="Arial"/>
                <a:cs typeface="Arial"/>
              </a:rPr>
              <a:t>våra</a:t>
            </a:r>
            <a:r>
              <a:rPr sz="1200" b="1" i="1" spc="-15" dirty="0">
                <a:solidFill>
                  <a:srgbClr val="FFFFFF"/>
                </a:solidFill>
                <a:latin typeface="Arial"/>
                <a:cs typeface="Arial"/>
              </a:rPr>
              <a:t> </a:t>
            </a:r>
            <a:r>
              <a:rPr sz="1200" b="1" i="1" dirty="0">
                <a:solidFill>
                  <a:srgbClr val="FFFFFF"/>
                </a:solidFill>
                <a:latin typeface="Arial"/>
                <a:cs typeface="Arial"/>
              </a:rPr>
              <a:t>sponsorer</a:t>
            </a:r>
            <a:r>
              <a:rPr sz="1200" b="1" i="1" spc="-25" dirty="0">
                <a:solidFill>
                  <a:srgbClr val="FFFFFF"/>
                </a:solidFill>
                <a:latin typeface="Arial"/>
                <a:cs typeface="Arial"/>
              </a:rPr>
              <a:t> </a:t>
            </a:r>
            <a:r>
              <a:rPr sz="1200" b="1" i="1" dirty="0">
                <a:solidFill>
                  <a:srgbClr val="FFFFFF"/>
                </a:solidFill>
                <a:latin typeface="Arial"/>
                <a:cs typeface="Arial"/>
              </a:rPr>
              <a:t>och</a:t>
            </a:r>
            <a:r>
              <a:rPr sz="1200" b="1" i="1" spc="5" dirty="0">
                <a:solidFill>
                  <a:srgbClr val="FFFFFF"/>
                </a:solidFill>
                <a:latin typeface="Arial"/>
                <a:cs typeface="Arial"/>
              </a:rPr>
              <a:t> </a:t>
            </a:r>
            <a:r>
              <a:rPr sz="1200" b="1" i="1" dirty="0">
                <a:solidFill>
                  <a:srgbClr val="FFFFFF"/>
                </a:solidFill>
                <a:latin typeface="Arial"/>
                <a:cs typeface="Arial"/>
              </a:rPr>
              <a:t>deras</a:t>
            </a:r>
            <a:r>
              <a:rPr sz="1200" b="1" i="1" spc="-30" dirty="0">
                <a:solidFill>
                  <a:srgbClr val="FFFFFF"/>
                </a:solidFill>
                <a:latin typeface="Arial"/>
                <a:cs typeface="Arial"/>
              </a:rPr>
              <a:t> </a:t>
            </a:r>
            <a:r>
              <a:rPr sz="1200" b="1" i="1" dirty="0">
                <a:solidFill>
                  <a:srgbClr val="FFFFFF"/>
                </a:solidFill>
                <a:latin typeface="Arial"/>
                <a:cs typeface="Arial"/>
              </a:rPr>
              <a:t>kunder</a:t>
            </a:r>
            <a:r>
              <a:rPr sz="1200" b="1" i="1" spc="-5" dirty="0">
                <a:solidFill>
                  <a:srgbClr val="FFFFFF"/>
                </a:solidFill>
                <a:latin typeface="Arial"/>
                <a:cs typeface="Arial"/>
              </a:rPr>
              <a:t> </a:t>
            </a:r>
            <a:r>
              <a:rPr sz="1200" b="1" i="1" dirty="0">
                <a:solidFill>
                  <a:srgbClr val="FFFFFF"/>
                </a:solidFill>
                <a:latin typeface="Arial"/>
                <a:cs typeface="Arial"/>
              </a:rPr>
              <a:t>och </a:t>
            </a:r>
            <a:r>
              <a:rPr sz="1200" b="1" i="1" spc="-10" dirty="0">
                <a:solidFill>
                  <a:srgbClr val="FFFFFF"/>
                </a:solidFill>
                <a:latin typeface="Arial"/>
                <a:cs typeface="Arial"/>
              </a:rPr>
              <a:t>medarbetare.</a:t>
            </a:r>
            <a:endParaRPr sz="1200" dirty="0">
              <a:latin typeface="Arial"/>
              <a:cs typeface="Arial"/>
            </a:endParaRPr>
          </a:p>
        </p:txBody>
      </p:sp>
      <p:sp>
        <p:nvSpPr>
          <p:cNvPr id="4" name="object 4"/>
          <p:cNvSpPr txBox="1"/>
          <p:nvPr/>
        </p:nvSpPr>
        <p:spPr>
          <a:xfrm>
            <a:off x="10328275" y="898652"/>
            <a:ext cx="1480185"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Upplevelseprocessen</a:t>
            </a:r>
            <a:endParaRPr sz="1200">
              <a:latin typeface="Arial"/>
              <a:cs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70866" rIns="0" bIns="0" rtlCol="0">
            <a:spAutoFit/>
          </a:bodyPr>
          <a:lstStyle/>
          <a:p>
            <a:pPr marL="12700">
              <a:lnSpc>
                <a:spcPct val="100000"/>
              </a:lnSpc>
              <a:spcBef>
                <a:spcPts val="95"/>
              </a:spcBef>
            </a:pPr>
            <a:r>
              <a:rPr dirty="0"/>
              <a:t>Köp</a:t>
            </a:r>
            <a:r>
              <a:rPr spc="-45" dirty="0"/>
              <a:t> </a:t>
            </a:r>
            <a:r>
              <a:rPr dirty="0"/>
              <a:t>av</a:t>
            </a:r>
            <a:r>
              <a:rPr spc="-40" dirty="0"/>
              <a:t> </a:t>
            </a:r>
            <a:r>
              <a:rPr spc="-10" dirty="0"/>
              <a:t>biljett</a:t>
            </a:r>
          </a:p>
        </p:txBody>
      </p:sp>
      <p:sp>
        <p:nvSpPr>
          <p:cNvPr id="5" name="object 5"/>
          <p:cNvSpPr txBox="1">
            <a:spLocks noGrp="1"/>
          </p:cNvSpPr>
          <p:nvPr>
            <p:ph type="sldNum" sz="quarter" idx="7"/>
          </p:nvPr>
        </p:nvSpPr>
        <p:spPr>
          <a:xfrm>
            <a:off x="11383009" y="6545487"/>
            <a:ext cx="259715" cy="196215"/>
          </a:xfrm>
          <a:prstGeom prst="rect">
            <a:avLst/>
          </a:prstGeom>
        </p:spPr>
        <p:txBody>
          <a:bodyPr vert="horz" wrap="square" lIns="0" tIns="0" rIns="0" bIns="0" rtlCol="0">
            <a:spAutoFit/>
          </a:bodyPr>
          <a:lstStyle>
            <a:defPPr>
              <a:defRPr kern="0"/>
            </a:defPPr>
            <a:lvl1pPr>
              <a:defRPr sz="1200" b="0" i="0">
                <a:solidFill>
                  <a:schemeClr val="bg1"/>
                </a:solidFill>
                <a:latin typeface="Arial"/>
                <a:cs typeface="Arial"/>
              </a:defRPr>
            </a:lvl1pPr>
          </a:lstStyle>
          <a:p>
            <a:pPr marL="38100">
              <a:lnSpc>
                <a:spcPts val="1425"/>
              </a:lnSpc>
            </a:pPr>
            <a:fld id="{81D60167-4931-47E6-BA6A-407CBD079E47}" type="slidenum">
              <a:rPr lang="sv-SE" spc="-25" smtClean="0"/>
              <a:pPr marL="38100">
                <a:lnSpc>
                  <a:spcPts val="1425"/>
                </a:lnSpc>
              </a:pPr>
              <a:t>46</a:t>
            </a:fld>
            <a:endParaRPr spc="-25" dirty="0"/>
          </a:p>
        </p:txBody>
      </p:sp>
      <p:sp>
        <p:nvSpPr>
          <p:cNvPr id="3" name="object 3"/>
          <p:cNvSpPr txBox="1"/>
          <p:nvPr/>
        </p:nvSpPr>
        <p:spPr>
          <a:xfrm>
            <a:off x="827024" y="2238581"/>
            <a:ext cx="10180320" cy="1969770"/>
          </a:xfrm>
          <a:prstGeom prst="rect">
            <a:avLst/>
          </a:prstGeom>
        </p:spPr>
        <p:txBody>
          <a:bodyPr vert="horz" wrap="square" lIns="0" tIns="119380" rIns="0" bIns="0" rtlCol="0">
            <a:spAutoFit/>
          </a:bodyPr>
          <a:lstStyle/>
          <a:p>
            <a:pPr marL="421005" indent="-408305">
              <a:lnSpc>
                <a:spcPct val="100000"/>
              </a:lnSpc>
              <a:spcBef>
                <a:spcPts val="940"/>
              </a:spcBef>
              <a:buFont typeface="Arial"/>
              <a:buChar char="•"/>
              <a:tabLst>
                <a:tab pos="421005" algn="l"/>
              </a:tabLst>
            </a:pPr>
            <a:r>
              <a:rPr sz="1600" b="1" spc="-10" dirty="0">
                <a:solidFill>
                  <a:srgbClr val="FFFFFF"/>
                </a:solidFill>
                <a:latin typeface="Arial"/>
                <a:cs typeface="Arial"/>
              </a:rPr>
              <a:t>Förköp</a:t>
            </a:r>
            <a:endParaRPr sz="1600" dirty="0">
              <a:latin typeface="Arial"/>
              <a:cs typeface="Arial"/>
            </a:endParaRPr>
          </a:p>
          <a:p>
            <a:pPr marL="556260">
              <a:lnSpc>
                <a:spcPct val="100000"/>
              </a:lnSpc>
              <a:spcBef>
                <a:spcPts val="640"/>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Det</a:t>
            </a:r>
            <a:r>
              <a:rPr sz="1200" spc="-30" dirty="0">
                <a:solidFill>
                  <a:srgbClr val="FFFFFF"/>
                </a:solidFill>
                <a:latin typeface="Arial"/>
                <a:cs typeface="Arial"/>
              </a:rPr>
              <a:t> </a:t>
            </a:r>
            <a:r>
              <a:rPr sz="1200" dirty="0">
                <a:solidFill>
                  <a:srgbClr val="FFFFFF"/>
                </a:solidFill>
                <a:latin typeface="Arial"/>
                <a:cs typeface="Arial"/>
              </a:rPr>
              <a:t>är</a:t>
            </a:r>
            <a:r>
              <a:rPr sz="1200" spc="-15" dirty="0">
                <a:solidFill>
                  <a:srgbClr val="FFFFFF"/>
                </a:solidFill>
                <a:latin typeface="Arial"/>
                <a:cs typeface="Arial"/>
              </a:rPr>
              <a:t> </a:t>
            </a:r>
            <a:r>
              <a:rPr sz="1200" dirty="0">
                <a:solidFill>
                  <a:srgbClr val="FFFFFF"/>
                </a:solidFill>
                <a:latin typeface="Arial"/>
                <a:cs typeface="Arial"/>
              </a:rPr>
              <a:t>viktigt</a:t>
            </a:r>
            <a:r>
              <a:rPr sz="1200" spc="10" dirty="0">
                <a:solidFill>
                  <a:srgbClr val="FFFFFF"/>
                </a:solidFill>
                <a:latin typeface="Arial"/>
                <a:cs typeface="Arial"/>
              </a:rPr>
              <a:t> </a:t>
            </a:r>
            <a:r>
              <a:rPr sz="1200" dirty="0">
                <a:solidFill>
                  <a:srgbClr val="FFFFFF"/>
                </a:solidFill>
                <a:latin typeface="Arial"/>
                <a:cs typeface="Arial"/>
              </a:rPr>
              <a:t>att</a:t>
            </a:r>
            <a:r>
              <a:rPr sz="1200" spc="-10" dirty="0">
                <a:solidFill>
                  <a:srgbClr val="FFFFFF"/>
                </a:solidFill>
                <a:latin typeface="Arial"/>
                <a:cs typeface="Arial"/>
              </a:rPr>
              <a:t> </a:t>
            </a:r>
            <a:r>
              <a:rPr sz="1200" dirty="0">
                <a:solidFill>
                  <a:srgbClr val="FFFFFF"/>
                </a:solidFill>
                <a:latin typeface="Arial"/>
                <a:cs typeface="Arial"/>
              </a:rPr>
              <a:t>försöka</a:t>
            </a:r>
            <a:r>
              <a:rPr sz="1200" spc="-40" dirty="0">
                <a:solidFill>
                  <a:srgbClr val="FFFFFF"/>
                </a:solidFill>
                <a:latin typeface="Arial"/>
                <a:cs typeface="Arial"/>
              </a:rPr>
              <a:t> </a:t>
            </a:r>
            <a:r>
              <a:rPr sz="1200" dirty="0">
                <a:solidFill>
                  <a:srgbClr val="FFFFFF"/>
                </a:solidFill>
                <a:latin typeface="Arial"/>
                <a:cs typeface="Arial"/>
              </a:rPr>
              <a:t>driva fler</a:t>
            </a:r>
            <a:r>
              <a:rPr sz="1200" spc="-25" dirty="0">
                <a:solidFill>
                  <a:srgbClr val="FFFFFF"/>
                </a:solidFill>
                <a:latin typeface="Arial"/>
                <a:cs typeface="Arial"/>
              </a:rPr>
              <a:t> </a:t>
            </a:r>
            <a:r>
              <a:rPr sz="1200" dirty="0">
                <a:solidFill>
                  <a:srgbClr val="FFFFFF"/>
                </a:solidFill>
                <a:latin typeface="Arial"/>
                <a:cs typeface="Arial"/>
              </a:rPr>
              <a:t>gäster</a:t>
            </a:r>
            <a:r>
              <a:rPr sz="1200" spc="-20" dirty="0">
                <a:solidFill>
                  <a:srgbClr val="FFFFFF"/>
                </a:solidFill>
                <a:latin typeface="Arial"/>
                <a:cs typeface="Arial"/>
              </a:rPr>
              <a:t> </a:t>
            </a:r>
            <a:r>
              <a:rPr sz="1200" dirty="0">
                <a:solidFill>
                  <a:srgbClr val="FFFFFF"/>
                </a:solidFill>
                <a:latin typeface="Arial"/>
                <a:cs typeface="Arial"/>
              </a:rPr>
              <a:t>att</a:t>
            </a:r>
            <a:r>
              <a:rPr sz="1200" spc="-20" dirty="0">
                <a:solidFill>
                  <a:srgbClr val="FFFFFF"/>
                </a:solidFill>
                <a:latin typeface="Arial"/>
                <a:cs typeface="Arial"/>
              </a:rPr>
              <a:t> </a:t>
            </a:r>
            <a:r>
              <a:rPr sz="1200" dirty="0">
                <a:solidFill>
                  <a:srgbClr val="FFFFFF"/>
                </a:solidFill>
                <a:latin typeface="Arial"/>
                <a:cs typeface="Arial"/>
              </a:rPr>
              <a:t>köpa</a:t>
            </a:r>
            <a:r>
              <a:rPr sz="1200" spc="-25" dirty="0">
                <a:solidFill>
                  <a:srgbClr val="FFFFFF"/>
                </a:solidFill>
                <a:latin typeface="Arial"/>
                <a:cs typeface="Arial"/>
              </a:rPr>
              <a:t> </a:t>
            </a:r>
            <a:r>
              <a:rPr sz="1200" dirty="0">
                <a:solidFill>
                  <a:srgbClr val="FFFFFF"/>
                </a:solidFill>
                <a:latin typeface="Arial"/>
                <a:cs typeface="Arial"/>
              </a:rPr>
              <a:t>förköp.</a:t>
            </a:r>
            <a:r>
              <a:rPr sz="1200" spc="-45" dirty="0">
                <a:solidFill>
                  <a:srgbClr val="FFFFFF"/>
                </a:solidFill>
                <a:latin typeface="Arial"/>
                <a:cs typeface="Arial"/>
              </a:rPr>
              <a:t> </a:t>
            </a:r>
            <a:r>
              <a:rPr sz="1200" dirty="0">
                <a:solidFill>
                  <a:srgbClr val="FFFFFF"/>
                </a:solidFill>
                <a:latin typeface="Arial"/>
                <a:cs typeface="Arial"/>
              </a:rPr>
              <a:t>Detta</a:t>
            </a:r>
            <a:r>
              <a:rPr sz="1200" spc="-15" dirty="0">
                <a:solidFill>
                  <a:srgbClr val="FFFFFF"/>
                </a:solidFill>
                <a:latin typeface="Arial"/>
                <a:cs typeface="Arial"/>
              </a:rPr>
              <a:t> </a:t>
            </a:r>
            <a:r>
              <a:rPr sz="1200" dirty="0">
                <a:solidFill>
                  <a:srgbClr val="FFFFFF"/>
                </a:solidFill>
                <a:latin typeface="Arial"/>
                <a:cs typeface="Arial"/>
              </a:rPr>
              <a:t>görs</a:t>
            </a:r>
            <a:r>
              <a:rPr sz="1200" spc="-5" dirty="0">
                <a:solidFill>
                  <a:srgbClr val="FFFFFF"/>
                </a:solidFill>
                <a:latin typeface="Arial"/>
                <a:cs typeface="Arial"/>
              </a:rPr>
              <a:t> </a:t>
            </a:r>
            <a:r>
              <a:rPr sz="1200" dirty="0">
                <a:solidFill>
                  <a:srgbClr val="FFFFFF"/>
                </a:solidFill>
                <a:latin typeface="Arial"/>
                <a:cs typeface="Arial"/>
              </a:rPr>
              <a:t>bäst</a:t>
            </a:r>
            <a:r>
              <a:rPr sz="1200" spc="-20" dirty="0">
                <a:solidFill>
                  <a:srgbClr val="FFFFFF"/>
                </a:solidFill>
                <a:latin typeface="Arial"/>
                <a:cs typeface="Arial"/>
              </a:rPr>
              <a:t> </a:t>
            </a:r>
            <a:r>
              <a:rPr sz="1200" dirty="0">
                <a:solidFill>
                  <a:srgbClr val="FFFFFF"/>
                </a:solidFill>
                <a:latin typeface="Arial"/>
                <a:cs typeface="Arial"/>
              </a:rPr>
              <a:t>genom</a:t>
            </a:r>
            <a:r>
              <a:rPr sz="1200" spc="-35" dirty="0">
                <a:solidFill>
                  <a:srgbClr val="FFFFFF"/>
                </a:solidFill>
                <a:latin typeface="Arial"/>
                <a:cs typeface="Arial"/>
              </a:rPr>
              <a:t> </a:t>
            </a:r>
            <a:r>
              <a:rPr sz="1200" dirty="0">
                <a:solidFill>
                  <a:srgbClr val="FFFFFF"/>
                </a:solidFill>
                <a:latin typeface="Arial"/>
                <a:cs typeface="Arial"/>
              </a:rPr>
              <a:t>att</a:t>
            </a:r>
            <a:r>
              <a:rPr sz="1200" spc="-10" dirty="0">
                <a:solidFill>
                  <a:srgbClr val="FFFFFF"/>
                </a:solidFill>
                <a:latin typeface="Arial"/>
                <a:cs typeface="Arial"/>
              </a:rPr>
              <a:t> </a:t>
            </a:r>
            <a:r>
              <a:rPr sz="1200" dirty="0">
                <a:solidFill>
                  <a:srgbClr val="FFFFFF"/>
                </a:solidFill>
                <a:latin typeface="Arial"/>
                <a:cs typeface="Arial"/>
              </a:rPr>
              <a:t>förenkla</a:t>
            </a:r>
            <a:r>
              <a:rPr sz="1200" spc="-35" dirty="0">
                <a:solidFill>
                  <a:srgbClr val="FFFFFF"/>
                </a:solidFill>
                <a:latin typeface="Arial"/>
                <a:cs typeface="Arial"/>
              </a:rPr>
              <a:t> </a:t>
            </a:r>
            <a:r>
              <a:rPr sz="1200" dirty="0">
                <a:solidFill>
                  <a:srgbClr val="FFFFFF"/>
                </a:solidFill>
                <a:latin typeface="Arial"/>
                <a:cs typeface="Arial"/>
              </a:rPr>
              <a:t>förköp</a:t>
            </a:r>
            <a:r>
              <a:rPr sz="1200" spc="-40" dirty="0">
                <a:solidFill>
                  <a:srgbClr val="FFFFFF"/>
                </a:solidFill>
                <a:latin typeface="Arial"/>
                <a:cs typeface="Arial"/>
              </a:rPr>
              <a:t> </a:t>
            </a:r>
            <a:r>
              <a:rPr sz="1200" dirty="0">
                <a:solidFill>
                  <a:srgbClr val="FFFFFF"/>
                </a:solidFill>
                <a:latin typeface="Arial"/>
                <a:cs typeface="Arial"/>
              </a:rPr>
              <a:t>(smidig</a:t>
            </a:r>
            <a:r>
              <a:rPr sz="1200" spc="-25" dirty="0">
                <a:solidFill>
                  <a:srgbClr val="FFFFFF"/>
                </a:solidFill>
                <a:latin typeface="Arial"/>
                <a:cs typeface="Arial"/>
              </a:rPr>
              <a:t> </a:t>
            </a:r>
            <a:r>
              <a:rPr sz="1200" dirty="0">
                <a:solidFill>
                  <a:srgbClr val="FFFFFF"/>
                </a:solidFill>
                <a:latin typeface="Arial"/>
                <a:cs typeface="Arial"/>
              </a:rPr>
              <a:t>process,</a:t>
            </a:r>
            <a:r>
              <a:rPr sz="1200" spc="-30" dirty="0">
                <a:solidFill>
                  <a:srgbClr val="FFFFFF"/>
                </a:solidFill>
                <a:latin typeface="Arial"/>
                <a:cs typeface="Arial"/>
              </a:rPr>
              <a:t> </a:t>
            </a:r>
            <a:r>
              <a:rPr sz="1200" spc="-10" dirty="0">
                <a:solidFill>
                  <a:srgbClr val="FFFFFF"/>
                </a:solidFill>
                <a:latin typeface="Arial"/>
                <a:cs typeface="Arial"/>
              </a:rPr>
              <a:t>billigare</a:t>
            </a:r>
            <a:r>
              <a:rPr sz="1200" spc="-25" dirty="0">
                <a:solidFill>
                  <a:srgbClr val="FFFFFF"/>
                </a:solidFill>
                <a:latin typeface="Arial"/>
                <a:cs typeface="Arial"/>
              </a:rPr>
              <a:t> </a:t>
            </a:r>
            <a:r>
              <a:rPr sz="1200" spc="-10" dirty="0">
                <a:solidFill>
                  <a:srgbClr val="FFFFFF"/>
                </a:solidFill>
                <a:latin typeface="Arial"/>
                <a:cs typeface="Arial"/>
              </a:rPr>
              <a:t>biljetter,</a:t>
            </a:r>
            <a:endParaRPr sz="1200" dirty="0">
              <a:latin typeface="Arial"/>
              <a:cs typeface="Arial"/>
            </a:endParaRPr>
          </a:p>
          <a:p>
            <a:pPr marL="896619">
              <a:lnSpc>
                <a:spcPct val="100000"/>
              </a:lnSpc>
              <a:spcBef>
                <a:spcPts val="290"/>
              </a:spcBef>
            </a:pPr>
            <a:r>
              <a:rPr sz="1200" dirty="0">
                <a:solidFill>
                  <a:srgbClr val="FFFFFF"/>
                </a:solidFill>
                <a:latin typeface="Arial"/>
                <a:cs typeface="Arial"/>
              </a:rPr>
              <a:t>mervärden</a:t>
            </a:r>
            <a:r>
              <a:rPr sz="1200" spc="-30" dirty="0">
                <a:solidFill>
                  <a:srgbClr val="FFFFFF"/>
                </a:solidFill>
                <a:latin typeface="Arial"/>
                <a:cs typeface="Arial"/>
              </a:rPr>
              <a:t> </a:t>
            </a:r>
            <a:r>
              <a:rPr sz="1200" dirty="0">
                <a:solidFill>
                  <a:srgbClr val="FFFFFF"/>
                </a:solidFill>
                <a:latin typeface="Arial"/>
                <a:cs typeface="Arial"/>
              </a:rPr>
              <a:t>etc.) och</a:t>
            </a:r>
            <a:r>
              <a:rPr sz="1200" spc="-5" dirty="0">
                <a:solidFill>
                  <a:srgbClr val="FFFFFF"/>
                </a:solidFill>
                <a:latin typeface="Arial"/>
                <a:cs typeface="Arial"/>
              </a:rPr>
              <a:t> </a:t>
            </a:r>
            <a:r>
              <a:rPr sz="1200" dirty="0">
                <a:solidFill>
                  <a:srgbClr val="FFFFFF"/>
                </a:solidFill>
                <a:latin typeface="Arial"/>
                <a:cs typeface="Arial"/>
              </a:rPr>
              <a:t>försvåra</a:t>
            </a:r>
            <a:r>
              <a:rPr sz="1200" spc="-20" dirty="0">
                <a:solidFill>
                  <a:srgbClr val="FFFFFF"/>
                </a:solidFill>
                <a:latin typeface="Arial"/>
                <a:cs typeface="Arial"/>
              </a:rPr>
              <a:t> </a:t>
            </a:r>
            <a:r>
              <a:rPr sz="1200" dirty="0">
                <a:solidFill>
                  <a:srgbClr val="FFFFFF"/>
                </a:solidFill>
                <a:latin typeface="Arial"/>
                <a:cs typeface="Arial"/>
              </a:rPr>
              <a:t>köp</a:t>
            </a:r>
            <a:r>
              <a:rPr sz="1200" spc="-5" dirty="0">
                <a:solidFill>
                  <a:srgbClr val="FFFFFF"/>
                </a:solidFill>
                <a:latin typeface="Arial"/>
                <a:cs typeface="Arial"/>
              </a:rPr>
              <a:t> </a:t>
            </a:r>
            <a:r>
              <a:rPr sz="1200" dirty="0">
                <a:solidFill>
                  <a:srgbClr val="FFFFFF"/>
                </a:solidFill>
                <a:latin typeface="Arial"/>
                <a:cs typeface="Arial"/>
              </a:rPr>
              <a:t>på</a:t>
            </a:r>
            <a:r>
              <a:rPr sz="1200" spc="-15" dirty="0">
                <a:solidFill>
                  <a:srgbClr val="FFFFFF"/>
                </a:solidFill>
                <a:latin typeface="Arial"/>
                <a:cs typeface="Arial"/>
              </a:rPr>
              <a:t> </a:t>
            </a:r>
            <a:r>
              <a:rPr sz="1200" spc="-10" dirty="0">
                <a:solidFill>
                  <a:srgbClr val="FFFFFF"/>
                </a:solidFill>
                <a:latin typeface="Arial"/>
                <a:cs typeface="Arial"/>
              </a:rPr>
              <a:t>plats.</a:t>
            </a:r>
            <a:endParaRPr sz="1200" dirty="0">
              <a:latin typeface="Arial"/>
              <a:cs typeface="Arial"/>
            </a:endParaRPr>
          </a:p>
          <a:p>
            <a:pPr marL="556260">
              <a:lnSpc>
                <a:spcPct val="100000"/>
              </a:lnSpc>
              <a:spcBef>
                <a:spcPts val="580"/>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b="1" i="1" dirty="0">
                <a:solidFill>
                  <a:srgbClr val="FFFFFF"/>
                </a:solidFill>
                <a:latin typeface="Arial"/>
                <a:cs typeface="Arial"/>
              </a:rPr>
              <a:t>Aktivitet:</a:t>
            </a:r>
            <a:r>
              <a:rPr sz="1200" b="1" i="1" spc="-25" dirty="0">
                <a:solidFill>
                  <a:srgbClr val="FFFFFF"/>
                </a:solidFill>
                <a:latin typeface="Arial"/>
                <a:cs typeface="Arial"/>
              </a:rPr>
              <a:t> </a:t>
            </a:r>
            <a:r>
              <a:rPr sz="1200" b="1" i="1" dirty="0">
                <a:solidFill>
                  <a:srgbClr val="FFFFFF"/>
                </a:solidFill>
                <a:latin typeface="Arial"/>
                <a:cs typeface="Arial"/>
              </a:rPr>
              <a:t>På</a:t>
            </a:r>
            <a:r>
              <a:rPr sz="1200" b="1" i="1" spc="-10" dirty="0">
                <a:solidFill>
                  <a:srgbClr val="FFFFFF"/>
                </a:solidFill>
                <a:latin typeface="Arial"/>
                <a:cs typeface="Arial"/>
              </a:rPr>
              <a:t> </a:t>
            </a:r>
            <a:r>
              <a:rPr sz="1200" b="1" i="1" dirty="0">
                <a:solidFill>
                  <a:srgbClr val="FFFFFF"/>
                </a:solidFill>
                <a:latin typeface="Arial"/>
                <a:cs typeface="Arial"/>
              </a:rPr>
              <a:t>nivå</a:t>
            </a:r>
            <a:r>
              <a:rPr sz="1200" b="1" i="1" spc="-5" dirty="0">
                <a:solidFill>
                  <a:srgbClr val="FFFFFF"/>
                </a:solidFill>
                <a:latin typeface="Arial"/>
                <a:cs typeface="Arial"/>
              </a:rPr>
              <a:t> </a:t>
            </a:r>
            <a:r>
              <a:rPr sz="1200" b="1" i="1" dirty="0">
                <a:solidFill>
                  <a:srgbClr val="FFFFFF"/>
                </a:solidFill>
                <a:latin typeface="Arial"/>
                <a:cs typeface="Arial"/>
              </a:rPr>
              <a:t>2 arbetar</a:t>
            </a:r>
            <a:r>
              <a:rPr sz="1200" b="1" i="1" spc="-30" dirty="0">
                <a:solidFill>
                  <a:srgbClr val="FFFFFF"/>
                </a:solidFill>
                <a:latin typeface="Arial"/>
                <a:cs typeface="Arial"/>
              </a:rPr>
              <a:t> </a:t>
            </a:r>
            <a:r>
              <a:rPr sz="1200" b="1" i="1" dirty="0">
                <a:solidFill>
                  <a:srgbClr val="FFFFFF"/>
                </a:solidFill>
                <a:latin typeface="Arial"/>
                <a:cs typeface="Arial"/>
              </a:rPr>
              <a:t>vi</a:t>
            </a:r>
            <a:r>
              <a:rPr sz="1200" b="1" i="1" spc="-5" dirty="0">
                <a:solidFill>
                  <a:srgbClr val="FFFFFF"/>
                </a:solidFill>
                <a:latin typeface="Arial"/>
                <a:cs typeface="Arial"/>
              </a:rPr>
              <a:t> </a:t>
            </a:r>
            <a:r>
              <a:rPr sz="1200" b="1" i="1" dirty="0">
                <a:solidFill>
                  <a:srgbClr val="FFFFFF"/>
                </a:solidFill>
                <a:latin typeface="Arial"/>
                <a:cs typeface="Arial"/>
              </a:rPr>
              <a:t>aktivt</a:t>
            </a:r>
            <a:r>
              <a:rPr sz="1200" b="1" i="1" spc="-25" dirty="0">
                <a:solidFill>
                  <a:srgbClr val="FFFFFF"/>
                </a:solidFill>
                <a:latin typeface="Arial"/>
                <a:cs typeface="Arial"/>
              </a:rPr>
              <a:t> </a:t>
            </a:r>
            <a:r>
              <a:rPr sz="1200" b="1" i="1" dirty="0">
                <a:solidFill>
                  <a:srgbClr val="FFFFFF"/>
                </a:solidFill>
                <a:latin typeface="Arial"/>
                <a:cs typeface="Arial"/>
              </a:rPr>
              <a:t>med</a:t>
            </a:r>
            <a:r>
              <a:rPr sz="1200" b="1" i="1" spc="-5" dirty="0">
                <a:solidFill>
                  <a:srgbClr val="FFFFFF"/>
                </a:solidFill>
                <a:latin typeface="Arial"/>
                <a:cs typeface="Arial"/>
              </a:rPr>
              <a:t> </a:t>
            </a:r>
            <a:r>
              <a:rPr sz="1200" b="1" i="1" dirty="0">
                <a:solidFill>
                  <a:srgbClr val="FFFFFF"/>
                </a:solidFill>
                <a:latin typeface="Arial"/>
                <a:cs typeface="Arial"/>
              </a:rPr>
              <a:t>att</a:t>
            </a:r>
            <a:r>
              <a:rPr sz="1200" b="1" i="1" spc="-15" dirty="0">
                <a:solidFill>
                  <a:srgbClr val="FFFFFF"/>
                </a:solidFill>
                <a:latin typeface="Arial"/>
                <a:cs typeface="Arial"/>
              </a:rPr>
              <a:t> </a:t>
            </a:r>
            <a:r>
              <a:rPr sz="1200" b="1" i="1" dirty="0">
                <a:solidFill>
                  <a:srgbClr val="FFFFFF"/>
                </a:solidFill>
                <a:latin typeface="Arial"/>
                <a:cs typeface="Arial"/>
              </a:rPr>
              <a:t>driva</a:t>
            </a:r>
            <a:r>
              <a:rPr sz="1200" b="1" i="1" spc="-20" dirty="0">
                <a:solidFill>
                  <a:srgbClr val="FFFFFF"/>
                </a:solidFill>
                <a:latin typeface="Arial"/>
                <a:cs typeface="Arial"/>
              </a:rPr>
              <a:t> </a:t>
            </a:r>
            <a:r>
              <a:rPr sz="1200" b="1" i="1" dirty="0">
                <a:solidFill>
                  <a:srgbClr val="FFFFFF"/>
                </a:solidFill>
                <a:latin typeface="Arial"/>
                <a:cs typeface="Arial"/>
              </a:rPr>
              <a:t>våra</a:t>
            </a:r>
            <a:r>
              <a:rPr sz="1200" b="1" i="1" spc="-20" dirty="0">
                <a:solidFill>
                  <a:srgbClr val="FFFFFF"/>
                </a:solidFill>
                <a:latin typeface="Arial"/>
                <a:cs typeface="Arial"/>
              </a:rPr>
              <a:t> </a:t>
            </a:r>
            <a:r>
              <a:rPr sz="1200" b="1" i="1" dirty="0">
                <a:solidFill>
                  <a:srgbClr val="FFFFFF"/>
                </a:solidFill>
                <a:latin typeface="Arial"/>
                <a:cs typeface="Arial"/>
              </a:rPr>
              <a:t>besökare</a:t>
            </a:r>
            <a:r>
              <a:rPr sz="1200" b="1" i="1" spc="-40" dirty="0">
                <a:solidFill>
                  <a:srgbClr val="FFFFFF"/>
                </a:solidFill>
                <a:latin typeface="Arial"/>
                <a:cs typeface="Arial"/>
              </a:rPr>
              <a:t> </a:t>
            </a:r>
            <a:r>
              <a:rPr sz="1200" b="1" i="1" dirty="0">
                <a:solidFill>
                  <a:srgbClr val="FFFFFF"/>
                </a:solidFill>
                <a:latin typeface="Arial"/>
                <a:cs typeface="Arial"/>
              </a:rPr>
              <a:t>till</a:t>
            </a:r>
            <a:r>
              <a:rPr sz="1200" b="1" i="1" spc="10" dirty="0">
                <a:solidFill>
                  <a:srgbClr val="FFFFFF"/>
                </a:solidFill>
                <a:latin typeface="Arial"/>
                <a:cs typeface="Arial"/>
              </a:rPr>
              <a:t> </a:t>
            </a:r>
            <a:r>
              <a:rPr sz="1200" b="1" i="1" dirty="0">
                <a:solidFill>
                  <a:srgbClr val="FFFFFF"/>
                </a:solidFill>
                <a:latin typeface="Arial"/>
                <a:cs typeface="Arial"/>
              </a:rPr>
              <a:t>att</a:t>
            </a:r>
            <a:r>
              <a:rPr sz="1200" b="1" i="1" spc="-10" dirty="0">
                <a:solidFill>
                  <a:srgbClr val="FFFFFF"/>
                </a:solidFill>
                <a:latin typeface="Arial"/>
                <a:cs typeface="Arial"/>
              </a:rPr>
              <a:t> </a:t>
            </a:r>
            <a:r>
              <a:rPr sz="1200" b="1" i="1" dirty="0">
                <a:solidFill>
                  <a:srgbClr val="FFFFFF"/>
                </a:solidFill>
                <a:latin typeface="Arial"/>
                <a:cs typeface="Arial"/>
              </a:rPr>
              <a:t>köpa </a:t>
            </a:r>
            <a:r>
              <a:rPr sz="1200" b="1" i="1" spc="-10" dirty="0">
                <a:solidFill>
                  <a:srgbClr val="FFFFFF"/>
                </a:solidFill>
                <a:latin typeface="Arial"/>
                <a:cs typeface="Arial"/>
              </a:rPr>
              <a:t>förköp.</a:t>
            </a:r>
            <a:endParaRPr sz="1200" dirty="0">
              <a:latin typeface="Arial"/>
              <a:cs typeface="Arial"/>
            </a:endParaRPr>
          </a:p>
          <a:p>
            <a:pPr marL="421005" indent="-408305">
              <a:lnSpc>
                <a:spcPct val="100000"/>
              </a:lnSpc>
              <a:spcBef>
                <a:spcPts val="700"/>
              </a:spcBef>
              <a:buFont typeface="Arial"/>
              <a:buChar char="•"/>
              <a:tabLst>
                <a:tab pos="421005" algn="l"/>
              </a:tabLst>
            </a:pPr>
            <a:r>
              <a:rPr sz="1600" b="1" spc="-10" dirty="0">
                <a:solidFill>
                  <a:srgbClr val="FFFFFF"/>
                </a:solidFill>
                <a:latin typeface="Arial"/>
                <a:cs typeface="Arial"/>
              </a:rPr>
              <a:t>Merförsäljning</a:t>
            </a:r>
            <a:endParaRPr sz="1600" dirty="0">
              <a:latin typeface="Arial"/>
              <a:cs typeface="Arial"/>
            </a:endParaRPr>
          </a:p>
          <a:p>
            <a:pPr marL="556260">
              <a:lnSpc>
                <a:spcPct val="100000"/>
              </a:lnSpc>
              <a:spcBef>
                <a:spcPts val="640"/>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De</a:t>
            </a:r>
            <a:r>
              <a:rPr sz="1200" spc="-10" dirty="0">
                <a:solidFill>
                  <a:srgbClr val="FFFFFF"/>
                </a:solidFill>
                <a:latin typeface="Arial"/>
                <a:cs typeface="Arial"/>
              </a:rPr>
              <a:t> </a:t>
            </a:r>
            <a:r>
              <a:rPr sz="1200" dirty="0">
                <a:solidFill>
                  <a:srgbClr val="FFFFFF"/>
                </a:solidFill>
                <a:latin typeface="Arial"/>
                <a:cs typeface="Arial"/>
              </a:rPr>
              <a:t>som</a:t>
            </a:r>
            <a:r>
              <a:rPr sz="1200" spc="-5" dirty="0">
                <a:solidFill>
                  <a:srgbClr val="FFFFFF"/>
                </a:solidFill>
                <a:latin typeface="Arial"/>
                <a:cs typeface="Arial"/>
              </a:rPr>
              <a:t> </a:t>
            </a:r>
            <a:r>
              <a:rPr sz="1200" dirty="0">
                <a:solidFill>
                  <a:srgbClr val="FFFFFF"/>
                </a:solidFill>
                <a:latin typeface="Arial"/>
                <a:cs typeface="Arial"/>
              </a:rPr>
              <a:t>köpt</a:t>
            </a:r>
            <a:r>
              <a:rPr sz="1200" spc="-15" dirty="0">
                <a:solidFill>
                  <a:srgbClr val="FFFFFF"/>
                </a:solidFill>
                <a:latin typeface="Arial"/>
                <a:cs typeface="Arial"/>
              </a:rPr>
              <a:t> </a:t>
            </a:r>
            <a:r>
              <a:rPr sz="1200" dirty="0">
                <a:solidFill>
                  <a:srgbClr val="FFFFFF"/>
                </a:solidFill>
                <a:latin typeface="Arial"/>
                <a:cs typeface="Arial"/>
              </a:rPr>
              <a:t>biljett</a:t>
            </a:r>
            <a:r>
              <a:rPr sz="1200" spc="-20" dirty="0">
                <a:solidFill>
                  <a:srgbClr val="FFFFFF"/>
                </a:solidFill>
                <a:latin typeface="Arial"/>
                <a:cs typeface="Arial"/>
              </a:rPr>
              <a:t> </a:t>
            </a:r>
            <a:r>
              <a:rPr sz="1200" dirty="0">
                <a:solidFill>
                  <a:srgbClr val="FFFFFF"/>
                </a:solidFill>
                <a:latin typeface="Arial"/>
                <a:cs typeface="Arial"/>
              </a:rPr>
              <a:t>bör</a:t>
            </a:r>
            <a:r>
              <a:rPr sz="1200" spc="-20" dirty="0">
                <a:solidFill>
                  <a:srgbClr val="FFFFFF"/>
                </a:solidFill>
                <a:latin typeface="Arial"/>
                <a:cs typeface="Arial"/>
              </a:rPr>
              <a:t> </a:t>
            </a:r>
            <a:r>
              <a:rPr sz="1200" dirty="0">
                <a:solidFill>
                  <a:srgbClr val="FFFFFF"/>
                </a:solidFill>
                <a:latin typeface="Arial"/>
                <a:cs typeface="Arial"/>
              </a:rPr>
              <a:t>få</a:t>
            </a:r>
            <a:r>
              <a:rPr sz="1200" spc="-25" dirty="0">
                <a:solidFill>
                  <a:srgbClr val="FFFFFF"/>
                </a:solidFill>
                <a:latin typeface="Arial"/>
                <a:cs typeface="Arial"/>
              </a:rPr>
              <a:t> </a:t>
            </a:r>
            <a:r>
              <a:rPr sz="1200" dirty="0">
                <a:solidFill>
                  <a:srgbClr val="FFFFFF"/>
                </a:solidFill>
                <a:latin typeface="Arial"/>
                <a:cs typeface="Arial"/>
              </a:rPr>
              <a:t>erbjudanden</a:t>
            </a:r>
            <a:r>
              <a:rPr sz="1200" spc="-5" dirty="0">
                <a:solidFill>
                  <a:srgbClr val="FFFFFF"/>
                </a:solidFill>
                <a:latin typeface="Arial"/>
                <a:cs typeface="Arial"/>
              </a:rPr>
              <a:t> </a:t>
            </a:r>
            <a:r>
              <a:rPr sz="1200" dirty="0">
                <a:solidFill>
                  <a:srgbClr val="FFFFFF"/>
                </a:solidFill>
                <a:latin typeface="Arial"/>
                <a:cs typeface="Arial"/>
              </a:rPr>
              <a:t>om</a:t>
            </a:r>
            <a:r>
              <a:rPr sz="1200" spc="-40" dirty="0">
                <a:solidFill>
                  <a:srgbClr val="FFFFFF"/>
                </a:solidFill>
                <a:latin typeface="Arial"/>
                <a:cs typeface="Arial"/>
              </a:rPr>
              <a:t> </a:t>
            </a:r>
            <a:r>
              <a:rPr sz="1200" dirty="0">
                <a:solidFill>
                  <a:srgbClr val="FFFFFF"/>
                </a:solidFill>
                <a:latin typeface="Arial"/>
                <a:cs typeface="Arial"/>
              </a:rPr>
              <a:t>ytterligare</a:t>
            </a:r>
            <a:r>
              <a:rPr sz="1200" spc="-5" dirty="0">
                <a:solidFill>
                  <a:srgbClr val="FFFFFF"/>
                </a:solidFill>
                <a:latin typeface="Arial"/>
                <a:cs typeface="Arial"/>
              </a:rPr>
              <a:t> </a:t>
            </a:r>
            <a:r>
              <a:rPr sz="1200" dirty="0">
                <a:solidFill>
                  <a:srgbClr val="FFFFFF"/>
                </a:solidFill>
                <a:latin typeface="Arial"/>
                <a:cs typeface="Arial"/>
              </a:rPr>
              <a:t>köp</a:t>
            </a:r>
            <a:r>
              <a:rPr sz="1200" spc="-20" dirty="0">
                <a:solidFill>
                  <a:srgbClr val="FFFFFF"/>
                </a:solidFill>
                <a:latin typeface="Arial"/>
                <a:cs typeface="Arial"/>
              </a:rPr>
              <a:t> </a:t>
            </a:r>
            <a:r>
              <a:rPr sz="1200" dirty="0">
                <a:solidFill>
                  <a:srgbClr val="FFFFFF"/>
                </a:solidFill>
                <a:latin typeface="Arial"/>
                <a:cs typeface="Arial"/>
              </a:rPr>
              <a:t>innan</a:t>
            </a:r>
            <a:r>
              <a:rPr sz="1200" spc="-35" dirty="0">
                <a:solidFill>
                  <a:srgbClr val="FFFFFF"/>
                </a:solidFill>
                <a:latin typeface="Arial"/>
                <a:cs typeface="Arial"/>
              </a:rPr>
              <a:t> </a:t>
            </a:r>
            <a:r>
              <a:rPr sz="1200" dirty="0">
                <a:solidFill>
                  <a:srgbClr val="FFFFFF"/>
                </a:solidFill>
                <a:latin typeface="Arial"/>
                <a:cs typeface="Arial"/>
              </a:rPr>
              <a:t>de</a:t>
            </a:r>
            <a:r>
              <a:rPr sz="1200" spc="-10" dirty="0">
                <a:solidFill>
                  <a:srgbClr val="FFFFFF"/>
                </a:solidFill>
                <a:latin typeface="Arial"/>
                <a:cs typeface="Arial"/>
              </a:rPr>
              <a:t> </a:t>
            </a:r>
            <a:r>
              <a:rPr sz="1200" dirty="0">
                <a:solidFill>
                  <a:srgbClr val="FFFFFF"/>
                </a:solidFill>
                <a:latin typeface="Arial"/>
                <a:cs typeface="Arial"/>
              </a:rPr>
              <a:t>kommer</a:t>
            </a:r>
            <a:r>
              <a:rPr sz="1200" spc="-40" dirty="0">
                <a:solidFill>
                  <a:srgbClr val="FFFFFF"/>
                </a:solidFill>
                <a:latin typeface="Arial"/>
                <a:cs typeface="Arial"/>
              </a:rPr>
              <a:t> </a:t>
            </a:r>
            <a:r>
              <a:rPr sz="1200" dirty="0">
                <a:solidFill>
                  <a:srgbClr val="FFFFFF"/>
                </a:solidFill>
                <a:latin typeface="Arial"/>
                <a:cs typeface="Arial"/>
              </a:rPr>
              <a:t>till</a:t>
            </a:r>
            <a:r>
              <a:rPr sz="1200" spc="-10" dirty="0">
                <a:solidFill>
                  <a:srgbClr val="FFFFFF"/>
                </a:solidFill>
                <a:latin typeface="Arial"/>
                <a:cs typeface="Arial"/>
              </a:rPr>
              <a:t> </a:t>
            </a:r>
            <a:r>
              <a:rPr sz="1200" dirty="0">
                <a:solidFill>
                  <a:srgbClr val="FFFFFF"/>
                </a:solidFill>
                <a:latin typeface="Arial"/>
                <a:cs typeface="Arial"/>
              </a:rPr>
              <a:t>arenan.</a:t>
            </a:r>
            <a:r>
              <a:rPr sz="1200" spc="-40" dirty="0">
                <a:solidFill>
                  <a:srgbClr val="FFFFFF"/>
                </a:solidFill>
                <a:latin typeface="Arial"/>
                <a:cs typeface="Arial"/>
              </a:rPr>
              <a:t> </a:t>
            </a:r>
            <a:r>
              <a:rPr sz="1200" dirty="0">
                <a:solidFill>
                  <a:srgbClr val="FFFFFF"/>
                </a:solidFill>
                <a:latin typeface="Arial"/>
                <a:cs typeface="Arial"/>
              </a:rPr>
              <a:t>Exempelvis</a:t>
            </a:r>
            <a:r>
              <a:rPr sz="1200" spc="-25" dirty="0">
                <a:solidFill>
                  <a:srgbClr val="FFFFFF"/>
                </a:solidFill>
                <a:latin typeface="Arial"/>
                <a:cs typeface="Arial"/>
              </a:rPr>
              <a:t> </a:t>
            </a:r>
            <a:r>
              <a:rPr sz="1200" dirty="0">
                <a:solidFill>
                  <a:srgbClr val="FFFFFF"/>
                </a:solidFill>
                <a:latin typeface="Arial"/>
                <a:cs typeface="Arial"/>
              </a:rPr>
              <a:t>beställa</a:t>
            </a:r>
            <a:r>
              <a:rPr sz="1200" spc="-35" dirty="0">
                <a:solidFill>
                  <a:srgbClr val="FFFFFF"/>
                </a:solidFill>
                <a:latin typeface="Arial"/>
                <a:cs typeface="Arial"/>
              </a:rPr>
              <a:t> </a:t>
            </a:r>
            <a:r>
              <a:rPr sz="1200" dirty="0">
                <a:solidFill>
                  <a:srgbClr val="FFFFFF"/>
                </a:solidFill>
                <a:latin typeface="Arial"/>
                <a:cs typeface="Arial"/>
              </a:rPr>
              <a:t>mat</a:t>
            </a:r>
            <a:r>
              <a:rPr sz="1200" spc="-10" dirty="0">
                <a:solidFill>
                  <a:srgbClr val="FFFFFF"/>
                </a:solidFill>
                <a:latin typeface="Arial"/>
                <a:cs typeface="Arial"/>
              </a:rPr>
              <a:t> </a:t>
            </a:r>
            <a:r>
              <a:rPr sz="1200" dirty="0">
                <a:solidFill>
                  <a:srgbClr val="FFFFFF"/>
                </a:solidFill>
                <a:latin typeface="Arial"/>
                <a:cs typeface="Arial"/>
              </a:rPr>
              <a:t>och</a:t>
            </a:r>
            <a:r>
              <a:rPr sz="1200" spc="-20" dirty="0">
                <a:solidFill>
                  <a:srgbClr val="FFFFFF"/>
                </a:solidFill>
                <a:latin typeface="Arial"/>
                <a:cs typeface="Arial"/>
              </a:rPr>
              <a:t> </a:t>
            </a:r>
            <a:r>
              <a:rPr sz="1200" dirty="0">
                <a:solidFill>
                  <a:srgbClr val="FFFFFF"/>
                </a:solidFill>
                <a:latin typeface="Arial"/>
                <a:cs typeface="Arial"/>
              </a:rPr>
              <a:t>dryck</a:t>
            </a:r>
            <a:r>
              <a:rPr sz="1200" spc="10" dirty="0">
                <a:solidFill>
                  <a:srgbClr val="FFFFFF"/>
                </a:solidFill>
                <a:latin typeface="Arial"/>
                <a:cs typeface="Arial"/>
              </a:rPr>
              <a:t> </a:t>
            </a:r>
            <a:r>
              <a:rPr sz="1200" spc="-10" dirty="0">
                <a:solidFill>
                  <a:srgbClr val="FFFFFF"/>
                </a:solidFill>
                <a:latin typeface="Arial"/>
                <a:cs typeface="Arial"/>
              </a:rPr>
              <a:t>eller</a:t>
            </a:r>
            <a:r>
              <a:rPr sz="1200" spc="-20" dirty="0">
                <a:solidFill>
                  <a:srgbClr val="FFFFFF"/>
                </a:solidFill>
                <a:latin typeface="Arial"/>
                <a:cs typeface="Arial"/>
              </a:rPr>
              <a:t> </a:t>
            </a:r>
            <a:r>
              <a:rPr sz="1200" spc="-10" dirty="0">
                <a:solidFill>
                  <a:srgbClr val="FFFFFF"/>
                </a:solidFill>
                <a:latin typeface="Arial"/>
                <a:cs typeface="Arial"/>
              </a:rPr>
              <a:t>souvenirer.</a:t>
            </a:r>
            <a:endParaRPr sz="1200" dirty="0">
              <a:latin typeface="Arial"/>
              <a:cs typeface="Arial"/>
            </a:endParaRPr>
          </a:p>
          <a:p>
            <a:pPr marL="556260">
              <a:lnSpc>
                <a:spcPct val="100000"/>
              </a:lnSpc>
              <a:spcBef>
                <a:spcPts val="580"/>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b="1" i="1" dirty="0">
                <a:solidFill>
                  <a:srgbClr val="FFFFFF"/>
                </a:solidFill>
                <a:latin typeface="Arial"/>
                <a:cs typeface="Arial"/>
              </a:rPr>
              <a:t>Aktivitet:</a:t>
            </a:r>
            <a:r>
              <a:rPr sz="1200" b="1" i="1" spc="-40" dirty="0">
                <a:solidFill>
                  <a:srgbClr val="FFFFFF"/>
                </a:solidFill>
                <a:latin typeface="Arial"/>
                <a:cs typeface="Arial"/>
              </a:rPr>
              <a:t> </a:t>
            </a:r>
            <a:r>
              <a:rPr sz="1200" b="1" i="1" dirty="0">
                <a:solidFill>
                  <a:srgbClr val="FFFFFF"/>
                </a:solidFill>
                <a:latin typeface="Arial"/>
                <a:cs typeface="Arial"/>
              </a:rPr>
              <a:t>På</a:t>
            </a:r>
            <a:r>
              <a:rPr sz="1200" b="1" i="1" spc="-15" dirty="0">
                <a:solidFill>
                  <a:srgbClr val="FFFFFF"/>
                </a:solidFill>
                <a:latin typeface="Arial"/>
                <a:cs typeface="Arial"/>
              </a:rPr>
              <a:t> </a:t>
            </a:r>
            <a:r>
              <a:rPr sz="1200" b="1" i="1" dirty="0">
                <a:solidFill>
                  <a:srgbClr val="FFFFFF"/>
                </a:solidFill>
                <a:latin typeface="Arial"/>
                <a:cs typeface="Arial"/>
              </a:rPr>
              <a:t>nivå</a:t>
            </a:r>
            <a:r>
              <a:rPr sz="1200" b="1" i="1" spc="-20" dirty="0">
                <a:solidFill>
                  <a:srgbClr val="FFFFFF"/>
                </a:solidFill>
                <a:latin typeface="Arial"/>
                <a:cs typeface="Arial"/>
              </a:rPr>
              <a:t> </a:t>
            </a:r>
            <a:r>
              <a:rPr sz="1200" b="1" i="1" dirty="0">
                <a:solidFill>
                  <a:srgbClr val="FFFFFF"/>
                </a:solidFill>
                <a:latin typeface="Arial"/>
                <a:cs typeface="Arial"/>
              </a:rPr>
              <a:t>2 nyttjar</a:t>
            </a:r>
            <a:r>
              <a:rPr sz="1200" b="1" i="1" spc="-15" dirty="0">
                <a:solidFill>
                  <a:srgbClr val="FFFFFF"/>
                </a:solidFill>
                <a:latin typeface="Arial"/>
                <a:cs typeface="Arial"/>
              </a:rPr>
              <a:t> </a:t>
            </a:r>
            <a:r>
              <a:rPr sz="1200" b="1" i="1" dirty="0">
                <a:solidFill>
                  <a:srgbClr val="FFFFFF"/>
                </a:solidFill>
                <a:latin typeface="Arial"/>
                <a:cs typeface="Arial"/>
              </a:rPr>
              <a:t>vi</a:t>
            </a:r>
            <a:r>
              <a:rPr sz="1200" b="1" i="1" spc="-20" dirty="0">
                <a:solidFill>
                  <a:srgbClr val="FFFFFF"/>
                </a:solidFill>
                <a:latin typeface="Arial"/>
                <a:cs typeface="Arial"/>
              </a:rPr>
              <a:t> </a:t>
            </a:r>
            <a:r>
              <a:rPr sz="1200" b="1" i="1" dirty="0">
                <a:solidFill>
                  <a:srgbClr val="FFFFFF"/>
                </a:solidFill>
                <a:latin typeface="Arial"/>
                <a:cs typeface="Arial"/>
              </a:rPr>
              <a:t>möjligheterna att</a:t>
            </a:r>
            <a:r>
              <a:rPr sz="1200" b="1" i="1" spc="-10" dirty="0">
                <a:solidFill>
                  <a:srgbClr val="FFFFFF"/>
                </a:solidFill>
                <a:latin typeface="Arial"/>
                <a:cs typeface="Arial"/>
              </a:rPr>
              <a:t> </a:t>
            </a:r>
            <a:r>
              <a:rPr sz="1200" b="1" i="1" dirty="0">
                <a:solidFill>
                  <a:srgbClr val="FFFFFF"/>
                </a:solidFill>
                <a:latin typeface="Arial"/>
                <a:cs typeface="Arial"/>
              </a:rPr>
              <a:t>rikta</a:t>
            </a:r>
            <a:r>
              <a:rPr sz="1200" b="1" i="1" spc="-30" dirty="0">
                <a:solidFill>
                  <a:srgbClr val="FFFFFF"/>
                </a:solidFill>
                <a:latin typeface="Arial"/>
                <a:cs typeface="Arial"/>
              </a:rPr>
              <a:t> </a:t>
            </a:r>
            <a:r>
              <a:rPr sz="1200" b="1" i="1" dirty="0">
                <a:solidFill>
                  <a:srgbClr val="FFFFFF"/>
                </a:solidFill>
                <a:latin typeface="Arial"/>
                <a:cs typeface="Arial"/>
              </a:rPr>
              <a:t>erbjudanden</a:t>
            </a:r>
            <a:r>
              <a:rPr sz="1200" b="1" i="1" spc="5" dirty="0">
                <a:solidFill>
                  <a:srgbClr val="FFFFFF"/>
                </a:solidFill>
                <a:latin typeface="Arial"/>
                <a:cs typeface="Arial"/>
              </a:rPr>
              <a:t> </a:t>
            </a:r>
            <a:r>
              <a:rPr sz="1200" b="1" i="1" dirty="0">
                <a:solidFill>
                  <a:srgbClr val="FFFFFF"/>
                </a:solidFill>
                <a:latin typeface="Arial"/>
                <a:cs typeface="Arial"/>
              </a:rPr>
              <a:t>och</a:t>
            </a:r>
            <a:r>
              <a:rPr sz="1200" b="1" i="1" spc="-10" dirty="0">
                <a:solidFill>
                  <a:srgbClr val="FFFFFF"/>
                </a:solidFill>
                <a:latin typeface="Arial"/>
                <a:cs typeface="Arial"/>
              </a:rPr>
              <a:t> </a:t>
            </a:r>
            <a:r>
              <a:rPr sz="1200" b="1" i="1" dirty="0">
                <a:solidFill>
                  <a:srgbClr val="FFFFFF"/>
                </a:solidFill>
                <a:latin typeface="Arial"/>
                <a:cs typeface="Arial"/>
              </a:rPr>
              <a:t>information</a:t>
            </a:r>
            <a:r>
              <a:rPr sz="1200" b="1" i="1" spc="5" dirty="0">
                <a:solidFill>
                  <a:srgbClr val="FFFFFF"/>
                </a:solidFill>
                <a:latin typeface="Arial"/>
                <a:cs typeface="Arial"/>
              </a:rPr>
              <a:t> </a:t>
            </a:r>
            <a:r>
              <a:rPr sz="1200" b="1" i="1" dirty="0">
                <a:solidFill>
                  <a:srgbClr val="FFFFFF"/>
                </a:solidFill>
                <a:latin typeface="Arial"/>
                <a:cs typeface="Arial"/>
              </a:rPr>
              <a:t>till</a:t>
            </a:r>
            <a:r>
              <a:rPr sz="1200" b="1" i="1" spc="5" dirty="0">
                <a:solidFill>
                  <a:srgbClr val="FFFFFF"/>
                </a:solidFill>
                <a:latin typeface="Arial"/>
                <a:cs typeface="Arial"/>
              </a:rPr>
              <a:t> </a:t>
            </a:r>
            <a:r>
              <a:rPr sz="1200" b="1" i="1" dirty="0">
                <a:solidFill>
                  <a:srgbClr val="FFFFFF"/>
                </a:solidFill>
                <a:latin typeface="Arial"/>
                <a:cs typeface="Arial"/>
              </a:rPr>
              <a:t>de som</a:t>
            </a:r>
            <a:r>
              <a:rPr sz="1200" b="1" i="1" spc="-15" dirty="0">
                <a:solidFill>
                  <a:srgbClr val="FFFFFF"/>
                </a:solidFill>
                <a:latin typeface="Arial"/>
                <a:cs typeface="Arial"/>
              </a:rPr>
              <a:t> </a:t>
            </a:r>
            <a:r>
              <a:rPr sz="1200" b="1" i="1" dirty="0">
                <a:solidFill>
                  <a:srgbClr val="FFFFFF"/>
                </a:solidFill>
                <a:latin typeface="Arial"/>
                <a:cs typeface="Arial"/>
              </a:rPr>
              <a:t>vi</a:t>
            </a:r>
            <a:r>
              <a:rPr sz="1200" b="1" i="1" spc="-20" dirty="0">
                <a:solidFill>
                  <a:srgbClr val="FFFFFF"/>
                </a:solidFill>
                <a:latin typeface="Arial"/>
                <a:cs typeface="Arial"/>
              </a:rPr>
              <a:t> </a:t>
            </a:r>
            <a:r>
              <a:rPr sz="1200" b="1" i="1" dirty="0">
                <a:solidFill>
                  <a:srgbClr val="FFFFFF"/>
                </a:solidFill>
                <a:latin typeface="Arial"/>
                <a:cs typeface="Arial"/>
              </a:rPr>
              <a:t>vet</a:t>
            </a:r>
            <a:r>
              <a:rPr sz="1200" b="1" i="1" spc="-20" dirty="0">
                <a:solidFill>
                  <a:srgbClr val="FFFFFF"/>
                </a:solidFill>
                <a:latin typeface="Arial"/>
                <a:cs typeface="Arial"/>
              </a:rPr>
              <a:t> </a:t>
            </a:r>
            <a:r>
              <a:rPr sz="1200" b="1" i="1" dirty="0">
                <a:solidFill>
                  <a:srgbClr val="FFFFFF"/>
                </a:solidFill>
                <a:latin typeface="Arial"/>
                <a:cs typeface="Arial"/>
              </a:rPr>
              <a:t>ska</a:t>
            </a:r>
            <a:r>
              <a:rPr sz="1200" b="1" i="1" spc="-25" dirty="0">
                <a:solidFill>
                  <a:srgbClr val="FFFFFF"/>
                </a:solidFill>
                <a:latin typeface="Arial"/>
                <a:cs typeface="Arial"/>
              </a:rPr>
              <a:t> </a:t>
            </a:r>
            <a:r>
              <a:rPr sz="1200" b="1" i="1" dirty="0">
                <a:solidFill>
                  <a:srgbClr val="FFFFFF"/>
                </a:solidFill>
                <a:latin typeface="Arial"/>
                <a:cs typeface="Arial"/>
              </a:rPr>
              <a:t>gå</a:t>
            </a:r>
            <a:r>
              <a:rPr sz="1200" b="1" i="1" spc="-5" dirty="0">
                <a:solidFill>
                  <a:srgbClr val="FFFFFF"/>
                </a:solidFill>
                <a:latin typeface="Arial"/>
                <a:cs typeface="Arial"/>
              </a:rPr>
              <a:t> </a:t>
            </a:r>
            <a:r>
              <a:rPr sz="1200" b="1" i="1" dirty="0">
                <a:solidFill>
                  <a:srgbClr val="FFFFFF"/>
                </a:solidFill>
                <a:latin typeface="Arial"/>
                <a:cs typeface="Arial"/>
              </a:rPr>
              <a:t>på våra</a:t>
            </a:r>
            <a:r>
              <a:rPr sz="1200" b="1" i="1" spc="-35" dirty="0">
                <a:solidFill>
                  <a:srgbClr val="FFFFFF"/>
                </a:solidFill>
                <a:latin typeface="Arial"/>
                <a:cs typeface="Arial"/>
              </a:rPr>
              <a:t> </a:t>
            </a:r>
            <a:r>
              <a:rPr sz="1200" b="1" i="1" spc="-10" dirty="0">
                <a:solidFill>
                  <a:srgbClr val="FFFFFF"/>
                </a:solidFill>
                <a:latin typeface="Arial"/>
                <a:cs typeface="Arial"/>
              </a:rPr>
              <a:t>matcher.</a:t>
            </a:r>
            <a:endParaRPr sz="1200" dirty="0">
              <a:latin typeface="Arial"/>
              <a:cs typeface="Arial"/>
            </a:endParaRPr>
          </a:p>
        </p:txBody>
      </p:sp>
      <p:sp>
        <p:nvSpPr>
          <p:cNvPr id="4" name="object 4"/>
          <p:cNvSpPr txBox="1"/>
          <p:nvPr/>
        </p:nvSpPr>
        <p:spPr>
          <a:xfrm>
            <a:off x="10328275" y="898652"/>
            <a:ext cx="1480185"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Upplevelseprocessen</a:t>
            </a:r>
            <a:endParaRPr sz="1200">
              <a:latin typeface="Arial"/>
              <a:cs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00508" rIns="0" bIns="0" rtlCol="0">
            <a:spAutoFit/>
          </a:bodyPr>
          <a:lstStyle/>
          <a:p>
            <a:pPr marL="12700">
              <a:lnSpc>
                <a:spcPct val="100000"/>
              </a:lnSpc>
              <a:spcBef>
                <a:spcPts val="95"/>
              </a:spcBef>
            </a:pPr>
            <a:r>
              <a:rPr dirty="0"/>
              <a:t>Köp</a:t>
            </a:r>
            <a:r>
              <a:rPr spc="-45" dirty="0"/>
              <a:t> </a:t>
            </a:r>
            <a:r>
              <a:rPr dirty="0"/>
              <a:t>av</a:t>
            </a:r>
            <a:r>
              <a:rPr spc="-40" dirty="0"/>
              <a:t> </a:t>
            </a:r>
            <a:r>
              <a:rPr spc="-10" dirty="0"/>
              <a:t>biljett</a:t>
            </a:r>
          </a:p>
        </p:txBody>
      </p:sp>
      <p:sp>
        <p:nvSpPr>
          <p:cNvPr id="5" name="object 5"/>
          <p:cNvSpPr txBox="1">
            <a:spLocks noGrp="1"/>
          </p:cNvSpPr>
          <p:nvPr>
            <p:ph type="sldNum" sz="quarter" idx="7"/>
          </p:nvPr>
        </p:nvSpPr>
        <p:spPr>
          <a:xfrm>
            <a:off x="11383009" y="6545487"/>
            <a:ext cx="259715" cy="196215"/>
          </a:xfrm>
          <a:prstGeom prst="rect">
            <a:avLst/>
          </a:prstGeom>
        </p:spPr>
        <p:txBody>
          <a:bodyPr vert="horz" wrap="square" lIns="0" tIns="0" rIns="0" bIns="0" rtlCol="0">
            <a:spAutoFit/>
          </a:bodyPr>
          <a:lstStyle>
            <a:defPPr>
              <a:defRPr kern="0"/>
            </a:defPPr>
            <a:lvl1pPr>
              <a:defRPr sz="1200" b="0" i="0">
                <a:solidFill>
                  <a:schemeClr val="bg1"/>
                </a:solidFill>
                <a:latin typeface="Arial"/>
                <a:cs typeface="Arial"/>
              </a:defRPr>
            </a:lvl1pPr>
          </a:lstStyle>
          <a:p>
            <a:pPr marL="38100">
              <a:lnSpc>
                <a:spcPts val="1425"/>
              </a:lnSpc>
            </a:pPr>
            <a:fld id="{81D60167-4931-47E6-BA6A-407CBD079E47}" type="slidenum">
              <a:rPr lang="sv-SE" spc="-25" smtClean="0"/>
              <a:pPr marL="38100">
                <a:lnSpc>
                  <a:spcPts val="1425"/>
                </a:lnSpc>
              </a:pPr>
              <a:t>47</a:t>
            </a:fld>
            <a:endParaRPr spc="-25" dirty="0"/>
          </a:p>
        </p:txBody>
      </p:sp>
      <p:sp>
        <p:nvSpPr>
          <p:cNvPr id="3" name="object 3"/>
          <p:cNvSpPr txBox="1"/>
          <p:nvPr/>
        </p:nvSpPr>
        <p:spPr>
          <a:xfrm>
            <a:off x="827024" y="2166581"/>
            <a:ext cx="10523220" cy="2062488"/>
          </a:xfrm>
          <a:prstGeom prst="rect">
            <a:avLst/>
          </a:prstGeom>
        </p:spPr>
        <p:txBody>
          <a:bodyPr vert="horz" wrap="square" lIns="0" tIns="121285" rIns="0" bIns="0" rtlCol="0">
            <a:spAutoFit/>
          </a:bodyPr>
          <a:lstStyle/>
          <a:p>
            <a:pPr marL="421005" indent="-408305">
              <a:lnSpc>
                <a:spcPct val="100000"/>
              </a:lnSpc>
              <a:spcBef>
                <a:spcPts val="955"/>
              </a:spcBef>
              <a:buFont typeface="Arial"/>
              <a:buChar char="•"/>
              <a:tabLst>
                <a:tab pos="421005" algn="l"/>
              </a:tabLst>
            </a:pPr>
            <a:r>
              <a:rPr sz="1600" b="1" spc="-10" dirty="0">
                <a:solidFill>
                  <a:srgbClr val="FFFFFF"/>
                </a:solidFill>
                <a:latin typeface="Arial" panose="020B0604020202020204" pitchFamily="34" charset="0"/>
                <a:cs typeface="Arial" panose="020B0604020202020204" pitchFamily="34" charset="0"/>
              </a:rPr>
              <a:t>Biljettsystem</a:t>
            </a:r>
            <a:endParaRPr sz="1600" dirty="0">
              <a:latin typeface="Arial" panose="020B0604020202020204" pitchFamily="34" charset="0"/>
              <a:cs typeface="Arial" panose="020B0604020202020204" pitchFamily="34" charset="0"/>
            </a:endParaRPr>
          </a:p>
          <a:p>
            <a:pPr marL="896619" marR="5080" indent="-340360">
              <a:lnSpc>
                <a:spcPct val="120000"/>
              </a:lnSpc>
              <a:spcBef>
                <a:spcPts val="355"/>
              </a:spcBef>
              <a:tabLst>
                <a:tab pos="895985" algn="l"/>
              </a:tabLst>
            </a:pPr>
            <a:r>
              <a:rPr lang="sv-SE" sz="1200" spc="-50" dirty="0">
                <a:solidFill>
                  <a:srgbClr val="FFFFFF"/>
                </a:solidFill>
                <a:latin typeface="Arial" panose="020B0604020202020204" pitchFamily="34" charset="0"/>
                <a:cs typeface="Arial" panose="020B0604020202020204" pitchFamily="34" charset="0"/>
              </a:rPr>
              <a:t>‒</a:t>
            </a:r>
            <a:r>
              <a:rPr lang="sv-SE" sz="1200" dirty="0">
                <a:solidFill>
                  <a:srgbClr val="FFFFFF"/>
                </a:solidFill>
                <a:latin typeface="Arial" panose="020B0604020202020204" pitchFamily="34" charset="0"/>
                <a:cs typeface="Arial" panose="020B0604020202020204" pitchFamily="34" charset="0"/>
              </a:rPr>
              <a:t>	För att kunna kommunicera på ett effektivt sätt med vår målgrupp är det viktigt att vi skapar oss rätt förutsättningar.</a:t>
            </a:r>
          </a:p>
          <a:p>
            <a:pPr marL="896619" marR="5080" indent="-340360">
              <a:lnSpc>
                <a:spcPct val="120000"/>
              </a:lnSpc>
              <a:spcBef>
                <a:spcPts val="355"/>
              </a:spcBef>
              <a:tabLst>
                <a:tab pos="895985" algn="l"/>
              </a:tabLst>
            </a:pPr>
            <a:r>
              <a:rPr lang="sv-SE" sz="1200" dirty="0">
                <a:solidFill>
                  <a:srgbClr val="FFFFFF"/>
                </a:solidFill>
                <a:latin typeface="Arial" panose="020B0604020202020204" pitchFamily="34" charset="0"/>
                <a:cs typeface="Arial" panose="020B0604020202020204" pitchFamily="34" charset="0"/>
              </a:rPr>
              <a:t>	En del i detta är att ha kunskap kring vår publik som går på våra matcher. Hur många matcher har en person gått på? Vilken typ av biljett har personen? Denna typ av kunskap gör att vi kan kommunicera på ett relevant sätt. En annan viktig del med ett biljettsystem är att vi vill stimulera förköp för att kunna skapa en bättre upplevelse. Om en person köpt förköp kan vi skicka ut erbjudanden och information om evenemanget och styra målgruppen mot ett önskat beteende, exempelvis komma tidigare till arenan eller köpa en viss produkt (mat eller souvenir ) inne på arenan.</a:t>
            </a:r>
          </a:p>
          <a:p>
            <a:pPr marL="556260">
              <a:lnSpc>
                <a:spcPct val="100000"/>
              </a:lnSpc>
              <a:spcBef>
                <a:spcPts val="575"/>
              </a:spcBef>
              <a:tabLst>
                <a:tab pos="895985" algn="l"/>
              </a:tabLst>
            </a:pPr>
            <a:r>
              <a:rPr sz="1200" spc="-50" dirty="0">
                <a:solidFill>
                  <a:srgbClr val="FFFFFF"/>
                </a:solidFill>
                <a:latin typeface="Arial" panose="020B0604020202020204" pitchFamily="34" charset="0"/>
                <a:cs typeface="Arial" panose="020B0604020202020204" pitchFamily="34" charset="0"/>
              </a:rPr>
              <a:t>‒</a:t>
            </a:r>
            <a:r>
              <a:rPr sz="1200" dirty="0">
                <a:solidFill>
                  <a:srgbClr val="FFFFFF"/>
                </a:solidFill>
                <a:latin typeface="Arial" panose="020B0604020202020204" pitchFamily="34" charset="0"/>
                <a:cs typeface="Arial" panose="020B0604020202020204" pitchFamily="34" charset="0"/>
              </a:rPr>
              <a:t>	</a:t>
            </a:r>
            <a:r>
              <a:rPr sz="1200" b="1" i="1" dirty="0">
                <a:solidFill>
                  <a:srgbClr val="FFFFFF"/>
                </a:solidFill>
                <a:latin typeface="Arial" panose="020B0604020202020204" pitchFamily="34" charset="0"/>
                <a:cs typeface="Arial" panose="020B0604020202020204" pitchFamily="34" charset="0"/>
              </a:rPr>
              <a:t>Aktivitet:</a:t>
            </a:r>
            <a:r>
              <a:rPr sz="1200" b="1" i="1" spc="-25" dirty="0">
                <a:solidFill>
                  <a:srgbClr val="FFFFFF"/>
                </a:solidFill>
                <a:latin typeface="Arial" panose="020B0604020202020204" pitchFamily="34" charset="0"/>
                <a:cs typeface="Arial" panose="020B0604020202020204" pitchFamily="34" charset="0"/>
              </a:rPr>
              <a:t> </a:t>
            </a:r>
            <a:r>
              <a:rPr sz="1200" b="1" i="1" dirty="0">
                <a:solidFill>
                  <a:srgbClr val="FFFFFF"/>
                </a:solidFill>
                <a:latin typeface="Arial" panose="020B0604020202020204" pitchFamily="34" charset="0"/>
                <a:cs typeface="Arial" panose="020B0604020202020204" pitchFamily="34" charset="0"/>
              </a:rPr>
              <a:t>På</a:t>
            </a:r>
            <a:r>
              <a:rPr sz="1200" b="1" i="1" spc="-10" dirty="0">
                <a:solidFill>
                  <a:srgbClr val="FFFFFF"/>
                </a:solidFill>
                <a:latin typeface="Arial" panose="020B0604020202020204" pitchFamily="34" charset="0"/>
                <a:cs typeface="Arial" panose="020B0604020202020204" pitchFamily="34" charset="0"/>
              </a:rPr>
              <a:t> </a:t>
            </a:r>
            <a:r>
              <a:rPr sz="1200" b="1" i="1" dirty="0">
                <a:solidFill>
                  <a:srgbClr val="FFFFFF"/>
                </a:solidFill>
                <a:latin typeface="Arial" panose="020B0604020202020204" pitchFamily="34" charset="0"/>
                <a:cs typeface="Arial" panose="020B0604020202020204" pitchFamily="34" charset="0"/>
              </a:rPr>
              <a:t>nivå</a:t>
            </a:r>
            <a:r>
              <a:rPr sz="1200" b="1" i="1" spc="-10" dirty="0">
                <a:solidFill>
                  <a:srgbClr val="FFFFFF"/>
                </a:solidFill>
                <a:latin typeface="Arial" panose="020B0604020202020204" pitchFamily="34" charset="0"/>
                <a:cs typeface="Arial" panose="020B0604020202020204" pitchFamily="34" charset="0"/>
              </a:rPr>
              <a:t> </a:t>
            </a:r>
            <a:r>
              <a:rPr sz="1200" b="1" i="1" dirty="0">
                <a:solidFill>
                  <a:srgbClr val="FFFFFF"/>
                </a:solidFill>
                <a:latin typeface="Arial" panose="020B0604020202020204" pitchFamily="34" charset="0"/>
                <a:cs typeface="Arial" panose="020B0604020202020204" pitchFamily="34" charset="0"/>
              </a:rPr>
              <a:t>1 är</a:t>
            </a:r>
            <a:r>
              <a:rPr sz="1200" b="1" i="1" spc="-15" dirty="0">
                <a:solidFill>
                  <a:srgbClr val="FFFFFF"/>
                </a:solidFill>
                <a:latin typeface="Arial" panose="020B0604020202020204" pitchFamily="34" charset="0"/>
                <a:cs typeface="Arial" panose="020B0604020202020204" pitchFamily="34" charset="0"/>
              </a:rPr>
              <a:t> </a:t>
            </a:r>
            <a:r>
              <a:rPr sz="1200" b="1" i="1" dirty="0">
                <a:solidFill>
                  <a:srgbClr val="FFFFFF"/>
                </a:solidFill>
                <a:latin typeface="Arial" panose="020B0604020202020204" pitchFamily="34" charset="0"/>
                <a:cs typeface="Arial" panose="020B0604020202020204" pitchFamily="34" charset="0"/>
              </a:rPr>
              <a:t>det</a:t>
            </a:r>
            <a:r>
              <a:rPr sz="1200" b="1" i="1" spc="-5" dirty="0">
                <a:solidFill>
                  <a:srgbClr val="FFFFFF"/>
                </a:solidFill>
                <a:latin typeface="Arial" panose="020B0604020202020204" pitchFamily="34" charset="0"/>
                <a:cs typeface="Arial" panose="020B0604020202020204" pitchFamily="34" charset="0"/>
              </a:rPr>
              <a:t> </a:t>
            </a:r>
            <a:r>
              <a:rPr sz="1200" b="1" i="1" dirty="0">
                <a:solidFill>
                  <a:srgbClr val="FFFFFF"/>
                </a:solidFill>
                <a:latin typeface="Arial" panose="020B0604020202020204" pitchFamily="34" charset="0"/>
                <a:cs typeface="Arial" panose="020B0604020202020204" pitchFamily="34" charset="0"/>
              </a:rPr>
              <a:t>obligatoriskt</a:t>
            </a:r>
            <a:r>
              <a:rPr sz="1200" b="1" i="1" spc="-5" dirty="0">
                <a:solidFill>
                  <a:srgbClr val="FFFFFF"/>
                </a:solidFill>
                <a:latin typeface="Arial" panose="020B0604020202020204" pitchFamily="34" charset="0"/>
                <a:cs typeface="Arial" panose="020B0604020202020204" pitchFamily="34" charset="0"/>
              </a:rPr>
              <a:t> </a:t>
            </a:r>
            <a:r>
              <a:rPr sz="1200" b="1" i="1" dirty="0">
                <a:solidFill>
                  <a:srgbClr val="FFFFFF"/>
                </a:solidFill>
                <a:latin typeface="Arial" panose="020B0604020202020204" pitchFamily="34" charset="0"/>
                <a:cs typeface="Arial" panose="020B0604020202020204" pitchFamily="34" charset="0"/>
              </a:rPr>
              <a:t>att</a:t>
            </a:r>
            <a:r>
              <a:rPr sz="1200" b="1" i="1" spc="-15" dirty="0">
                <a:solidFill>
                  <a:srgbClr val="FFFFFF"/>
                </a:solidFill>
                <a:latin typeface="Arial" panose="020B0604020202020204" pitchFamily="34" charset="0"/>
                <a:cs typeface="Arial" panose="020B0604020202020204" pitchFamily="34" charset="0"/>
              </a:rPr>
              <a:t> </a:t>
            </a:r>
            <a:r>
              <a:rPr sz="1200" b="1" i="1" dirty="0">
                <a:solidFill>
                  <a:srgbClr val="FFFFFF"/>
                </a:solidFill>
                <a:latin typeface="Arial" panose="020B0604020202020204" pitchFamily="34" charset="0"/>
                <a:cs typeface="Arial" panose="020B0604020202020204" pitchFamily="34" charset="0"/>
              </a:rPr>
              <a:t>ha ett</a:t>
            </a:r>
            <a:r>
              <a:rPr sz="1200" b="1" i="1" spc="-15" dirty="0">
                <a:solidFill>
                  <a:srgbClr val="FFFFFF"/>
                </a:solidFill>
                <a:latin typeface="Arial" panose="020B0604020202020204" pitchFamily="34" charset="0"/>
                <a:cs typeface="Arial" panose="020B0604020202020204" pitchFamily="34" charset="0"/>
              </a:rPr>
              <a:t> </a:t>
            </a:r>
            <a:r>
              <a:rPr sz="1200" b="1" i="1" dirty="0" err="1">
                <a:solidFill>
                  <a:srgbClr val="FFFFFF"/>
                </a:solidFill>
                <a:latin typeface="Arial" panose="020B0604020202020204" pitchFamily="34" charset="0"/>
                <a:cs typeface="Arial" panose="020B0604020202020204" pitchFamily="34" charset="0"/>
              </a:rPr>
              <a:t>biljettsystem</a:t>
            </a:r>
            <a:r>
              <a:rPr sz="1200" b="1" i="1" dirty="0">
                <a:solidFill>
                  <a:srgbClr val="FFFFFF"/>
                </a:solidFill>
                <a:latin typeface="Arial" panose="020B0604020202020204" pitchFamily="34" charset="0"/>
                <a:cs typeface="Arial" panose="020B0604020202020204" pitchFamily="34" charset="0"/>
              </a:rPr>
              <a:t>.</a:t>
            </a:r>
            <a:endParaRPr lang="sv-SE" sz="1200" dirty="0">
              <a:latin typeface="Arial" panose="020B0604020202020204" pitchFamily="34" charset="0"/>
              <a:cs typeface="Arial" panose="020B0604020202020204" pitchFamily="34" charset="0"/>
            </a:endParaRPr>
          </a:p>
        </p:txBody>
      </p:sp>
      <p:sp>
        <p:nvSpPr>
          <p:cNvPr id="4" name="object 4"/>
          <p:cNvSpPr txBox="1"/>
          <p:nvPr/>
        </p:nvSpPr>
        <p:spPr>
          <a:xfrm>
            <a:off x="10328275" y="898652"/>
            <a:ext cx="1480185"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Upplevelseprocessen</a:t>
            </a:r>
            <a:endParaRPr sz="1200">
              <a:latin typeface="Arial"/>
              <a:cs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00508" rIns="0" bIns="0" rtlCol="0">
            <a:spAutoFit/>
          </a:bodyPr>
          <a:lstStyle/>
          <a:p>
            <a:pPr marL="12700">
              <a:lnSpc>
                <a:spcPct val="100000"/>
              </a:lnSpc>
              <a:spcBef>
                <a:spcPts val="95"/>
              </a:spcBef>
            </a:pPr>
            <a:r>
              <a:rPr dirty="0"/>
              <a:t>Köp</a:t>
            </a:r>
            <a:r>
              <a:rPr spc="-45" dirty="0"/>
              <a:t> </a:t>
            </a:r>
            <a:r>
              <a:rPr dirty="0"/>
              <a:t>av</a:t>
            </a:r>
            <a:r>
              <a:rPr spc="-40" dirty="0"/>
              <a:t> </a:t>
            </a:r>
            <a:r>
              <a:rPr spc="-10" dirty="0"/>
              <a:t>biljett</a:t>
            </a:r>
          </a:p>
        </p:txBody>
      </p:sp>
      <p:sp>
        <p:nvSpPr>
          <p:cNvPr id="5" name="object 5"/>
          <p:cNvSpPr txBox="1">
            <a:spLocks noGrp="1"/>
          </p:cNvSpPr>
          <p:nvPr>
            <p:ph type="sldNum" sz="quarter" idx="7"/>
          </p:nvPr>
        </p:nvSpPr>
        <p:spPr>
          <a:xfrm>
            <a:off x="11383009" y="6545487"/>
            <a:ext cx="259715" cy="196215"/>
          </a:xfrm>
          <a:prstGeom prst="rect">
            <a:avLst/>
          </a:prstGeom>
        </p:spPr>
        <p:txBody>
          <a:bodyPr vert="horz" wrap="square" lIns="0" tIns="0" rIns="0" bIns="0" rtlCol="0">
            <a:spAutoFit/>
          </a:bodyPr>
          <a:lstStyle>
            <a:defPPr>
              <a:defRPr kern="0"/>
            </a:defPPr>
            <a:lvl1pPr>
              <a:defRPr sz="1200" b="0" i="0">
                <a:solidFill>
                  <a:schemeClr val="bg1"/>
                </a:solidFill>
                <a:latin typeface="Arial"/>
                <a:cs typeface="Arial"/>
              </a:defRPr>
            </a:lvl1pPr>
          </a:lstStyle>
          <a:p>
            <a:pPr marL="38100">
              <a:lnSpc>
                <a:spcPts val="1425"/>
              </a:lnSpc>
            </a:pPr>
            <a:fld id="{81D60167-4931-47E6-BA6A-407CBD079E47}" type="slidenum">
              <a:rPr lang="sv-SE" spc="-25" smtClean="0"/>
              <a:pPr marL="38100">
                <a:lnSpc>
                  <a:spcPts val="1425"/>
                </a:lnSpc>
              </a:pPr>
              <a:t>48</a:t>
            </a:fld>
            <a:endParaRPr spc="-25" dirty="0"/>
          </a:p>
        </p:txBody>
      </p:sp>
      <p:sp>
        <p:nvSpPr>
          <p:cNvPr id="3" name="object 3"/>
          <p:cNvSpPr txBox="1"/>
          <p:nvPr/>
        </p:nvSpPr>
        <p:spPr>
          <a:xfrm>
            <a:off x="827024" y="2166581"/>
            <a:ext cx="10525760" cy="3434338"/>
          </a:xfrm>
          <a:prstGeom prst="rect">
            <a:avLst/>
          </a:prstGeom>
        </p:spPr>
        <p:txBody>
          <a:bodyPr vert="horz" wrap="square" lIns="0" tIns="121285" rIns="0" bIns="0" rtlCol="0">
            <a:spAutoFit/>
          </a:bodyPr>
          <a:lstStyle/>
          <a:p>
            <a:pPr marL="421005" indent="-408305">
              <a:lnSpc>
                <a:spcPct val="100000"/>
              </a:lnSpc>
              <a:spcBef>
                <a:spcPts val="955"/>
              </a:spcBef>
              <a:buFont typeface="Arial"/>
              <a:buChar char="•"/>
              <a:tabLst>
                <a:tab pos="421005" algn="l"/>
              </a:tabLst>
            </a:pPr>
            <a:r>
              <a:rPr sz="1600" b="1" spc="-10" dirty="0">
                <a:solidFill>
                  <a:srgbClr val="FFFFFF"/>
                </a:solidFill>
                <a:latin typeface="Arial" panose="020B0604020202020204" pitchFamily="34" charset="0"/>
                <a:cs typeface="Arial" panose="020B0604020202020204" pitchFamily="34" charset="0"/>
              </a:rPr>
              <a:t>Ungdomsbiljetter</a:t>
            </a:r>
            <a:endParaRPr sz="1600" dirty="0">
              <a:latin typeface="Arial" panose="020B0604020202020204" pitchFamily="34" charset="0"/>
              <a:cs typeface="Arial" panose="020B0604020202020204" pitchFamily="34" charset="0"/>
            </a:endParaRPr>
          </a:p>
          <a:p>
            <a:pPr marL="896619" marR="140335" indent="-340360">
              <a:lnSpc>
                <a:spcPct val="120000"/>
              </a:lnSpc>
              <a:spcBef>
                <a:spcPts val="355"/>
              </a:spcBef>
              <a:tabLst>
                <a:tab pos="895985" algn="l"/>
              </a:tabLst>
            </a:pPr>
            <a:r>
              <a:rPr lang="sv-SE" sz="1200" spc="-50" dirty="0">
                <a:solidFill>
                  <a:srgbClr val="FFFFFF"/>
                </a:solidFill>
                <a:latin typeface="Arial" panose="020B0604020202020204" pitchFamily="34" charset="0"/>
                <a:cs typeface="Arial" panose="020B0604020202020204" pitchFamily="34" charset="0"/>
              </a:rPr>
              <a:t>‒</a:t>
            </a:r>
            <a:r>
              <a:rPr lang="sv-SE" sz="1200" dirty="0">
                <a:solidFill>
                  <a:srgbClr val="FFFFFF"/>
                </a:solidFill>
                <a:latin typeface="Arial" panose="020B0604020202020204" pitchFamily="34" charset="0"/>
                <a:cs typeface="Arial" panose="020B0604020202020204" pitchFamily="34" charset="0"/>
              </a:rPr>
              <a:t>	Våra barn och ungdomar är vår framtid och vår viktigaste målgrupp. För att få fler barn och ungdomar på våra matcher erbjuder vi fritt inträde (ofta upp till 16 år). Utifrån forskning (som vi diskuterat kring på våra evenemangsmöten) vet vi att ett högre pris förknippas med kvalitet och högre värde. Det gör att det är viktigt att påtala värdet av produkten, även om personen i fråga inte betalar någonting. Detta görs enklast genom att en sponsor står för inträdet för alla som är yngre än exempelvis 16 år (exakt ålder bestämmer klubben själv). Sponsorn blir hjälte och får ett relevant värde som både kommuniceras av klubben och sponsorn själv.</a:t>
            </a:r>
          </a:p>
          <a:p>
            <a:pPr marL="896619" marR="140335" indent="-340360">
              <a:lnSpc>
                <a:spcPct val="120000"/>
              </a:lnSpc>
              <a:spcBef>
                <a:spcPts val="355"/>
              </a:spcBef>
              <a:tabLst>
                <a:tab pos="895985" algn="l"/>
              </a:tabLst>
            </a:pPr>
            <a:r>
              <a:rPr lang="sv-SE" sz="1200" dirty="0">
                <a:solidFill>
                  <a:srgbClr val="FFFFFF"/>
                </a:solidFill>
                <a:latin typeface="Arial" panose="020B0604020202020204" pitchFamily="34" charset="0"/>
                <a:cs typeface="Arial" panose="020B0604020202020204" pitchFamily="34" charset="0"/>
              </a:rPr>
              <a:t>‒	Ett alternativ kan vara att man låter säsongskortet för vuxna innehålla ett säsongskort för barn/ungdomar. En säsongskortsinnehavare kan då ge bort en säsongsbiljett till någon som är yngre än 16 år och om man inte har någon att ge bort biljetten till så kan man låta klubben ge bort ett säsongskort till någon som är yngre än 16 år och som vill gå på hemmamatcherna. På detta sätt skapar vi ökat värde för våra vuxna säsongskortsinnehavare.</a:t>
            </a:r>
          </a:p>
          <a:p>
            <a:pPr marL="896619" marR="140335" indent="-340360">
              <a:lnSpc>
                <a:spcPct val="120000"/>
              </a:lnSpc>
              <a:spcBef>
                <a:spcPts val="355"/>
              </a:spcBef>
              <a:tabLst>
                <a:tab pos="895985" algn="l"/>
              </a:tabLst>
            </a:pPr>
            <a:r>
              <a:rPr lang="sv-SE" sz="1200" dirty="0">
                <a:solidFill>
                  <a:srgbClr val="FFFFFF"/>
                </a:solidFill>
                <a:latin typeface="Arial" panose="020B0604020202020204" pitchFamily="34" charset="0"/>
                <a:cs typeface="Arial" panose="020B0604020202020204" pitchFamily="34" charset="0"/>
              </a:rPr>
              <a:t>‒	En rekommendation är att de ungdomar som får en biljett eller säsongsbiljett registrerar sig så att vi som klubb kan kommunicera med personerna och ge relevant information, erbjudanden etc. Speciellt viktigt då ungdomarna sen blir äldre än 16 år.</a:t>
            </a:r>
          </a:p>
          <a:p>
            <a:pPr marL="896619" marR="140335" indent="-340360">
              <a:lnSpc>
                <a:spcPct val="120000"/>
              </a:lnSpc>
              <a:spcBef>
                <a:spcPts val="355"/>
              </a:spcBef>
              <a:tabLst>
                <a:tab pos="895985" algn="l"/>
              </a:tabLst>
            </a:pPr>
            <a:r>
              <a:rPr lang="sv-SE" sz="1200" b="1" i="1" dirty="0">
                <a:solidFill>
                  <a:srgbClr val="FFFFFF"/>
                </a:solidFill>
                <a:latin typeface="Arial" panose="020B0604020202020204" pitchFamily="34" charset="0"/>
                <a:cs typeface="Arial" panose="020B0604020202020204" pitchFamily="34" charset="0"/>
              </a:rPr>
              <a:t>‒	Aktivitet: På nivå 1 erbjuder vi biljetter utan kostnad till barn/ungdomar och berättar om värdet och vem eller vilka som egentligen bjuder på biljetten.</a:t>
            </a:r>
          </a:p>
        </p:txBody>
      </p:sp>
      <p:sp>
        <p:nvSpPr>
          <p:cNvPr id="4" name="object 4"/>
          <p:cNvSpPr txBox="1"/>
          <p:nvPr/>
        </p:nvSpPr>
        <p:spPr>
          <a:xfrm>
            <a:off x="10328275" y="898652"/>
            <a:ext cx="1480185"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Upplevelseprocessen</a:t>
            </a:r>
            <a:endParaRPr sz="1200">
              <a:latin typeface="Arial"/>
              <a:cs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00508" rIns="0" bIns="0" rtlCol="0">
            <a:spAutoFit/>
          </a:bodyPr>
          <a:lstStyle/>
          <a:p>
            <a:pPr marL="12700">
              <a:lnSpc>
                <a:spcPct val="100000"/>
              </a:lnSpc>
              <a:spcBef>
                <a:spcPts val="95"/>
              </a:spcBef>
            </a:pPr>
            <a:r>
              <a:rPr dirty="0"/>
              <a:t>Köp</a:t>
            </a:r>
            <a:r>
              <a:rPr spc="-45" dirty="0"/>
              <a:t> </a:t>
            </a:r>
            <a:r>
              <a:rPr dirty="0"/>
              <a:t>av</a:t>
            </a:r>
            <a:r>
              <a:rPr spc="-40" dirty="0"/>
              <a:t> </a:t>
            </a:r>
            <a:r>
              <a:rPr spc="-10" dirty="0"/>
              <a:t>biljett</a:t>
            </a:r>
          </a:p>
        </p:txBody>
      </p:sp>
      <p:sp>
        <p:nvSpPr>
          <p:cNvPr id="5" name="object 5"/>
          <p:cNvSpPr txBox="1">
            <a:spLocks noGrp="1"/>
          </p:cNvSpPr>
          <p:nvPr>
            <p:ph type="sldNum" sz="quarter" idx="7"/>
          </p:nvPr>
        </p:nvSpPr>
        <p:spPr>
          <a:xfrm>
            <a:off x="11383009" y="6545487"/>
            <a:ext cx="259715" cy="196215"/>
          </a:xfrm>
          <a:prstGeom prst="rect">
            <a:avLst/>
          </a:prstGeom>
        </p:spPr>
        <p:txBody>
          <a:bodyPr vert="horz" wrap="square" lIns="0" tIns="0" rIns="0" bIns="0" rtlCol="0">
            <a:spAutoFit/>
          </a:bodyPr>
          <a:lstStyle>
            <a:defPPr>
              <a:defRPr kern="0"/>
            </a:defPPr>
            <a:lvl1pPr>
              <a:defRPr sz="1200" b="0" i="0">
                <a:solidFill>
                  <a:schemeClr val="bg1"/>
                </a:solidFill>
                <a:latin typeface="Arial"/>
                <a:cs typeface="Arial"/>
              </a:defRPr>
            </a:lvl1pPr>
          </a:lstStyle>
          <a:p>
            <a:pPr marL="38100">
              <a:lnSpc>
                <a:spcPts val="1425"/>
              </a:lnSpc>
            </a:pPr>
            <a:fld id="{81D60167-4931-47E6-BA6A-407CBD079E47}" type="slidenum">
              <a:rPr lang="sv-SE" spc="-25" smtClean="0"/>
              <a:pPr marL="38100">
                <a:lnSpc>
                  <a:spcPts val="1425"/>
                </a:lnSpc>
              </a:pPr>
              <a:t>49</a:t>
            </a:fld>
            <a:endParaRPr spc="-25" dirty="0"/>
          </a:p>
        </p:txBody>
      </p:sp>
      <p:sp>
        <p:nvSpPr>
          <p:cNvPr id="3" name="object 3"/>
          <p:cNvSpPr txBox="1"/>
          <p:nvPr/>
        </p:nvSpPr>
        <p:spPr>
          <a:xfrm>
            <a:off x="827024" y="2166581"/>
            <a:ext cx="10494010" cy="1346394"/>
          </a:xfrm>
          <a:prstGeom prst="rect">
            <a:avLst/>
          </a:prstGeom>
        </p:spPr>
        <p:txBody>
          <a:bodyPr vert="horz" wrap="square" lIns="0" tIns="121285" rIns="0" bIns="0" rtlCol="0">
            <a:spAutoFit/>
          </a:bodyPr>
          <a:lstStyle/>
          <a:p>
            <a:pPr marL="421005" indent="-408305">
              <a:lnSpc>
                <a:spcPct val="100000"/>
              </a:lnSpc>
              <a:spcBef>
                <a:spcPts val="955"/>
              </a:spcBef>
              <a:buFont typeface="Arial"/>
              <a:buChar char="•"/>
              <a:tabLst>
                <a:tab pos="421005" algn="l"/>
              </a:tabLst>
            </a:pPr>
            <a:r>
              <a:rPr sz="1600" b="1" spc="-10" dirty="0">
                <a:solidFill>
                  <a:srgbClr val="FFFFFF"/>
                </a:solidFill>
                <a:latin typeface="Arial"/>
                <a:cs typeface="Arial"/>
              </a:rPr>
              <a:t>Supporterbiljetter</a:t>
            </a:r>
            <a:r>
              <a:rPr sz="1600" b="1" spc="45" dirty="0">
                <a:solidFill>
                  <a:srgbClr val="FFFFFF"/>
                </a:solidFill>
                <a:latin typeface="Arial"/>
                <a:cs typeface="Arial"/>
              </a:rPr>
              <a:t> </a:t>
            </a:r>
            <a:r>
              <a:rPr sz="1600" b="1" dirty="0">
                <a:solidFill>
                  <a:srgbClr val="FFFFFF"/>
                </a:solidFill>
                <a:latin typeface="Arial"/>
                <a:cs typeface="Arial"/>
              </a:rPr>
              <a:t>till</a:t>
            </a:r>
            <a:r>
              <a:rPr sz="1600" b="1" spc="20" dirty="0">
                <a:solidFill>
                  <a:srgbClr val="FFFFFF"/>
                </a:solidFill>
                <a:latin typeface="Arial"/>
                <a:cs typeface="Arial"/>
              </a:rPr>
              <a:t> </a:t>
            </a:r>
            <a:r>
              <a:rPr sz="1600" b="1" spc="-10" dirty="0">
                <a:solidFill>
                  <a:srgbClr val="FFFFFF"/>
                </a:solidFill>
                <a:latin typeface="Arial"/>
                <a:cs typeface="Arial"/>
              </a:rPr>
              <a:t>bortalaget</a:t>
            </a:r>
            <a:endParaRPr sz="1600" dirty="0">
              <a:latin typeface="Arial"/>
              <a:cs typeface="Arial"/>
            </a:endParaRPr>
          </a:p>
          <a:p>
            <a:pPr marL="896619" marR="5080" indent="-340360">
              <a:lnSpc>
                <a:spcPct val="120000"/>
              </a:lnSpc>
              <a:spcBef>
                <a:spcPts val="355"/>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lang="sv-SE" sz="1200" dirty="0">
                <a:solidFill>
                  <a:schemeClr val="bg1"/>
                </a:solidFill>
                <a:latin typeface="Arial"/>
                <a:cs typeface="Arial"/>
              </a:rPr>
              <a:t>	För att skapa en bra stämning är det viktigt att stimulera en positiv läktarkultur. En viktig del i en positiv läktarkultur är att ha supporters från både hemma- och bortalaget på plats på arenan. För att göra detta har Elitserieklubbarna gemensamt kommit överens om att hemmalaget ska tillhandahålla 50 biljetter till bortalagets supportrar – se nästa sida för detaljerad information.</a:t>
            </a:r>
          </a:p>
          <a:p>
            <a:pPr marL="556260">
              <a:lnSpc>
                <a:spcPct val="100000"/>
              </a:lnSpc>
              <a:spcBef>
                <a:spcPts val="575"/>
              </a:spcBef>
              <a:tabLst>
                <a:tab pos="895985" algn="l"/>
              </a:tabLst>
            </a:pPr>
            <a:r>
              <a:rPr lang="sv-SE" sz="1200" dirty="0">
                <a:solidFill>
                  <a:schemeClr val="bg1"/>
                </a:solidFill>
                <a:latin typeface="Arial"/>
                <a:cs typeface="Arial"/>
              </a:rPr>
              <a:t>‒	</a:t>
            </a:r>
            <a:r>
              <a:rPr lang="sv-SE" sz="1200" b="1" i="1" dirty="0">
                <a:solidFill>
                  <a:schemeClr val="bg1"/>
                </a:solidFill>
                <a:latin typeface="Arial"/>
                <a:cs typeface="Arial"/>
              </a:rPr>
              <a:t>Aktivitet: På nivå 1 följer vi beslutade riktlinjer om 50 supporterbiljetter till bortalaget.</a:t>
            </a:r>
          </a:p>
        </p:txBody>
      </p:sp>
      <p:sp>
        <p:nvSpPr>
          <p:cNvPr id="4" name="object 4"/>
          <p:cNvSpPr txBox="1"/>
          <p:nvPr/>
        </p:nvSpPr>
        <p:spPr>
          <a:xfrm>
            <a:off x="10328275" y="898652"/>
            <a:ext cx="1480185"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Upplevelseprocessen</a:t>
            </a:r>
            <a:endParaRPr sz="1200">
              <a:latin typeface="Arial"/>
              <a:cs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27024" y="1637968"/>
            <a:ext cx="9901555" cy="3177408"/>
          </a:xfrm>
          <a:prstGeom prst="rect">
            <a:avLst/>
          </a:prstGeom>
        </p:spPr>
        <p:txBody>
          <a:bodyPr vert="horz" wrap="square" lIns="0" tIns="79375" rIns="0" bIns="0" rtlCol="0">
            <a:spAutoFit/>
          </a:bodyPr>
          <a:lstStyle/>
          <a:p>
            <a:pPr marL="12700">
              <a:lnSpc>
                <a:spcPct val="100000"/>
              </a:lnSpc>
              <a:spcBef>
                <a:spcPts val="625"/>
              </a:spcBef>
            </a:pPr>
            <a:r>
              <a:rPr sz="1400" b="1" spc="-10" dirty="0">
                <a:solidFill>
                  <a:schemeClr val="bg1"/>
                </a:solidFill>
                <a:latin typeface="Arial"/>
                <a:cs typeface="Arial"/>
              </a:rPr>
              <a:t>Supporterbiljetter</a:t>
            </a:r>
            <a:r>
              <a:rPr sz="1400" b="1" spc="-45" dirty="0">
                <a:solidFill>
                  <a:schemeClr val="bg1"/>
                </a:solidFill>
                <a:latin typeface="Arial"/>
                <a:cs typeface="Arial"/>
              </a:rPr>
              <a:t> </a:t>
            </a:r>
            <a:r>
              <a:rPr sz="1400" b="1" dirty="0">
                <a:solidFill>
                  <a:schemeClr val="bg1"/>
                </a:solidFill>
                <a:latin typeface="Arial"/>
                <a:cs typeface="Arial"/>
              </a:rPr>
              <a:t>till</a:t>
            </a:r>
            <a:r>
              <a:rPr sz="1400" b="1" spc="-35" dirty="0">
                <a:solidFill>
                  <a:schemeClr val="bg1"/>
                </a:solidFill>
                <a:latin typeface="Arial"/>
                <a:cs typeface="Arial"/>
              </a:rPr>
              <a:t> </a:t>
            </a:r>
            <a:r>
              <a:rPr sz="1400" b="1" dirty="0">
                <a:solidFill>
                  <a:schemeClr val="bg1"/>
                </a:solidFill>
                <a:latin typeface="Arial"/>
                <a:cs typeface="Arial"/>
              </a:rPr>
              <a:t>bortalaget:</a:t>
            </a:r>
            <a:r>
              <a:rPr sz="1400" b="1" spc="-25" dirty="0">
                <a:solidFill>
                  <a:schemeClr val="bg1"/>
                </a:solidFill>
                <a:latin typeface="Arial"/>
                <a:cs typeface="Arial"/>
              </a:rPr>
              <a:t> </a:t>
            </a:r>
            <a:r>
              <a:rPr sz="1400" b="1" dirty="0">
                <a:solidFill>
                  <a:schemeClr val="bg1"/>
                </a:solidFill>
                <a:latin typeface="Arial"/>
                <a:cs typeface="Arial"/>
              </a:rPr>
              <a:t>Regelverk</a:t>
            </a:r>
            <a:r>
              <a:rPr sz="1400" b="1" spc="5" dirty="0">
                <a:solidFill>
                  <a:schemeClr val="bg1"/>
                </a:solidFill>
                <a:latin typeface="Arial"/>
                <a:cs typeface="Arial"/>
              </a:rPr>
              <a:t> </a:t>
            </a:r>
            <a:r>
              <a:rPr sz="1400" b="1" dirty="0">
                <a:solidFill>
                  <a:schemeClr val="bg1"/>
                </a:solidFill>
                <a:latin typeface="Arial"/>
                <a:cs typeface="Arial"/>
              </a:rPr>
              <a:t>och</a:t>
            </a:r>
            <a:r>
              <a:rPr sz="1400" b="1" spc="20" dirty="0">
                <a:solidFill>
                  <a:schemeClr val="bg1"/>
                </a:solidFill>
                <a:latin typeface="Arial"/>
                <a:cs typeface="Arial"/>
              </a:rPr>
              <a:t> </a:t>
            </a:r>
            <a:r>
              <a:rPr sz="1400" b="1" spc="-10" dirty="0">
                <a:solidFill>
                  <a:schemeClr val="bg1"/>
                </a:solidFill>
                <a:latin typeface="Arial"/>
                <a:cs typeface="Arial"/>
              </a:rPr>
              <a:t>uppföljning</a:t>
            </a:r>
            <a:endParaRPr sz="1400" dirty="0">
              <a:solidFill>
                <a:schemeClr val="bg1"/>
              </a:solidFill>
              <a:latin typeface="Arial"/>
              <a:cs typeface="Arial"/>
            </a:endParaRPr>
          </a:p>
          <a:p>
            <a:pPr marL="12700" marR="5080">
              <a:lnSpc>
                <a:spcPct val="120100"/>
              </a:lnSpc>
              <a:spcBef>
                <a:spcPts val="265"/>
              </a:spcBef>
            </a:pPr>
            <a:r>
              <a:rPr sz="1100" dirty="0">
                <a:solidFill>
                  <a:schemeClr val="bg1"/>
                </a:solidFill>
                <a:latin typeface="Arial"/>
                <a:cs typeface="Arial"/>
              </a:rPr>
              <a:t>Vi</a:t>
            </a:r>
            <a:r>
              <a:rPr sz="1100" spc="-10" dirty="0">
                <a:solidFill>
                  <a:schemeClr val="bg1"/>
                </a:solidFill>
                <a:latin typeface="Arial"/>
                <a:cs typeface="Arial"/>
              </a:rPr>
              <a:t> </a:t>
            </a:r>
            <a:r>
              <a:rPr sz="1100" dirty="0">
                <a:solidFill>
                  <a:schemeClr val="bg1"/>
                </a:solidFill>
                <a:latin typeface="Arial"/>
                <a:cs typeface="Arial"/>
              </a:rPr>
              <a:t>erbjuder</a:t>
            </a:r>
            <a:r>
              <a:rPr sz="1100" spc="-20" dirty="0">
                <a:solidFill>
                  <a:schemeClr val="bg1"/>
                </a:solidFill>
                <a:latin typeface="Arial"/>
                <a:cs typeface="Arial"/>
              </a:rPr>
              <a:t> </a:t>
            </a:r>
            <a:r>
              <a:rPr sz="1100" dirty="0">
                <a:solidFill>
                  <a:schemeClr val="bg1"/>
                </a:solidFill>
                <a:latin typeface="Arial"/>
                <a:cs typeface="Arial"/>
              </a:rPr>
              <a:t>varandras</a:t>
            </a:r>
            <a:r>
              <a:rPr sz="1100" spc="-20" dirty="0">
                <a:solidFill>
                  <a:schemeClr val="bg1"/>
                </a:solidFill>
                <a:latin typeface="Arial"/>
                <a:cs typeface="Arial"/>
              </a:rPr>
              <a:t> </a:t>
            </a:r>
            <a:r>
              <a:rPr sz="1100" spc="-10" dirty="0">
                <a:solidFill>
                  <a:schemeClr val="bg1"/>
                </a:solidFill>
                <a:latin typeface="Arial"/>
                <a:cs typeface="Arial"/>
              </a:rPr>
              <a:t>supportergrupper</a:t>
            </a:r>
            <a:r>
              <a:rPr sz="1100" spc="-50" dirty="0">
                <a:solidFill>
                  <a:schemeClr val="bg1"/>
                </a:solidFill>
                <a:latin typeface="Arial"/>
                <a:cs typeface="Arial"/>
              </a:rPr>
              <a:t> </a:t>
            </a:r>
            <a:r>
              <a:rPr sz="1100" dirty="0">
                <a:solidFill>
                  <a:schemeClr val="bg1"/>
                </a:solidFill>
                <a:latin typeface="Arial"/>
                <a:cs typeface="Arial"/>
              </a:rPr>
              <a:t>50</a:t>
            </a:r>
            <a:r>
              <a:rPr sz="1100" spc="-10" dirty="0">
                <a:solidFill>
                  <a:schemeClr val="bg1"/>
                </a:solidFill>
                <a:latin typeface="Arial"/>
                <a:cs typeface="Arial"/>
              </a:rPr>
              <a:t> </a:t>
            </a:r>
            <a:r>
              <a:rPr sz="1100" dirty="0">
                <a:solidFill>
                  <a:schemeClr val="bg1"/>
                </a:solidFill>
                <a:latin typeface="Arial"/>
                <a:cs typeface="Arial"/>
              </a:rPr>
              <a:t>fria</a:t>
            </a:r>
            <a:r>
              <a:rPr sz="1100" spc="-35" dirty="0">
                <a:solidFill>
                  <a:schemeClr val="bg1"/>
                </a:solidFill>
                <a:latin typeface="Arial"/>
                <a:cs typeface="Arial"/>
              </a:rPr>
              <a:t> </a:t>
            </a:r>
            <a:r>
              <a:rPr sz="1100" dirty="0">
                <a:solidFill>
                  <a:schemeClr val="bg1"/>
                </a:solidFill>
                <a:latin typeface="Arial"/>
                <a:cs typeface="Arial"/>
              </a:rPr>
              <a:t>biljetter</a:t>
            </a:r>
            <a:r>
              <a:rPr sz="1100" spc="-20" dirty="0">
                <a:solidFill>
                  <a:schemeClr val="bg1"/>
                </a:solidFill>
                <a:latin typeface="Arial"/>
                <a:cs typeface="Arial"/>
              </a:rPr>
              <a:t> </a:t>
            </a:r>
            <a:r>
              <a:rPr sz="1100" dirty="0">
                <a:solidFill>
                  <a:schemeClr val="bg1"/>
                </a:solidFill>
                <a:latin typeface="Arial"/>
                <a:cs typeface="Arial"/>
              </a:rPr>
              <a:t>vid</a:t>
            </a:r>
            <a:r>
              <a:rPr sz="1100" spc="20" dirty="0">
                <a:solidFill>
                  <a:schemeClr val="bg1"/>
                </a:solidFill>
                <a:latin typeface="Arial"/>
                <a:cs typeface="Arial"/>
              </a:rPr>
              <a:t> </a:t>
            </a:r>
            <a:r>
              <a:rPr sz="1100" dirty="0">
                <a:solidFill>
                  <a:schemeClr val="bg1"/>
                </a:solidFill>
                <a:latin typeface="Arial"/>
                <a:cs typeface="Arial"/>
              </a:rPr>
              <a:t>besök</a:t>
            </a:r>
            <a:r>
              <a:rPr sz="1100" spc="-10" dirty="0">
                <a:solidFill>
                  <a:schemeClr val="bg1"/>
                </a:solidFill>
                <a:latin typeface="Arial"/>
                <a:cs typeface="Arial"/>
              </a:rPr>
              <a:t> </a:t>
            </a:r>
            <a:r>
              <a:rPr sz="1100" dirty="0">
                <a:solidFill>
                  <a:schemeClr val="bg1"/>
                </a:solidFill>
                <a:latin typeface="Arial"/>
                <a:cs typeface="Arial"/>
              </a:rPr>
              <a:t>på</a:t>
            </a:r>
            <a:r>
              <a:rPr sz="1100" spc="-10" dirty="0">
                <a:solidFill>
                  <a:schemeClr val="bg1"/>
                </a:solidFill>
                <a:latin typeface="Arial"/>
                <a:cs typeface="Arial"/>
              </a:rPr>
              <a:t> </a:t>
            </a:r>
            <a:r>
              <a:rPr sz="1100" dirty="0">
                <a:solidFill>
                  <a:schemeClr val="bg1"/>
                </a:solidFill>
                <a:latin typeface="Arial"/>
                <a:cs typeface="Arial"/>
              </a:rPr>
              <a:t>våra</a:t>
            </a:r>
            <a:r>
              <a:rPr sz="1100" spc="-10" dirty="0">
                <a:solidFill>
                  <a:schemeClr val="bg1"/>
                </a:solidFill>
                <a:latin typeface="Arial"/>
                <a:cs typeface="Arial"/>
              </a:rPr>
              <a:t> </a:t>
            </a:r>
            <a:r>
              <a:rPr sz="1100" dirty="0">
                <a:solidFill>
                  <a:schemeClr val="bg1"/>
                </a:solidFill>
                <a:latin typeface="Arial"/>
                <a:cs typeface="Arial"/>
              </a:rPr>
              <a:t>arenor</a:t>
            </a:r>
            <a:r>
              <a:rPr sz="1100" spc="-30" dirty="0">
                <a:solidFill>
                  <a:schemeClr val="bg1"/>
                </a:solidFill>
                <a:latin typeface="Arial"/>
                <a:cs typeface="Arial"/>
              </a:rPr>
              <a:t> </a:t>
            </a:r>
            <a:r>
              <a:rPr sz="1100" dirty="0">
                <a:solidFill>
                  <a:schemeClr val="bg1"/>
                </a:solidFill>
                <a:latin typeface="Arial"/>
                <a:cs typeface="Arial"/>
              </a:rPr>
              <a:t>i samband</a:t>
            </a:r>
            <a:r>
              <a:rPr sz="1100" spc="-25" dirty="0">
                <a:solidFill>
                  <a:schemeClr val="bg1"/>
                </a:solidFill>
                <a:latin typeface="Arial"/>
                <a:cs typeface="Arial"/>
              </a:rPr>
              <a:t> </a:t>
            </a:r>
            <a:r>
              <a:rPr sz="1100" dirty="0">
                <a:solidFill>
                  <a:schemeClr val="bg1"/>
                </a:solidFill>
                <a:latin typeface="Arial"/>
                <a:cs typeface="Arial"/>
              </a:rPr>
              <a:t>med</a:t>
            </a:r>
            <a:r>
              <a:rPr sz="1100" spc="-20" dirty="0">
                <a:solidFill>
                  <a:schemeClr val="bg1"/>
                </a:solidFill>
                <a:latin typeface="Arial"/>
                <a:cs typeface="Arial"/>
              </a:rPr>
              <a:t> </a:t>
            </a:r>
            <a:r>
              <a:rPr sz="1100" spc="-10" dirty="0">
                <a:solidFill>
                  <a:schemeClr val="bg1"/>
                </a:solidFill>
                <a:latin typeface="Arial"/>
                <a:cs typeface="Arial"/>
              </a:rPr>
              <a:t>bortamatcher.</a:t>
            </a:r>
            <a:r>
              <a:rPr sz="1100" spc="-50" dirty="0">
                <a:solidFill>
                  <a:schemeClr val="bg1"/>
                </a:solidFill>
                <a:latin typeface="Arial"/>
                <a:cs typeface="Arial"/>
              </a:rPr>
              <a:t> </a:t>
            </a:r>
            <a:r>
              <a:rPr sz="1100" dirty="0">
                <a:solidFill>
                  <a:schemeClr val="bg1"/>
                </a:solidFill>
                <a:latin typeface="Arial"/>
                <a:cs typeface="Arial"/>
              </a:rPr>
              <a:t>Förutsatt</a:t>
            </a:r>
            <a:r>
              <a:rPr sz="1100" spc="-50" dirty="0">
                <a:solidFill>
                  <a:schemeClr val="bg1"/>
                </a:solidFill>
                <a:latin typeface="Arial"/>
                <a:cs typeface="Arial"/>
              </a:rPr>
              <a:t> </a:t>
            </a:r>
            <a:r>
              <a:rPr sz="1100" dirty="0">
                <a:solidFill>
                  <a:schemeClr val="bg1"/>
                </a:solidFill>
                <a:latin typeface="Arial"/>
                <a:cs typeface="Arial"/>
              </a:rPr>
              <a:t>att</a:t>
            </a:r>
            <a:r>
              <a:rPr sz="1100" spc="-25" dirty="0">
                <a:solidFill>
                  <a:schemeClr val="bg1"/>
                </a:solidFill>
                <a:latin typeface="Arial"/>
                <a:cs typeface="Arial"/>
              </a:rPr>
              <a:t> </a:t>
            </a:r>
            <a:r>
              <a:rPr sz="1100" dirty="0">
                <a:solidFill>
                  <a:schemeClr val="bg1"/>
                </a:solidFill>
                <a:latin typeface="Arial"/>
                <a:cs typeface="Arial"/>
              </a:rPr>
              <a:t>det är</a:t>
            </a:r>
            <a:r>
              <a:rPr sz="1100" spc="-20" dirty="0">
                <a:solidFill>
                  <a:schemeClr val="bg1"/>
                </a:solidFill>
                <a:latin typeface="Arial"/>
                <a:cs typeface="Arial"/>
              </a:rPr>
              <a:t> </a:t>
            </a:r>
            <a:r>
              <a:rPr sz="1100" dirty="0">
                <a:solidFill>
                  <a:schemeClr val="bg1"/>
                </a:solidFill>
                <a:latin typeface="Arial"/>
                <a:cs typeface="Arial"/>
              </a:rPr>
              <a:t>en</a:t>
            </a:r>
            <a:r>
              <a:rPr sz="1100" spc="-10" dirty="0">
                <a:solidFill>
                  <a:schemeClr val="bg1"/>
                </a:solidFill>
                <a:latin typeface="Arial"/>
                <a:cs typeface="Arial"/>
              </a:rPr>
              <a:t> </a:t>
            </a:r>
            <a:r>
              <a:rPr sz="1100" dirty="0">
                <a:solidFill>
                  <a:schemeClr val="bg1"/>
                </a:solidFill>
                <a:latin typeface="Arial"/>
                <a:cs typeface="Arial"/>
              </a:rPr>
              <a:t>organiserad</a:t>
            </a:r>
            <a:r>
              <a:rPr sz="1100" spc="-30" dirty="0">
                <a:solidFill>
                  <a:schemeClr val="bg1"/>
                </a:solidFill>
                <a:latin typeface="Arial"/>
                <a:cs typeface="Arial"/>
              </a:rPr>
              <a:t> </a:t>
            </a:r>
            <a:r>
              <a:rPr sz="1100" spc="-10" dirty="0">
                <a:solidFill>
                  <a:schemeClr val="bg1"/>
                </a:solidFill>
                <a:latin typeface="Arial"/>
                <a:cs typeface="Arial"/>
              </a:rPr>
              <a:t>supporterresa </a:t>
            </a:r>
            <a:r>
              <a:rPr sz="1100" dirty="0">
                <a:solidFill>
                  <a:schemeClr val="bg1"/>
                </a:solidFill>
                <a:latin typeface="Arial"/>
                <a:cs typeface="Arial"/>
              </a:rPr>
              <a:t>förankrad</a:t>
            </a:r>
            <a:r>
              <a:rPr sz="1100" spc="-45" dirty="0">
                <a:solidFill>
                  <a:schemeClr val="bg1"/>
                </a:solidFill>
                <a:latin typeface="Arial"/>
                <a:cs typeface="Arial"/>
              </a:rPr>
              <a:t> </a:t>
            </a:r>
            <a:r>
              <a:rPr sz="1100" dirty="0">
                <a:solidFill>
                  <a:schemeClr val="bg1"/>
                </a:solidFill>
                <a:latin typeface="Arial"/>
                <a:cs typeface="Arial"/>
              </a:rPr>
              <a:t>och</a:t>
            </a:r>
            <a:r>
              <a:rPr sz="1100" spc="10" dirty="0">
                <a:solidFill>
                  <a:schemeClr val="bg1"/>
                </a:solidFill>
                <a:latin typeface="Arial"/>
                <a:cs typeface="Arial"/>
              </a:rPr>
              <a:t> </a:t>
            </a:r>
            <a:r>
              <a:rPr sz="1100" dirty="0">
                <a:solidFill>
                  <a:schemeClr val="bg1"/>
                </a:solidFill>
                <a:latin typeface="Arial"/>
                <a:cs typeface="Arial"/>
              </a:rPr>
              <a:t>bokad</a:t>
            </a:r>
            <a:r>
              <a:rPr sz="1100" spc="-5" dirty="0">
                <a:solidFill>
                  <a:schemeClr val="bg1"/>
                </a:solidFill>
                <a:latin typeface="Arial"/>
                <a:cs typeface="Arial"/>
              </a:rPr>
              <a:t> </a:t>
            </a:r>
            <a:r>
              <a:rPr sz="1100" dirty="0">
                <a:solidFill>
                  <a:schemeClr val="bg1"/>
                </a:solidFill>
                <a:latin typeface="Arial"/>
                <a:cs typeface="Arial"/>
              </a:rPr>
              <a:t>i</a:t>
            </a:r>
            <a:r>
              <a:rPr sz="1100" spc="20" dirty="0">
                <a:solidFill>
                  <a:schemeClr val="bg1"/>
                </a:solidFill>
                <a:latin typeface="Arial"/>
                <a:cs typeface="Arial"/>
              </a:rPr>
              <a:t> </a:t>
            </a:r>
            <a:r>
              <a:rPr sz="1100" dirty="0">
                <a:solidFill>
                  <a:schemeClr val="bg1"/>
                </a:solidFill>
                <a:latin typeface="Arial"/>
                <a:cs typeface="Arial"/>
              </a:rPr>
              <a:t>förväg.</a:t>
            </a:r>
            <a:r>
              <a:rPr sz="1100" spc="-30" dirty="0">
                <a:solidFill>
                  <a:schemeClr val="bg1"/>
                </a:solidFill>
                <a:latin typeface="Arial"/>
                <a:cs typeface="Arial"/>
              </a:rPr>
              <a:t> </a:t>
            </a:r>
            <a:r>
              <a:rPr sz="1100" dirty="0">
                <a:solidFill>
                  <a:schemeClr val="bg1"/>
                </a:solidFill>
                <a:latin typeface="Arial"/>
                <a:cs typeface="Arial"/>
              </a:rPr>
              <a:t>Ni</a:t>
            </a:r>
            <a:r>
              <a:rPr sz="1100" spc="30" dirty="0">
                <a:solidFill>
                  <a:schemeClr val="bg1"/>
                </a:solidFill>
                <a:latin typeface="Arial"/>
                <a:cs typeface="Arial"/>
              </a:rPr>
              <a:t> </a:t>
            </a:r>
            <a:r>
              <a:rPr sz="1100" dirty="0">
                <a:solidFill>
                  <a:schemeClr val="bg1"/>
                </a:solidFill>
                <a:latin typeface="Arial"/>
                <a:cs typeface="Arial"/>
              </a:rPr>
              <a:t>som är </a:t>
            </a:r>
            <a:r>
              <a:rPr sz="1100" spc="-10" dirty="0">
                <a:solidFill>
                  <a:schemeClr val="bg1"/>
                </a:solidFill>
                <a:latin typeface="Arial"/>
                <a:cs typeface="Arial"/>
              </a:rPr>
              <a:t>marknad/klubbchef</a:t>
            </a:r>
            <a:r>
              <a:rPr sz="1100" spc="-20" dirty="0">
                <a:solidFill>
                  <a:schemeClr val="bg1"/>
                </a:solidFill>
                <a:latin typeface="Arial"/>
                <a:cs typeface="Arial"/>
              </a:rPr>
              <a:t> </a:t>
            </a:r>
            <a:r>
              <a:rPr sz="1100" dirty="0">
                <a:solidFill>
                  <a:schemeClr val="bg1"/>
                </a:solidFill>
                <a:latin typeface="Arial"/>
                <a:cs typeface="Arial"/>
              </a:rPr>
              <a:t>är </a:t>
            </a:r>
            <a:r>
              <a:rPr sz="1100" spc="-10" dirty="0">
                <a:solidFill>
                  <a:schemeClr val="bg1"/>
                </a:solidFill>
                <a:latin typeface="Arial"/>
                <a:cs typeface="Arial"/>
              </a:rPr>
              <a:t>kontaktperson</a:t>
            </a:r>
            <a:r>
              <a:rPr sz="1100" spc="-35" dirty="0">
                <a:solidFill>
                  <a:schemeClr val="bg1"/>
                </a:solidFill>
                <a:latin typeface="Arial"/>
                <a:cs typeface="Arial"/>
              </a:rPr>
              <a:t> </a:t>
            </a:r>
            <a:r>
              <a:rPr sz="1100" dirty="0">
                <a:solidFill>
                  <a:schemeClr val="bg1"/>
                </a:solidFill>
                <a:latin typeface="Arial"/>
                <a:cs typeface="Arial"/>
              </a:rPr>
              <a:t>i</a:t>
            </a:r>
            <a:r>
              <a:rPr sz="1100" spc="20" dirty="0">
                <a:solidFill>
                  <a:schemeClr val="bg1"/>
                </a:solidFill>
                <a:latin typeface="Arial"/>
                <a:cs typeface="Arial"/>
              </a:rPr>
              <a:t> </a:t>
            </a:r>
            <a:r>
              <a:rPr sz="1100" dirty="0">
                <a:solidFill>
                  <a:schemeClr val="bg1"/>
                </a:solidFill>
                <a:latin typeface="Arial"/>
                <a:cs typeface="Arial"/>
              </a:rPr>
              <a:t>varje</a:t>
            </a:r>
            <a:r>
              <a:rPr sz="1100" spc="10" dirty="0">
                <a:solidFill>
                  <a:schemeClr val="bg1"/>
                </a:solidFill>
                <a:latin typeface="Arial"/>
                <a:cs typeface="Arial"/>
              </a:rPr>
              <a:t> </a:t>
            </a:r>
            <a:r>
              <a:rPr sz="1100" dirty="0">
                <a:solidFill>
                  <a:schemeClr val="bg1"/>
                </a:solidFill>
                <a:latin typeface="Arial"/>
                <a:cs typeface="Arial"/>
              </a:rPr>
              <a:t>klubb.</a:t>
            </a:r>
            <a:r>
              <a:rPr sz="1100" spc="5" dirty="0">
                <a:solidFill>
                  <a:schemeClr val="bg1"/>
                </a:solidFill>
                <a:latin typeface="Arial"/>
                <a:cs typeface="Arial"/>
              </a:rPr>
              <a:t> </a:t>
            </a:r>
            <a:r>
              <a:rPr sz="1100" spc="-10" dirty="0">
                <a:solidFill>
                  <a:schemeClr val="bg1"/>
                </a:solidFill>
                <a:latin typeface="Arial"/>
                <a:cs typeface="Arial"/>
              </a:rPr>
              <a:t>Supporteransvarig</a:t>
            </a:r>
            <a:r>
              <a:rPr sz="1100" spc="-5" dirty="0">
                <a:solidFill>
                  <a:schemeClr val="bg1"/>
                </a:solidFill>
                <a:latin typeface="Arial"/>
                <a:cs typeface="Arial"/>
              </a:rPr>
              <a:t> </a:t>
            </a:r>
            <a:r>
              <a:rPr sz="1100" dirty="0">
                <a:solidFill>
                  <a:schemeClr val="bg1"/>
                </a:solidFill>
                <a:latin typeface="Arial"/>
                <a:cs typeface="Arial"/>
              </a:rPr>
              <a:t>i</a:t>
            </a:r>
            <a:r>
              <a:rPr sz="1100" spc="20" dirty="0">
                <a:solidFill>
                  <a:schemeClr val="bg1"/>
                </a:solidFill>
                <a:latin typeface="Arial"/>
                <a:cs typeface="Arial"/>
              </a:rPr>
              <a:t> </a:t>
            </a:r>
            <a:r>
              <a:rPr sz="1100" dirty="0">
                <a:solidFill>
                  <a:schemeClr val="bg1"/>
                </a:solidFill>
                <a:latin typeface="Arial"/>
                <a:cs typeface="Arial"/>
              </a:rPr>
              <a:t>varje</a:t>
            </a:r>
            <a:r>
              <a:rPr sz="1100" spc="15" dirty="0">
                <a:solidFill>
                  <a:schemeClr val="bg1"/>
                </a:solidFill>
                <a:latin typeface="Arial"/>
                <a:cs typeface="Arial"/>
              </a:rPr>
              <a:t> </a:t>
            </a:r>
            <a:r>
              <a:rPr sz="1100" spc="-10" dirty="0">
                <a:solidFill>
                  <a:schemeClr val="bg1"/>
                </a:solidFill>
                <a:latin typeface="Arial"/>
                <a:cs typeface="Arial"/>
              </a:rPr>
              <a:t>klubb/supporterklubb</a:t>
            </a:r>
            <a:r>
              <a:rPr sz="1100" spc="-20" dirty="0">
                <a:solidFill>
                  <a:schemeClr val="bg1"/>
                </a:solidFill>
                <a:latin typeface="Arial"/>
                <a:cs typeface="Arial"/>
              </a:rPr>
              <a:t> </a:t>
            </a:r>
            <a:r>
              <a:rPr sz="1100" dirty="0">
                <a:solidFill>
                  <a:schemeClr val="bg1"/>
                </a:solidFill>
                <a:latin typeface="Arial"/>
                <a:cs typeface="Arial"/>
              </a:rPr>
              <a:t>tar</a:t>
            </a:r>
            <a:r>
              <a:rPr sz="1100" spc="-10" dirty="0">
                <a:solidFill>
                  <a:schemeClr val="bg1"/>
                </a:solidFill>
                <a:latin typeface="Arial"/>
                <a:cs typeface="Arial"/>
              </a:rPr>
              <a:t> </a:t>
            </a:r>
            <a:r>
              <a:rPr sz="1100" dirty="0">
                <a:solidFill>
                  <a:schemeClr val="bg1"/>
                </a:solidFill>
                <a:latin typeface="Arial"/>
                <a:cs typeface="Arial"/>
              </a:rPr>
              <a:t>kontakt</a:t>
            </a:r>
            <a:r>
              <a:rPr sz="1100" spc="-30" dirty="0">
                <a:solidFill>
                  <a:schemeClr val="bg1"/>
                </a:solidFill>
                <a:latin typeface="Arial"/>
                <a:cs typeface="Arial"/>
              </a:rPr>
              <a:t> </a:t>
            </a:r>
            <a:r>
              <a:rPr sz="1100" dirty="0">
                <a:solidFill>
                  <a:schemeClr val="bg1"/>
                </a:solidFill>
                <a:latin typeface="Arial"/>
                <a:cs typeface="Arial"/>
              </a:rPr>
              <a:t>med</a:t>
            </a:r>
            <a:r>
              <a:rPr sz="1100" spc="-5" dirty="0">
                <a:solidFill>
                  <a:schemeClr val="bg1"/>
                </a:solidFill>
                <a:latin typeface="Arial"/>
                <a:cs typeface="Arial"/>
              </a:rPr>
              <a:t> </a:t>
            </a:r>
            <a:r>
              <a:rPr sz="1100" spc="-25" dirty="0">
                <a:solidFill>
                  <a:schemeClr val="bg1"/>
                </a:solidFill>
                <a:latin typeface="Arial"/>
                <a:cs typeface="Arial"/>
              </a:rPr>
              <a:t>sin </a:t>
            </a:r>
            <a:r>
              <a:rPr sz="1100" spc="-10" dirty="0">
                <a:solidFill>
                  <a:schemeClr val="bg1"/>
                </a:solidFill>
                <a:latin typeface="Arial"/>
                <a:cs typeface="Arial"/>
              </a:rPr>
              <a:t>marknad/klubbchef</a:t>
            </a:r>
            <a:r>
              <a:rPr sz="1100" spc="-45" dirty="0">
                <a:solidFill>
                  <a:schemeClr val="bg1"/>
                </a:solidFill>
                <a:latin typeface="Arial"/>
                <a:cs typeface="Arial"/>
              </a:rPr>
              <a:t> </a:t>
            </a:r>
            <a:r>
              <a:rPr sz="1100" dirty="0">
                <a:solidFill>
                  <a:schemeClr val="bg1"/>
                </a:solidFill>
                <a:latin typeface="Arial"/>
                <a:cs typeface="Arial"/>
              </a:rPr>
              <a:t>för</a:t>
            </a:r>
            <a:r>
              <a:rPr sz="1100" spc="-35" dirty="0">
                <a:solidFill>
                  <a:schemeClr val="bg1"/>
                </a:solidFill>
                <a:latin typeface="Arial"/>
                <a:cs typeface="Arial"/>
              </a:rPr>
              <a:t> </a:t>
            </a:r>
            <a:r>
              <a:rPr sz="1100" spc="-10" dirty="0">
                <a:solidFill>
                  <a:schemeClr val="bg1"/>
                </a:solidFill>
                <a:latin typeface="Arial"/>
                <a:cs typeface="Arial"/>
              </a:rPr>
              <a:t>kontaktuppgifter</a:t>
            </a:r>
            <a:r>
              <a:rPr sz="1100" spc="-50" dirty="0">
                <a:solidFill>
                  <a:schemeClr val="bg1"/>
                </a:solidFill>
                <a:latin typeface="Arial"/>
                <a:cs typeface="Arial"/>
              </a:rPr>
              <a:t> </a:t>
            </a:r>
            <a:r>
              <a:rPr sz="1100" dirty="0">
                <a:solidFill>
                  <a:schemeClr val="bg1"/>
                </a:solidFill>
                <a:latin typeface="Arial"/>
                <a:cs typeface="Arial"/>
              </a:rPr>
              <a:t>hos</a:t>
            </a:r>
            <a:r>
              <a:rPr sz="1100" spc="-5" dirty="0">
                <a:solidFill>
                  <a:schemeClr val="bg1"/>
                </a:solidFill>
                <a:latin typeface="Arial"/>
                <a:cs typeface="Arial"/>
              </a:rPr>
              <a:t> </a:t>
            </a:r>
            <a:r>
              <a:rPr sz="1100" spc="-10" dirty="0">
                <a:solidFill>
                  <a:schemeClr val="bg1"/>
                </a:solidFill>
                <a:latin typeface="Arial"/>
                <a:cs typeface="Arial"/>
              </a:rPr>
              <a:t>motståndarklubben.</a:t>
            </a:r>
            <a:r>
              <a:rPr sz="1100" spc="-35" dirty="0">
                <a:solidFill>
                  <a:schemeClr val="bg1"/>
                </a:solidFill>
                <a:latin typeface="Arial"/>
                <a:cs typeface="Arial"/>
              </a:rPr>
              <a:t> </a:t>
            </a:r>
            <a:r>
              <a:rPr sz="1100" dirty="0">
                <a:solidFill>
                  <a:schemeClr val="bg1"/>
                </a:solidFill>
                <a:latin typeface="Arial"/>
                <a:cs typeface="Arial"/>
              </a:rPr>
              <a:t>Hur</a:t>
            </a:r>
            <a:r>
              <a:rPr sz="1100" spc="5" dirty="0">
                <a:solidFill>
                  <a:schemeClr val="bg1"/>
                </a:solidFill>
                <a:latin typeface="Arial"/>
                <a:cs typeface="Arial"/>
              </a:rPr>
              <a:t> </a:t>
            </a:r>
            <a:r>
              <a:rPr sz="1100" dirty="0">
                <a:solidFill>
                  <a:schemeClr val="bg1"/>
                </a:solidFill>
                <a:latin typeface="Arial"/>
                <a:cs typeface="Arial"/>
              </a:rPr>
              <a:t>ni sen</a:t>
            </a:r>
            <a:r>
              <a:rPr sz="1100" spc="-5" dirty="0">
                <a:solidFill>
                  <a:schemeClr val="bg1"/>
                </a:solidFill>
                <a:latin typeface="Arial"/>
                <a:cs typeface="Arial"/>
              </a:rPr>
              <a:t> </a:t>
            </a:r>
            <a:r>
              <a:rPr sz="1100" dirty="0">
                <a:solidFill>
                  <a:schemeClr val="bg1"/>
                </a:solidFill>
                <a:latin typeface="Arial"/>
                <a:cs typeface="Arial"/>
              </a:rPr>
              <a:t>löser</a:t>
            </a:r>
            <a:r>
              <a:rPr sz="1100" spc="5" dirty="0">
                <a:solidFill>
                  <a:schemeClr val="bg1"/>
                </a:solidFill>
                <a:latin typeface="Arial"/>
                <a:cs typeface="Arial"/>
              </a:rPr>
              <a:t> </a:t>
            </a:r>
            <a:r>
              <a:rPr sz="1100" dirty="0">
                <a:solidFill>
                  <a:schemeClr val="bg1"/>
                </a:solidFill>
                <a:latin typeface="Arial"/>
                <a:cs typeface="Arial"/>
              </a:rPr>
              <a:t>logistiken</a:t>
            </a:r>
            <a:r>
              <a:rPr sz="1100" spc="-20" dirty="0">
                <a:solidFill>
                  <a:schemeClr val="bg1"/>
                </a:solidFill>
                <a:latin typeface="Arial"/>
                <a:cs typeface="Arial"/>
              </a:rPr>
              <a:t> </a:t>
            </a:r>
            <a:r>
              <a:rPr sz="1100" dirty="0">
                <a:solidFill>
                  <a:schemeClr val="bg1"/>
                </a:solidFill>
                <a:latin typeface="Arial"/>
                <a:cs typeface="Arial"/>
              </a:rPr>
              <a:t>är upp till</a:t>
            </a:r>
            <a:r>
              <a:rPr sz="1100" spc="5" dirty="0">
                <a:solidFill>
                  <a:schemeClr val="bg1"/>
                </a:solidFill>
                <a:latin typeface="Arial"/>
                <a:cs typeface="Arial"/>
              </a:rPr>
              <a:t> </a:t>
            </a:r>
            <a:r>
              <a:rPr sz="1100" dirty="0">
                <a:solidFill>
                  <a:schemeClr val="bg1"/>
                </a:solidFill>
                <a:latin typeface="Arial"/>
                <a:cs typeface="Arial"/>
              </a:rPr>
              <a:t>varje</a:t>
            </a:r>
            <a:r>
              <a:rPr sz="1100" spc="-5" dirty="0">
                <a:solidFill>
                  <a:schemeClr val="bg1"/>
                </a:solidFill>
                <a:latin typeface="Arial"/>
                <a:cs typeface="Arial"/>
              </a:rPr>
              <a:t> </a:t>
            </a:r>
            <a:r>
              <a:rPr sz="1100" dirty="0">
                <a:solidFill>
                  <a:schemeClr val="bg1"/>
                </a:solidFill>
                <a:latin typeface="Arial"/>
                <a:cs typeface="Arial"/>
              </a:rPr>
              <a:t>klubb.</a:t>
            </a:r>
            <a:r>
              <a:rPr sz="1100" spc="-5" dirty="0">
                <a:solidFill>
                  <a:schemeClr val="bg1"/>
                </a:solidFill>
                <a:latin typeface="Arial"/>
                <a:cs typeface="Arial"/>
              </a:rPr>
              <a:t> </a:t>
            </a:r>
            <a:r>
              <a:rPr sz="1100" dirty="0">
                <a:solidFill>
                  <a:schemeClr val="bg1"/>
                </a:solidFill>
                <a:latin typeface="Arial"/>
                <a:cs typeface="Arial"/>
              </a:rPr>
              <a:t>Förslagsvis</a:t>
            </a:r>
            <a:r>
              <a:rPr sz="1100" spc="10" dirty="0">
                <a:solidFill>
                  <a:schemeClr val="bg1"/>
                </a:solidFill>
                <a:latin typeface="Arial"/>
                <a:cs typeface="Arial"/>
              </a:rPr>
              <a:t> </a:t>
            </a:r>
            <a:r>
              <a:rPr sz="1100" dirty="0">
                <a:solidFill>
                  <a:schemeClr val="bg1"/>
                </a:solidFill>
                <a:latin typeface="Arial"/>
                <a:cs typeface="Arial"/>
              </a:rPr>
              <a:t>lämnar</a:t>
            </a:r>
            <a:r>
              <a:rPr sz="1100" spc="-10" dirty="0">
                <a:solidFill>
                  <a:schemeClr val="bg1"/>
                </a:solidFill>
                <a:latin typeface="Arial"/>
                <a:cs typeface="Arial"/>
              </a:rPr>
              <a:t> </a:t>
            </a:r>
            <a:r>
              <a:rPr sz="1100" dirty="0">
                <a:solidFill>
                  <a:schemeClr val="bg1"/>
                </a:solidFill>
                <a:latin typeface="Arial"/>
                <a:cs typeface="Arial"/>
              </a:rPr>
              <a:t>ni</a:t>
            </a:r>
            <a:r>
              <a:rPr sz="1100" spc="5" dirty="0">
                <a:solidFill>
                  <a:schemeClr val="bg1"/>
                </a:solidFill>
                <a:latin typeface="Arial"/>
                <a:cs typeface="Arial"/>
              </a:rPr>
              <a:t> </a:t>
            </a:r>
            <a:r>
              <a:rPr sz="1100" dirty="0">
                <a:solidFill>
                  <a:schemeClr val="bg1"/>
                </a:solidFill>
                <a:latin typeface="Arial"/>
                <a:cs typeface="Arial"/>
              </a:rPr>
              <a:t>ut</a:t>
            </a:r>
            <a:r>
              <a:rPr sz="1100" spc="-10" dirty="0">
                <a:solidFill>
                  <a:schemeClr val="bg1"/>
                </a:solidFill>
                <a:latin typeface="Arial"/>
                <a:cs typeface="Arial"/>
              </a:rPr>
              <a:t> </a:t>
            </a:r>
            <a:r>
              <a:rPr sz="1100" dirty="0">
                <a:solidFill>
                  <a:schemeClr val="bg1"/>
                </a:solidFill>
                <a:latin typeface="Arial"/>
                <a:cs typeface="Arial"/>
              </a:rPr>
              <a:t>biljetterna</a:t>
            </a:r>
            <a:r>
              <a:rPr sz="1100" spc="-15" dirty="0">
                <a:solidFill>
                  <a:schemeClr val="bg1"/>
                </a:solidFill>
                <a:latin typeface="Arial"/>
                <a:cs typeface="Arial"/>
              </a:rPr>
              <a:t> </a:t>
            </a:r>
            <a:r>
              <a:rPr sz="1100" dirty="0">
                <a:solidFill>
                  <a:schemeClr val="bg1"/>
                </a:solidFill>
                <a:latin typeface="Arial"/>
                <a:cs typeface="Arial"/>
              </a:rPr>
              <a:t>vid</a:t>
            </a:r>
            <a:r>
              <a:rPr sz="1100" spc="10" dirty="0">
                <a:solidFill>
                  <a:schemeClr val="bg1"/>
                </a:solidFill>
                <a:latin typeface="Arial"/>
                <a:cs typeface="Arial"/>
              </a:rPr>
              <a:t> </a:t>
            </a:r>
            <a:r>
              <a:rPr sz="1100" spc="-10" dirty="0">
                <a:solidFill>
                  <a:schemeClr val="bg1"/>
                </a:solidFill>
                <a:latin typeface="Arial"/>
                <a:cs typeface="Arial"/>
              </a:rPr>
              <a:t>ankomst </a:t>
            </a:r>
            <a:r>
              <a:rPr sz="1100" dirty="0">
                <a:solidFill>
                  <a:schemeClr val="bg1"/>
                </a:solidFill>
                <a:latin typeface="Arial"/>
                <a:cs typeface="Arial"/>
              </a:rPr>
              <a:t>till</a:t>
            </a:r>
            <a:r>
              <a:rPr sz="1100" spc="-25" dirty="0">
                <a:solidFill>
                  <a:schemeClr val="bg1"/>
                </a:solidFill>
                <a:latin typeface="Arial"/>
                <a:cs typeface="Arial"/>
              </a:rPr>
              <a:t> </a:t>
            </a:r>
            <a:r>
              <a:rPr sz="1100" dirty="0">
                <a:solidFill>
                  <a:schemeClr val="bg1"/>
                </a:solidFill>
                <a:latin typeface="Arial"/>
                <a:cs typeface="Arial"/>
              </a:rPr>
              <a:t>arenan</a:t>
            </a:r>
            <a:r>
              <a:rPr sz="1100" spc="-20" dirty="0">
                <a:solidFill>
                  <a:schemeClr val="bg1"/>
                </a:solidFill>
                <a:latin typeface="Arial"/>
                <a:cs typeface="Arial"/>
              </a:rPr>
              <a:t> </a:t>
            </a:r>
            <a:r>
              <a:rPr sz="1100" dirty="0">
                <a:solidFill>
                  <a:schemeClr val="bg1"/>
                </a:solidFill>
                <a:latin typeface="Arial"/>
                <a:cs typeface="Arial"/>
              </a:rPr>
              <a:t>innan</a:t>
            </a:r>
            <a:r>
              <a:rPr sz="1100" spc="-15" dirty="0">
                <a:solidFill>
                  <a:schemeClr val="bg1"/>
                </a:solidFill>
                <a:latin typeface="Arial"/>
                <a:cs typeface="Arial"/>
              </a:rPr>
              <a:t> </a:t>
            </a:r>
            <a:r>
              <a:rPr sz="1100" dirty="0">
                <a:solidFill>
                  <a:schemeClr val="bg1"/>
                </a:solidFill>
                <a:latin typeface="Arial"/>
                <a:cs typeface="Arial"/>
              </a:rPr>
              <a:t>man</a:t>
            </a:r>
            <a:r>
              <a:rPr sz="1100" spc="-35" dirty="0">
                <a:solidFill>
                  <a:schemeClr val="bg1"/>
                </a:solidFill>
                <a:latin typeface="Arial"/>
                <a:cs typeface="Arial"/>
              </a:rPr>
              <a:t> </a:t>
            </a:r>
            <a:r>
              <a:rPr sz="1100" dirty="0">
                <a:solidFill>
                  <a:schemeClr val="bg1"/>
                </a:solidFill>
                <a:latin typeface="Arial"/>
                <a:cs typeface="Arial"/>
              </a:rPr>
              <a:t>kliver</a:t>
            </a:r>
            <a:r>
              <a:rPr sz="1100" spc="-10" dirty="0">
                <a:solidFill>
                  <a:schemeClr val="bg1"/>
                </a:solidFill>
                <a:latin typeface="Arial"/>
                <a:cs typeface="Arial"/>
              </a:rPr>
              <a:t> </a:t>
            </a:r>
            <a:r>
              <a:rPr sz="1100" dirty="0">
                <a:solidFill>
                  <a:schemeClr val="bg1"/>
                </a:solidFill>
                <a:latin typeface="Arial"/>
                <a:cs typeface="Arial"/>
              </a:rPr>
              <a:t>ur</a:t>
            </a:r>
            <a:r>
              <a:rPr sz="1100" spc="-30" dirty="0">
                <a:solidFill>
                  <a:schemeClr val="bg1"/>
                </a:solidFill>
                <a:latin typeface="Arial"/>
                <a:cs typeface="Arial"/>
              </a:rPr>
              <a:t> </a:t>
            </a:r>
            <a:r>
              <a:rPr sz="1100" dirty="0">
                <a:solidFill>
                  <a:schemeClr val="bg1"/>
                </a:solidFill>
                <a:latin typeface="Arial"/>
                <a:cs typeface="Arial"/>
              </a:rPr>
              <a:t>sin</a:t>
            </a:r>
            <a:r>
              <a:rPr sz="1100" spc="-10" dirty="0">
                <a:solidFill>
                  <a:schemeClr val="bg1"/>
                </a:solidFill>
                <a:latin typeface="Arial"/>
                <a:cs typeface="Arial"/>
              </a:rPr>
              <a:t> </a:t>
            </a:r>
            <a:r>
              <a:rPr sz="1100" dirty="0">
                <a:solidFill>
                  <a:schemeClr val="bg1"/>
                </a:solidFill>
                <a:latin typeface="Arial"/>
                <a:cs typeface="Arial"/>
              </a:rPr>
              <a:t>buss.</a:t>
            </a:r>
            <a:r>
              <a:rPr sz="1100" spc="-45" dirty="0">
                <a:solidFill>
                  <a:schemeClr val="bg1"/>
                </a:solidFill>
                <a:latin typeface="Arial"/>
                <a:cs typeface="Arial"/>
              </a:rPr>
              <a:t> </a:t>
            </a:r>
            <a:r>
              <a:rPr sz="1100" dirty="0">
                <a:solidFill>
                  <a:schemeClr val="bg1"/>
                </a:solidFill>
                <a:latin typeface="Arial"/>
                <a:cs typeface="Arial"/>
              </a:rPr>
              <a:t>Köpta</a:t>
            </a:r>
            <a:r>
              <a:rPr sz="1100" spc="-20" dirty="0">
                <a:solidFill>
                  <a:schemeClr val="bg1"/>
                </a:solidFill>
                <a:latin typeface="Arial"/>
                <a:cs typeface="Arial"/>
              </a:rPr>
              <a:t> </a:t>
            </a:r>
            <a:r>
              <a:rPr sz="1100" dirty="0">
                <a:solidFill>
                  <a:schemeClr val="bg1"/>
                </a:solidFill>
                <a:latin typeface="Arial"/>
                <a:cs typeface="Arial"/>
              </a:rPr>
              <a:t>biljetter</a:t>
            </a:r>
            <a:r>
              <a:rPr sz="1100" spc="-30" dirty="0">
                <a:solidFill>
                  <a:schemeClr val="bg1"/>
                </a:solidFill>
                <a:latin typeface="Arial"/>
                <a:cs typeface="Arial"/>
              </a:rPr>
              <a:t> </a:t>
            </a:r>
            <a:r>
              <a:rPr sz="1100" dirty="0">
                <a:solidFill>
                  <a:schemeClr val="bg1"/>
                </a:solidFill>
                <a:latin typeface="Arial"/>
                <a:cs typeface="Arial"/>
              </a:rPr>
              <a:t>kan</a:t>
            </a:r>
            <a:r>
              <a:rPr sz="1100" spc="-35" dirty="0">
                <a:solidFill>
                  <a:schemeClr val="bg1"/>
                </a:solidFill>
                <a:latin typeface="Arial"/>
                <a:cs typeface="Arial"/>
              </a:rPr>
              <a:t> </a:t>
            </a:r>
            <a:r>
              <a:rPr sz="1100" dirty="0">
                <a:solidFill>
                  <a:schemeClr val="bg1"/>
                </a:solidFill>
                <a:latin typeface="Arial"/>
                <a:cs typeface="Arial"/>
              </a:rPr>
              <a:t>ni</a:t>
            </a:r>
            <a:r>
              <a:rPr sz="1100" spc="-20" dirty="0">
                <a:solidFill>
                  <a:schemeClr val="bg1"/>
                </a:solidFill>
                <a:latin typeface="Arial"/>
                <a:cs typeface="Arial"/>
              </a:rPr>
              <a:t> </a:t>
            </a:r>
            <a:r>
              <a:rPr sz="1100" dirty="0">
                <a:solidFill>
                  <a:schemeClr val="bg1"/>
                </a:solidFill>
                <a:latin typeface="Arial"/>
                <a:cs typeface="Arial"/>
              </a:rPr>
              <a:t>antingen</a:t>
            </a:r>
            <a:r>
              <a:rPr sz="1100" spc="-35" dirty="0">
                <a:solidFill>
                  <a:schemeClr val="bg1"/>
                </a:solidFill>
                <a:latin typeface="Arial"/>
                <a:cs typeface="Arial"/>
              </a:rPr>
              <a:t> </a:t>
            </a:r>
            <a:r>
              <a:rPr sz="1100" dirty="0">
                <a:solidFill>
                  <a:schemeClr val="bg1"/>
                </a:solidFill>
                <a:latin typeface="Arial"/>
                <a:cs typeface="Arial"/>
              </a:rPr>
              <a:t>leverera</a:t>
            </a:r>
            <a:r>
              <a:rPr sz="1100" spc="-25" dirty="0">
                <a:solidFill>
                  <a:schemeClr val="bg1"/>
                </a:solidFill>
                <a:latin typeface="Arial"/>
                <a:cs typeface="Arial"/>
              </a:rPr>
              <a:t> </a:t>
            </a:r>
            <a:r>
              <a:rPr sz="1100" dirty="0">
                <a:solidFill>
                  <a:schemeClr val="bg1"/>
                </a:solidFill>
                <a:latin typeface="Arial"/>
                <a:cs typeface="Arial"/>
              </a:rPr>
              <a:t>i</a:t>
            </a:r>
            <a:r>
              <a:rPr sz="1100" spc="-10" dirty="0">
                <a:solidFill>
                  <a:schemeClr val="bg1"/>
                </a:solidFill>
                <a:latin typeface="Arial"/>
                <a:cs typeface="Arial"/>
              </a:rPr>
              <a:t> </a:t>
            </a:r>
            <a:r>
              <a:rPr sz="1100" dirty="0">
                <a:solidFill>
                  <a:schemeClr val="bg1"/>
                </a:solidFill>
                <a:latin typeface="Arial"/>
                <a:cs typeface="Arial"/>
              </a:rPr>
              <a:t>förväg</a:t>
            </a:r>
            <a:r>
              <a:rPr sz="1100" spc="-45" dirty="0">
                <a:solidFill>
                  <a:schemeClr val="bg1"/>
                </a:solidFill>
                <a:latin typeface="Arial"/>
                <a:cs typeface="Arial"/>
              </a:rPr>
              <a:t> </a:t>
            </a:r>
            <a:r>
              <a:rPr sz="1100" dirty="0">
                <a:solidFill>
                  <a:schemeClr val="bg1"/>
                </a:solidFill>
                <a:latin typeface="Arial"/>
                <a:cs typeface="Arial"/>
              </a:rPr>
              <a:t>eller</a:t>
            </a:r>
            <a:r>
              <a:rPr sz="1100" spc="-10" dirty="0">
                <a:solidFill>
                  <a:schemeClr val="bg1"/>
                </a:solidFill>
                <a:latin typeface="Arial"/>
                <a:cs typeface="Arial"/>
              </a:rPr>
              <a:t> </a:t>
            </a:r>
            <a:r>
              <a:rPr sz="1100" dirty="0">
                <a:solidFill>
                  <a:schemeClr val="bg1"/>
                </a:solidFill>
                <a:latin typeface="Arial"/>
                <a:cs typeface="Arial"/>
              </a:rPr>
              <a:t>ha</a:t>
            </a:r>
            <a:r>
              <a:rPr sz="1100" spc="-20" dirty="0">
                <a:solidFill>
                  <a:schemeClr val="bg1"/>
                </a:solidFill>
                <a:latin typeface="Arial"/>
                <a:cs typeface="Arial"/>
              </a:rPr>
              <a:t> </a:t>
            </a:r>
            <a:r>
              <a:rPr sz="1100" dirty="0">
                <a:solidFill>
                  <a:schemeClr val="bg1"/>
                </a:solidFill>
                <a:latin typeface="Arial"/>
                <a:cs typeface="Arial"/>
              </a:rPr>
              <a:t>samma</a:t>
            </a:r>
            <a:r>
              <a:rPr sz="1100" spc="-45" dirty="0">
                <a:solidFill>
                  <a:schemeClr val="bg1"/>
                </a:solidFill>
                <a:latin typeface="Arial"/>
                <a:cs typeface="Arial"/>
              </a:rPr>
              <a:t> </a:t>
            </a:r>
            <a:r>
              <a:rPr sz="1100" dirty="0">
                <a:solidFill>
                  <a:schemeClr val="bg1"/>
                </a:solidFill>
                <a:latin typeface="Arial"/>
                <a:cs typeface="Arial"/>
              </a:rPr>
              <a:t>rutin</a:t>
            </a:r>
            <a:r>
              <a:rPr sz="1100" spc="-35" dirty="0">
                <a:solidFill>
                  <a:schemeClr val="bg1"/>
                </a:solidFill>
                <a:latin typeface="Arial"/>
                <a:cs typeface="Arial"/>
              </a:rPr>
              <a:t> </a:t>
            </a:r>
            <a:r>
              <a:rPr sz="1100" spc="-25" dirty="0">
                <a:solidFill>
                  <a:schemeClr val="bg1"/>
                </a:solidFill>
                <a:latin typeface="Arial"/>
                <a:cs typeface="Arial"/>
              </a:rPr>
              <a:t>på.</a:t>
            </a:r>
            <a:endParaRPr sz="1100" dirty="0">
              <a:solidFill>
                <a:schemeClr val="bg1"/>
              </a:solidFill>
              <a:latin typeface="Arial"/>
              <a:cs typeface="Arial"/>
            </a:endParaRPr>
          </a:p>
          <a:p>
            <a:pPr>
              <a:lnSpc>
                <a:spcPct val="100000"/>
              </a:lnSpc>
            </a:pPr>
            <a:endParaRPr sz="1200" dirty="0">
              <a:solidFill>
                <a:schemeClr val="bg1"/>
              </a:solidFill>
              <a:latin typeface="Arial"/>
              <a:cs typeface="Arial"/>
            </a:endParaRPr>
          </a:p>
          <a:p>
            <a:pPr marL="12700">
              <a:lnSpc>
                <a:spcPct val="100000"/>
              </a:lnSpc>
              <a:spcBef>
                <a:spcPts val="994"/>
              </a:spcBef>
            </a:pPr>
            <a:r>
              <a:rPr sz="1100" dirty="0">
                <a:solidFill>
                  <a:schemeClr val="bg1"/>
                </a:solidFill>
                <a:latin typeface="Arial"/>
                <a:cs typeface="Arial"/>
              </a:rPr>
              <a:t>Regelverket</a:t>
            </a:r>
            <a:r>
              <a:rPr sz="1100" spc="-30" dirty="0">
                <a:solidFill>
                  <a:schemeClr val="bg1"/>
                </a:solidFill>
                <a:latin typeface="Arial"/>
                <a:cs typeface="Arial"/>
              </a:rPr>
              <a:t> </a:t>
            </a:r>
            <a:r>
              <a:rPr sz="1100" dirty="0">
                <a:solidFill>
                  <a:schemeClr val="bg1"/>
                </a:solidFill>
                <a:latin typeface="Arial"/>
                <a:cs typeface="Arial"/>
              </a:rPr>
              <a:t>är</a:t>
            </a:r>
            <a:r>
              <a:rPr sz="1100" spc="-30" dirty="0">
                <a:solidFill>
                  <a:schemeClr val="bg1"/>
                </a:solidFill>
                <a:latin typeface="Arial"/>
                <a:cs typeface="Arial"/>
              </a:rPr>
              <a:t> </a:t>
            </a:r>
            <a:r>
              <a:rPr sz="1100" dirty="0">
                <a:solidFill>
                  <a:schemeClr val="bg1"/>
                </a:solidFill>
                <a:latin typeface="Arial"/>
                <a:cs typeface="Arial"/>
              </a:rPr>
              <a:t>som</a:t>
            </a:r>
            <a:r>
              <a:rPr sz="1100" spc="-25" dirty="0">
                <a:solidFill>
                  <a:schemeClr val="bg1"/>
                </a:solidFill>
                <a:latin typeface="Arial"/>
                <a:cs typeface="Arial"/>
              </a:rPr>
              <a:t> </a:t>
            </a:r>
            <a:r>
              <a:rPr sz="1100" spc="-10" dirty="0">
                <a:solidFill>
                  <a:schemeClr val="bg1"/>
                </a:solidFill>
                <a:latin typeface="Arial"/>
                <a:cs typeface="Arial"/>
              </a:rPr>
              <a:t>följer;</a:t>
            </a:r>
            <a:endParaRPr sz="1100" dirty="0">
              <a:solidFill>
                <a:schemeClr val="bg1"/>
              </a:solidFill>
              <a:latin typeface="Arial"/>
              <a:cs typeface="Arial"/>
            </a:endParaRPr>
          </a:p>
          <a:p>
            <a:pPr marL="12700">
              <a:lnSpc>
                <a:spcPct val="100000"/>
              </a:lnSpc>
              <a:spcBef>
                <a:spcPts val="525"/>
              </a:spcBef>
            </a:pPr>
            <a:r>
              <a:rPr sz="1400" b="1" spc="-10" dirty="0">
                <a:solidFill>
                  <a:schemeClr val="bg1"/>
                </a:solidFill>
                <a:latin typeface="Arial"/>
                <a:cs typeface="Arial"/>
              </a:rPr>
              <a:t>Supporterbiljetter</a:t>
            </a:r>
            <a:r>
              <a:rPr sz="1400" b="1" spc="-55" dirty="0">
                <a:solidFill>
                  <a:schemeClr val="bg1"/>
                </a:solidFill>
                <a:latin typeface="Arial"/>
                <a:cs typeface="Arial"/>
              </a:rPr>
              <a:t> </a:t>
            </a:r>
            <a:r>
              <a:rPr sz="1400" b="1" dirty="0">
                <a:solidFill>
                  <a:schemeClr val="bg1"/>
                </a:solidFill>
                <a:latin typeface="Arial"/>
                <a:cs typeface="Arial"/>
              </a:rPr>
              <a:t>vid</a:t>
            </a:r>
            <a:r>
              <a:rPr sz="1400" b="1" spc="-10" dirty="0">
                <a:solidFill>
                  <a:schemeClr val="bg1"/>
                </a:solidFill>
                <a:latin typeface="Arial"/>
                <a:cs typeface="Arial"/>
              </a:rPr>
              <a:t> </a:t>
            </a:r>
            <a:r>
              <a:rPr sz="1400" b="1" dirty="0">
                <a:solidFill>
                  <a:schemeClr val="bg1"/>
                </a:solidFill>
                <a:latin typeface="Arial"/>
                <a:cs typeface="Arial"/>
              </a:rPr>
              <a:t>organiserad</a:t>
            </a:r>
            <a:r>
              <a:rPr sz="1400" b="1" spc="-25" dirty="0">
                <a:solidFill>
                  <a:schemeClr val="bg1"/>
                </a:solidFill>
                <a:latin typeface="Arial"/>
                <a:cs typeface="Arial"/>
              </a:rPr>
              <a:t> </a:t>
            </a:r>
            <a:r>
              <a:rPr sz="1400" b="1" dirty="0">
                <a:solidFill>
                  <a:schemeClr val="bg1"/>
                </a:solidFill>
                <a:latin typeface="Arial"/>
                <a:cs typeface="Arial"/>
              </a:rPr>
              <a:t>supporterresa</a:t>
            </a:r>
            <a:r>
              <a:rPr sz="1400" b="1" spc="-20" dirty="0">
                <a:solidFill>
                  <a:schemeClr val="bg1"/>
                </a:solidFill>
                <a:latin typeface="Arial"/>
                <a:cs typeface="Arial"/>
              </a:rPr>
              <a:t> </a:t>
            </a:r>
            <a:r>
              <a:rPr sz="1400" b="1" dirty="0">
                <a:solidFill>
                  <a:schemeClr val="bg1"/>
                </a:solidFill>
                <a:latin typeface="Arial"/>
                <a:cs typeface="Arial"/>
              </a:rPr>
              <a:t>säsongen 2014</a:t>
            </a:r>
            <a:r>
              <a:rPr sz="1400" b="1" spc="-10" dirty="0">
                <a:solidFill>
                  <a:schemeClr val="bg1"/>
                </a:solidFill>
                <a:latin typeface="Arial"/>
                <a:cs typeface="Arial"/>
              </a:rPr>
              <a:t> </a:t>
            </a:r>
            <a:r>
              <a:rPr sz="1400" b="1" dirty="0">
                <a:solidFill>
                  <a:schemeClr val="bg1"/>
                </a:solidFill>
                <a:latin typeface="Arial"/>
                <a:cs typeface="Arial"/>
              </a:rPr>
              <a:t>2015</a:t>
            </a:r>
            <a:r>
              <a:rPr sz="1400" b="1" spc="-5" dirty="0">
                <a:solidFill>
                  <a:schemeClr val="bg1"/>
                </a:solidFill>
                <a:latin typeface="Arial"/>
                <a:cs typeface="Arial"/>
              </a:rPr>
              <a:t> </a:t>
            </a:r>
            <a:r>
              <a:rPr sz="1400" b="1" dirty="0">
                <a:solidFill>
                  <a:schemeClr val="bg1"/>
                </a:solidFill>
                <a:latin typeface="Arial"/>
                <a:cs typeface="Arial"/>
              </a:rPr>
              <a:t>–</a:t>
            </a:r>
            <a:r>
              <a:rPr sz="1400" b="1" spc="-10" dirty="0">
                <a:solidFill>
                  <a:schemeClr val="bg1"/>
                </a:solidFill>
                <a:latin typeface="Arial"/>
                <a:cs typeface="Arial"/>
              </a:rPr>
              <a:t> </a:t>
            </a:r>
            <a:r>
              <a:rPr sz="1400" b="1" dirty="0">
                <a:solidFill>
                  <a:schemeClr val="bg1"/>
                </a:solidFill>
                <a:latin typeface="Arial"/>
                <a:cs typeface="Arial"/>
              </a:rPr>
              <a:t>Svensk</a:t>
            </a:r>
            <a:r>
              <a:rPr sz="1400" b="1" spc="10" dirty="0">
                <a:solidFill>
                  <a:schemeClr val="bg1"/>
                </a:solidFill>
                <a:latin typeface="Arial"/>
                <a:cs typeface="Arial"/>
              </a:rPr>
              <a:t> </a:t>
            </a:r>
            <a:r>
              <a:rPr sz="1400" b="1" spc="-10" dirty="0">
                <a:solidFill>
                  <a:schemeClr val="bg1"/>
                </a:solidFill>
                <a:latin typeface="Arial"/>
                <a:cs typeface="Arial"/>
              </a:rPr>
              <a:t>Elitbandy</a:t>
            </a:r>
            <a:endParaRPr sz="1400" dirty="0">
              <a:solidFill>
                <a:schemeClr val="bg1"/>
              </a:solidFill>
              <a:latin typeface="Arial"/>
              <a:cs typeface="Arial"/>
            </a:endParaRPr>
          </a:p>
          <a:p>
            <a:pPr marL="12700" marR="184150">
              <a:lnSpc>
                <a:spcPct val="120000"/>
              </a:lnSpc>
              <a:spcBef>
                <a:spcPts val="270"/>
              </a:spcBef>
            </a:pPr>
            <a:r>
              <a:rPr sz="1100" i="1" dirty="0">
                <a:solidFill>
                  <a:schemeClr val="bg1"/>
                </a:solidFill>
                <a:latin typeface="Arial"/>
                <a:cs typeface="Arial"/>
              </a:rPr>
              <a:t>Varje</a:t>
            </a:r>
            <a:r>
              <a:rPr sz="1100" i="1" spc="-35" dirty="0">
                <a:solidFill>
                  <a:schemeClr val="bg1"/>
                </a:solidFill>
                <a:latin typeface="Arial"/>
                <a:cs typeface="Arial"/>
              </a:rPr>
              <a:t> </a:t>
            </a:r>
            <a:r>
              <a:rPr sz="1100" i="1" dirty="0">
                <a:solidFill>
                  <a:schemeClr val="bg1"/>
                </a:solidFill>
                <a:latin typeface="Arial"/>
                <a:cs typeface="Arial"/>
              </a:rPr>
              <a:t>klubb</a:t>
            </a:r>
            <a:r>
              <a:rPr sz="1100" i="1" spc="-25" dirty="0">
                <a:solidFill>
                  <a:schemeClr val="bg1"/>
                </a:solidFill>
                <a:latin typeface="Arial"/>
                <a:cs typeface="Arial"/>
              </a:rPr>
              <a:t> </a:t>
            </a:r>
            <a:r>
              <a:rPr sz="1100" i="1" dirty="0">
                <a:solidFill>
                  <a:schemeClr val="bg1"/>
                </a:solidFill>
                <a:latin typeface="Arial"/>
                <a:cs typeface="Arial"/>
              </a:rPr>
              <a:t>erbjuder</a:t>
            </a:r>
            <a:r>
              <a:rPr sz="1100" i="1" spc="-25" dirty="0">
                <a:solidFill>
                  <a:schemeClr val="bg1"/>
                </a:solidFill>
                <a:latin typeface="Arial"/>
                <a:cs typeface="Arial"/>
              </a:rPr>
              <a:t> </a:t>
            </a:r>
            <a:r>
              <a:rPr sz="1100" i="1" dirty="0">
                <a:solidFill>
                  <a:schemeClr val="bg1"/>
                </a:solidFill>
                <a:latin typeface="Arial"/>
                <a:cs typeface="Arial"/>
              </a:rPr>
              <a:t>bortalagets</a:t>
            </a:r>
            <a:r>
              <a:rPr sz="1100" i="1" spc="-50" dirty="0">
                <a:solidFill>
                  <a:schemeClr val="bg1"/>
                </a:solidFill>
                <a:latin typeface="Arial"/>
                <a:cs typeface="Arial"/>
              </a:rPr>
              <a:t> </a:t>
            </a:r>
            <a:r>
              <a:rPr sz="1100" i="1" dirty="0">
                <a:solidFill>
                  <a:schemeClr val="bg1"/>
                </a:solidFill>
                <a:latin typeface="Arial"/>
                <a:cs typeface="Arial"/>
              </a:rPr>
              <a:t>supportergrupp</a:t>
            </a:r>
            <a:r>
              <a:rPr sz="1100" i="1" spc="-60" dirty="0">
                <a:solidFill>
                  <a:schemeClr val="bg1"/>
                </a:solidFill>
                <a:latin typeface="Arial"/>
                <a:cs typeface="Arial"/>
              </a:rPr>
              <a:t> </a:t>
            </a:r>
            <a:r>
              <a:rPr sz="1100" b="1" i="1" dirty="0">
                <a:solidFill>
                  <a:schemeClr val="bg1"/>
                </a:solidFill>
                <a:latin typeface="Arial"/>
                <a:cs typeface="Arial"/>
              </a:rPr>
              <a:t>50</a:t>
            </a:r>
            <a:r>
              <a:rPr sz="1100" b="1" i="1" spc="-30" dirty="0">
                <a:solidFill>
                  <a:schemeClr val="bg1"/>
                </a:solidFill>
                <a:latin typeface="Arial"/>
                <a:cs typeface="Arial"/>
              </a:rPr>
              <a:t> </a:t>
            </a:r>
            <a:r>
              <a:rPr sz="1100" b="1" i="1" dirty="0">
                <a:solidFill>
                  <a:schemeClr val="bg1"/>
                </a:solidFill>
                <a:latin typeface="Arial"/>
                <a:cs typeface="Arial"/>
              </a:rPr>
              <a:t>fria</a:t>
            </a:r>
            <a:r>
              <a:rPr sz="1100" b="1" i="1" spc="-50" dirty="0">
                <a:solidFill>
                  <a:schemeClr val="bg1"/>
                </a:solidFill>
                <a:latin typeface="Arial"/>
                <a:cs typeface="Arial"/>
              </a:rPr>
              <a:t> </a:t>
            </a:r>
            <a:r>
              <a:rPr sz="1100" b="1" i="1" dirty="0">
                <a:solidFill>
                  <a:schemeClr val="bg1"/>
                </a:solidFill>
                <a:latin typeface="Arial"/>
                <a:cs typeface="Arial"/>
              </a:rPr>
              <a:t>biljetter</a:t>
            </a:r>
            <a:r>
              <a:rPr sz="1100" b="1" i="1" spc="-55" dirty="0">
                <a:solidFill>
                  <a:schemeClr val="bg1"/>
                </a:solidFill>
                <a:latin typeface="Arial"/>
                <a:cs typeface="Arial"/>
              </a:rPr>
              <a:t> </a:t>
            </a:r>
            <a:r>
              <a:rPr sz="1100" i="1" dirty="0">
                <a:solidFill>
                  <a:schemeClr val="bg1"/>
                </a:solidFill>
                <a:latin typeface="Arial"/>
                <a:cs typeface="Arial"/>
              </a:rPr>
              <a:t>om</a:t>
            </a:r>
            <a:r>
              <a:rPr sz="1100" i="1" spc="-40" dirty="0">
                <a:solidFill>
                  <a:schemeClr val="bg1"/>
                </a:solidFill>
                <a:latin typeface="Arial"/>
                <a:cs typeface="Arial"/>
              </a:rPr>
              <a:t> </a:t>
            </a:r>
            <a:r>
              <a:rPr sz="1100" i="1" dirty="0">
                <a:solidFill>
                  <a:schemeClr val="bg1"/>
                </a:solidFill>
                <a:latin typeface="Arial"/>
                <a:cs typeface="Arial"/>
              </a:rPr>
              <a:t>man</a:t>
            </a:r>
            <a:r>
              <a:rPr sz="1100" i="1" spc="-40" dirty="0">
                <a:solidFill>
                  <a:schemeClr val="bg1"/>
                </a:solidFill>
                <a:latin typeface="Arial"/>
                <a:cs typeface="Arial"/>
              </a:rPr>
              <a:t> </a:t>
            </a:r>
            <a:r>
              <a:rPr sz="1100" i="1" dirty="0">
                <a:solidFill>
                  <a:schemeClr val="bg1"/>
                </a:solidFill>
                <a:latin typeface="Arial"/>
                <a:cs typeface="Arial"/>
              </a:rPr>
              <a:t>kan</a:t>
            </a:r>
            <a:r>
              <a:rPr sz="1100" i="1" spc="-30" dirty="0">
                <a:solidFill>
                  <a:schemeClr val="bg1"/>
                </a:solidFill>
                <a:latin typeface="Arial"/>
                <a:cs typeface="Arial"/>
              </a:rPr>
              <a:t> </a:t>
            </a:r>
            <a:r>
              <a:rPr sz="1100" i="1" dirty="0">
                <a:solidFill>
                  <a:schemeClr val="bg1"/>
                </a:solidFill>
                <a:latin typeface="Arial"/>
                <a:cs typeface="Arial"/>
              </a:rPr>
              <a:t>påvisa</a:t>
            </a:r>
            <a:r>
              <a:rPr sz="1100" i="1" spc="-30" dirty="0">
                <a:solidFill>
                  <a:schemeClr val="bg1"/>
                </a:solidFill>
                <a:latin typeface="Arial"/>
                <a:cs typeface="Arial"/>
              </a:rPr>
              <a:t> </a:t>
            </a:r>
            <a:r>
              <a:rPr sz="1100" i="1" dirty="0">
                <a:solidFill>
                  <a:schemeClr val="bg1"/>
                </a:solidFill>
                <a:latin typeface="Arial"/>
                <a:cs typeface="Arial"/>
              </a:rPr>
              <a:t>en</a:t>
            </a:r>
            <a:r>
              <a:rPr sz="1100" i="1" spc="-20" dirty="0">
                <a:solidFill>
                  <a:schemeClr val="bg1"/>
                </a:solidFill>
                <a:latin typeface="Arial"/>
                <a:cs typeface="Arial"/>
              </a:rPr>
              <a:t> </a:t>
            </a:r>
            <a:r>
              <a:rPr sz="1100" i="1" dirty="0">
                <a:solidFill>
                  <a:schemeClr val="bg1"/>
                </a:solidFill>
                <a:latin typeface="Arial"/>
                <a:cs typeface="Arial"/>
              </a:rPr>
              <a:t>organiserad</a:t>
            </a:r>
            <a:r>
              <a:rPr sz="1100" i="1" spc="-40" dirty="0">
                <a:solidFill>
                  <a:schemeClr val="bg1"/>
                </a:solidFill>
                <a:latin typeface="Arial"/>
                <a:cs typeface="Arial"/>
              </a:rPr>
              <a:t> </a:t>
            </a:r>
            <a:r>
              <a:rPr sz="1100" i="1" dirty="0">
                <a:solidFill>
                  <a:schemeClr val="bg1"/>
                </a:solidFill>
                <a:latin typeface="Arial"/>
                <a:cs typeface="Arial"/>
              </a:rPr>
              <a:t>supporterresa.</a:t>
            </a:r>
            <a:r>
              <a:rPr sz="1100" i="1" spc="-60" dirty="0">
                <a:solidFill>
                  <a:schemeClr val="bg1"/>
                </a:solidFill>
                <a:latin typeface="Arial"/>
                <a:cs typeface="Arial"/>
              </a:rPr>
              <a:t> </a:t>
            </a:r>
            <a:r>
              <a:rPr sz="1100" i="1" dirty="0">
                <a:solidFill>
                  <a:schemeClr val="bg1"/>
                </a:solidFill>
                <a:latin typeface="Arial"/>
                <a:cs typeface="Arial"/>
              </a:rPr>
              <a:t>Detta</a:t>
            </a:r>
            <a:r>
              <a:rPr sz="1100" i="1" spc="-50" dirty="0">
                <a:solidFill>
                  <a:schemeClr val="bg1"/>
                </a:solidFill>
                <a:latin typeface="Arial"/>
                <a:cs typeface="Arial"/>
              </a:rPr>
              <a:t> </a:t>
            </a:r>
            <a:r>
              <a:rPr sz="1100" i="1" dirty="0">
                <a:solidFill>
                  <a:schemeClr val="bg1"/>
                </a:solidFill>
                <a:latin typeface="Arial"/>
                <a:cs typeface="Arial"/>
              </a:rPr>
              <a:t>gäller</a:t>
            </a:r>
            <a:r>
              <a:rPr sz="1100" i="1" spc="-15" dirty="0">
                <a:solidFill>
                  <a:schemeClr val="bg1"/>
                </a:solidFill>
                <a:latin typeface="Arial"/>
                <a:cs typeface="Arial"/>
              </a:rPr>
              <a:t> </a:t>
            </a:r>
            <a:r>
              <a:rPr sz="1100" i="1" dirty="0">
                <a:solidFill>
                  <a:schemeClr val="bg1"/>
                </a:solidFill>
                <a:latin typeface="Arial"/>
                <a:cs typeface="Arial"/>
              </a:rPr>
              <a:t>oavsett</a:t>
            </a:r>
            <a:r>
              <a:rPr sz="1100" i="1" spc="-45" dirty="0">
                <a:solidFill>
                  <a:schemeClr val="bg1"/>
                </a:solidFill>
                <a:latin typeface="Arial"/>
                <a:cs typeface="Arial"/>
              </a:rPr>
              <a:t> </a:t>
            </a:r>
            <a:r>
              <a:rPr sz="1100" i="1" dirty="0">
                <a:solidFill>
                  <a:schemeClr val="bg1"/>
                </a:solidFill>
                <a:latin typeface="Arial"/>
                <a:cs typeface="Arial"/>
              </a:rPr>
              <a:t>om</a:t>
            </a:r>
            <a:r>
              <a:rPr sz="1100" i="1" spc="-40" dirty="0">
                <a:solidFill>
                  <a:schemeClr val="bg1"/>
                </a:solidFill>
                <a:latin typeface="Arial"/>
                <a:cs typeface="Arial"/>
              </a:rPr>
              <a:t> </a:t>
            </a:r>
            <a:r>
              <a:rPr sz="1100" i="1" dirty="0">
                <a:solidFill>
                  <a:schemeClr val="bg1"/>
                </a:solidFill>
                <a:latin typeface="Arial"/>
                <a:cs typeface="Arial"/>
              </a:rPr>
              <a:t>hemmalaget</a:t>
            </a:r>
            <a:r>
              <a:rPr sz="1100" i="1" spc="-45" dirty="0">
                <a:solidFill>
                  <a:schemeClr val="bg1"/>
                </a:solidFill>
                <a:latin typeface="Arial"/>
                <a:cs typeface="Arial"/>
              </a:rPr>
              <a:t> </a:t>
            </a:r>
            <a:r>
              <a:rPr sz="1100" i="1" spc="-25" dirty="0">
                <a:solidFill>
                  <a:schemeClr val="bg1"/>
                </a:solidFill>
                <a:latin typeface="Arial"/>
                <a:cs typeface="Arial"/>
              </a:rPr>
              <a:t>vet </a:t>
            </a:r>
            <a:r>
              <a:rPr sz="1100" i="1" dirty="0">
                <a:solidFill>
                  <a:schemeClr val="bg1"/>
                </a:solidFill>
                <a:latin typeface="Arial"/>
                <a:cs typeface="Arial"/>
              </a:rPr>
              <a:t>med</a:t>
            </a:r>
            <a:r>
              <a:rPr sz="1100" i="1" spc="-40" dirty="0">
                <a:solidFill>
                  <a:schemeClr val="bg1"/>
                </a:solidFill>
                <a:latin typeface="Arial"/>
                <a:cs typeface="Arial"/>
              </a:rPr>
              <a:t> </a:t>
            </a:r>
            <a:r>
              <a:rPr sz="1100" i="1" dirty="0">
                <a:solidFill>
                  <a:schemeClr val="bg1"/>
                </a:solidFill>
                <a:latin typeface="Arial"/>
                <a:cs typeface="Arial"/>
              </a:rPr>
              <a:t>sig</a:t>
            </a:r>
            <a:r>
              <a:rPr sz="1100" i="1" spc="-15" dirty="0">
                <a:solidFill>
                  <a:schemeClr val="bg1"/>
                </a:solidFill>
                <a:latin typeface="Arial"/>
                <a:cs typeface="Arial"/>
              </a:rPr>
              <a:t> </a:t>
            </a:r>
            <a:r>
              <a:rPr sz="1100" i="1" dirty="0">
                <a:solidFill>
                  <a:schemeClr val="bg1"/>
                </a:solidFill>
                <a:latin typeface="Arial"/>
                <a:cs typeface="Arial"/>
              </a:rPr>
              <a:t>att</a:t>
            </a:r>
            <a:r>
              <a:rPr sz="1100" i="1" spc="-35" dirty="0">
                <a:solidFill>
                  <a:schemeClr val="bg1"/>
                </a:solidFill>
                <a:latin typeface="Arial"/>
                <a:cs typeface="Arial"/>
              </a:rPr>
              <a:t> </a:t>
            </a:r>
            <a:r>
              <a:rPr sz="1100" i="1" dirty="0">
                <a:solidFill>
                  <a:schemeClr val="bg1"/>
                </a:solidFill>
                <a:latin typeface="Arial"/>
                <a:cs typeface="Arial"/>
              </a:rPr>
              <a:t>man</a:t>
            </a:r>
            <a:r>
              <a:rPr sz="1100" i="1" spc="-40" dirty="0">
                <a:solidFill>
                  <a:schemeClr val="bg1"/>
                </a:solidFill>
                <a:latin typeface="Arial"/>
                <a:cs typeface="Arial"/>
              </a:rPr>
              <a:t> </a:t>
            </a:r>
            <a:r>
              <a:rPr sz="1100" i="1" dirty="0">
                <a:solidFill>
                  <a:schemeClr val="bg1"/>
                </a:solidFill>
                <a:latin typeface="Arial"/>
                <a:cs typeface="Arial"/>
              </a:rPr>
              <a:t>inte</a:t>
            </a:r>
            <a:r>
              <a:rPr sz="1100" i="1" spc="-20" dirty="0">
                <a:solidFill>
                  <a:schemeClr val="bg1"/>
                </a:solidFill>
                <a:latin typeface="Arial"/>
                <a:cs typeface="Arial"/>
              </a:rPr>
              <a:t> </a:t>
            </a:r>
            <a:r>
              <a:rPr sz="1100" i="1" dirty="0">
                <a:solidFill>
                  <a:schemeClr val="bg1"/>
                </a:solidFill>
                <a:latin typeface="Arial"/>
                <a:cs typeface="Arial"/>
              </a:rPr>
              <a:t>kommer</a:t>
            </a:r>
            <a:r>
              <a:rPr sz="1100" i="1" spc="-50" dirty="0">
                <a:solidFill>
                  <a:schemeClr val="bg1"/>
                </a:solidFill>
                <a:latin typeface="Arial"/>
                <a:cs typeface="Arial"/>
              </a:rPr>
              <a:t> </a:t>
            </a:r>
            <a:r>
              <a:rPr sz="1100" i="1" dirty="0">
                <a:solidFill>
                  <a:schemeClr val="bg1"/>
                </a:solidFill>
                <a:latin typeface="Arial"/>
                <a:cs typeface="Arial"/>
              </a:rPr>
              <a:t>utnyttja</a:t>
            </a:r>
            <a:r>
              <a:rPr sz="1100" i="1" spc="-50" dirty="0">
                <a:solidFill>
                  <a:schemeClr val="bg1"/>
                </a:solidFill>
                <a:latin typeface="Arial"/>
                <a:cs typeface="Arial"/>
              </a:rPr>
              <a:t> </a:t>
            </a:r>
            <a:r>
              <a:rPr sz="1100" i="1" dirty="0">
                <a:solidFill>
                  <a:schemeClr val="bg1"/>
                </a:solidFill>
                <a:latin typeface="Arial"/>
                <a:cs typeface="Arial"/>
              </a:rPr>
              <a:t>samma</a:t>
            </a:r>
            <a:r>
              <a:rPr sz="1100" i="1" spc="-45" dirty="0">
                <a:solidFill>
                  <a:schemeClr val="bg1"/>
                </a:solidFill>
                <a:latin typeface="Arial"/>
                <a:cs typeface="Arial"/>
              </a:rPr>
              <a:t> </a:t>
            </a:r>
            <a:r>
              <a:rPr sz="1100" i="1" dirty="0">
                <a:solidFill>
                  <a:schemeClr val="bg1"/>
                </a:solidFill>
                <a:latin typeface="Arial"/>
                <a:cs typeface="Arial"/>
              </a:rPr>
              <a:t>erbjudande</a:t>
            </a:r>
            <a:r>
              <a:rPr sz="1100" i="1" spc="-25" dirty="0">
                <a:solidFill>
                  <a:schemeClr val="bg1"/>
                </a:solidFill>
                <a:latin typeface="Arial"/>
                <a:cs typeface="Arial"/>
              </a:rPr>
              <a:t> </a:t>
            </a:r>
            <a:r>
              <a:rPr sz="1100" i="1" dirty="0">
                <a:solidFill>
                  <a:schemeClr val="bg1"/>
                </a:solidFill>
                <a:latin typeface="Arial"/>
                <a:cs typeface="Arial"/>
              </a:rPr>
              <a:t>hos</a:t>
            </a:r>
            <a:r>
              <a:rPr sz="1100" i="1" spc="-25" dirty="0">
                <a:solidFill>
                  <a:schemeClr val="bg1"/>
                </a:solidFill>
                <a:latin typeface="Arial"/>
                <a:cs typeface="Arial"/>
              </a:rPr>
              <a:t> </a:t>
            </a:r>
            <a:r>
              <a:rPr sz="1100" i="1" dirty="0">
                <a:solidFill>
                  <a:schemeClr val="bg1"/>
                </a:solidFill>
                <a:latin typeface="Arial"/>
                <a:cs typeface="Arial"/>
              </a:rPr>
              <a:t>aktuellt</a:t>
            </a:r>
            <a:r>
              <a:rPr sz="1100" i="1" spc="-15" dirty="0">
                <a:solidFill>
                  <a:schemeClr val="bg1"/>
                </a:solidFill>
                <a:latin typeface="Arial"/>
                <a:cs typeface="Arial"/>
              </a:rPr>
              <a:t> </a:t>
            </a:r>
            <a:r>
              <a:rPr sz="1100" i="1" dirty="0">
                <a:solidFill>
                  <a:schemeClr val="bg1"/>
                </a:solidFill>
                <a:latin typeface="Arial"/>
                <a:cs typeface="Arial"/>
              </a:rPr>
              <a:t>gästande</a:t>
            </a:r>
            <a:r>
              <a:rPr sz="1100" i="1" spc="-40" dirty="0">
                <a:solidFill>
                  <a:schemeClr val="bg1"/>
                </a:solidFill>
                <a:latin typeface="Arial"/>
                <a:cs typeface="Arial"/>
              </a:rPr>
              <a:t> </a:t>
            </a:r>
            <a:r>
              <a:rPr sz="1100" i="1" dirty="0">
                <a:solidFill>
                  <a:schemeClr val="bg1"/>
                </a:solidFill>
                <a:latin typeface="Arial"/>
                <a:cs typeface="Arial"/>
              </a:rPr>
              <a:t>lag.</a:t>
            </a:r>
            <a:r>
              <a:rPr sz="1100" i="1" spc="-20" dirty="0">
                <a:solidFill>
                  <a:schemeClr val="bg1"/>
                </a:solidFill>
                <a:latin typeface="Arial"/>
                <a:cs typeface="Arial"/>
              </a:rPr>
              <a:t> </a:t>
            </a:r>
            <a:r>
              <a:rPr sz="1100" i="1" dirty="0">
                <a:solidFill>
                  <a:schemeClr val="bg1"/>
                </a:solidFill>
                <a:latin typeface="Arial"/>
                <a:cs typeface="Arial"/>
              </a:rPr>
              <a:t>Värdklubben</a:t>
            </a:r>
            <a:r>
              <a:rPr sz="1100" i="1" spc="-20" dirty="0">
                <a:solidFill>
                  <a:schemeClr val="bg1"/>
                </a:solidFill>
                <a:latin typeface="Arial"/>
                <a:cs typeface="Arial"/>
              </a:rPr>
              <a:t> </a:t>
            </a:r>
            <a:r>
              <a:rPr sz="1100" i="1" dirty="0">
                <a:solidFill>
                  <a:schemeClr val="bg1"/>
                </a:solidFill>
                <a:latin typeface="Arial"/>
                <a:cs typeface="Arial"/>
              </a:rPr>
              <a:t>har</a:t>
            </a:r>
            <a:r>
              <a:rPr sz="1100" i="1" spc="-20" dirty="0">
                <a:solidFill>
                  <a:schemeClr val="bg1"/>
                </a:solidFill>
                <a:latin typeface="Arial"/>
                <a:cs typeface="Arial"/>
              </a:rPr>
              <a:t> </a:t>
            </a:r>
            <a:r>
              <a:rPr sz="1100" i="1" dirty="0">
                <a:solidFill>
                  <a:schemeClr val="bg1"/>
                </a:solidFill>
                <a:latin typeface="Arial"/>
                <a:cs typeface="Arial"/>
              </a:rPr>
              <a:t>fritt</a:t>
            </a:r>
            <a:r>
              <a:rPr sz="1100" i="1" spc="-55" dirty="0">
                <a:solidFill>
                  <a:schemeClr val="bg1"/>
                </a:solidFill>
                <a:latin typeface="Arial"/>
                <a:cs typeface="Arial"/>
              </a:rPr>
              <a:t> </a:t>
            </a:r>
            <a:r>
              <a:rPr sz="1100" i="1" dirty="0">
                <a:solidFill>
                  <a:schemeClr val="bg1"/>
                </a:solidFill>
                <a:latin typeface="Arial"/>
                <a:cs typeface="Arial"/>
              </a:rPr>
              <a:t>att</a:t>
            </a:r>
            <a:r>
              <a:rPr sz="1100" i="1" spc="-35" dirty="0">
                <a:solidFill>
                  <a:schemeClr val="bg1"/>
                </a:solidFill>
                <a:latin typeface="Arial"/>
                <a:cs typeface="Arial"/>
              </a:rPr>
              <a:t> </a:t>
            </a:r>
            <a:r>
              <a:rPr sz="1100" i="1" dirty="0">
                <a:solidFill>
                  <a:schemeClr val="bg1"/>
                </a:solidFill>
                <a:latin typeface="Arial"/>
                <a:cs typeface="Arial"/>
              </a:rPr>
              <a:t>placera</a:t>
            </a:r>
            <a:r>
              <a:rPr sz="1100" i="1" spc="-25" dirty="0">
                <a:solidFill>
                  <a:schemeClr val="bg1"/>
                </a:solidFill>
                <a:latin typeface="Arial"/>
                <a:cs typeface="Arial"/>
              </a:rPr>
              <a:t> </a:t>
            </a:r>
            <a:r>
              <a:rPr sz="1100" i="1" dirty="0">
                <a:solidFill>
                  <a:schemeClr val="bg1"/>
                </a:solidFill>
                <a:latin typeface="Arial"/>
                <a:cs typeface="Arial"/>
              </a:rPr>
              <a:t>sina</a:t>
            </a:r>
            <a:r>
              <a:rPr sz="1100" i="1" spc="-15" dirty="0">
                <a:solidFill>
                  <a:schemeClr val="bg1"/>
                </a:solidFill>
                <a:latin typeface="Arial"/>
                <a:cs typeface="Arial"/>
              </a:rPr>
              <a:t> </a:t>
            </a:r>
            <a:r>
              <a:rPr sz="1100" i="1" dirty="0">
                <a:solidFill>
                  <a:schemeClr val="bg1"/>
                </a:solidFill>
                <a:latin typeface="Arial"/>
                <a:cs typeface="Arial"/>
              </a:rPr>
              <a:t>gäster</a:t>
            </a:r>
            <a:r>
              <a:rPr sz="1100" i="1" spc="-40" dirty="0">
                <a:solidFill>
                  <a:schemeClr val="bg1"/>
                </a:solidFill>
                <a:latin typeface="Arial"/>
                <a:cs typeface="Arial"/>
              </a:rPr>
              <a:t> </a:t>
            </a:r>
            <a:r>
              <a:rPr sz="1100" i="1" dirty="0">
                <a:solidFill>
                  <a:schemeClr val="bg1"/>
                </a:solidFill>
                <a:latin typeface="Arial"/>
                <a:cs typeface="Arial"/>
              </a:rPr>
              <a:t>på</a:t>
            </a:r>
            <a:r>
              <a:rPr sz="1100" i="1" spc="-25" dirty="0">
                <a:solidFill>
                  <a:schemeClr val="bg1"/>
                </a:solidFill>
                <a:latin typeface="Arial"/>
                <a:cs typeface="Arial"/>
              </a:rPr>
              <a:t> </a:t>
            </a:r>
            <a:r>
              <a:rPr sz="1100" i="1" dirty="0">
                <a:solidFill>
                  <a:schemeClr val="bg1"/>
                </a:solidFill>
                <a:latin typeface="Arial"/>
                <a:cs typeface="Arial"/>
              </a:rPr>
              <a:t>arenan</a:t>
            </a:r>
            <a:r>
              <a:rPr sz="1100" i="1" spc="-35" dirty="0">
                <a:solidFill>
                  <a:schemeClr val="bg1"/>
                </a:solidFill>
                <a:latin typeface="Arial"/>
                <a:cs typeface="Arial"/>
              </a:rPr>
              <a:t> </a:t>
            </a:r>
            <a:r>
              <a:rPr sz="1100" i="1" dirty="0">
                <a:solidFill>
                  <a:schemeClr val="bg1"/>
                </a:solidFill>
                <a:latin typeface="Arial"/>
                <a:cs typeface="Arial"/>
              </a:rPr>
              <a:t>efter</a:t>
            </a:r>
            <a:r>
              <a:rPr sz="1100" i="1" spc="-45" dirty="0">
                <a:solidFill>
                  <a:schemeClr val="bg1"/>
                </a:solidFill>
                <a:latin typeface="Arial"/>
                <a:cs typeface="Arial"/>
              </a:rPr>
              <a:t> </a:t>
            </a:r>
            <a:r>
              <a:rPr sz="1100" i="1" dirty="0">
                <a:solidFill>
                  <a:schemeClr val="bg1"/>
                </a:solidFill>
                <a:latin typeface="Arial"/>
                <a:cs typeface="Arial"/>
              </a:rPr>
              <a:t>samråd</a:t>
            </a:r>
            <a:r>
              <a:rPr sz="1100" i="1" spc="-45" dirty="0">
                <a:solidFill>
                  <a:schemeClr val="bg1"/>
                </a:solidFill>
                <a:latin typeface="Arial"/>
                <a:cs typeface="Arial"/>
              </a:rPr>
              <a:t> </a:t>
            </a:r>
            <a:r>
              <a:rPr sz="1100" i="1" spc="-25" dirty="0">
                <a:solidFill>
                  <a:schemeClr val="bg1"/>
                </a:solidFill>
                <a:latin typeface="Arial"/>
                <a:cs typeface="Arial"/>
              </a:rPr>
              <a:t>med </a:t>
            </a:r>
            <a:r>
              <a:rPr sz="1100" i="1" dirty="0">
                <a:solidFill>
                  <a:schemeClr val="bg1"/>
                </a:solidFill>
                <a:latin typeface="Arial"/>
                <a:cs typeface="Arial"/>
              </a:rPr>
              <a:t>gästande</a:t>
            </a:r>
            <a:r>
              <a:rPr sz="1100" i="1" spc="-50" dirty="0">
                <a:solidFill>
                  <a:schemeClr val="bg1"/>
                </a:solidFill>
                <a:latin typeface="Arial"/>
                <a:cs typeface="Arial"/>
              </a:rPr>
              <a:t> </a:t>
            </a:r>
            <a:r>
              <a:rPr sz="1100" i="1" dirty="0">
                <a:solidFill>
                  <a:schemeClr val="bg1"/>
                </a:solidFill>
                <a:latin typeface="Arial"/>
                <a:cs typeface="Arial"/>
              </a:rPr>
              <a:t>klubb.</a:t>
            </a:r>
            <a:r>
              <a:rPr sz="1100" i="1" spc="-20" dirty="0">
                <a:solidFill>
                  <a:schemeClr val="bg1"/>
                </a:solidFill>
                <a:latin typeface="Arial"/>
                <a:cs typeface="Arial"/>
              </a:rPr>
              <a:t> </a:t>
            </a:r>
            <a:r>
              <a:rPr sz="1100" i="1" dirty="0">
                <a:solidFill>
                  <a:schemeClr val="bg1"/>
                </a:solidFill>
                <a:latin typeface="Arial"/>
                <a:cs typeface="Arial"/>
              </a:rPr>
              <a:t>Bokning</a:t>
            </a:r>
            <a:r>
              <a:rPr sz="1100" i="1" spc="-15" dirty="0">
                <a:solidFill>
                  <a:schemeClr val="bg1"/>
                </a:solidFill>
                <a:latin typeface="Arial"/>
                <a:cs typeface="Arial"/>
              </a:rPr>
              <a:t> </a:t>
            </a:r>
            <a:r>
              <a:rPr sz="1100" i="1" dirty="0">
                <a:solidFill>
                  <a:schemeClr val="bg1"/>
                </a:solidFill>
                <a:latin typeface="Arial"/>
                <a:cs typeface="Arial"/>
              </a:rPr>
              <a:t>av</a:t>
            </a:r>
            <a:r>
              <a:rPr sz="1100" i="1" spc="-25" dirty="0">
                <a:solidFill>
                  <a:schemeClr val="bg1"/>
                </a:solidFill>
                <a:latin typeface="Arial"/>
                <a:cs typeface="Arial"/>
              </a:rPr>
              <a:t> </a:t>
            </a:r>
            <a:r>
              <a:rPr sz="1100" i="1" dirty="0">
                <a:solidFill>
                  <a:schemeClr val="bg1"/>
                </a:solidFill>
                <a:latin typeface="Arial"/>
                <a:cs typeface="Arial"/>
              </a:rPr>
              <a:t>biljetter</a:t>
            </a:r>
            <a:r>
              <a:rPr sz="1100" i="1" spc="-20" dirty="0">
                <a:solidFill>
                  <a:schemeClr val="bg1"/>
                </a:solidFill>
                <a:latin typeface="Arial"/>
                <a:cs typeface="Arial"/>
              </a:rPr>
              <a:t> </a:t>
            </a:r>
            <a:r>
              <a:rPr sz="1100" i="1" dirty="0">
                <a:solidFill>
                  <a:schemeClr val="bg1"/>
                </a:solidFill>
                <a:latin typeface="Arial"/>
                <a:cs typeface="Arial"/>
              </a:rPr>
              <a:t>sker</a:t>
            </a:r>
            <a:r>
              <a:rPr sz="1100" i="1" spc="-30" dirty="0">
                <a:solidFill>
                  <a:schemeClr val="bg1"/>
                </a:solidFill>
                <a:latin typeface="Arial"/>
                <a:cs typeface="Arial"/>
              </a:rPr>
              <a:t> </a:t>
            </a:r>
            <a:r>
              <a:rPr sz="1100" i="1" dirty="0">
                <a:solidFill>
                  <a:schemeClr val="bg1"/>
                </a:solidFill>
                <a:latin typeface="Arial"/>
                <a:cs typeface="Arial"/>
              </a:rPr>
              <a:t>i</a:t>
            </a:r>
            <a:r>
              <a:rPr sz="1100" i="1" spc="-15" dirty="0">
                <a:solidFill>
                  <a:schemeClr val="bg1"/>
                </a:solidFill>
                <a:latin typeface="Arial"/>
                <a:cs typeface="Arial"/>
              </a:rPr>
              <a:t> </a:t>
            </a:r>
            <a:r>
              <a:rPr sz="1100" i="1" dirty="0">
                <a:solidFill>
                  <a:schemeClr val="bg1"/>
                </a:solidFill>
                <a:latin typeface="Arial"/>
                <a:cs typeface="Arial"/>
              </a:rPr>
              <a:t>god</a:t>
            </a:r>
            <a:r>
              <a:rPr sz="1100" i="1" spc="-25" dirty="0">
                <a:solidFill>
                  <a:schemeClr val="bg1"/>
                </a:solidFill>
                <a:latin typeface="Arial"/>
                <a:cs typeface="Arial"/>
              </a:rPr>
              <a:t> </a:t>
            </a:r>
            <a:r>
              <a:rPr sz="1100" i="1" dirty="0">
                <a:solidFill>
                  <a:schemeClr val="bg1"/>
                </a:solidFill>
                <a:latin typeface="Arial"/>
                <a:cs typeface="Arial"/>
              </a:rPr>
              <a:t>tid</a:t>
            </a:r>
            <a:r>
              <a:rPr sz="1100" i="1" spc="-25" dirty="0">
                <a:solidFill>
                  <a:schemeClr val="bg1"/>
                </a:solidFill>
                <a:latin typeface="Arial"/>
                <a:cs typeface="Arial"/>
              </a:rPr>
              <a:t> </a:t>
            </a:r>
            <a:r>
              <a:rPr sz="1100" i="1" dirty="0">
                <a:solidFill>
                  <a:schemeClr val="bg1"/>
                </a:solidFill>
                <a:latin typeface="Arial"/>
                <a:cs typeface="Arial"/>
              </a:rPr>
              <a:t>före</a:t>
            </a:r>
            <a:r>
              <a:rPr sz="1100" i="1" spc="-40" dirty="0">
                <a:solidFill>
                  <a:schemeClr val="bg1"/>
                </a:solidFill>
                <a:latin typeface="Arial"/>
                <a:cs typeface="Arial"/>
              </a:rPr>
              <a:t> </a:t>
            </a:r>
            <a:r>
              <a:rPr sz="1100" i="1" dirty="0">
                <a:solidFill>
                  <a:schemeClr val="bg1"/>
                </a:solidFill>
                <a:latin typeface="Arial"/>
                <a:cs typeface="Arial"/>
              </a:rPr>
              <a:t>match</a:t>
            </a:r>
            <a:r>
              <a:rPr sz="1100" i="1" spc="-45" dirty="0">
                <a:solidFill>
                  <a:schemeClr val="bg1"/>
                </a:solidFill>
                <a:latin typeface="Arial"/>
                <a:cs typeface="Arial"/>
              </a:rPr>
              <a:t> </a:t>
            </a:r>
            <a:r>
              <a:rPr sz="1100" i="1" dirty="0">
                <a:solidFill>
                  <a:schemeClr val="bg1"/>
                </a:solidFill>
                <a:latin typeface="Arial"/>
                <a:cs typeface="Arial"/>
              </a:rPr>
              <a:t>och</a:t>
            </a:r>
            <a:r>
              <a:rPr sz="1100" i="1" spc="-25" dirty="0">
                <a:solidFill>
                  <a:schemeClr val="bg1"/>
                </a:solidFill>
                <a:latin typeface="Arial"/>
                <a:cs typeface="Arial"/>
              </a:rPr>
              <a:t> </a:t>
            </a:r>
            <a:r>
              <a:rPr sz="1100" i="1" dirty="0">
                <a:solidFill>
                  <a:schemeClr val="bg1"/>
                </a:solidFill>
                <a:latin typeface="Arial"/>
                <a:cs typeface="Arial"/>
              </a:rPr>
              <a:t>eventuell</a:t>
            </a:r>
            <a:r>
              <a:rPr sz="1100" i="1" spc="-15" dirty="0">
                <a:solidFill>
                  <a:schemeClr val="bg1"/>
                </a:solidFill>
                <a:latin typeface="Arial"/>
                <a:cs typeface="Arial"/>
              </a:rPr>
              <a:t> </a:t>
            </a:r>
            <a:r>
              <a:rPr sz="1100" i="1" dirty="0">
                <a:solidFill>
                  <a:schemeClr val="bg1"/>
                </a:solidFill>
                <a:latin typeface="Arial"/>
                <a:cs typeface="Arial"/>
              </a:rPr>
              <a:t>betalningen</a:t>
            </a:r>
            <a:r>
              <a:rPr sz="1100" i="1" spc="-10" dirty="0">
                <a:solidFill>
                  <a:schemeClr val="bg1"/>
                </a:solidFill>
                <a:latin typeface="Arial"/>
                <a:cs typeface="Arial"/>
              </a:rPr>
              <a:t> </a:t>
            </a:r>
            <a:r>
              <a:rPr sz="1100" i="1" dirty="0">
                <a:solidFill>
                  <a:schemeClr val="bg1"/>
                </a:solidFill>
                <a:latin typeface="Arial"/>
                <a:cs typeface="Arial"/>
              </a:rPr>
              <a:t>sker</a:t>
            </a:r>
            <a:r>
              <a:rPr sz="1100" i="1" spc="-45" dirty="0">
                <a:solidFill>
                  <a:schemeClr val="bg1"/>
                </a:solidFill>
                <a:latin typeface="Arial"/>
                <a:cs typeface="Arial"/>
              </a:rPr>
              <a:t> </a:t>
            </a:r>
            <a:r>
              <a:rPr sz="1100" i="1" dirty="0">
                <a:solidFill>
                  <a:schemeClr val="bg1"/>
                </a:solidFill>
                <a:latin typeface="Arial"/>
                <a:cs typeface="Arial"/>
              </a:rPr>
              <a:t>mot</a:t>
            </a:r>
            <a:r>
              <a:rPr sz="1100" i="1" spc="-30" dirty="0">
                <a:solidFill>
                  <a:schemeClr val="bg1"/>
                </a:solidFill>
                <a:latin typeface="Arial"/>
                <a:cs typeface="Arial"/>
              </a:rPr>
              <a:t> </a:t>
            </a:r>
            <a:r>
              <a:rPr sz="1100" i="1" spc="-10" dirty="0">
                <a:solidFill>
                  <a:schemeClr val="bg1"/>
                </a:solidFill>
                <a:latin typeface="Arial"/>
                <a:cs typeface="Arial"/>
              </a:rPr>
              <a:t>faktura/kontant</a:t>
            </a:r>
            <a:r>
              <a:rPr sz="1100" i="1" spc="-60" dirty="0">
                <a:solidFill>
                  <a:schemeClr val="bg1"/>
                </a:solidFill>
                <a:latin typeface="Arial"/>
                <a:cs typeface="Arial"/>
              </a:rPr>
              <a:t> </a:t>
            </a:r>
            <a:r>
              <a:rPr sz="1100" i="1" dirty="0">
                <a:solidFill>
                  <a:schemeClr val="bg1"/>
                </a:solidFill>
                <a:latin typeface="Arial"/>
                <a:cs typeface="Arial"/>
              </a:rPr>
              <a:t>betalning</a:t>
            </a:r>
            <a:r>
              <a:rPr sz="1100" i="1" spc="-15" dirty="0">
                <a:solidFill>
                  <a:schemeClr val="bg1"/>
                </a:solidFill>
                <a:latin typeface="Arial"/>
                <a:cs typeface="Arial"/>
              </a:rPr>
              <a:t> </a:t>
            </a:r>
            <a:r>
              <a:rPr sz="1100" i="1" dirty="0">
                <a:solidFill>
                  <a:schemeClr val="bg1"/>
                </a:solidFill>
                <a:latin typeface="Arial"/>
                <a:cs typeface="Arial"/>
              </a:rPr>
              <a:t>av</a:t>
            </a:r>
            <a:r>
              <a:rPr sz="1100" i="1" spc="-35" dirty="0">
                <a:solidFill>
                  <a:schemeClr val="bg1"/>
                </a:solidFill>
                <a:latin typeface="Arial"/>
                <a:cs typeface="Arial"/>
              </a:rPr>
              <a:t> </a:t>
            </a:r>
            <a:r>
              <a:rPr sz="1100" i="1" dirty="0">
                <a:solidFill>
                  <a:schemeClr val="bg1"/>
                </a:solidFill>
                <a:latin typeface="Arial"/>
                <a:cs typeface="Arial"/>
              </a:rPr>
              <a:t>hela</a:t>
            </a:r>
            <a:r>
              <a:rPr sz="1100" i="1" spc="-15" dirty="0">
                <a:solidFill>
                  <a:schemeClr val="bg1"/>
                </a:solidFill>
                <a:latin typeface="Arial"/>
                <a:cs typeface="Arial"/>
              </a:rPr>
              <a:t> </a:t>
            </a:r>
            <a:r>
              <a:rPr sz="1100" i="1" dirty="0">
                <a:solidFill>
                  <a:schemeClr val="bg1"/>
                </a:solidFill>
                <a:latin typeface="Arial"/>
                <a:cs typeface="Arial"/>
              </a:rPr>
              <a:t>bokningen</a:t>
            </a:r>
            <a:r>
              <a:rPr sz="1100" i="1" spc="-15" dirty="0">
                <a:solidFill>
                  <a:schemeClr val="bg1"/>
                </a:solidFill>
                <a:latin typeface="Arial"/>
                <a:cs typeface="Arial"/>
              </a:rPr>
              <a:t> </a:t>
            </a:r>
            <a:r>
              <a:rPr sz="1100" i="1" dirty="0">
                <a:solidFill>
                  <a:schemeClr val="bg1"/>
                </a:solidFill>
                <a:latin typeface="Arial"/>
                <a:cs typeface="Arial"/>
              </a:rPr>
              <a:t>(betalning</a:t>
            </a:r>
            <a:r>
              <a:rPr sz="1100" i="1" spc="-10" dirty="0">
                <a:solidFill>
                  <a:schemeClr val="bg1"/>
                </a:solidFill>
                <a:latin typeface="Arial"/>
                <a:cs typeface="Arial"/>
              </a:rPr>
              <a:t> gäller </a:t>
            </a:r>
            <a:r>
              <a:rPr sz="1100" i="1" dirty="0">
                <a:solidFill>
                  <a:schemeClr val="bg1"/>
                </a:solidFill>
                <a:latin typeface="Arial"/>
                <a:cs typeface="Arial"/>
              </a:rPr>
              <a:t>biljetter</a:t>
            </a:r>
            <a:r>
              <a:rPr sz="1100" i="1" spc="-20" dirty="0">
                <a:solidFill>
                  <a:schemeClr val="bg1"/>
                </a:solidFill>
                <a:latin typeface="Arial"/>
                <a:cs typeface="Arial"/>
              </a:rPr>
              <a:t> </a:t>
            </a:r>
            <a:r>
              <a:rPr sz="1100" i="1" dirty="0">
                <a:solidFill>
                  <a:schemeClr val="bg1"/>
                </a:solidFill>
                <a:latin typeface="Arial"/>
                <a:cs typeface="Arial"/>
              </a:rPr>
              <a:t>utöver</a:t>
            </a:r>
            <a:r>
              <a:rPr sz="1100" i="1" spc="-40" dirty="0">
                <a:solidFill>
                  <a:schemeClr val="bg1"/>
                </a:solidFill>
                <a:latin typeface="Arial"/>
                <a:cs typeface="Arial"/>
              </a:rPr>
              <a:t> </a:t>
            </a:r>
            <a:r>
              <a:rPr sz="1100" i="1" dirty="0">
                <a:solidFill>
                  <a:schemeClr val="bg1"/>
                </a:solidFill>
                <a:latin typeface="Arial"/>
                <a:cs typeface="Arial"/>
              </a:rPr>
              <a:t>de</a:t>
            </a:r>
            <a:r>
              <a:rPr sz="1100" i="1" spc="-20" dirty="0">
                <a:solidFill>
                  <a:schemeClr val="bg1"/>
                </a:solidFill>
                <a:latin typeface="Arial"/>
                <a:cs typeface="Arial"/>
              </a:rPr>
              <a:t> </a:t>
            </a:r>
            <a:r>
              <a:rPr sz="1100" i="1" dirty="0">
                <a:solidFill>
                  <a:schemeClr val="bg1"/>
                </a:solidFill>
                <a:latin typeface="Arial"/>
                <a:cs typeface="Arial"/>
              </a:rPr>
              <a:t>50</a:t>
            </a:r>
            <a:r>
              <a:rPr sz="1100" i="1" spc="-25" dirty="0">
                <a:solidFill>
                  <a:schemeClr val="bg1"/>
                </a:solidFill>
                <a:latin typeface="Arial"/>
                <a:cs typeface="Arial"/>
              </a:rPr>
              <a:t> </a:t>
            </a:r>
            <a:r>
              <a:rPr sz="1100" i="1" dirty="0">
                <a:solidFill>
                  <a:schemeClr val="bg1"/>
                </a:solidFill>
                <a:latin typeface="Arial"/>
                <a:cs typeface="Arial"/>
              </a:rPr>
              <a:t>fria).</a:t>
            </a:r>
            <a:r>
              <a:rPr sz="1100" i="1" spc="-50" dirty="0">
                <a:solidFill>
                  <a:schemeClr val="bg1"/>
                </a:solidFill>
                <a:latin typeface="Arial"/>
                <a:cs typeface="Arial"/>
              </a:rPr>
              <a:t> </a:t>
            </a:r>
            <a:r>
              <a:rPr sz="1100" i="1" dirty="0">
                <a:solidFill>
                  <a:schemeClr val="bg1"/>
                </a:solidFill>
                <a:latin typeface="Arial"/>
                <a:cs typeface="Arial"/>
              </a:rPr>
              <a:t>Kontaktperson</a:t>
            </a:r>
            <a:r>
              <a:rPr sz="1100" i="1" spc="-45" dirty="0">
                <a:solidFill>
                  <a:schemeClr val="bg1"/>
                </a:solidFill>
                <a:latin typeface="Arial"/>
                <a:cs typeface="Arial"/>
              </a:rPr>
              <a:t> </a:t>
            </a:r>
            <a:r>
              <a:rPr sz="1100" i="1" dirty="0">
                <a:solidFill>
                  <a:schemeClr val="bg1"/>
                </a:solidFill>
                <a:latin typeface="Arial"/>
                <a:cs typeface="Arial"/>
              </a:rPr>
              <a:t>i</a:t>
            </a:r>
            <a:r>
              <a:rPr sz="1100" i="1" spc="-10" dirty="0">
                <a:solidFill>
                  <a:schemeClr val="bg1"/>
                </a:solidFill>
                <a:latin typeface="Arial"/>
                <a:cs typeface="Arial"/>
              </a:rPr>
              <a:t> </a:t>
            </a:r>
            <a:r>
              <a:rPr sz="1100" i="1" dirty="0">
                <a:solidFill>
                  <a:schemeClr val="bg1"/>
                </a:solidFill>
                <a:latin typeface="Arial"/>
                <a:cs typeface="Arial"/>
              </a:rPr>
              <a:t>varje</a:t>
            </a:r>
            <a:r>
              <a:rPr sz="1100" i="1" spc="-25" dirty="0">
                <a:solidFill>
                  <a:schemeClr val="bg1"/>
                </a:solidFill>
                <a:latin typeface="Arial"/>
                <a:cs typeface="Arial"/>
              </a:rPr>
              <a:t> </a:t>
            </a:r>
            <a:r>
              <a:rPr sz="1100" i="1" dirty="0">
                <a:solidFill>
                  <a:schemeClr val="bg1"/>
                </a:solidFill>
                <a:latin typeface="Arial"/>
                <a:cs typeface="Arial"/>
              </a:rPr>
              <a:t>klubb</a:t>
            </a:r>
            <a:r>
              <a:rPr sz="1100" i="1" spc="-10" dirty="0">
                <a:solidFill>
                  <a:schemeClr val="bg1"/>
                </a:solidFill>
                <a:latin typeface="Arial"/>
                <a:cs typeface="Arial"/>
              </a:rPr>
              <a:t> </a:t>
            </a:r>
            <a:r>
              <a:rPr sz="1100" i="1" dirty="0">
                <a:solidFill>
                  <a:schemeClr val="bg1"/>
                </a:solidFill>
                <a:latin typeface="Arial"/>
                <a:cs typeface="Arial"/>
              </a:rPr>
              <a:t>är</a:t>
            </a:r>
            <a:r>
              <a:rPr sz="1100" i="1" spc="-25" dirty="0">
                <a:solidFill>
                  <a:schemeClr val="bg1"/>
                </a:solidFill>
                <a:latin typeface="Arial"/>
                <a:cs typeface="Arial"/>
              </a:rPr>
              <a:t> </a:t>
            </a:r>
            <a:r>
              <a:rPr sz="1100" i="1" spc="-10" dirty="0">
                <a:solidFill>
                  <a:schemeClr val="bg1"/>
                </a:solidFill>
                <a:latin typeface="Arial"/>
                <a:cs typeface="Arial"/>
              </a:rPr>
              <a:t>marknadsansvarig/klubbchef.</a:t>
            </a:r>
            <a:endParaRPr sz="1100" dirty="0">
              <a:solidFill>
                <a:schemeClr val="bg1"/>
              </a:solidFill>
              <a:latin typeface="Arial"/>
              <a:cs typeface="Arial"/>
            </a:endParaRPr>
          </a:p>
          <a:p>
            <a:pPr marL="12700">
              <a:lnSpc>
                <a:spcPct val="100000"/>
              </a:lnSpc>
              <a:spcBef>
                <a:spcPts val="525"/>
              </a:spcBef>
            </a:pPr>
            <a:r>
              <a:rPr sz="1100" dirty="0">
                <a:solidFill>
                  <a:schemeClr val="bg1"/>
                </a:solidFill>
                <a:latin typeface="Arial"/>
                <a:cs typeface="Arial"/>
              </a:rPr>
              <a:t>Ovan</a:t>
            </a:r>
            <a:r>
              <a:rPr sz="1100" spc="-45" dirty="0">
                <a:solidFill>
                  <a:schemeClr val="bg1"/>
                </a:solidFill>
                <a:latin typeface="Arial"/>
                <a:cs typeface="Arial"/>
              </a:rPr>
              <a:t> </a:t>
            </a:r>
            <a:r>
              <a:rPr sz="1100" dirty="0">
                <a:solidFill>
                  <a:schemeClr val="bg1"/>
                </a:solidFill>
                <a:latin typeface="Arial"/>
                <a:cs typeface="Arial"/>
              </a:rPr>
              <a:t>grundregel</a:t>
            </a:r>
            <a:r>
              <a:rPr sz="1100" spc="-60" dirty="0">
                <a:solidFill>
                  <a:schemeClr val="bg1"/>
                </a:solidFill>
                <a:latin typeface="Arial"/>
                <a:cs typeface="Arial"/>
              </a:rPr>
              <a:t> </a:t>
            </a:r>
            <a:r>
              <a:rPr sz="1100" dirty="0">
                <a:solidFill>
                  <a:schemeClr val="bg1"/>
                </a:solidFill>
                <a:latin typeface="Arial"/>
                <a:cs typeface="Arial"/>
              </a:rPr>
              <a:t>står</a:t>
            </a:r>
            <a:r>
              <a:rPr sz="1100" spc="-50" dirty="0">
                <a:solidFill>
                  <a:schemeClr val="bg1"/>
                </a:solidFill>
                <a:latin typeface="Arial"/>
                <a:cs typeface="Arial"/>
              </a:rPr>
              <a:t> </a:t>
            </a:r>
            <a:r>
              <a:rPr sz="1100" dirty="0">
                <a:solidFill>
                  <a:schemeClr val="bg1"/>
                </a:solidFill>
                <a:latin typeface="Arial"/>
                <a:cs typeface="Arial"/>
              </a:rPr>
              <a:t>alla</a:t>
            </a:r>
            <a:r>
              <a:rPr sz="1100" spc="-10" dirty="0">
                <a:solidFill>
                  <a:schemeClr val="bg1"/>
                </a:solidFill>
                <a:latin typeface="Arial"/>
                <a:cs typeface="Arial"/>
              </a:rPr>
              <a:t> </a:t>
            </a:r>
            <a:r>
              <a:rPr sz="1100" dirty="0">
                <a:solidFill>
                  <a:schemeClr val="bg1"/>
                </a:solidFill>
                <a:latin typeface="Arial"/>
                <a:cs typeface="Arial"/>
              </a:rPr>
              <a:t>bakom</a:t>
            </a:r>
            <a:r>
              <a:rPr sz="1100" spc="-50" dirty="0">
                <a:solidFill>
                  <a:schemeClr val="bg1"/>
                </a:solidFill>
                <a:latin typeface="Arial"/>
                <a:cs typeface="Arial"/>
              </a:rPr>
              <a:t> </a:t>
            </a:r>
            <a:r>
              <a:rPr sz="1100" dirty="0">
                <a:solidFill>
                  <a:schemeClr val="bg1"/>
                </a:solidFill>
                <a:latin typeface="Arial"/>
                <a:cs typeface="Arial"/>
              </a:rPr>
              <a:t>och</a:t>
            </a:r>
            <a:r>
              <a:rPr sz="1100" spc="-35" dirty="0">
                <a:solidFill>
                  <a:schemeClr val="bg1"/>
                </a:solidFill>
                <a:latin typeface="Arial"/>
                <a:cs typeface="Arial"/>
              </a:rPr>
              <a:t> </a:t>
            </a:r>
            <a:r>
              <a:rPr sz="1100" dirty="0">
                <a:solidFill>
                  <a:schemeClr val="bg1"/>
                </a:solidFill>
                <a:latin typeface="Arial"/>
                <a:cs typeface="Arial"/>
              </a:rPr>
              <a:t>klubbar</a:t>
            </a:r>
            <a:r>
              <a:rPr sz="1100" spc="-35" dirty="0">
                <a:solidFill>
                  <a:schemeClr val="bg1"/>
                </a:solidFill>
                <a:latin typeface="Arial"/>
                <a:cs typeface="Arial"/>
              </a:rPr>
              <a:t> </a:t>
            </a:r>
            <a:r>
              <a:rPr sz="1100" dirty="0">
                <a:solidFill>
                  <a:schemeClr val="bg1"/>
                </a:solidFill>
                <a:latin typeface="Arial"/>
                <a:cs typeface="Arial"/>
              </a:rPr>
              <a:t>som</a:t>
            </a:r>
            <a:r>
              <a:rPr sz="1100" spc="-45" dirty="0">
                <a:solidFill>
                  <a:schemeClr val="bg1"/>
                </a:solidFill>
                <a:latin typeface="Arial"/>
                <a:cs typeface="Arial"/>
              </a:rPr>
              <a:t> </a:t>
            </a:r>
            <a:r>
              <a:rPr sz="1100" dirty="0">
                <a:solidFill>
                  <a:schemeClr val="bg1"/>
                </a:solidFill>
                <a:latin typeface="Arial"/>
                <a:cs typeface="Arial"/>
              </a:rPr>
              <a:t>vill</a:t>
            </a:r>
            <a:r>
              <a:rPr sz="1100" spc="-5" dirty="0">
                <a:solidFill>
                  <a:schemeClr val="bg1"/>
                </a:solidFill>
                <a:latin typeface="Arial"/>
                <a:cs typeface="Arial"/>
              </a:rPr>
              <a:t> </a:t>
            </a:r>
            <a:r>
              <a:rPr sz="1100" dirty="0">
                <a:solidFill>
                  <a:schemeClr val="bg1"/>
                </a:solidFill>
                <a:latin typeface="Arial"/>
                <a:cs typeface="Arial"/>
              </a:rPr>
              <a:t>göra</a:t>
            </a:r>
            <a:r>
              <a:rPr sz="1100" spc="-40" dirty="0">
                <a:solidFill>
                  <a:schemeClr val="bg1"/>
                </a:solidFill>
                <a:latin typeface="Arial"/>
                <a:cs typeface="Arial"/>
              </a:rPr>
              <a:t> </a:t>
            </a:r>
            <a:r>
              <a:rPr sz="1100" dirty="0">
                <a:solidFill>
                  <a:schemeClr val="bg1"/>
                </a:solidFill>
                <a:latin typeface="Arial"/>
                <a:cs typeface="Arial"/>
              </a:rPr>
              <a:t>”lokala”</a:t>
            </a:r>
            <a:r>
              <a:rPr sz="1100" spc="-40" dirty="0">
                <a:solidFill>
                  <a:schemeClr val="bg1"/>
                </a:solidFill>
                <a:latin typeface="Arial"/>
                <a:cs typeface="Arial"/>
              </a:rPr>
              <a:t> </a:t>
            </a:r>
            <a:r>
              <a:rPr sz="1100" dirty="0">
                <a:solidFill>
                  <a:schemeClr val="bg1"/>
                </a:solidFill>
                <a:latin typeface="Arial"/>
                <a:cs typeface="Arial"/>
              </a:rPr>
              <a:t>överenskommelser</a:t>
            </a:r>
            <a:r>
              <a:rPr sz="1100" spc="-60" dirty="0">
                <a:solidFill>
                  <a:schemeClr val="bg1"/>
                </a:solidFill>
                <a:latin typeface="Arial"/>
                <a:cs typeface="Arial"/>
              </a:rPr>
              <a:t> </a:t>
            </a:r>
            <a:r>
              <a:rPr sz="1100" dirty="0">
                <a:solidFill>
                  <a:schemeClr val="bg1"/>
                </a:solidFill>
                <a:latin typeface="Arial"/>
                <a:cs typeface="Arial"/>
              </a:rPr>
              <a:t>löser</a:t>
            </a:r>
            <a:r>
              <a:rPr sz="1100" spc="-30" dirty="0">
                <a:solidFill>
                  <a:schemeClr val="bg1"/>
                </a:solidFill>
                <a:latin typeface="Arial"/>
                <a:cs typeface="Arial"/>
              </a:rPr>
              <a:t> </a:t>
            </a:r>
            <a:r>
              <a:rPr sz="1100" dirty="0">
                <a:solidFill>
                  <a:schemeClr val="bg1"/>
                </a:solidFill>
                <a:latin typeface="Arial"/>
                <a:cs typeface="Arial"/>
              </a:rPr>
              <a:t>det</a:t>
            </a:r>
            <a:r>
              <a:rPr sz="1100" spc="-35" dirty="0">
                <a:solidFill>
                  <a:schemeClr val="bg1"/>
                </a:solidFill>
                <a:latin typeface="Arial"/>
                <a:cs typeface="Arial"/>
              </a:rPr>
              <a:t> </a:t>
            </a:r>
            <a:r>
              <a:rPr sz="1100" dirty="0">
                <a:solidFill>
                  <a:schemeClr val="bg1"/>
                </a:solidFill>
                <a:latin typeface="Arial"/>
                <a:cs typeface="Arial"/>
              </a:rPr>
              <a:t>sinns</a:t>
            </a:r>
            <a:r>
              <a:rPr sz="1100" spc="-35" dirty="0">
                <a:solidFill>
                  <a:schemeClr val="bg1"/>
                </a:solidFill>
                <a:latin typeface="Arial"/>
                <a:cs typeface="Arial"/>
              </a:rPr>
              <a:t> </a:t>
            </a:r>
            <a:r>
              <a:rPr sz="1100" dirty="0">
                <a:solidFill>
                  <a:schemeClr val="bg1"/>
                </a:solidFill>
                <a:latin typeface="Arial"/>
                <a:cs typeface="Arial"/>
              </a:rPr>
              <a:t>emellan.</a:t>
            </a:r>
            <a:r>
              <a:rPr sz="1100" spc="-30" dirty="0">
                <a:solidFill>
                  <a:schemeClr val="bg1"/>
                </a:solidFill>
                <a:latin typeface="Arial"/>
                <a:cs typeface="Arial"/>
              </a:rPr>
              <a:t> </a:t>
            </a:r>
            <a:r>
              <a:rPr sz="1100" dirty="0">
                <a:solidFill>
                  <a:schemeClr val="bg1"/>
                </a:solidFill>
                <a:latin typeface="Arial"/>
                <a:cs typeface="Arial"/>
              </a:rPr>
              <a:t>Exempelvis derbymatcher</a:t>
            </a:r>
            <a:r>
              <a:rPr sz="1100" spc="-60" dirty="0">
                <a:solidFill>
                  <a:schemeClr val="bg1"/>
                </a:solidFill>
                <a:latin typeface="Arial"/>
                <a:cs typeface="Arial"/>
              </a:rPr>
              <a:t> </a:t>
            </a:r>
            <a:r>
              <a:rPr sz="1100" dirty="0">
                <a:solidFill>
                  <a:schemeClr val="bg1"/>
                </a:solidFill>
                <a:latin typeface="Arial"/>
                <a:cs typeface="Arial"/>
              </a:rPr>
              <a:t>eller</a:t>
            </a:r>
            <a:r>
              <a:rPr sz="1100" spc="-15" dirty="0">
                <a:solidFill>
                  <a:schemeClr val="bg1"/>
                </a:solidFill>
                <a:latin typeface="Arial"/>
                <a:cs typeface="Arial"/>
              </a:rPr>
              <a:t> </a:t>
            </a:r>
            <a:r>
              <a:rPr sz="1100" dirty="0">
                <a:solidFill>
                  <a:schemeClr val="bg1"/>
                </a:solidFill>
                <a:latin typeface="Arial"/>
                <a:cs typeface="Arial"/>
              </a:rPr>
              <a:t>speciella </a:t>
            </a:r>
            <a:r>
              <a:rPr sz="1100" spc="-10" dirty="0">
                <a:solidFill>
                  <a:schemeClr val="bg1"/>
                </a:solidFill>
                <a:latin typeface="Arial"/>
                <a:cs typeface="Arial"/>
              </a:rPr>
              <a:t>events.</a:t>
            </a:r>
            <a:endParaRPr sz="1100" dirty="0">
              <a:solidFill>
                <a:schemeClr val="bg1"/>
              </a:solidFill>
              <a:latin typeface="Arial"/>
              <a:cs typeface="Arial"/>
            </a:endParaRPr>
          </a:p>
          <a:p>
            <a:pPr>
              <a:lnSpc>
                <a:spcPct val="100000"/>
              </a:lnSpc>
            </a:pPr>
            <a:endParaRPr sz="1200" dirty="0">
              <a:solidFill>
                <a:schemeClr val="bg1"/>
              </a:solidFill>
              <a:latin typeface="Arial"/>
              <a:cs typeface="Arial"/>
            </a:endParaRPr>
          </a:p>
        </p:txBody>
      </p:sp>
      <p:sp>
        <p:nvSpPr>
          <p:cNvPr id="3" name="object 3"/>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r>
              <a:rPr spc="-25" dirty="0"/>
              <a:t>52</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70866" rIns="0" bIns="0" rtlCol="0">
            <a:spAutoFit/>
          </a:bodyPr>
          <a:lstStyle/>
          <a:p>
            <a:pPr marL="12700">
              <a:lnSpc>
                <a:spcPct val="100000"/>
              </a:lnSpc>
              <a:spcBef>
                <a:spcPts val="95"/>
              </a:spcBef>
            </a:pPr>
            <a:r>
              <a:rPr dirty="0"/>
              <a:t>Köp</a:t>
            </a:r>
            <a:r>
              <a:rPr spc="-45" dirty="0"/>
              <a:t> </a:t>
            </a:r>
            <a:r>
              <a:rPr dirty="0"/>
              <a:t>av</a:t>
            </a:r>
            <a:r>
              <a:rPr spc="-40" dirty="0"/>
              <a:t> </a:t>
            </a:r>
            <a:r>
              <a:rPr spc="-10" dirty="0"/>
              <a:t>biljett</a:t>
            </a:r>
          </a:p>
        </p:txBody>
      </p:sp>
      <p:sp>
        <p:nvSpPr>
          <p:cNvPr id="5" name="object 5"/>
          <p:cNvSpPr txBox="1">
            <a:spLocks noGrp="1"/>
          </p:cNvSpPr>
          <p:nvPr>
            <p:ph type="sldNum" sz="quarter" idx="7"/>
          </p:nvPr>
        </p:nvSpPr>
        <p:spPr>
          <a:xfrm>
            <a:off x="11383009" y="6545487"/>
            <a:ext cx="259715" cy="196215"/>
          </a:xfrm>
          <a:prstGeom prst="rect">
            <a:avLst/>
          </a:prstGeom>
        </p:spPr>
        <p:txBody>
          <a:bodyPr vert="horz" wrap="square" lIns="0" tIns="0" rIns="0" bIns="0" rtlCol="0">
            <a:spAutoFit/>
          </a:bodyPr>
          <a:lstStyle>
            <a:defPPr>
              <a:defRPr kern="0"/>
            </a:defPPr>
            <a:lvl1pPr>
              <a:defRPr sz="1200" b="0" i="0">
                <a:solidFill>
                  <a:schemeClr val="bg1"/>
                </a:solidFill>
                <a:latin typeface="Arial"/>
                <a:cs typeface="Arial"/>
              </a:defRPr>
            </a:lvl1pPr>
          </a:lstStyle>
          <a:p>
            <a:pPr marL="38100">
              <a:lnSpc>
                <a:spcPts val="1425"/>
              </a:lnSpc>
            </a:pPr>
            <a:fld id="{81D60167-4931-47E6-BA6A-407CBD079E47}" type="slidenum">
              <a:rPr lang="sv-SE" spc="-25" smtClean="0"/>
              <a:pPr marL="38100">
                <a:lnSpc>
                  <a:spcPts val="1425"/>
                </a:lnSpc>
              </a:pPr>
              <a:t>51</a:t>
            </a:fld>
            <a:endParaRPr spc="-25" dirty="0"/>
          </a:p>
        </p:txBody>
      </p:sp>
      <p:sp>
        <p:nvSpPr>
          <p:cNvPr id="3" name="object 3"/>
          <p:cNvSpPr txBox="1"/>
          <p:nvPr/>
        </p:nvSpPr>
        <p:spPr>
          <a:xfrm>
            <a:off x="827024" y="2238581"/>
            <a:ext cx="10093960" cy="2409190"/>
          </a:xfrm>
          <a:prstGeom prst="rect">
            <a:avLst/>
          </a:prstGeom>
        </p:spPr>
        <p:txBody>
          <a:bodyPr vert="horz" wrap="square" lIns="0" tIns="119380" rIns="0" bIns="0" rtlCol="0">
            <a:spAutoFit/>
          </a:bodyPr>
          <a:lstStyle/>
          <a:p>
            <a:pPr marL="421005" indent="-408305">
              <a:lnSpc>
                <a:spcPct val="100000"/>
              </a:lnSpc>
              <a:spcBef>
                <a:spcPts val="940"/>
              </a:spcBef>
              <a:buFont typeface="Arial"/>
              <a:buChar char="•"/>
              <a:tabLst>
                <a:tab pos="421005" algn="l"/>
              </a:tabLst>
            </a:pPr>
            <a:r>
              <a:rPr sz="1600" b="1" spc="-10" dirty="0">
                <a:solidFill>
                  <a:srgbClr val="FFFFFF"/>
                </a:solidFill>
                <a:latin typeface="Arial"/>
                <a:cs typeface="Arial"/>
              </a:rPr>
              <a:t>Publikbarometer</a:t>
            </a:r>
            <a:endParaRPr sz="1600">
              <a:latin typeface="Arial"/>
              <a:cs typeface="Arial"/>
            </a:endParaRPr>
          </a:p>
          <a:p>
            <a:pPr marL="556260">
              <a:lnSpc>
                <a:spcPct val="100000"/>
              </a:lnSpc>
              <a:spcBef>
                <a:spcPts val="640"/>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Publik</a:t>
            </a:r>
            <a:r>
              <a:rPr sz="1200" spc="-35" dirty="0">
                <a:solidFill>
                  <a:srgbClr val="FFFFFF"/>
                </a:solidFill>
                <a:latin typeface="Arial"/>
                <a:cs typeface="Arial"/>
              </a:rPr>
              <a:t> </a:t>
            </a:r>
            <a:r>
              <a:rPr sz="1200" dirty="0">
                <a:solidFill>
                  <a:srgbClr val="FFFFFF"/>
                </a:solidFill>
                <a:latin typeface="Arial"/>
                <a:cs typeface="Arial"/>
              </a:rPr>
              <a:t>driver</a:t>
            </a:r>
            <a:r>
              <a:rPr sz="1200" spc="-5" dirty="0">
                <a:solidFill>
                  <a:srgbClr val="FFFFFF"/>
                </a:solidFill>
                <a:latin typeface="Arial"/>
                <a:cs typeface="Arial"/>
              </a:rPr>
              <a:t> </a:t>
            </a:r>
            <a:r>
              <a:rPr sz="1200" dirty="0">
                <a:solidFill>
                  <a:srgbClr val="FFFFFF"/>
                </a:solidFill>
                <a:latin typeface="Arial"/>
                <a:cs typeface="Arial"/>
              </a:rPr>
              <a:t>publik</a:t>
            </a:r>
            <a:r>
              <a:rPr sz="1200" spc="-25" dirty="0">
                <a:solidFill>
                  <a:srgbClr val="FFFFFF"/>
                </a:solidFill>
                <a:latin typeface="Arial"/>
                <a:cs typeface="Arial"/>
              </a:rPr>
              <a:t> </a:t>
            </a:r>
            <a:r>
              <a:rPr sz="1200" dirty="0">
                <a:solidFill>
                  <a:srgbClr val="FFFFFF"/>
                </a:solidFill>
                <a:latin typeface="Arial"/>
                <a:cs typeface="Arial"/>
              </a:rPr>
              <a:t>och</a:t>
            </a:r>
            <a:r>
              <a:rPr sz="1200" spc="-20" dirty="0">
                <a:solidFill>
                  <a:srgbClr val="FFFFFF"/>
                </a:solidFill>
                <a:latin typeface="Arial"/>
                <a:cs typeface="Arial"/>
              </a:rPr>
              <a:t> </a:t>
            </a:r>
            <a:r>
              <a:rPr sz="1200" dirty="0">
                <a:solidFill>
                  <a:srgbClr val="FFFFFF"/>
                </a:solidFill>
                <a:latin typeface="Arial"/>
                <a:cs typeface="Arial"/>
              </a:rPr>
              <a:t>därför</a:t>
            </a:r>
            <a:r>
              <a:rPr sz="1200" spc="-30" dirty="0">
                <a:solidFill>
                  <a:srgbClr val="FFFFFF"/>
                </a:solidFill>
                <a:latin typeface="Arial"/>
                <a:cs typeface="Arial"/>
              </a:rPr>
              <a:t> </a:t>
            </a:r>
            <a:r>
              <a:rPr sz="1200" dirty="0">
                <a:solidFill>
                  <a:srgbClr val="FFFFFF"/>
                </a:solidFill>
                <a:latin typeface="Arial"/>
                <a:cs typeface="Arial"/>
              </a:rPr>
              <a:t>är</a:t>
            </a:r>
            <a:r>
              <a:rPr sz="1200" spc="-15" dirty="0">
                <a:solidFill>
                  <a:srgbClr val="FFFFFF"/>
                </a:solidFill>
                <a:latin typeface="Arial"/>
                <a:cs typeface="Arial"/>
              </a:rPr>
              <a:t> </a:t>
            </a:r>
            <a:r>
              <a:rPr sz="1200" dirty="0">
                <a:solidFill>
                  <a:srgbClr val="FFFFFF"/>
                </a:solidFill>
                <a:latin typeface="Arial"/>
                <a:cs typeface="Arial"/>
              </a:rPr>
              <a:t>det</a:t>
            </a:r>
            <a:r>
              <a:rPr sz="1200" spc="-10" dirty="0">
                <a:solidFill>
                  <a:srgbClr val="FFFFFF"/>
                </a:solidFill>
                <a:latin typeface="Arial"/>
                <a:cs typeface="Arial"/>
              </a:rPr>
              <a:t> </a:t>
            </a:r>
            <a:r>
              <a:rPr sz="1200" dirty="0">
                <a:solidFill>
                  <a:srgbClr val="FFFFFF"/>
                </a:solidFill>
                <a:latin typeface="Arial"/>
                <a:cs typeface="Arial"/>
              </a:rPr>
              <a:t>intressant</a:t>
            </a:r>
            <a:r>
              <a:rPr sz="1200" spc="-35" dirty="0">
                <a:solidFill>
                  <a:srgbClr val="FFFFFF"/>
                </a:solidFill>
                <a:latin typeface="Arial"/>
                <a:cs typeface="Arial"/>
              </a:rPr>
              <a:t> </a:t>
            </a:r>
            <a:r>
              <a:rPr sz="1200" dirty="0">
                <a:solidFill>
                  <a:srgbClr val="FFFFFF"/>
                </a:solidFill>
                <a:latin typeface="Arial"/>
                <a:cs typeface="Arial"/>
              </a:rPr>
              <a:t>att visa hur</a:t>
            </a:r>
            <a:r>
              <a:rPr sz="1200" spc="-15" dirty="0">
                <a:solidFill>
                  <a:srgbClr val="FFFFFF"/>
                </a:solidFill>
                <a:latin typeface="Arial"/>
                <a:cs typeface="Arial"/>
              </a:rPr>
              <a:t> </a:t>
            </a:r>
            <a:r>
              <a:rPr sz="1200" spc="-10" dirty="0">
                <a:solidFill>
                  <a:srgbClr val="FFFFFF"/>
                </a:solidFill>
                <a:latin typeface="Arial"/>
                <a:cs typeface="Arial"/>
              </a:rPr>
              <a:t>biljettförsäljningen</a:t>
            </a:r>
            <a:r>
              <a:rPr sz="1200" spc="-40" dirty="0">
                <a:solidFill>
                  <a:srgbClr val="FFFFFF"/>
                </a:solidFill>
                <a:latin typeface="Arial"/>
                <a:cs typeface="Arial"/>
              </a:rPr>
              <a:t> </a:t>
            </a:r>
            <a:r>
              <a:rPr sz="1200" dirty="0">
                <a:solidFill>
                  <a:srgbClr val="FFFFFF"/>
                </a:solidFill>
                <a:latin typeface="Arial"/>
                <a:cs typeface="Arial"/>
              </a:rPr>
              <a:t>går</a:t>
            </a:r>
            <a:r>
              <a:rPr sz="1200" spc="-5" dirty="0">
                <a:solidFill>
                  <a:srgbClr val="FFFFFF"/>
                </a:solidFill>
                <a:latin typeface="Arial"/>
                <a:cs typeface="Arial"/>
              </a:rPr>
              <a:t> </a:t>
            </a:r>
            <a:r>
              <a:rPr sz="1200" dirty="0">
                <a:solidFill>
                  <a:srgbClr val="FFFFFF"/>
                </a:solidFill>
                <a:latin typeface="Arial"/>
                <a:cs typeface="Arial"/>
              </a:rPr>
              <a:t>till</a:t>
            </a:r>
            <a:r>
              <a:rPr sz="1200" spc="-5" dirty="0">
                <a:solidFill>
                  <a:srgbClr val="FFFFFF"/>
                </a:solidFill>
                <a:latin typeface="Arial"/>
                <a:cs typeface="Arial"/>
              </a:rPr>
              <a:t> </a:t>
            </a:r>
            <a:r>
              <a:rPr sz="1200" dirty="0">
                <a:solidFill>
                  <a:srgbClr val="FFFFFF"/>
                </a:solidFill>
                <a:latin typeface="Arial"/>
                <a:cs typeface="Arial"/>
              </a:rPr>
              <a:t>attraktiva</a:t>
            </a:r>
            <a:r>
              <a:rPr sz="1200" spc="-5" dirty="0">
                <a:solidFill>
                  <a:srgbClr val="FFFFFF"/>
                </a:solidFill>
                <a:latin typeface="Arial"/>
                <a:cs typeface="Arial"/>
              </a:rPr>
              <a:t> </a:t>
            </a:r>
            <a:r>
              <a:rPr sz="1200" spc="-10" dirty="0">
                <a:solidFill>
                  <a:srgbClr val="FFFFFF"/>
                </a:solidFill>
                <a:latin typeface="Arial"/>
                <a:cs typeface="Arial"/>
              </a:rPr>
              <a:t>matcher.</a:t>
            </a:r>
            <a:endParaRPr sz="1200">
              <a:latin typeface="Arial"/>
              <a:cs typeface="Arial"/>
            </a:endParaRPr>
          </a:p>
          <a:p>
            <a:pPr marL="896619" marR="12700" indent="-340360">
              <a:lnSpc>
                <a:spcPct val="120000"/>
              </a:lnSpc>
              <a:spcBef>
                <a:spcPts val="290"/>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b="1" i="1" dirty="0">
                <a:solidFill>
                  <a:srgbClr val="FFFFFF"/>
                </a:solidFill>
                <a:latin typeface="Arial"/>
                <a:cs typeface="Arial"/>
              </a:rPr>
              <a:t>Aktivitet:</a:t>
            </a:r>
            <a:r>
              <a:rPr sz="1200" b="1" i="1" spc="-20" dirty="0">
                <a:solidFill>
                  <a:srgbClr val="FFFFFF"/>
                </a:solidFill>
                <a:latin typeface="Arial"/>
                <a:cs typeface="Arial"/>
              </a:rPr>
              <a:t> </a:t>
            </a:r>
            <a:r>
              <a:rPr sz="1200" b="1" i="1" dirty="0">
                <a:solidFill>
                  <a:srgbClr val="FFFFFF"/>
                </a:solidFill>
                <a:latin typeface="Arial"/>
                <a:cs typeface="Arial"/>
              </a:rPr>
              <a:t>På</a:t>
            </a:r>
            <a:r>
              <a:rPr sz="1200" b="1" i="1" spc="-5" dirty="0">
                <a:solidFill>
                  <a:srgbClr val="FFFFFF"/>
                </a:solidFill>
                <a:latin typeface="Arial"/>
                <a:cs typeface="Arial"/>
              </a:rPr>
              <a:t> </a:t>
            </a:r>
            <a:r>
              <a:rPr sz="1200" b="1" i="1" dirty="0">
                <a:solidFill>
                  <a:srgbClr val="FFFFFF"/>
                </a:solidFill>
                <a:latin typeface="Arial"/>
                <a:cs typeface="Arial"/>
              </a:rPr>
              <a:t>nivå</a:t>
            </a:r>
            <a:r>
              <a:rPr sz="1200" b="1" i="1" spc="-5" dirty="0">
                <a:solidFill>
                  <a:srgbClr val="FFFFFF"/>
                </a:solidFill>
                <a:latin typeface="Arial"/>
                <a:cs typeface="Arial"/>
              </a:rPr>
              <a:t> </a:t>
            </a:r>
            <a:r>
              <a:rPr sz="1200" b="1" i="1" dirty="0">
                <a:solidFill>
                  <a:srgbClr val="FFFFFF"/>
                </a:solidFill>
                <a:latin typeface="Arial"/>
                <a:cs typeface="Arial"/>
              </a:rPr>
              <a:t>2</a:t>
            </a:r>
            <a:r>
              <a:rPr sz="1200" b="1" i="1" spc="5" dirty="0">
                <a:solidFill>
                  <a:srgbClr val="FFFFFF"/>
                </a:solidFill>
                <a:latin typeface="Arial"/>
                <a:cs typeface="Arial"/>
              </a:rPr>
              <a:t> </a:t>
            </a:r>
            <a:r>
              <a:rPr sz="1200" b="1" i="1" dirty="0">
                <a:solidFill>
                  <a:srgbClr val="FFFFFF"/>
                </a:solidFill>
                <a:latin typeface="Arial"/>
                <a:cs typeface="Arial"/>
              </a:rPr>
              <a:t>visar</a:t>
            </a:r>
            <a:r>
              <a:rPr sz="1200" b="1" i="1" spc="-35" dirty="0">
                <a:solidFill>
                  <a:srgbClr val="FFFFFF"/>
                </a:solidFill>
                <a:latin typeface="Arial"/>
                <a:cs typeface="Arial"/>
              </a:rPr>
              <a:t> </a:t>
            </a:r>
            <a:r>
              <a:rPr sz="1200" b="1" i="1" dirty="0">
                <a:solidFill>
                  <a:srgbClr val="FFFFFF"/>
                </a:solidFill>
                <a:latin typeface="Arial"/>
                <a:cs typeface="Arial"/>
              </a:rPr>
              <a:t>vi löpande</a:t>
            </a:r>
            <a:r>
              <a:rPr sz="1200" b="1" i="1" spc="10" dirty="0">
                <a:solidFill>
                  <a:srgbClr val="FFFFFF"/>
                </a:solidFill>
                <a:latin typeface="Arial"/>
                <a:cs typeface="Arial"/>
              </a:rPr>
              <a:t> </a:t>
            </a:r>
            <a:r>
              <a:rPr sz="1200" b="1" i="1" dirty="0">
                <a:solidFill>
                  <a:srgbClr val="FFFFFF"/>
                </a:solidFill>
                <a:latin typeface="Arial"/>
                <a:cs typeface="Arial"/>
              </a:rPr>
              <a:t>hur</a:t>
            </a:r>
            <a:r>
              <a:rPr sz="1200" b="1" i="1" spc="10" dirty="0">
                <a:solidFill>
                  <a:srgbClr val="FFFFFF"/>
                </a:solidFill>
                <a:latin typeface="Arial"/>
                <a:cs typeface="Arial"/>
              </a:rPr>
              <a:t> </a:t>
            </a:r>
            <a:r>
              <a:rPr sz="1200" b="1" i="1" dirty="0">
                <a:solidFill>
                  <a:srgbClr val="FFFFFF"/>
                </a:solidFill>
                <a:latin typeface="Arial"/>
                <a:cs typeface="Arial"/>
              </a:rPr>
              <a:t>biljettförsäljningen</a:t>
            </a:r>
            <a:r>
              <a:rPr sz="1200" b="1" i="1" spc="10" dirty="0">
                <a:solidFill>
                  <a:srgbClr val="FFFFFF"/>
                </a:solidFill>
                <a:latin typeface="Arial"/>
                <a:cs typeface="Arial"/>
              </a:rPr>
              <a:t> </a:t>
            </a:r>
            <a:r>
              <a:rPr sz="1200" b="1" i="1" dirty="0">
                <a:solidFill>
                  <a:srgbClr val="FFFFFF"/>
                </a:solidFill>
                <a:latin typeface="Arial"/>
                <a:cs typeface="Arial"/>
              </a:rPr>
              <a:t>går</a:t>
            </a:r>
            <a:r>
              <a:rPr sz="1200" b="1" i="1" spc="-10" dirty="0">
                <a:solidFill>
                  <a:srgbClr val="FFFFFF"/>
                </a:solidFill>
                <a:latin typeface="Arial"/>
                <a:cs typeface="Arial"/>
              </a:rPr>
              <a:t> </a:t>
            </a:r>
            <a:r>
              <a:rPr sz="1200" b="1" i="1" dirty="0">
                <a:solidFill>
                  <a:srgbClr val="FFFFFF"/>
                </a:solidFill>
                <a:latin typeface="Arial"/>
                <a:cs typeface="Arial"/>
              </a:rPr>
              <a:t>till</a:t>
            </a:r>
            <a:r>
              <a:rPr sz="1200" b="1" i="1" spc="15" dirty="0">
                <a:solidFill>
                  <a:srgbClr val="FFFFFF"/>
                </a:solidFill>
                <a:latin typeface="Arial"/>
                <a:cs typeface="Arial"/>
              </a:rPr>
              <a:t> </a:t>
            </a:r>
            <a:r>
              <a:rPr sz="1200" b="1" i="1" dirty="0">
                <a:solidFill>
                  <a:srgbClr val="FFFFFF"/>
                </a:solidFill>
                <a:latin typeface="Arial"/>
                <a:cs typeface="Arial"/>
              </a:rPr>
              <a:t>attraktiva</a:t>
            </a:r>
            <a:r>
              <a:rPr sz="1200" b="1" i="1" spc="-30" dirty="0">
                <a:solidFill>
                  <a:srgbClr val="FFFFFF"/>
                </a:solidFill>
                <a:latin typeface="Arial"/>
                <a:cs typeface="Arial"/>
              </a:rPr>
              <a:t> </a:t>
            </a:r>
            <a:r>
              <a:rPr sz="1200" b="1" i="1" spc="-10" dirty="0">
                <a:solidFill>
                  <a:srgbClr val="FFFFFF"/>
                </a:solidFill>
                <a:latin typeface="Arial"/>
                <a:cs typeface="Arial"/>
              </a:rPr>
              <a:t>matcher,</a:t>
            </a:r>
            <a:r>
              <a:rPr sz="1200" b="1" i="1" spc="-30" dirty="0">
                <a:solidFill>
                  <a:srgbClr val="FFFFFF"/>
                </a:solidFill>
                <a:latin typeface="Arial"/>
                <a:cs typeface="Arial"/>
              </a:rPr>
              <a:t> </a:t>
            </a:r>
            <a:r>
              <a:rPr sz="1200" b="1" i="1" dirty="0">
                <a:solidFill>
                  <a:srgbClr val="FFFFFF"/>
                </a:solidFill>
                <a:latin typeface="Arial"/>
                <a:cs typeface="Arial"/>
              </a:rPr>
              <a:t>exempelvis</a:t>
            </a:r>
            <a:r>
              <a:rPr sz="1200" b="1" i="1" spc="-5" dirty="0">
                <a:solidFill>
                  <a:srgbClr val="FFFFFF"/>
                </a:solidFill>
                <a:latin typeface="Arial"/>
                <a:cs typeface="Arial"/>
              </a:rPr>
              <a:t> </a:t>
            </a:r>
            <a:r>
              <a:rPr sz="1200" b="1" i="1" dirty="0">
                <a:solidFill>
                  <a:srgbClr val="FFFFFF"/>
                </a:solidFill>
                <a:latin typeface="Arial"/>
                <a:cs typeface="Arial"/>
              </a:rPr>
              <a:t>genom</a:t>
            </a:r>
            <a:r>
              <a:rPr sz="1200" b="1" i="1" spc="-20" dirty="0">
                <a:solidFill>
                  <a:srgbClr val="FFFFFF"/>
                </a:solidFill>
                <a:latin typeface="Arial"/>
                <a:cs typeface="Arial"/>
              </a:rPr>
              <a:t> </a:t>
            </a:r>
            <a:r>
              <a:rPr sz="1200" b="1" i="1" dirty="0">
                <a:solidFill>
                  <a:srgbClr val="FFFFFF"/>
                </a:solidFill>
                <a:latin typeface="Arial"/>
                <a:cs typeface="Arial"/>
              </a:rPr>
              <a:t>en </a:t>
            </a:r>
            <a:r>
              <a:rPr sz="1200" b="1" i="1" spc="-10" dirty="0">
                <a:solidFill>
                  <a:srgbClr val="FFFFFF"/>
                </a:solidFill>
                <a:latin typeface="Arial"/>
                <a:cs typeface="Arial"/>
              </a:rPr>
              <a:t>biljettbarometer</a:t>
            </a:r>
            <a:r>
              <a:rPr sz="1200" b="1" i="1" spc="-20" dirty="0">
                <a:solidFill>
                  <a:srgbClr val="FFFFFF"/>
                </a:solidFill>
                <a:latin typeface="Arial"/>
                <a:cs typeface="Arial"/>
              </a:rPr>
              <a:t> </a:t>
            </a:r>
            <a:r>
              <a:rPr sz="1200" b="1" i="1" spc="-25" dirty="0">
                <a:solidFill>
                  <a:srgbClr val="FFFFFF"/>
                </a:solidFill>
                <a:latin typeface="Arial"/>
                <a:cs typeface="Arial"/>
              </a:rPr>
              <a:t>på </a:t>
            </a:r>
            <a:r>
              <a:rPr sz="1200" b="1" i="1" spc="-10" dirty="0">
                <a:solidFill>
                  <a:srgbClr val="FFFFFF"/>
                </a:solidFill>
                <a:latin typeface="Arial"/>
                <a:cs typeface="Arial"/>
              </a:rPr>
              <a:t>hemsidan.</a:t>
            </a:r>
            <a:endParaRPr sz="1200">
              <a:latin typeface="Arial"/>
              <a:cs typeface="Arial"/>
            </a:endParaRPr>
          </a:p>
          <a:p>
            <a:pPr marL="421005" indent="-408305">
              <a:lnSpc>
                <a:spcPct val="100000"/>
              </a:lnSpc>
              <a:spcBef>
                <a:spcPts val="705"/>
              </a:spcBef>
              <a:buFont typeface="Arial"/>
              <a:buChar char="•"/>
              <a:tabLst>
                <a:tab pos="421005" algn="l"/>
              </a:tabLst>
            </a:pPr>
            <a:r>
              <a:rPr sz="1600" b="1" dirty="0">
                <a:solidFill>
                  <a:srgbClr val="FFFFFF"/>
                </a:solidFill>
                <a:latin typeface="Arial"/>
                <a:cs typeface="Arial"/>
              </a:rPr>
              <a:t>Nyttja</a:t>
            </a:r>
            <a:r>
              <a:rPr sz="1600" b="1" spc="-50" dirty="0">
                <a:solidFill>
                  <a:srgbClr val="FFFFFF"/>
                </a:solidFill>
                <a:latin typeface="Arial"/>
                <a:cs typeface="Arial"/>
              </a:rPr>
              <a:t> </a:t>
            </a:r>
            <a:r>
              <a:rPr sz="1600" b="1" spc="-10" dirty="0">
                <a:solidFill>
                  <a:srgbClr val="FFFFFF"/>
                </a:solidFill>
                <a:latin typeface="Arial"/>
                <a:cs typeface="Arial"/>
              </a:rPr>
              <a:t>ambassadörer</a:t>
            </a:r>
            <a:endParaRPr sz="1600">
              <a:latin typeface="Arial"/>
              <a:cs typeface="Arial"/>
            </a:endParaRPr>
          </a:p>
          <a:p>
            <a:pPr marL="896619" marR="5080" indent="-340360">
              <a:lnSpc>
                <a:spcPct val="120100"/>
              </a:lnSpc>
              <a:spcBef>
                <a:spcPts val="350"/>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Som</a:t>
            </a:r>
            <a:r>
              <a:rPr sz="1200" spc="-5" dirty="0">
                <a:solidFill>
                  <a:srgbClr val="FFFFFF"/>
                </a:solidFill>
                <a:latin typeface="Arial"/>
                <a:cs typeface="Arial"/>
              </a:rPr>
              <a:t> </a:t>
            </a:r>
            <a:r>
              <a:rPr sz="1200" dirty="0">
                <a:solidFill>
                  <a:srgbClr val="FFFFFF"/>
                </a:solidFill>
                <a:latin typeface="Arial"/>
                <a:cs typeface="Arial"/>
              </a:rPr>
              <a:t>klubb</a:t>
            </a:r>
            <a:r>
              <a:rPr sz="1200" spc="-5" dirty="0">
                <a:solidFill>
                  <a:srgbClr val="FFFFFF"/>
                </a:solidFill>
                <a:latin typeface="Arial"/>
                <a:cs typeface="Arial"/>
              </a:rPr>
              <a:t> </a:t>
            </a:r>
            <a:r>
              <a:rPr sz="1200" dirty="0">
                <a:solidFill>
                  <a:srgbClr val="FFFFFF"/>
                </a:solidFill>
                <a:latin typeface="Arial"/>
                <a:cs typeface="Arial"/>
              </a:rPr>
              <a:t>har ni många</a:t>
            </a:r>
            <a:r>
              <a:rPr sz="1200" spc="-15" dirty="0">
                <a:solidFill>
                  <a:srgbClr val="FFFFFF"/>
                </a:solidFill>
                <a:latin typeface="Arial"/>
                <a:cs typeface="Arial"/>
              </a:rPr>
              <a:t> </a:t>
            </a:r>
            <a:r>
              <a:rPr sz="1200" dirty="0">
                <a:solidFill>
                  <a:srgbClr val="FFFFFF"/>
                </a:solidFill>
                <a:latin typeface="Arial"/>
                <a:cs typeface="Arial"/>
              </a:rPr>
              <a:t>ambassadörer</a:t>
            </a:r>
            <a:r>
              <a:rPr sz="1200" spc="-50" dirty="0">
                <a:solidFill>
                  <a:srgbClr val="FFFFFF"/>
                </a:solidFill>
                <a:latin typeface="Arial"/>
                <a:cs typeface="Arial"/>
              </a:rPr>
              <a:t> </a:t>
            </a:r>
            <a:r>
              <a:rPr sz="1200" dirty="0">
                <a:solidFill>
                  <a:srgbClr val="FFFFFF"/>
                </a:solidFill>
                <a:latin typeface="Arial"/>
                <a:cs typeface="Arial"/>
              </a:rPr>
              <a:t>–</a:t>
            </a:r>
            <a:r>
              <a:rPr sz="1200" spc="10" dirty="0">
                <a:solidFill>
                  <a:srgbClr val="FFFFFF"/>
                </a:solidFill>
                <a:latin typeface="Arial"/>
                <a:cs typeface="Arial"/>
              </a:rPr>
              <a:t> </a:t>
            </a:r>
            <a:r>
              <a:rPr sz="1200" spc="-10" dirty="0">
                <a:solidFill>
                  <a:srgbClr val="FFFFFF"/>
                </a:solidFill>
                <a:latin typeface="Arial"/>
                <a:cs typeface="Arial"/>
              </a:rPr>
              <a:t>medlemmar,</a:t>
            </a:r>
            <a:r>
              <a:rPr sz="1200" spc="-20" dirty="0">
                <a:solidFill>
                  <a:srgbClr val="FFFFFF"/>
                </a:solidFill>
                <a:latin typeface="Arial"/>
                <a:cs typeface="Arial"/>
              </a:rPr>
              <a:t> </a:t>
            </a:r>
            <a:r>
              <a:rPr sz="1200" spc="-10" dirty="0">
                <a:solidFill>
                  <a:srgbClr val="FFFFFF"/>
                </a:solidFill>
                <a:latin typeface="Arial"/>
                <a:cs typeface="Arial"/>
              </a:rPr>
              <a:t>supporterorganisation,</a:t>
            </a:r>
            <a:r>
              <a:rPr sz="1200" spc="-20" dirty="0">
                <a:solidFill>
                  <a:srgbClr val="FFFFFF"/>
                </a:solidFill>
                <a:latin typeface="Arial"/>
                <a:cs typeface="Arial"/>
              </a:rPr>
              <a:t> </a:t>
            </a:r>
            <a:r>
              <a:rPr sz="1200" spc="-10" dirty="0">
                <a:solidFill>
                  <a:srgbClr val="FFFFFF"/>
                </a:solidFill>
                <a:latin typeface="Arial"/>
                <a:cs typeface="Arial"/>
              </a:rPr>
              <a:t>säsongskortsinnehavare,</a:t>
            </a:r>
            <a:r>
              <a:rPr sz="1200" spc="-20" dirty="0">
                <a:solidFill>
                  <a:srgbClr val="FFFFFF"/>
                </a:solidFill>
                <a:latin typeface="Arial"/>
                <a:cs typeface="Arial"/>
              </a:rPr>
              <a:t> </a:t>
            </a:r>
            <a:r>
              <a:rPr sz="1200" dirty="0">
                <a:solidFill>
                  <a:srgbClr val="FFFFFF"/>
                </a:solidFill>
                <a:latin typeface="Arial"/>
                <a:cs typeface="Arial"/>
              </a:rPr>
              <a:t>funktionärer</a:t>
            </a:r>
            <a:r>
              <a:rPr sz="1200" spc="-25" dirty="0">
                <a:solidFill>
                  <a:srgbClr val="FFFFFF"/>
                </a:solidFill>
                <a:latin typeface="Arial"/>
                <a:cs typeface="Arial"/>
              </a:rPr>
              <a:t> </a:t>
            </a:r>
            <a:r>
              <a:rPr sz="1200" dirty="0">
                <a:solidFill>
                  <a:srgbClr val="FFFFFF"/>
                </a:solidFill>
                <a:latin typeface="Arial"/>
                <a:cs typeface="Arial"/>
              </a:rPr>
              <a:t>etc.</a:t>
            </a:r>
            <a:r>
              <a:rPr sz="1200" spc="15" dirty="0">
                <a:solidFill>
                  <a:srgbClr val="FFFFFF"/>
                </a:solidFill>
                <a:latin typeface="Arial"/>
                <a:cs typeface="Arial"/>
              </a:rPr>
              <a:t> </a:t>
            </a:r>
            <a:r>
              <a:rPr sz="1200" dirty="0">
                <a:solidFill>
                  <a:srgbClr val="FFFFFF"/>
                </a:solidFill>
                <a:latin typeface="Arial"/>
                <a:cs typeface="Arial"/>
              </a:rPr>
              <a:t>Det</a:t>
            </a:r>
            <a:r>
              <a:rPr sz="1200" spc="5" dirty="0">
                <a:solidFill>
                  <a:srgbClr val="FFFFFF"/>
                </a:solidFill>
                <a:latin typeface="Arial"/>
                <a:cs typeface="Arial"/>
              </a:rPr>
              <a:t> </a:t>
            </a:r>
            <a:r>
              <a:rPr sz="1200" dirty="0">
                <a:solidFill>
                  <a:srgbClr val="FFFFFF"/>
                </a:solidFill>
                <a:latin typeface="Arial"/>
                <a:cs typeface="Arial"/>
              </a:rPr>
              <a:t>är</a:t>
            </a:r>
            <a:r>
              <a:rPr sz="1200" spc="15" dirty="0">
                <a:solidFill>
                  <a:srgbClr val="FFFFFF"/>
                </a:solidFill>
                <a:latin typeface="Arial"/>
                <a:cs typeface="Arial"/>
              </a:rPr>
              <a:t> </a:t>
            </a:r>
            <a:r>
              <a:rPr sz="1200" dirty="0">
                <a:solidFill>
                  <a:srgbClr val="FFFFFF"/>
                </a:solidFill>
                <a:latin typeface="Arial"/>
                <a:cs typeface="Arial"/>
              </a:rPr>
              <a:t>viktigt</a:t>
            </a:r>
            <a:r>
              <a:rPr sz="1200" spc="70" dirty="0">
                <a:solidFill>
                  <a:srgbClr val="FFFFFF"/>
                </a:solidFill>
                <a:latin typeface="Arial"/>
                <a:cs typeface="Arial"/>
              </a:rPr>
              <a:t> </a:t>
            </a:r>
            <a:r>
              <a:rPr sz="1200" spc="-25" dirty="0">
                <a:solidFill>
                  <a:srgbClr val="FFFFFF"/>
                </a:solidFill>
                <a:latin typeface="Arial"/>
                <a:cs typeface="Arial"/>
              </a:rPr>
              <a:t>att </a:t>
            </a:r>
            <a:r>
              <a:rPr sz="1200" dirty="0">
                <a:solidFill>
                  <a:srgbClr val="FFFFFF"/>
                </a:solidFill>
                <a:latin typeface="Arial"/>
                <a:cs typeface="Arial"/>
              </a:rPr>
              <a:t>utforma</a:t>
            </a:r>
            <a:r>
              <a:rPr sz="1200" spc="-30" dirty="0">
                <a:solidFill>
                  <a:srgbClr val="FFFFFF"/>
                </a:solidFill>
                <a:latin typeface="Arial"/>
                <a:cs typeface="Arial"/>
              </a:rPr>
              <a:t> </a:t>
            </a:r>
            <a:r>
              <a:rPr sz="1200" dirty="0">
                <a:solidFill>
                  <a:srgbClr val="FFFFFF"/>
                </a:solidFill>
                <a:latin typeface="Arial"/>
                <a:cs typeface="Arial"/>
              </a:rPr>
              <a:t>attraktiva </a:t>
            </a:r>
            <a:r>
              <a:rPr sz="1200" spc="-10" dirty="0">
                <a:solidFill>
                  <a:srgbClr val="FFFFFF"/>
                </a:solidFill>
                <a:latin typeface="Arial"/>
                <a:cs typeface="Arial"/>
              </a:rPr>
              <a:t>biljetterbjudanden</a:t>
            </a:r>
            <a:r>
              <a:rPr sz="1200" dirty="0">
                <a:solidFill>
                  <a:srgbClr val="FFFFFF"/>
                </a:solidFill>
                <a:latin typeface="Arial"/>
                <a:cs typeface="Arial"/>
              </a:rPr>
              <a:t> som</a:t>
            </a:r>
            <a:r>
              <a:rPr sz="1200" spc="-30" dirty="0">
                <a:solidFill>
                  <a:srgbClr val="FFFFFF"/>
                </a:solidFill>
                <a:latin typeface="Arial"/>
                <a:cs typeface="Arial"/>
              </a:rPr>
              <a:t> </a:t>
            </a:r>
            <a:r>
              <a:rPr sz="1200" dirty="0">
                <a:solidFill>
                  <a:srgbClr val="FFFFFF"/>
                </a:solidFill>
                <a:latin typeface="Arial"/>
                <a:cs typeface="Arial"/>
              </a:rPr>
              <a:t>aktivt</a:t>
            </a:r>
            <a:r>
              <a:rPr sz="1200" spc="30" dirty="0">
                <a:solidFill>
                  <a:srgbClr val="FFFFFF"/>
                </a:solidFill>
                <a:latin typeface="Arial"/>
                <a:cs typeface="Arial"/>
              </a:rPr>
              <a:t> </a:t>
            </a:r>
            <a:r>
              <a:rPr sz="1200" dirty="0">
                <a:solidFill>
                  <a:srgbClr val="FFFFFF"/>
                </a:solidFill>
                <a:latin typeface="Arial"/>
                <a:cs typeface="Arial"/>
              </a:rPr>
              <a:t>sprids</a:t>
            </a:r>
            <a:r>
              <a:rPr sz="1200" spc="-10" dirty="0">
                <a:solidFill>
                  <a:srgbClr val="FFFFFF"/>
                </a:solidFill>
                <a:latin typeface="Arial"/>
                <a:cs typeface="Arial"/>
              </a:rPr>
              <a:t> </a:t>
            </a:r>
            <a:r>
              <a:rPr sz="1200" dirty="0">
                <a:solidFill>
                  <a:srgbClr val="FFFFFF"/>
                </a:solidFill>
                <a:latin typeface="Arial"/>
                <a:cs typeface="Arial"/>
              </a:rPr>
              <a:t>i</a:t>
            </a:r>
            <a:r>
              <a:rPr sz="1200" spc="10" dirty="0">
                <a:solidFill>
                  <a:srgbClr val="FFFFFF"/>
                </a:solidFill>
                <a:latin typeface="Arial"/>
                <a:cs typeface="Arial"/>
              </a:rPr>
              <a:t> </a:t>
            </a:r>
            <a:r>
              <a:rPr sz="1200" dirty="0">
                <a:solidFill>
                  <a:srgbClr val="FFFFFF"/>
                </a:solidFill>
                <a:latin typeface="Arial"/>
                <a:cs typeface="Arial"/>
              </a:rPr>
              <a:t>dessa</a:t>
            </a:r>
            <a:r>
              <a:rPr sz="1200" spc="-5" dirty="0">
                <a:solidFill>
                  <a:srgbClr val="FFFFFF"/>
                </a:solidFill>
                <a:latin typeface="Arial"/>
                <a:cs typeface="Arial"/>
              </a:rPr>
              <a:t> </a:t>
            </a:r>
            <a:r>
              <a:rPr sz="1200" spc="-10" dirty="0">
                <a:solidFill>
                  <a:srgbClr val="FFFFFF"/>
                </a:solidFill>
                <a:latin typeface="Arial"/>
                <a:cs typeface="Arial"/>
              </a:rPr>
              <a:t>”ambassadörsmålgrupper”.</a:t>
            </a:r>
            <a:r>
              <a:rPr sz="1200" spc="-5" dirty="0">
                <a:solidFill>
                  <a:srgbClr val="FFFFFF"/>
                </a:solidFill>
                <a:latin typeface="Arial"/>
                <a:cs typeface="Arial"/>
              </a:rPr>
              <a:t> </a:t>
            </a:r>
            <a:r>
              <a:rPr sz="1200" dirty="0">
                <a:solidFill>
                  <a:srgbClr val="FFFFFF"/>
                </a:solidFill>
                <a:latin typeface="Arial"/>
                <a:cs typeface="Arial"/>
              </a:rPr>
              <a:t>Det kan exempelvis</a:t>
            </a:r>
            <a:r>
              <a:rPr sz="1200" spc="-15" dirty="0">
                <a:solidFill>
                  <a:srgbClr val="FFFFFF"/>
                </a:solidFill>
                <a:latin typeface="Arial"/>
                <a:cs typeface="Arial"/>
              </a:rPr>
              <a:t> </a:t>
            </a:r>
            <a:r>
              <a:rPr sz="1200" dirty="0">
                <a:solidFill>
                  <a:srgbClr val="FFFFFF"/>
                </a:solidFill>
                <a:latin typeface="Arial"/>
                <a:cs typeface="Arial"/>
              </a:rPr>
              <a:t>innebära att</a:t>
            </a:r>
            <a:r>
              <a:rPr sz="1200" spc="-20" dirty="0">
                <a:solidFill>
                  <a:srgbClr val="FFFFFF"/>
                </a:solidFill>
                <a:latin typeface="Arial"/>
                <a:cs typeface="Arial"/>
              </a:rPr>
              <a:t> </a:t>
            </a:r>
            <a:r>
              <a:rPr sz="1200" spc="-25" dirty="0">
                <a:solidFill>
                  <a:srgbClr val="FFFFFF"/>
                </a:solidFill>
                <a:latin typeface="Arial"/>
                <a:cs typeface="Arial"/>
              </a:rPr>
              <a:t>en </a:t>
            </a:r>
            <a:r>
              <a:rPr sz="1200" dirty="0">
                <a:solidFill>
                  <a:srgbClr val="FFFFFF"/>
                </a:solidFill>
                <a:latin typeface="Arial"/>
                <a:cs typeface="Arial"/>
              </a:rPr>
              <a:t>säsongskortsinnehavare</a:t>
            </a:r>
            <a:r>
              <a:rPr sz="1200" spc="-35" dirty="0">
                <a:solidFill>
                  <a:srgbClr val="FFFFFF"/>
                </a:solidFill>
                <a:latin typeface="Arial"/>
                <a:cs typeface="Arial"/>
              </a:rPr>
              <a:t> </a:t>
            </a:r>
            <a:r>
              <a:rPr sz="1200" dirty="0">
                <a:solidFill>
                  <a:srgbClr val="FFFFFF"/>
                </a:solidFill>
                <a:latin typeface="Arial"/>
                <a:cs typeface="Arial"/>
              </a:rPr>
              <a:t>får</a:t>
            </a:r>
            <a:r>
              <a:rPr sz="1200" spc="-20" dirty="0">
                <a:solidFill>
                  <a:srgbClr val="FFFFFF"/>
                </a:solidFill>
                <a:latin typeface="Arial"/>
                <a:cs typeface="Arial"/>
              </a:rPr>
              <a:t> </a:t>
            </a:r>
            <a:r>
              <a:rPr sz="1200" dirty="0">
                <a:solidFill>
                  <a:srgbClr val="FFFFFF"/>
                </a:solidFill>
                <a:latin typeface="Arial"/>
                <a:cs typeface="Arial"/>
              </a:rPr>
              <a:t>ta med</a:t>
            </a:r>
            <a:r>
              <a:rPr sz="1200" spc="-35" dirty="0">
                <a:solidFill>
                  <a:srgbClr val="FFFFFF"/>
                </a:solidFill>
                <a:latin typeface="Arial"/>
                <a:cs typeface="Arial"/>
              </a:rPr>
              <a:t> </a:t>
            </a:r>
            <a:r>
              <a:rPr sz="1200" dirty="0">
                <a:solidFill>
                  <a:srgbClr val="FFFFFF"/>
                </a:solidFill>
                <a:latin typeface="Arial"/>
                <a:cs typeface="Arial"/>
              </a:rPr>
              <a:t>sig någon</a:t>
            </a:r>
            <a:r>
              <a:rPr sz="1200" spc="-35" dirty="0">
                <a:solidFill>
                  <a:srgbClr val="FFFFFF"/>
                </a:solidFill>
                <a:latin typeface="Arial"/>
                <a:cs typeface="Arial"/>
              </a:rPr>
              <a:t> </a:t>
            </a:r>
            <a:r>
              <a:rPr sz="1200" dirty="0">
                <a:solidFill>
                  <a:srgbClr val="FFFFFF"/>
                </a:solidFill>
                <a:latin typeface="Arial"/>
                <a:cs typeface="Arial"/>
              </a:rPr>
              <a:t>som</a:t>
            </a:r>
            <a:r>
              <a:rPr sz="1200" spc="-20" dirty="0">
                <a:solidFill>
                  <a:srgbClr val="FFFFFF"/>
                </a:solidFill>
                <a:latin typeface="Arial"/>
                <a:cs typeface="Arial"/>
              </a:rPr>
              <a:t> </a:t>
            </a:r>
            <a:r>
              <a:rPr sz="1200" dirty="0">
                <a:solidFill>
                  <a:srgbClr val="FFFFFF"/>
                </a:solidFill>
                <a:latin typeface="Arial"/>
                <a:cs typeface="Arial"/>
              </a:rPr>
              <a:t>inte</a:t>
            </a:r>
            <a:r>
              <a:rPr sz="1200" spc="-10" dirty="0">
                <a:solidFill>
                  <a:srgbClr val="FFFFFF"/>
                </a:solidFill>
                <a:latin typeface="Arial"/>
                <a:cs typeface="Arial"/>
              </a:rPr>
              <a:t> </a:t>
            </a:r>
            <a:r>
              <a:rPr sz="1200" dirty="0">
                <a:solidFill>
                  <a:srgbClr val="FFFFFF"/>
                </a:solidFill>
                <a:latin typeface="Arial"/>
                <a:cs typeface="Arial"/>
              </a:rPr>
              <a:t>varit</a:t>
            </a:r>
            <a:r>
              <a:rPr sz="1200" spc="10" dirty="0">
                <a:solidFill>
                  <a:srgbClr val="FFFFFF"/>
                </a:solidFill>
                <a:latin typeface="Arial"/>
                <a:cs typeface="Arial"/>
              </a:rPr>
              <a:t> </a:t>
            </a:r>
            <a:r>
              <a:rPr sz="1200" dirty="0">
                <a:solidFill>
                  <a:srgbClr val="FFFFFF"/>
                </a:solidFill>
                <a:latin typeface="Arial"/>
                <a:cs typeface="Arial"/>
              </a:rPr>
              <a:t>på</a:t>
            </a:r>
            <a:r>
              <a:rPr sz="1200" spc="-25" dirty="0">
                <a:solidFill>
                  <a:srgbClr val="FFFFFF"/>
                </a:solidFill>
                <a:latin typeface="Arial"/>
                <a:cs typeface="Arial"/>
              </a:rPr>
              <a:t> </a:t>
            </a:r>
            <a:r>
              <a:rPr sz="1200" dirty="0">
                <a:solidFill>
                  <a:srgbClr val="FFFFFF"/>
                </a:solidFill>
                <a:latin typeface="Arial"/>
                <a:cs typeface="Arial"/>
              </a:rPr>
              <a:t>match</a:t>
            </a:r>
            <a:r>
              <a:rPr sz="1200" spc="-25" dirty="0">
                <a:solidFill>
                  <a:srgbClr val="FFFFFF"/>
                </a:solidFill>
                <a:latin typeface="Arial"/>
                <a:cs typeface="Arial"/>
              </a:rPr>
              <a:t> </a:t>
            </a:r>
            <a:r>
              <a:rPr sz="1200" dirty="0">
                <a:solidFill>
                  <a:srgbClr val="FFFFFF"/>
                </a:solidFill>
                <a:latin typeface="Arial"/>
                <a:cs typeface="Arial"/>
              </a:rPr>
              <a:t>tidigare</a:t>
            </a:r>
            <a:r>
              <a:rPr sz="1200" spc="-25" dirty="0">
                <a:solidFill>
                  <a:srgbClr val="FFFFFF"/>
                </a:solidFill>
                <a:latin typeface="Arial"/>
                <a:cs typeface="Arial"/>
              </a:rPr>
              <a:t> </a:t>
            </a:r>
            <a:r>
              <a:rPr sz="1200" dirty="0">
                <a:solidFill>
                  <a:srgbClr val="FFFFFF"/>
                </a:solidFill>
                <a:latin typeface="Arial"/>
                <a:cs typeface="Arial"/>
              </a:rPr>
              <a:t>utan</a:t>
            </a:r>
            <a:r>
              <a:rPr sz="1200" spc="-25" dirty="0">
                <a:solidFill>
                  <a:srgbClr val="FFFFFF"/>
                </a:solidFill>
                <a:latin typeface="Arial"/>
                <a:cs typeface="Arial"/>
              </a:rPr>
              <a:t> </a:t>
            </a:r>
            <a:r>
              <a:rPr sz="1200" dirty="0">
                <a:solidFill>
                  <a:srgbClr val="FFFFFF"/>
                </a:solidFill>
                <a:latin typeface="Arial"/>
                <a:cs typeface="Arial"/>
              </a:rPr>
              <a:t>extra </a:t>
            </a:r>
            <a:r>
              <a:rPr sz="1200" spc="-10" dirty="0">
                <a:solidFill>
                  <a:srgbClr val="FFFFFF"/>
                </a:solidFill>
                <a:latin typeface="Arial"/>
                <a:cs typeface="Arial"/>
              </a:rPr>
              <a:t>kostnad.</a:t>
            </a:r>
            <a:endParaRPr sz="1200">
              <a:latin typeface="Arial"/>
              <a:cs typeface="Arial"/>
            </a:endParaRPr>
          </a:p>
          <a:p>
            <a:pPr marL="556260">
              <a:lnSpc>
                <a:spcPct val="100000"/>
              </a:lnSpc>
              <a:spcBef>
                <a:spcPts val="575"/>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b="1" i="1" dirty="0">
                <a:solidFill>
                  <a:srgbClr val="FFFFFF"/>
                </a:solidFill>
                <a:latin typeface="Arial"/>
                <a:cs typeface="Arial"/>
              </a:rPr>
              <a:t>Aktivitet:</a:t>
            </a:r>
            <a:r>
              <a:rPr sz="1200" b="1" i="1" spc="-15" dirty="0">
                <a:solidFill>
                  <a:srgbClr val="FFFFFF"/>
                </a:solidFill>
                <a:latin typeface="Arial"/>
                <a:cs typeface="Arial"/>
              </a:rPr>
              <a:t> </a:t>
            </a:r>
            <a:r>
              <a:rPr sz="1200" b="1" i="1" dirty="0">
                <a:solidFill>
                  <a:srgbClr val="FFFFFF"/>
                </a:solidFill>
                <a:latin typeface="Arial"/>
                <a:cs typeface="Arial"/>
              </a:rPr>
              <a:t>På nivå</a:t>
            </a:r>
            <a:r>
              <a:rPr sz="1200" b="1" i="1" spc="5" dirty="0">
                <a:solidFill>
                  <a:srgbClr val="FFFFFF"/>
                </a:solidFill>
                <a:latin typeface="Arial"/>
                <a:cs typeface="Arial"/>
              </a:rPr>
              <a:t> </a:t>
            </a:r>
            <a:r>
              <a:rPr sz="1200" b="1" i="1" dirty="0">
                <a:solidFill>
                  <a:srgbClr val="FFFFFF"/>
                </a:solidFill>
                <a:latin typeface="Arial"/>
                <a:cs typeface="Arial"/>
              </a:rPr>
              <a:t>2</a:t>
            </a:r>
            <a:r>
              <a:rPr sz="1200" b="1" i="1" spc="10" dirty="0">
                <a:solidFill>
                  <a:srgbClr val="FFFFFF"/>
                </a:solidFill>
                <a:latin typeface="Arial"/>
                <a:cs typeface="Arial"/>
              </a:rPr>
              <a:t> </a:t>
            </a:r>
            <a:r>
              <a:rPr sz="1200" b="1" i="1" dirty="0">
                <a:solidFill>
                  <a:srgbClr val="FFFFFF"/>
                </a:solidFill>
                <a:latin typeface="Arial"/>
                <a:cs typeface="Arial"/>
              </a:rPr>
              <a:t>använder</a:t>
            </a:r>
            <a:r>
              <a:rPr sz="1200" b="1" i="1" spc="-15" dirty="0">
                <a:solidFill>
                  <a:srgbClr val="FFFFFF"/>
                </a:solidFill>
                <a:latin typeface="Arial"/>
                <a:cs typeface="Arial"/>
              </a:rPr>
              <a:t> </a:t>
            </a:r>
            <a:r>
              <a:rPr sz="1200" b="1" i="1" dirty="0">
                <a:solidFill>
                  <a:srgbClr val="FFFFFF"/>
                </a:solidFill>
                <a:latin typeface="Arial"/>
                <a:cs typeface="Arial"/>
              </a:rPr>
              <a:t>vi</a:t>
            </a:r>
            <a:r>
              <a:rPr sz="1200" b="1" i="1" spc="-5" dirty="0">
                <a:solidFill>
                  <a:srgbClr val="FFFFFF"/>
                </a:solidFill>
                <a:latin typeface="Arial"/>
                <a:cs typeface="Arial"/>
              </a:rPr>
              <a:t> </a:t>
            </a:r>
            <a:r>
              <a:rPr sz="1200" b="1" i="1" dirty="0">
                <a:solidFill>
                  <a:srgbClr val="FFFFFF"/>
                </a:solidFill>
                <a:latin typeface="Arial"/>
                <a:cs typeface="Arial"/>
              </a:rPr>
              <a:t>aktivt</a:t>
            </a:r>
            <a:r>
              <a:rPr sz="1200" b="1" i="1" spc="-5" dirty="0">
                <a:solidFill>
                  <a:srgbClr val="FFFFFF"/>
                </a:solidFill>
                <a:latin typeface="Arial"/>
                <a:cs typeface="Arial"/>
              </a:rPr>
              <a:t> </a:t>
            </a:r>
            <a:r>
              <a:rPr sz="1200" b="1" i="1" dirty="0">
                <a:solidFill>
                  <a:srgbClr val="FFFFFF"/>
                </a:solidFill>
                <a:latin typeface="Arial"/>
                <a:cs typeface="Arial"/>
              </a:rPr>
              <a:t>ambassadörer</a:t>
            </a:r>
            <a:r>
              <a:rPr sz="1200" b="1" i="1" spc="-30" dirty="0">
                <a:solidFill>
                  <a:srgbClr val="FFFFFF"/>
                </a:solidFill>
                <a:latin typeface="Arial"/>
                <a:cs typeface="Arial"/>
              </a:rPr>
              <a:t> </a:t>
            </a:r>
            <a:r>
              <a:rPr sz="1200" b="1" i="1" dirty="0">
                <a:solidFill>
                  <a:srgbClr val="FFFFFF"/>
                </a:solidFill>
                <a:latin typeface="Arial"/>
                <a:cs typeface="Arial"/>
              </a:rPr>
              <a:t>i</a:t>
            </a:r>
            <a:r>
              <a:rPr sz="1200" b="1" i="1" spc="5" dirty="0">
                <a:solidFill>
                  <a:srgbClr val="FFFFFF"/>
                </a:solidFill>
                <a:latin typeface="Arial"/>
                <a:cs typeface="Arial"/>
              </a:rPr>
              <a:t> </a:t>
            </a:r>
            <a:r>
              <a:rPr sz="1200" b="1" i="1" spc="-10" dirty="0">
                <a:solidFill>
                  <a:srgbClr val="FFFFFF"/>
                </a:solidFill>
                <a:latin typeface="Arial"/>
                <a:cs typeface="Arial"/>
              </a:rPr>
              <a:t>kampanjer/aktiviteter</a:t>
            </a:r>
            <a:r>
              <a:rPr sz="1200" b="1" i="1" spc="-35" dirty="0">
                <a:solidFill>
                  <a:srgbClr val="FFFFFF"/>
                </a:solidFill>
                <a:latin typeface="Arial"/>
                <a:cs typeface="Arial"/>
              </a:rPr>
              <a:t> </a:t>
            </a:r>
            <a:r>
              <a:rPr sz="1200" b="1" i="1" dirty="0">
                <a:solidFill>
                  <a:srgbClr val="FFFFFF"/>
                </a:solidFill>
                <a:latin typeface="Arial"/>
                <a:cs typeface="Arial"/>
              </a:rPr>
              <a:t>för</a:t>
            </a:r>
            <a:r>
              <a:rPr sz="1200" b="1" i="1" spc="15" dirty="0">
                <a:solidFill>
                  <a:srgbClr val="FFFFFF"/>
                </a:solidFill>
                <a:latin typeface="Arial"/>
                <a:cs typeface="Arial"/>
              </a:rPr>
              <a:t> </a:t>
            </a:r>
            <a:r>
              <a:rPr sz="1200" b="1" i="1" dirty="0">
                <a:solidFill>
                  <a:srgbClr val="FFFFFF"/>
                </a:solidFill>
                <a:latin typeface="Arial"/>
                <a:cs typeface="Arial"/>
              </a:rPr>
              <a:t>att driva</a:t>
            </a:r>
            <a:r>
              <a:rPr sz="1200" b="1" i="1" spc="-15" dirty="0">
                <a:solidFill>
                  <a:srgbClr val="FFFFFF"/>
                </a:solidFill>
                <a:latin typeface="Arial"/>
                <a:cs typeface="Arial"/>
              </a:rPr>
              <a:t> </a:t>
            </a:r>
            <a:r>
              <a:rPr sz="1200" b="1" i="1" dirty="0">
                <a:solidFill>
                  <a:srgbClr val="FFFFFF"/>
                </a:solidFill>
                <a:latin typeface="Arial"/>
                <a:cs typeface="Arial"/>
              </a:rPr>
              <a:t>försäljning</a:t>
            </a:r>
            <a:r>
              <a:rPr sz="1200" b="1" i="1" spc="20" dirty="0">
                <a:solidFill>
                  <a:srgbClr val="FFFFFF"/>
                </a:solidFill>
                <a:latin typeface="Arial"/>
                <a:cs typeface="Arial"/>
              </a:rPr>
              <a:t> </a:t>
            </a:r>
            <a:r>
              <a:rPr sz="1200" b="1" i="1" dirty="0">
                <a:solidFill>
                  <a:srgbClr val="FFFFFF"/>
                </a:solidFill>
                <a:latin typeface="Arial"/>
                <a:cs typeface="Arial"/>
              </a:rPr>
              <a:t>av </a:t>
            </a:r>
            <a:r>
              <a:rPr sz="1200" b="1" i="1" spc="-10" dirty="0">
                <a:solidFill>
                  <a:srgbClr val="FFFFFF"/>
                </a:solidFill>
                <a:latin typeface="Arial"/>
                <a:cs typeface="Arial"/>
              </a:rPr>
              <a:t>biljetter.</a:t>
            </a:r>
            <a:endParaRPr sz="1200">
              <a:latin typeface="Arial"/>
              <a:cs typeface="Arial"/>
            </a:endParaRPr>
          </a:p>
        </p:txBody>
      </p:sp>
      <p:sp>
        <p:nvSpPr>
          <p:cNvPr id="4" name="object 4"/>
          <p:cNvSpPr txBox="1"/>
          <p:nvPr/>
        </p:nvSpPr>
        <p:spPr>
          <a:xfrm>
            <a:off x="10328275" y="898652"/>
            <a:ext cx="1480185"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Upplevelseprocessen</a:t>
            </a:r>
            <a:endParaRPr sz="1200">
              <a:latin typeface="Arial"/>
              <a:cs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22914" y="1236439"/>
            <a:ext cx="3911600" cy="513715"/>
          </a:xfrm>
          <a:prstGeom prst="rect">
            <a:avLst/>
          </a:prstGeom>
        </p:spPr>
        <p:txBody>
          <a:bodyPr vert="horz" wrap="square" lIns="0" tIns="13335" rIns="0" bIns="0" rtlCol="0">
            <a:spAutoFit/>
          </a:bodyPr>
          <a:lstStyle/>
          <a:p>
            <a:pPr marL="12700">
              <a:lnSpc>
                <a:spcPct val="100000"/>
              </a:lnSpc>
              <a:spcBef>
                <a:spcPts val="105"/>
              </a:spcBef>
            </a:pPr>
            <a:r>
              <a:rPr sz="3200" spc="-10" dirty="0"/>
              <a:t>Upplevelseprocessen</a:t>
            </a:r>
            <a:endParaRPr sz="3200" dirty="0"/>
          </a:p>
        </p:txBody>
      </p:sp>
      <p:grpSp>
        <p:nvGrpSpPr>
          <p:cNvPr id="3" name="object 3"/>
          <p:cNvGrpSpPr/>
          <p:nvPr/>
        </p:nvGrpSpPr>
        <p:grpSpPr>
          <a:xfrm>
            <a:off x="1735835" y="2851365"/>
            <a:ext cx="8807450" cy="603885"/>
            <a:chOff x="1735835" y="2851365"/>
            <a:chExt cx="8807450" cy="603885"/>
          </a:xfrm>
        </p:grpSpPr>
        <p:pic>
          <p:nvPicPr>
            <p:cNvPr id="4" name="object 4"/>
            <p:cNvPicPr/>
            <p:nvPr/>
          </p:nvPicPr>
          <p:blipFill>
            <a:blip r:embed="rId2" cstate="print"/>
            <a:stretch>
              <a:fillRect/>
            </a:stretch>
          </p:blipFill>
          <p:spPr>
            <a:xfrm>
              <a:off x="1735835" y="2924543"/>
              <a:ext cx="8807196" cy="496836"/>
            </a:xfrm>
            <a:prstGeom prst="rect">
              <a:avLst/>
            </a:prstGeom>
          </p:spPr>
        </p:pic>
        <p:sp>
          <p:nvSpPr>
            <p:cNvPr id="5" name="object 5"/>
            <p:cNvSpPr/>
            <p:nvPr/>
          </p:nvSpPr>
          <p:spPr>
            <a:xfrm>
              <a:off x="1779269" y="3049269"/>
              <a:ext cx="8517890" cy="206375"/>
            </a:xfrm>
            <a:custGeom>
              <a:avLst/>
              <a:gdLst/>
              <a:ahLst/>
              <a:cxnLst/>
              <a:rect l="l" t="t" r="r" b="b"/>
              <a:pathLst>
                <a:path w="8517890" h="206375">
                  <a:moveTo>
                    <a:pt x="8311260" y="123820"/>
                  </a:moveTo>
                  <a:lnTo>
                    <a:pt x="8311260" y="206375"/>
                  </a:lnTo>
                  <a:lnTo>
                    <a:pt x="8476259" y="123825"/>
                  </a:lnTo>
                  <a:lnTo>
                    <a:pt x="8311260" y="123820"/>
                  </a:lnTo>
                  <a:close/>
                </a:path>
                <a:path w="8517890" h="206375">
                  <a:moveTo>
                    <a:pt x="8311260" y="82545"/>
                  </a:moveTo>
                  <a:lnTo>
                    <a:pt x="8311260" y="123820"/>
                  </a:lnTo>
                  <a:lnTo>
                    <a:pt x="8331834" y="123825"/>
                  </a:lnTo>
                  <a:lnTo>
                    <a:pt x="8331834" y="82550"/>
                  </a:lnTo>
                  <a:lnTo>
                    <a:pt x="8311260" y="82545"/>
                  </a:lnTo>
                  <a:close/>
                </a:path>
                <a:path w="8517890" h="206375">
                  <a:moveTo>
                    <a:pt x="8311260" y="0"/>
                  </a:moveTo>
                  <a:lnTo>
                    <a:pt x="8311260" y="82545"/>
                  </a:lnTo>
                  <a:lnTo>
                    <a:pt x="8331834" y="82550"/>
                  </a:lnTo>
                  <a:lnTo>
                    <a:pt x="8331834" y="123825"/>
                  </a:lnTo>
                  <a:lnTo>
                    <a:pt x="8476267" y="123820"/>
                  </a:lnTo>
                  <a:lnTo>
                    <a:pt x="8517636" y="103124"/>
                  </a:lnTo>
                  <a:lnTo>
                    <a:pt x="8311260" y="0"/>
                  </a:lnTo>
                  <a:close/>
                </a:path>
                <a:path w="8517890" h="206375">
                  <a:moveTo>
                    <a:pt x="0" y="80899"/>
                  </a:moveTo>
                  <a:lnTo>
                    <a:pt x="0" y="122174"/>
                  </a:lnTo>
                  <a:lnTo>
                    <a:pt x="8311260" y="123820"/>
                  </a:lnTo>
                  <a:lnTo>
                    <a:pt x="8311260" y="82545"/>
                  </a:lnTo>
                  <a:lnTo>
                    <a:pt x="0" y="80899"/>
                  </a:lnTo>
                  <a:close/>
                </a:path>
              </a:pathLst>
            </a:custGeom>
            <a:solidFill>
              <a:srgbClr val="9BC6CF"/>
            </a:solidFill>
          </p:spPr>
          <p:txBody>
            <a:bodyPr wrap="square" lIns="0" tIns="0" rIns="0" bIns="0" rtlCol="0"/>
            <a:lstStyle/>
            <a:p>
              <a:endParaRPr/>
            </a:p>
          </p:txBody>
        </p:sp>
        <p:pic>
          <p:nvPicPr>
            <p:cNvPr id="6" name="object 6"/>
            <p:cNvPicPr/>
            <p:nvPr/>
          </p:nvPicPr>
          <p:blipFill>
            <a:blip r:embed="rId3" cstate="print"/>
            <a:stretch>
              <a:fillRect/>
            </a:stretch>
          </p:blipFill>
          <p:spPr>
            <a:xfrm>
              <a:off x="7443215" y="2851365"/>
              <a:ext cx="119034" cy="603542"/>
            </a:xfrm>
            <a:prstGeom prst="rect">
              <a:avLst/>
            </a:prstGeom>
          </p:spPr>
        </p:pic>
        <p:sp>
          <p:nvSpPr>
            <p:cNvPr id="7" name="object 7"/>
            <p:cNvSpPr/>
            <p:nvPr/>
          </p:nvSpPr>
          <p:spPr>
            <a:xfrm>
              <a:off x="7504938" y="2890265"/>
              <a:ext cx="0" cy="504190"/>
            </a:xfrm>
            <a:custGeom>
              <a:avLst/>
              <a:gdLst/>
              <a:ahLst/>
              <a:cxnLst/>
              <a:rect l="l" t="t" r="r" b="b"/>
              <a:pathLst>
                <a:path h="504189">
                  <a:moveTo>
                    <a:pt x="0" y="504063"/>
                  </a:moveTo>
                  <a:lnTo>
                    <a:pt x="0" y="0"/>
                  </a:lnTo>
                </a:path>
              </a:pathLst>
            </a:custGeom>
            <a:ln w="38100">
              <a:solidFill>
                <a:srgbClr val="9BC6CF"/>
              </a:solidFill>
            </a:ln>
          </p:spPr>
          <p:txBody>
            <a:bodyPr wrap="square" lIns="0" tIns="0" rIns="0" bIns="0" rtlCol="0"/>
            <a:lstStyle/>
            <a:p>
              <a:endParaRPr/>
            </a:p>
          </p:txBody>
        </p:sp>
      </p:grpSp>
      <p:sp>
        <p:nvSpPr>
          <p:cNvPr id="8" name="object 8"/>
          <p:cNvSpPr txBox="1"/>
          <p:nvPr/>
        </p:nvSpPr>
        <p:spPr>
          <a:xfrm>
            <a:off x="2276982" y="2715259"/>
            <a:ext cx="1827530" cy="391160"/>
          </a:xfrm>
          <a:prstGeom prst="rect">
            <a:avLst/>
          </a:prstGeom>
        </p:spPr>
        <p:txBody>
          <a:bodyPr vert="horz" wrap="square" lIns="0" tIns="12700" rIns="0" bIns="0" rtlCol="0">
            <a:spAutoFit/>
          </a:bodyPr>
          <a:lstStyle/>
          <a:p>
            <a:pPr marL="476884" marR="5080" indent="-464820">
              <a:lnSpc>
                <a:spcPct val="100000"/>
              </a:lnSpc>
              <a:spcBef>
                <a:spcPts val="100"/>
              </a:spcBef>
            </a:pPr>
            <a:r>
              <a:rPr sz="1200" i="1" dirty="0">
                <a:solidFill>
                  <a:srgbClr val="FFFFFF"/>
                </a:solidFill>
                <a:latin typeface="Arial"/>
                <a:cs typeface="Arial"/>
              </a:rPr>
              <a:t>Bygga</a:t>
            </a:r>
            <a:r>
              <a:rPr sz="1200" i="1" spc="-40" dirty="0">
                <a:solidFill>
                  <a:srgbClr val="FFFFFF"/>
                </a:solidFill>
                <a:latin typeface="Arial"/>
                <a:cs typeface="Arial"/>
              </a:rPr>
              <a:t> </a:t>
            </a:r>
            <a:r>
              <a:rPr sz="1200" i="1" dirty="0">
                <a:solidFill>
                  <a:srgbClr val="FFFFFF"/>
                </a:solidFill>
                <a:latin typeface="Arial"/>
                <a:cs typeface="Arial"/>
              </a:rPr>
              <a:t>intresse</a:t>
            </a:r>
            <a:r>
              <a:rPr sz="1200" i="1" spc="-30" dirty="0">
                <a:solidFill>
                  <a:srgbClr val="FFFFFF"/>
                </a:solidFill>
                <a:latin typeface="Arial"/>
                <a:cs typeface="Arial"/>
              </a:rPr>
              <a:t> </a:t>
            </a:r>
            <a:r>
              <a:rPr sz="1200" i="1" dirty="0">
                <a:solidFill>
                  <a:srgbClr val="FFFFFF"/>
                </a:solidFill>
                <a:latin typeface="Arial"/>
                <a:cs typeface="Arial"/>
              </a:rPr>
              <a:t>för</a:t>
            </a:r>
            <a:r>
              <a:rPr sz="1200" i="1" spc="-5" dirty="0">
                <a:solidFill>
                  <a:srgbClr val="FFFFFF"/>
                </a:solidFill>
                <a:latin typeface="Arial"/>
                <a:cs typeface="Arial"/>
              </a:rPr>
              <a:t> </a:t>
            </a:r>
            <a:r>
              <a:rPr sz="1200" i="1" spc="-10" dirty="0">
                <a:solidFill>
                  <a:srgbClr val="FFFFFF"/>
                </a:solidFill>
                <a:latin typeface="Arial"/>
                <a:cs typeface="Arial"/>
              </a:rPr>
              <a:t>klubben </a:t>
            </a:r>
            <a:r>
              <a:rPr sz="1200" i="1" dirty="0">
                <a:solidFill>
                  <a:srgbClr val="FFFFFF"/>
                </a:solidFill>
                <a:latin typeface="Arial"/>
                <a:cs typeface="Arial"/>
              </a:rPr>
              <a:t>och</a:t>
            </a:r>
            <a:r>
              <a:rPr sz="1200" i="1" spc="-15" dirty="0">
                <a:solidFill>
                  <a:srgbClr val="FFFFFF"/>
                </a:solidFill>
                <a:latin typeface="Arial"/>
                <a:cs typeface="Arial"/>
              </a:rPr>
              <a:t> </a:t>
            </a:r>
            <a:r>
              <a:rPr sz="1200" i="1" spc="-10" dirty="0">
                <a:solidFill>
                  <a:srgbClr val="FFFFFF"/>
                </a:solidFill>
                <a:latin typeface="Arial"/>
                <a:cs typeface="Arial"/>
              </a:rPr>
              <a:t>matchen</a:t>
            </a:r>
            <a:endParaRPr sz="1200">
              <a:latin typeface="Arial"/>
              <a:cs typeface="Arial"/>
            </a:endParaRPr>
          </a:p>
        </p:txBody>
      </p:sp>
      <p:sp>
        <p:nvSpPr>
          <p:cNvPr id="9" name="object 9"/>
          <p:cNvSpPr txBox="1"/>
          <p:nvPr/>
        </p:nvSpPr>
        <p:spPr>
          <a:xfrm>
            <a:off x="5339334" y="2699384"/>
            <a:ext cx="1446530" cy="391795"/>
          </a:xfrm>
          <a:prstGeom prst="rect">
            <a:avLst/>
          </a:prstGeom>
        </p:spPr>
        <p:txBody>
          <a:bodyPr vert="horz" wrap="square" lIns="0" tIns="12700" rIns="0" bIns="0" rtlCol="0">
            <a:spAutoFit/>
          </a:bodyPr>
          <a:lstStyle/>
          <a:p>
            <a:pPr algn="ctr">
              <a:lnSpc>
                <a:spcPct val="100000"/>
              </a:lnSpc>
              <a:spcBef>
                <a:spcPts val="100"/>
              </a:spcBef>
            </a:pPr>
            <a:r>
              <a:rPr sz="1200" i="1" dirty="0">
                <a:solidFill>
                  <a:srgbClr val="FFFFFF"/>
                </a:solidFill>
                <a:latin typeface="Arial"/>
                <a:cs typeface="Arial"/>
              </a:rPr>
              <a:t>Före,</a:t>
            </a:r>
            <a:r>
              <a:rPr sz="1200" i="1" spc="-15" dirty="0">
                <a:solidFill>
                  <a:srgbClr val="FFFFFF"/>
                </a:solidFill>
                <a:latin typeface="Arial"/>
                <a:cs typeface="Arial"/>
              </a:rPr>
              <a:t> </a:t>
            </a:r>
            <a:r>
              <a:rPr sz="1200" i="1" dirty="0">
                <a:solidFill>
                  <a:srgbClr val="FFFFFF"/>
                </a:solidFill>
                <a:latin typeface="Arial"/>
                <a:cs typeface="Arial"/>
              </a:rPr>
              <a:t>under</a:t>
            </a:r>
            <a:r>
              <a:rPr sz="1200" i="1" spc="-30" dirty="0">
                <a:solidFill>
                  <a:srgbClr val="FFFFFF"/>
                </a:solidFill>
                <a:latin typeface="Arial"/>
                <a:cs typeface="Arial"/>
              </a:rPr>
              <a:t> </a:t>
            </a:r>
            <a:r>
              <a:rPr sz="1200" i="1" dirty="0">
                <a:solidFill>
                  <a:srgbClr val="FFFFFF"/>
                </a:solidFill>
                <a:latin typeface="Arial"/>
                <a:cs typeface="Arial"/>
              </a:rPr>
              <a:t>och</a:t>
            </a:r>
            <a:r>
              <a:rPr sz="1200" i="1" spc="-20" dirty="0">
                <a:solidFill>
                  <a:srgbClr val="FFFFFF"/>
                </a:solidFill>
                <a:latin typeface="Arial"/>
                <a:cs typeface="Arial"/>
              </a:rPr>
              <a:t> </a:t>
            </a:r>
            <a:r>
              <a:rPr sz="1200" i="1" spc="-10" dirty="0">
                <a:solidFill>
                  <a:srgbClr val="FFFFFF"/>
                </a:solidFill>
                <a:latin typeface="Arial"/>
                <a:cs typeface="Arial"/>
              </a:rPr>
              <a:t>efter</a:t>
            </a:r>
            <a:endParaRPr sz="1200">
              <a:latin typeface="Arial"/>
              <a:cs typeface="Arial"/>
            </a:endParaRPr>
          </a:p>
          <a:p>
            <a:pPr marL="1905" algn="ctr">
              <a:lnSpc>
                <a:spcPct val="100000"/>
              </a:lnSpc>
            </a:pPr>
            <a:r>
              <a:rPr sz="1200" i="1" spc="-10" dirty="0">
                <a:solidFill>
                  <a:srgbClr val="FFFFFF"/>
                </a:solidFill>
                <a:latin typeface="Arial"/>
                <a:cs typeface="Arial"/>
              </a:rPr>
              <a:t>arenaupplevelsen</a:t>
            </a:r>
            <a:endParaRPr sz="1200">
              <a:latin typeface="Arial"/>
              <a:cs typeface="Arial"/>
            </a:endParaRPr>
          </a:p>
        </p:txBody>
      </p:sp>
      <p:sp>
        <p:nvSpPr>
          <p:cNvPr id="10" name="object 10"/>
          <p:cNvSpPr txBox="1"/>
          <p:nvPr/>
        </p:nvSpPr>
        <p:spPr>
          <a:xfrm>
            <a:off x="8141589" y="2727452"/>
            <a:ext cx="1623695" cy="391160"/>
          </a:xfrm>
          <a:prstGeom prst="rect">
            <a:avLst/>
          </a:prstGeom>
        </p:spPr>
        <p:txBody>
          <a:bodyPr vert="horz" wrap="square" lIns="0" tIns="12700" rIns="0" bIns="0" rtlCol="0">
            <a:spAutoFit/>
          </a:bodyPr>
          <a:lstStyle/>
          <a:p>
            <a:pPr marL="396875" marR="5080" indent="-384810">
              <a:lnSpc>
                <a:spcPct val="100000"/>
              </a:lnSpc>
              <a:spcBef>
                <a:spcPts val="100"/>
              </a:spcBef>
            </a:pPr>
            <a:r>
              <a:rPr sz="1200" i="1" spc="-10" dirty="0">
                <a:solidFill>
                  <a:srgbClr val="FFFFFF"/>
                </a:solidFill>
                <a:latin typeface="Arial"/>
                <a:cs typeface="Arial"/>
              </a:rPr>
              <a:t>Mervärden</a:t>
            </a:r>
            <a:r>
              <a:rPr sz="1200" i="1" spc="-40" dirty="0">
                <a:solidFill>
                  <a:srgbClr val="FFFFFF"/>
                </a:solidFill>
                <a:latin typeface="Arial"/>
                <a:cs typeface="Arial"/>
              </a:rPr>
              <a:t> </a:t>
            </a:r>
            <a:r>
              <a:rPr sz="1200" i="1" dirty="0">
                <a:solidFill>
                  <a:srgbClr val="FFFFFF"/>
                </a:solidFill>
                <a:latin typeface="Arial"/>
                <a:cs typeface="Arial"/>
              </a:rPr>
              <a:t>när</a:t>
            </a:r>
            <a:r>
              <a:rPr sz="1200" i="1" spc="-25" dirty="0">
                <a:solidFill>
                  <a:srgbClr val="FFFFFF"/>
                </a:solidFill>
                <a:latin typeface="Arial"/>
                <a:cs typeface="Arial"/>
              </a:rPr>
              <a:t> </a:t>
            </a:r>
            <a:r>
              <a:rPr sz="1200" i="1" spc="-10" dirty="0">
                <a:solidFill>
                  <a:srgbClr val="FFFFFF"/>
                </a:solidFill>
                <a:latin typeface="Arial"/>
                <a:cs typeface="Arial"/>
              </a:rPr>
              <a:t>publiken </a:t>
            </a:r>
            <a:r>
              <a:rPr sz="1200" i="1" dirty="0">
                <a:solidFill>
                  <a:srgbClr val="FFFFFF"/>
                </a:solidFill>
                <a:latin typeface="Arial"/>
                <a:cs typeface="Arial"/>
              </a:rPr>
              <a:t>kommit</a:t>
            </a:r>
            <a:r>
              <a:rPr sz="1200" i="1" spc="-65" dirty="0">
                <a:solidFill>
                  <a:srgbClr val="FFFFFF"/>
                </a:solidFill>
                <a:latin typeface="Arial"/>
                <a:cs typeface="Arial"/>
              </a:rPr>
              <a:t> </a:t>
            </a:r>
            <a:r>
              <a:rPr sz="1200" i="1" spc="-25" dirty="0">
                <a:solidFill>
                  <a:srgbClr val="FFFFFF"/>
                </a:solidFill>
                <a:latin typeface="Arial"/>
                <a:cs typeface="Arial"/>
              </a:rPr>
              <a:t>hem</a:t>
            </a:r>
            <a:endParaRPr sz="1200">
              <a:latin typeface="Arial"/>
              <a:cs typeface="Arial"/>
            </a:endParaRPr>
          </a:p>
        </p:txBody>
      </p:sp>
      <p:grpSp>
        <p:nvGrpSpPr>
          <p:cNvPr id="11" name="object 11"/>
          <p:cNvGrpSpPr/>
          <p:nvPr/>
        </p:nvGrpSpPr>
        <p:grpSpPr>
          <a:xfrm>
            <a:off x="1723644" y="2096985"/>
            <a:ext cx="2933700" cy="572135"/>
            <a:chOff x="1723644" y="2096985"/>
            <a:chExt cx="2933700" cy="572135"/>
          </a:xfrm>
        </p:grpSpPr>
        <p:pic>
          <p:nvPicPr>
            <p:cNvPr id="12" name="object 12"/>
            <p:cNvPicPr/>
            <p:nvPr/>
          </p:nvPicPr>
          <p:blipFill>
            <a:blip r:embed="rId4" cstate="print"/>
            <a:stretch>
              <a:fillRect/>
            </a:stretch>
          </p:blipFill>
          <p:spPr>
            <a:xfrm>
              <a:off x="1723644" y="2096985"/>
              <a:ext cx="2933700" cy="512102"/>
            </a:xfrm>
            <a:prstGeom prst="rect">
              <a:avLst/>
            </a:prstGeom>
          </p:spPr>
        </p:pic>
        <p:pic>
          <p:nvPicPr>
            <p:cNvPr id="13" name="object 13"/>
            <p:cNvPicPr/>
            <p:nvPr/>
          </p:nvPicPr>
          <p:blipFill>
            <a:blip r:embed="rId5" cstate="print"/>
            <a:stretch>
              <a:fillRect/>
            </a:stretch>
          </p:blipFill>
          <p:spPr>
            <a:xfrm>
              <a:off x="2694432" y="2107679"/>
              <a:ext cx="990612" cy="560844"/>
            </a:xfrm>
            <a:prstGeom prst="rect">
              <a:avLst/>
            </a:prstGeom>
          </p:spPr>
        </p:pic>
        <p:sp>
          <p:nvSpPr>
            <p:cNvPr id="14" name="object 14"/>
            <p:cNvSpPr/>
            <p:nvPr/>
          </p:nvSpPr>
          <p:spPr>
            <a:xfrm>
              <a:off x="1770888" y="2124456"/>
              <a:ext cx="2844165" cy="422275"/>
            </a:xfrm>
            <a:custGeom>
              <a:avLst/>
              <a:gdLst/>
              <a:ahLst/>
              <a:cxnLst/>
              <a:rect l="l" t="t" r="r" b="b"/>
              <a:pathLst>
                <a:path w="2844165" h="422275">
                  <a:moveTo>
                    <a:pt x="2843784" y="0"/>
                  </a:moveTo>
                  <a:lnTo>
                    <a:pt x="0" y="0"/>
                  </a:lnTo>
                  <a:lnTo>
                    <a:pt x="0" y="422148"/>
                  </a:lnTo>
                  <a:lnTo>
                    <a:pt x="2843784" y="422148"/>
                  </a:lnTo>
                  <a:lnTo>
                    <a:pt x="2843784" y="0"/>
                  </a:lnTo>
                  <a:close/>
                </a:path>
              </a:pathLst>
            </a:custGeom>
            <a:solidFill>
              <a:schemeClr val="accent1"/>
            </a:solidFill>
          </p:spPr>
          <p:txBody>
            <a:bodyPr wrap="square" lIns="0" tIns="0" rIns="0" bIns="0" rtlCol="0"/>
            <a:lstStyle/>
            <a:p>
              <a:endParaRPr dirty="0"/>
            </a:p>
          </p:txBody>
        </p:sp>
        <p:sp>
          <p:nvSpPr>
            <p:cNvPr id="15" name="object 15"/>
            <p:cNvSpPr/>
            <p:nvPr/>
          </p:nvSpPr>
          <p:spPr>
            <a:xfrm>
              <a:off x="1770888" y="2124456"/>
              <a:ext cx="2844165" cy="422275"/>
            </a:xfrm>
            <a:custGeom>
              <a:avLst/>
              <a:gdLst/>
              <a:ahLst/>
              <a:cxnLst/>
              <a:rect l="l" t="t" r="r" b="b"/>
              <a:pathLst>
                <a:path w="2844165" h="422275">
                  <a:moveTo>
                    <a:pt x="0" y="422148"/>
                  </a:moveTo>
                  <a:lnTo>
                    <a:pt x="2843784" y="422148"/>
                  </a:lnTo>
                  <a:lnTo>
                    <a:pt x="2843784" y="0"/>
                  </a:lnTo>
                  <a:lnTo>
                    <a:pt x="0" y="0"/>
                  </a:lnTo>
                  <a:lnTo>
                    <a:pt x="0" y="422148"/>
                  </a:lnTo>
                  <a:close/>
                </a:path>
              </a:pathLst>
            </a:custGeom>
            <a:ln w="9524">
              <a:solidFill>
                <a:srgbClr val="005F70"/>
              </a:solidFill>
            </a:ln>
          </p:spPr>
          <p:txBody>
            <a:bodyPr wrap="square" lIns="0" tIns="0" rIns="0" bIns="0" rtlCol="0"/>
            <a:lstStyle/>
            <a:p>
              <a:endParaRPr/>
            </a:p>
          </p:txBody>
        </p:sp>
      </p:grpSp>
      <p:grpSp>
        <p:nvGrpSpPr>
          <p:cNvPr id="16" name="object 16"/>
          <p:cNvGrpSpPr/>
          <p:nvPr/>
        </p:nvGrpSpPr>
        <p:grpSpPr>
          <a:xfrm>
            <a:off x="2766060" y="2804121"/>
            <a:ext cx="6565900" cy="1521460"/>
            <a:chOff x="2766060" y="2804121"/>
            <a:chExt cx="6565900" cy="1521460"/>
          </a:xfrm>
        </p:grpSpPr>
        <p:pic>
          <p:nvPicPr>
            <p:cNvPr id="17" name="object 17"/>
            <p:cNvPicPr/>
            <p:nvPr/>
          </p:nvPicPr>
          <p:blipFill>
            <a:blip r:embed="rId6" cstate="print"/>
            <a:stretch>
              <a:fillRect/>
            </a:stretch>
          </p:blipFill>
          <p:spPr>
            <a:xfrm>
              <a:off x="2766060" y="3308591"/>
              <a:ext cx="797064" cy="1016520"/>
            </a:xfrm>
            <a:prstGeom prst="rect">
              <a:avLst/>
            </a:prstGeom>
          </p:spPr>
        </p:pic>
        <p:sp>
          <p:nvSpPr>
            <p:cNvPr id="18" name="object 18"/>
            <p:cNvSpPr/>
            <p:nvPr/>
          </p:nvSpPr>
          <p:spPr>
            <a:xfrm>
              <a:off x="3053080" y="3686555"/>
              <a:ext cx="228600" cy="577215"/>
            </a:xfrm>
            <a:custGeom>
              <a:avLst/>
              <a:gdLst/>
              <a:ahLst/>
              <a:cxnLst/>
              <a:rect l="l" t="t" r="r" b="b"/>
              <a:pathLst>
                <a:path w="228600" h="577214">
                  <a:moveTo>
                    <a:pt x="152441" y="380957"/>
                  </a:moveTo>
                  <a:lnTo>
                    <a:pt x="76241" y="381042"/>
                  </a:lnTo>
                  <a:lnTo>
                    <a:pt x="76453" y="576961"/>
                  </a:lnTo>
                  <a:lnTo>
                    <a:pt x="152653" y="576834"/>
                  </a:lnTo>
                  <a:lnTo>
                    <a:pt x="152441" y="380957"/>
                  </a:lnTo>
                  <a:close/>
                </a:path>
                <a:path w="228600" h="577214">
                  <a:moveTo>
                    <a:pt x="113792" y="0"/>
                  </a:moveTo>
                  <a:lnTo>
                    <a:pt x="0" y="381127"/>
                  </a:lnTo>
                  <a:lnTo>
                    <a:pt x="76241" y="381042"/>
                  </a:lnTo>
                  <a:lnTo>
                    <a:pt x="76200" y="342900"/>
                  </a:lnTo>
                  <a:lnTo>
                    <a:pt x="217153" y="342900"/>
                  </a:lnTo>
                  <a:lnTo>
                    <a:pt x="113792"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599" y="380873"/>
                  </a:lnTo>
                  <a:lnTo>
                    <a:pt x="217153" y="342900"/>
                  </a:lnTo>
                  <a:close/>
                </a:path>
              </a:pathLst>
            </a:custGeom>
            <a:solidFill>
              <a:srgbClr val="9BC6CF"/>
            </a:solidFill>
          </p:spPr>
          <p:txBody>
            <a:bodyPr wrap="square" lIns="0" tIns="0" rIns="0" bIns="0" rtlCol="0"/>
            <a:lstStyle/>
            <a:p>
              <a:endParaRPr/>
            </a:p>
          </p:txBody>
        </p:sp>
        <p:pic>
          <p:nvPicPr>
            <p:cNvPr id="19" name="object 19"/>
            <p:cNvPicPr/>
            <p:nvPr/>
          </p:nvPicPr>
          <p:blipFill>
            <a:blip r:embed="rId6" cstate="print"/>
            <a:stretch>
              <a:fillRect/>
            </a:stretch>
          </p:blipFill>
          <p:spPr>
            <a:xfrm>
              <a:off x="5652516" y="3308591"/>
              <a:ext cx="797064" cy="1016520"/>
            </a:xfrm>
            <a:prstGeom prst="rect">
              <a:avLst/>
            </a:prstGeom>
          </p:spPr>
        </p:pic>
        <p:sp>
          <p:nvSpPr>
            <p:cNvPr id="20" name="object 20"/>
            <p:cNvSpPr/>
            <p:nvPr/>
          </p:nvSpPr>
          <p:spPr>
            <a:xfrm>
              <a:off x="5939536" y="3686555"/>
              <a:ext cx="228600" cy="577215"/>
            </a:xfrm>
            <a:custGeom>
              <a:avLst/>
              <a:gdLst/>
              <a:ahLst/>
              <a:cxnLst/>
              <a:rect l="l" t="t" r="r" b="b"/>
              <a:pathLst>
                <a:path w="228600" h="577214">
                  <a:moveTo>
                    <a:pt x="152441" y="380957"/>
                  </a:moveTo>
                  <a:lnTo>
                    <a:pt x="76241" y="381042"/>
                  </a:lnTo>
                  <a:lnTo>
                    <a:pt x="76453" y="576961"/>
                  </a:lnTo>
                  <a:lnTo>
                    <a:pt x="152653" y="576834"/>
                  </a:lnTo>
                  <a:lnTo>
                    <a:pt x="152441" y="380957"/>
                  </a:lnTo>
                  <a:close/>
                </a:path>
                <a:path w="228600" h="577214">
                  <a:moveTo>
                    <a:pt x="113791" y="0"/>
                  </a:moveTo>
                  <a:lnTo>
                    <a:pt x="0" y="381127"/>
                  </a:lnTo>
                  <a:lnTo>
                    <a:pt x="76241" y="381042"/>
                  </a:lnTo>
                  <a:lnTo>
                    <a:pt x="76200" y="342900"/>
                  </a:lnTo>
                  <a:lnTo>
                    <a:pt x="217153" y="342900"/>
                  </a:lnTo>
                  <a:lnTo>
                    <a:pt x="113791"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600" y="380873"/>
                  </a:lnTo>
                  <a:lnTo>
                    <a:pt x="217153" y="342900"/>
                  </a:lnTo>
                  <a:close/>
                </a:path>
              </a:pathLst>
            </a:custGeom>
            <a:solidFill>
              <a:srgbClr val="9BC6CF"/>
            </a:solidFill>
          </p:spPr>
          <p:txBody>
            <a:bodyPr wrap="square" lIns="0" tIns="0" rIns="0" bIns="0" rtlCol="0"/>
            <a:lstStyle/>
            <a:p>
              <a:endParaRPr/>
            </a:p>
          </p:txBody>
        </p:sp>
        <p:pic>
          <p:nvPicPr>
            <p:cNvPr id="21" name="object 21"/>
            <p:cNvPicPr/>
            <p:nvPr/>
          </p:nvPicPr>
          <p:blipFill>
            <a:blip r:embed="rId3" cstate="print"/>
            <a:stretch>
              <a:fillRect/>
            </a:stretch>
          </p:blipFill>
          <p:spPr>
            <a:xfrm>
              <a:off x="4573524" y="2804121"/>
              <a:ext cx="119034" cy="603542"/>
            </a:xfrm>
            <a:prstGeom prst="rect">
              <a:avLst/>
            </a:prstGeom>
          </p:spPr>
        </p:pic>
        <p:sp>
          <p:nvSpPr>
            <p:cNvPr id="22" name="object 22"/>
            <p:cNvSpPr/>
            <p:nvPr/>
          </p:nvSpPr>
          <p:spPr>
            <a:xfrm>
              <a:off x="4635245" y="2843021"/>
              <a:ext cx="0" cy="504190"/>
            </a:xfrm>
            <a:custGeom>
              <a:avLst/>
              <a:gdLst/>
              <a:ahLst/>
              <a:cxnLst/>
              <a:rect l="l" t="t" r="r" b="b"/>
              <a:pathLst>
                <a:path h="504189">
                  <a:moveTo>
                    <a:pt x="0" y="504063"/>
                  </a:moveTo>
                  <a:lnTo>
                    <a:pt x="0" y="0"/>
                  </a:lnTo>
                </a:path>
              </a:pathLst>
            </a:custGeom>
            <a:ln w="38100">
              <a:solidFill>
                <a:srgbClr val="9BC6CF"/>
              </a:solidFill>
            </a:ln>
          </p:spPr>
          <p:txBody>
            <a:bodyPr wrap="square" lIns="0" tIns="0" rIns="0" bIns="0" rtlCol="0"/>
            <a:lstStyle/>
            <a:p>
              <a:endParaRPr/>
            </a:p>
          </p:txBody>
        </p:sp>
        <p:pic>
          <p:nvPicPr>
            <p:cNvPr id="23" name="object 23"/>
            <p:cNvPicPr/>
            <p:nvPr/>
          </p:nvPicPr>
          <p:blipFill>
            <a:blip r:embed="rId6" cstate="print"/>
            <a:stretch>
              <a:fillRect/>
            </a:stretch>
          </p:blipFill>
          <p:spPr>
            <a:xfrm>
              <a:off x="8534400" y="3308591"/>
              <a:ext cx="797064" cy="1016520"/>
            </a:xfrm>
            <a:prstGeom prst="rect">
              <a:avLst/>
            </a:prstGeom>
          </p:spPr>
        </p:pic>
        <p:sp>
          <p:nvSpPr>
            <p:cNvPr id="24" name="object 24"/>
            <p:cNvSpPr/>
            <p:nvPr/>
          </p:nvSpPr>
          <p:spPr>
            <a:xfrm>
              <a:off x="8821419" y="3686555"/>
              <a:ext cx="228600" cy="577215"/>
            </a:xfrm>
            <a:custGeom>
              <a:avLst/>
              <a:gdLst/>
              <a:ahLst/>
              <a:cxnLst/>
              <a:rect l="l" t="t" r="r" b="b"/>
              <a:pathLst>
                <a:path w="228600" h="577214">
                  <a:moveTo>
                    <a:pt x="152441" y="380957"/>
                  </a:moveTo>
                  <a:lnTo>
                    <a:pt x="76241" y="381042"/>
                  </a:lnTo>
                  <a:lnTo>
                    <a:pt x="76453" y="576961"/>
                  </a:lnTo>
                  <a:lnTo>
                    <a:pt x="152653" y="576834"/>
                  </a:lnTo>
                  <a:lnTo>
                    <a:pt x="152441" y="380957"/>
                  </a:lnTo>
                  <a:close/>
                </a:path>
                <a:path w="228600" h="577214">
                  <a:moveTo>
                    <a:pt x="113791" y="0"/>
                  </a:moveTo>
                  <a:lnTo>
                    <a:pt x="0" y="381127"/>
                  </a:lnTo>
                  <a:lnTo>
                    <a:pt x="76241" y="381042"/>
                  </a:lnTo>
                  <a:lnTo>
                    <a:pt x="76200" y="342900"/>
                  </a:lnTo>
                  <a:lnTo>
                    <a:pt x="217153" y="342900"/>
                  </a:lnTo>
                  <a:lnTo>
                    <a:pt x="113791"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600" y="380873"/>
                  </a:lnTo>
                  <a:lnTo>
                    <a:pt x="217153" y="342900"/>
                  </a:lnTo>
                  <a:close/>
                </a:path>
              </a:pathLst>
            </a:custGeom>
            <a:solidFill>
              <a:srgbClr val="9BC6CF"/>
            </a:solidFill>
          </p:spPr>
          <p:txBody>
            <a:bodyPr wrap="square" lIns="0" tIns="0" rIns="0" bIns="0" rtlCol="0"/>
            <a:lstStyle/>
            <a:p>
              <a:endParaRPr/>
            </a:p>
          </p:txBody>
        </p:sp>
      </p:grpSp>
      <p:sp>
        <p:nvSpPr>
          <p:cNvPr id="25" name="object 25"/>
          <p:cNvSpPr txBox="1"/>
          <p:nvPr/>
        </p:nvSpPr>
        <p:spPr>
          <a:xfrm>
            <a:off x="1775650" y="2180335"/>
            <a:ext cx="2842895" cy="299720"/>
          </a:xfrm>
          <a:prstGeom prst="rect">
            <a:avLst/>
          </a:prstGeom>
        </p:spPr>
        <p:txBody>
          <a:bodyPr vert="horz" wrap="square" lIns="0" tIns="12700" rIns="0" bIns="0" rtlCol="0">
            <a:spAutoFit/>
          </a:bodyPr>
          <a:lstStyle/>
          <a:p>
            <a:pPr marR="635" algn="ctr">
              <a:lnSpc>
                <a:spcPct val="100000"/>
              </a:lnSpc>
              <a:spcBef>
                <a:spcPts val="100"/>
              </a:spcBef>
            </a:pPr>
            <a:r>
              <a:rPr sz="1800" spc="-20" dirty="0">
                <a:solidFill>
                  <a:srgbClr val="FFFFFF"/>
                </a:solidFill>
                <a:latin typeface="Arial"/>
                <a:cs typeface="Arial"/>
              </a:rPr>
              <a:t>FÖRE</a:t>
            </a:r>
            <a:endParaRPr sz="1800">
              <a:latin typeface="Arial"/>
              <a:cs typeface="Arial"/>
            </a:endParaRPr>
          </a:p>
        </p:txBody>
      </p:sp>
      <p:grpSp>
        <p:nvGrpSpPr>
          <p:cNvPr id="26" name="object 26"/>
          <p:cNvGrpSpPr/>
          <p:nvPr/>
        </p:nvGrpSpPr>
        <p:grpSpPr>
          <a:xfrm>
            <a:off x="4584191" y="2096985"/>
            <a:ext cx="2933700" cy="572135"/>
            <a:chOff x="4584191" y="2096985"/>
            <a:chExt cx="2933700" cy="572135"/>
          </a:xfrm>
        </p:grpSpPr>
        <p:pic>
          <p:nvPicPr>
            <p:cNvPr id="27" name="object 27"/>
            <p:cNvPicPr/>
            <p:nvPr/>
          </p:nvPicPr>
          <p:blipFill>
            <a:blip r:embed="rId4" cstate="print"/>
            <a:stretch>
              <a:fillRect/>
            </a:stretch>
          </p:blipFill>
          <p:spPr>
            <a:xfrm>
              <a:off x="4584191" y="2096985"/>
              <a:ext cx="2933700" cy="512102"/>
            </a:xfrm>
            <a:prstGeom prst="rect">
              <a:avLst/>
            </a:prstGeom>
          </p:spPr>
        </p:pic>
        <p:pic>
          <p:nvPicPr>
            <p:cNvPr id="28" name="object 28"/>
            <p:cNvPicPr/>
            <p:nvPr/>
          </p:nvPicPr>
          <p:blipFill>
            <a:blip r:embed="rId7" cstate="print"/>
            <a:stretch>
              <a:fillRect/>
            </a:stretch>
          </p:blipFill>
          <p:spPr>
            <a:xfrm>
              <a:off x="5468111" y="2107679"/>
              <a:ext cx="1165860" cy="560844"/>
            </a:xfrm>
            <a:prstGeom prst="rect">
              <a:avLst/>
            </a:prstGeom>
          </p:spPr>
        </p:pic>
        <p:sp>
          <p:nvSpPr>
            <p:cNvPr id="29" name="object 29"/>
            <p:cNvSpPr/>
            <p:nvPr/>
          </p:nvSpPr>
          <p:spPr>
            <a:xfrm>
              <a:off x="4631435" y="2124456"/>
              <a:ext cx="2844165" cy="422275"/>
            </a:xfrm>
            <a:custGeom>
              <a:avLst/>
              <a:gdLst/>
              <a:ahLst/>
              <a:cxnLst/>
              <a:rect l="l" t="t" r="r" b="b"/>
              <a:pathLst>
                <a:path w="2844165" h="422275">
                  <a:moveTo>
                    <a:pt x="2843784" y="0"/>
                  </a:moveTo>
                  <a:lnTo>
                    <a:pt x="0" y="0"/>
                  </a:lnTo>
                  <a:lnTo>
                    <a:pt x="0" y="422148"/>
                  </a:lnTo>
                  <a:lnTo>
                    <a:pt x="2843784" y="422148"/>
                  </a:lnTo>
                  <a:lnTo>
                    <a:pt x="2843784" y="0"/>
                  </a:lnTo>
                  <a:close/>
                </a:path>
              </a:pathLst>
            </a:custGeom>
            <a:solidFill>
              <a:schemeClr val="accent2"/>
            </a:solidFill>
          </p:spPr>
          <p:txBody>
            <a:bodyPr wrap="square" lIns="0" tIns="0" rIns="0" bIns="0" rtlCol="0"/>
            <a:lstStyle/>
            <a:p>
              <a:endParaRPr dirty="0"/>
            </a:p>
          </p:txBody>
        </p:sp>
        <p:sp>
          <p:nvSpPr>
            <p:cNvPr id="30" name="object 30"/>
            <p:cNvSpPr/>
            <p:nvPr/>
          </p:nvSpPr>
          <p:spPr>
            <a:xfrm>
              <a:off x="4631435" y="2124456"/>
              <a:ext cx="2844165" cy="422275"/>
            </a:xfrm>
            <a:custGeom>
              <a:avLst/>
              <a:gdLst/>
              <a:ahLst/>
              <a:cxnLst/>
              <a:rect l="l" t="t" r="r" b="b"/>
              <a:pathLst>
                <a:path w="2844165" h="422275">
                  <a:moveTo>
                    <a:pt x="0" y="422148"/>
                  </a:moveTo>
                  <a:lnTo>
                    <a:pt x="2843784" y="422148"/>
                  </a:lnTo>
                  <a:lnTo>
                    <a:pt x="2843784" y="0"/>
                  </a:lnTo>
                  <a:lnTo>
                    <a:pt x="0" y="0"/>
                  </a:lnTo>
                  <a:lnTo>
                    <a:pt x="0" y="422148"/>
                  </a:lnTo>
                  <a:close/>
                </a:path>
              </a:pathLst>
            </a:custGeom>
            <a:ln w="9524">
              <a:solidFill>
                <a:srgbClr val="BA9C00"/>
              </a:solidFill>
            </a:ln>
          </p:spPr>
          <p:txBody>
            <a:bodyPr wrap="square" lIns="0" tIns="0" rIns="0" bIns="0" rtlCol="0"/>
            <a:lstStyle/>
            <a:p>
              <a:endParaRPr/>
            </a:p>
          </p:txBody>
        </p:sp>
      </p:grpSp>
      <p:sp>
        <p:nvSpPr>
          <p:cNvPr id="31" name="object 31"/>
          <p:cNvSpPr txBox="1"/>
          <p:nvPr/>
        </p:nvSpPr>
        <p:spPr>
          <a:xfrm>
            <a:off x="4627816" y="2180335"/>
            <a:ext cx="2853055" cy="299720"/>
          </a:xfrm>
          <a:prstGeom prst="rect">
            <a:avLst/>
          </a:prstGeom>
        </p:spPr>
        <p:txBody>
          <a:bodyPr vert="horz" wrap="square" lIns="0" tIns="12700" rIns="0" bIns="0" rtlCol="0">
            <a:spAutoFit/>
          </a:bodyPr>
          <a:lstStyle/>
          <a:p>
            <a:pPr marL="1905" algn="ctr">
              <a:lnSpc>
                <a:spcPct val="100000"/>
              </a:lnSpc>
              <a:spcBef>
                <a:spcPts val="100"/>
              </a:spcBef>
            </a:pPr>
            <a:r>
              <a:rPr sz="1800" spc="-10" dirty="0">
                <a:solidFill>
                  <a:schemeClr val="bg1"/>
                </a:solidFill>
                <a:latin typeface="Arial"/>
                <a:cs typeface="Arial"/>
              </a:rPr>
              <a:t>UNDER</a:t>
            </a:r>
            <a:endParaRPr sz="1800" dirty="0">
              <a:solidFill>
                <a:schemeClr val="bg1"/>
              </a:solidFill>
              <a:latin typeface="Arial"/>
              <a:cs typeface="Arial"/>
            </a:endParaRPr>
          </a:p>
        </p:txBody>
      </p:sp>
      <p:grpSp>
        <p:nvGrpSpPr>
          <p:cNvPr id="32" name="object 32"/>
          <p:cNvGrpSpPr/>
          <p:nvPr/>
        </p:nvGrpSpPr>
        <p:grpSpPr>
          <a:xfrm>
            <a:off x="7447788" y="2096985"/>
            <a:ext cx="2933700" cy="572135"/>
            <a:chOff x="7447788" y="2096985"/>
            <a:chExt cx="2933700" cy="572135"/>
          </a:xfrm>
        </p:grpSpPr>
        <p:pic>
          <p:nvPicPr>
            <p:cNvPr id="33" name="object 33"/>
            <p:cNvPicPr/>
            <p:nvPr/>
          </p:nvPicPr>
          <p:blipFill>
            <a:blip r:embed="rId4" cstate="print"/>
            <a:stretch>
              <a:fillRect/>
            </a:stretch>
          </p:blipFill>
          <p:spPr>
            <a:xfrm>
              <a:off x="7447788" y="2096985"/>
              <a:ext cx="2933700" cy="512102"/>
            </a:xfrm>
            <a:prstGeom prst="rect">
              <a:avLst/>
            </a:prstGeom>
          </p:spPr>
        </p:pic>
        <p:pic>
          <p:nvPicPr>
            <p:cNvPr id="34" name="object 34"/>
            <p:cNvPicPr/>
            <p:nvPr/>
          </p:nvPicPr>
          <p:blipFill>
            <a:blip r:embed="rId8" cstate="print"/>
            <a:stretch>
              <a:fillRect/>
            </a:stretch>
          </p:blipFill>
          <p:spPr>
            <a:xfrm>
              <a:off x="8360663" y="2107679"/>
              <a:ext cx="1106436" cy="560844"/>
            </a:xfrm>
            <a:prstGeom prst="rect">
              <a:avLst/>
            </a:prstGeom>
          </p:spPr>
        </p:pic>
        <p:sp>
          <p:nvSpPr>
            <p:cNvPr id="35" name="object 35"/>
            <p:cNvSpPr/>
            <p:nvPr/>
          </p:nvSpPr>
          <p:spPr>
            <a:xfrm>
              <a:off x="7495032" y="2124456"/>
              <a:ext cx="2844165" cy="422275"/>
            </a:xfrm>
            <a:custGeom>
              <a:avLst/>
              <a:gdLst/>
              <a:ahLst/>
              <a:cxnLst/>
              <a:rect l="l" t="t" r="r" b="b"/>
              <a:pathLst>
                <a:path w="2844165" h="422275">
                  <a:moveTo>
                    <a:pt x="0" y="422148"/>
                  </a:moveTo>
                  <a:lnTo>
                    <a:pt x="2843783" y="422148"/>
                  </a:lnTo>
                  <a:lnTo>
                    <a:pt x="2843783" y="0"/>
                  </a:lnTo>
                  <a:lnTo>
                    <a:pt x="0" y="0"/>
                  </a:lnTo>
                  <a:lnTo>
                    <a:pt x="0" y="422148"/>
                  </a:lnTo>
                  <a:close/>
                </a:path>
              </a:pathLst>
            </a:custGeom>
            <a:ln w="9524">
              <a:solidFill>
                <a:srgbClr val="9BC6CF"/>
              </a:solidFill>
            </a:ln>
          </p:spPr>
          <p:txBody>
            <a:bodyPr wrap="square" lIns="0" tIns="0" rIns="0" bIns="0" rtlCol="0"/>
            <a:lstStyle/>
            <a:p>
              <a:endParaRPr/>
            </a:p>
          </p:txBody>
        </p:sp>
      </p:grpSp>
      <p:sp>
        <p:nvSpPr>
          <p:cNvPr id="36" name="object 36"/>
          <p:cNvSpPr txBox="1"/>
          <p:nvPr/>
        </p:nvSpPr>
        <p:spPr>
          <a:xfrm>
            <a:off x="7495031" y="2124455"/>
            <a:ext cx="2844165" cy="422275"/>
          </a:xfrm>
          <a:prstGeom prst="rect">
            <a:avLst/>
          </a:prstGeom>
          <a:solidFill>
            <a:srgbClr val="C3DDE1"/>
          </a:solidFill>
        </p:spPr>
        <p:txBody>
          <a:bodyPr vert="horz" wrap="square" lIns="0" tIns="68580" rIns="0" bIns="0" rtlCol="0">
            <a:spAutoFit/>
          </a:bodyPr>
          <a:lstStyle/>
          <a:p>
            <a:pPr marL="1270" algn="ctr">
              <a:lnSpc>
                <a:spcPct val="100000"/>
              </a:lnSpc>
              <a:spcBef>
                <a:spcPts val="540"/>
              </a:spcBef>
            </a:pPr>
            <a:r>
              <a:rPr sz="1800" spc="-10" dirty="0">
                <a:solidFill>
                  <a:srgbClr val="2C5A75"/>
                </a:solidFill>
                <a:latin typeface="Arial"/>
                <a:cs typeface="Arial"/>
              </a:rPr>
              <a:t>EFTER</a:t>
            </a:r>
            <a:endParaRPr sz="1800">
              <a:latin typeface="Arial"/>
              <a:cs typeface="Arial"/>
            </a:endParaRPr>
          </a:p>
        </p:txBody>
      </p:sp>
      <p:sp>
        <p:nvSpPr>
          <p:cNvPr id="37" name="object 37"/>
          <p:cNvSpPr txBox="1"/>
          <p:nvPr/>
        </p:nvSpPr>
        <p:spPr>
          <a:xfrm>
            <a:off x="1779270" y="4470653"/>
            <a:ext cx="8560435" cy="646430"/>
          </a:xfrm>
          <a:prstGeom prst="rect">
            <a:avLst/>
          </a:prstGeom>
          <a:ln w="19050">
            <a:solidFill>
              <a:srgbClr val="9BC6CF"/>
            </a:solidFill>
          </a:ln>
        </p:spPr>
        <p:txBody>
          <a:bodyPr vert="horz" wrap="square" lIns="0" tIns="4445" rIns="0" bIns="0" rtlCol="0">
            <a:spAutoFit/>
          </a:bodyPr>
          <a:lstStyle/>
          <a:p>
            <a:pPr>
              <a:lnSpc>
                <a:spcPct val="100000"/>
              </a:lnSpc>
              <a:spcBef>
                <a:spcPts val="35"/>
              </a:spcBef>
            </a:pPr>
            <a:endParaRPr sz="1500">
              <a:latin typeface="Times New Roman"/>
              <a:cs typeface="Times New Roman"/>
            </a:endParaRPr>
          </a:p>
          <a:p>
            <a:pPr marL="5080" algn="ctr">
              <a:lnSpc>
                <a:spcPct val="100000"/>
              </a:lnSpc>
            </a:pPr>
            <a:r>
              <a:rPr sz="1200" b="1" dirty="0">
                <a:solidFill>
                  <a:srgbClr val="FFFFFF"/>
                </a:solidFill>
                <a:latin typeface="Arial"/>
                <a:cs typeface="Arial"/>
              </a:rPr>
              <a:t>Aktiviteter</a:t>
            </a:r>
            <a:r>
              <a:rPr sz="1200" b="1" spc="25" dirty="0">
                <a:solidFill>
                  <a:srgbClr val="FFFFFF"/>
                </a:solidFill>
                <a:latin typeface="Arial"/>
                <a:cs typeface="Arial"/>
              </a:rPr>
              <a:t> </a:t>
            </a:r>
            <a:r>
              <a:rPr sz="1200" b="1" dirty="0">
                <a:solidFill>
                  <a:srgbClr val="FFFFFF"/>
                </a:solidFill>
                <a:latin typeface="Arial"/>
                <a:cs typeface="Arial"/>
              </a:rPr>
              <a:t>som</a:t>
            </a:r>
            <a:r>
              <a:rPr sz="1200" b="1" spc="-20" dirty="0">
                <a:solidFill>
                  <a:srgbClr val="FFFFFF"/>
                </a:solidFill>
                <a:latin typeface="Arial"/>
                <a:cs typeface="Arial"/>
              </a:rPr>
              <a:t> </a:t>
            </a:r>
            <a:r>
              <a:rPr sz="1200" b="1" dirty="0">
                <a:solidFill>
                  <a:srgbClr val="FFFFFF"/>
                </a:solidFill>
                <a:latin typeface="Arial"/>
                <a:cs typeface="Arial"/>
              </a:rPr>
              <a:t>påverkar</a:t>
            </a:r>
            <a:r>
              <a:rPr sz="1200" b="1" spc="-40" dirty="0">
                <a:solidFill>
                  <a:srgbClr val="FFFFFF"/>
                </a:solidFill>
                <a:latin typeface="Arial"/>
                <a:cs typeface="Arial"/>
              </a:rPr>
              <a:t> </a:t>
            </a:r>
            <a:r>
              <a:rPr sz="1200" b="1" dirty="0">
                <a:solidFill>
                  <a:srgbClr val="FFFFFF"/>
                </a:solidFill>
                <a:latin typeface="Arial"/>
                <a:cs typeface="Arial"/>
              </a:rPr>
              <a:t>målgruppen</a:t>
            </a:r>
            <a:r>
              <a:rPr sz="1200" b="1" spc="-10" dirty="0">
                <a:solidFill>
                  <a:srgbClr val="FFFFFF"/>
                </a:solidFill>
                <a:latin typeface="Arial"/>
                <a:cs typeface="Arial"/>
              </a:rPr>
              <a:t> </a:t>
            </a:r>
            <a:r>
              <a:rPr sz="1200" b="1" dirty="0">
                <a:solidFill>
                  <a:srgbClr val="FFFFFF"/>
                </a:solidFill>
                <a:latin typeface="Arial"/>
                <a:cs typeface="Arial"/>
              </a:rPr>
              <a:t>på</a:t>
            </a:r>
            <a:r>
              <a:rPr sz="1200" b="1" spc="-5" dirty="0">
                <a:solidFill>
                  <a:srgbClr val="FFFFFF"/>
                </a:solidFill>
                <a:latin typeface="Arial"/>
                <a:cs typeface="Arial"/>
              </a:rPr>
              <a:t> </a:t>
            </a:r>
            <a:r>
              <a:rPr sz="1200" b="1" dirty="0">
                <a:solidFill>
                  <a:srgbClr val="FFFFFF"/>
                </a:solidFill>
                <a:latin typeface="Arial"/>
                <a:cs typeface="Arial"/>
              </a:rPr>
              <a:t>kort</a:t>
            </a:r>
            <a:r>
              <a:rPr sz="1200" b="1" spc="-25" dirty="0">
                <a:solidFill>
                  <a:srgbClr val="FFFFFF"/>
                </a:solidFill>
                <a:latin typeface="Arial"/>
                <a:cs typeface="Arial"/>
              </a:rPr>
              <a:t> </a:t>
            </a:r>
            <a:r>
              <a:rPr sz="1200" b="1" dirty="0">
                <a:solidFill>
                  <a:srgbClr val="FFFFFF"/>
                </a:solidFill>
                <a:latin typeface="Arial"/>
                <a:cs typeface="Arial"/>
              </a:rPr>
              <a:t>och</a:t>
            </a:r>
            <a:r>
              <a:rPr sz="1200" b="1" spc="-15" dirty="0">
                <a:solidFill>
                  <a:srgbClr val="FFFFFF"/>
                </a:solidFill>
                <a:latin typeface="Arial"/>
                <a:cs typeface="Arial"/>
              </a:rPr>
              <a:t> </a:t>
            </a:r>
            <a:r>
              <a:rPr sz="1200" b="1" dirty="0">
                <a:solidFill>
                  <a:srgbClr val="FFFFFF"/>
                </a:solidFill>
                <a:latin typeface="Arial"/>
                <a:cs typeface="Arial"/>
              </a:rPr>
              <a:t>lång</a:t>
            </a:r>
            <a:r>
              <a:rPr sz="1200" b="1" spc="5" dirty="0">
                <a:solidFill>
                  <a:srgbClr val="FFFFFF"/>
                </a:solidFill>
                <a:latin typeface="Arial"/>
                <a:cs typeface="Arial"/>
              </a:rPr>
              <a:t> </a:t>
            </a:r>
            <a:r>
              <a:rPr sz="1200" b="1" spc="-20" dirty="0">
                <a:solidFill>
                  <a:srgbClr val="FFFFFF"/>
                </a:solidFill>
                <a:latin typeface="Arial"/>
                <a:cs typeface="Arial"/>
              </a:rPr>
              <a:t>sikt</a:t>
            </a:r>
            <a:endParaRPr sz="1200">
              <a:latin typeface="Arial"/>
              <a:cs typeface="Arial"/>
            </a:endParaRPr>
          </a:p>
        </p:txBody>
      </p:sp>
      <p:sp>
        <p:nvSpPr>
          <p:cNvPr id="38" name="object 38"/>
          <p:cNvSpPr txBox="1"/>
          <p:nvPr/>
        </p:nvSpPr>
        <p:spPr>
          <a:xfrm>
            <a:off x="1953260" y="3253816"/>
            <a:ext cx="525780" cy="194310"/>
          </a:xfrm>
          <a:prstGeom prst="rect">
            <a:avLst/>
          </a:prstGeom>
        </p:spPr>
        <p:txBody>
          <a:bodyPr vert="horz" wrap="square" lIns="0" tIns="13335" rIns="0" bIns="0" rtlCol="0">
            <a:spAutoFit/>
          </a:bodyPr>
          <a:lstStyle/>
          <a:p>
            <a:pPr marL="12700">
              <a:lnSpc>
                <a:spcPct val="100000"/>
              </a:lnSpc>
              <a:spcBef>
                <a:spcPts val="105"/>
              </a:spcBef>
            </a:pPr>
            <a:r>
              <a:rPr sz="1100" spc="-10" dirty="0">
                <a:solidFill>
                  <a:srgbClr val="FFFFFF"/>
                </a:solidFill>
                <a:latin typeface="Arial"/>
                <a:cs typeface="Arial"/>
              </a:rPr>
              <a:t>Intresse</a:t>
            </a:r>
            <a:endParaRPr sz="1100">
              <a:latin typeface="Arial"/>
              <a:cs typeface="Arial"/>
            </a:endParaRPr>
          </a:p>
        </p:txBody>
      </p:sp>
      <p:sp>
        <p:nvSpPr>
          <p:cNvPr id="39" name="object 39"/>
          <p:cNvSpPr txBox="1"/>
          <p:nvPr/>
        </p:nvSpPr>
        <p:spPr>
          <a:xfrm>
            <a:off x="2932938" y="3253816"/>
            <a:ext cx="462280" cy="362585"/>
          </a:xfrm>
          <a:prstGeom prst="rect">
            <a:avLst/>
          </a:prstGeom>
        </p:spPr>
        <p:txBody>
          <a:bodyPr vert="horz" wrap="square" lIns="0" tIns="13335" rIns="0" bIns="0" rtlCol="0">
            <a:spAutoFit/>
          </a:bodyPr>
          <a:lstStyle/>
          <a:p>
            <a:pPr marL="12700">
              <a:lnSpc>
                <a:spcPct val="100000"/>
              </a:lnSpc>
              <a:spcBef>
                <a:spcPts val="105"/>
              </a:spcBef>
            </a:pPr>
            <a:r>
              <a:rPr sz="1100" dirty="0">
                <a:solidFill>
                  <a:srgbClr val="FFFFFF"/>
                </a:solidFill>
                <a:latin typeface="Arial"/>
                <a:cs typeface="Arial"/>
              </a:rPr>
              <a:t>Köp</a:t>
            </a:r>
            <a:r>
              <a:rPr sz="1100" spc="-20" dirty="0">
                <a:solidFill>
                  <a:srgbClr val="FFFFFF"/>
                </a:solidFill>
                <a:latin typeface="Arial"/>
                <a:cs typeface="Arial"/>
              </a:rPr>
              <a:t> </a:t>
            </a:r>
            <a:r>
              <a:rPr sz="1100" spc="-25" dirty="0">
                <a:solidFill>
                  <a:srgbClr val="FFFFFF"/>
                </a:solidFill>
                <a:latin typeface="Arial"/>
                <a:cs typeface="Arial"/>
              </a:rPr>
              <a:t>av</a:t>
            </a:r>
            <a:endParaRPr sz="1100">
              <a:latin typeface="Arial"/>
              <a:cs typeface="Arial"/>
            </a:endParaRPr>
          </a:p>
          <a:p>
            <a:pPr marL="65405">
              <a:lnSpc>
                <a:spcPct val="100000"/>
              </a:lnSpc>
              <a:spcBef>
                <a:spcPts val="5"/>
              </a:spcBef>
            </a:pPr>
            <a:r>
              <a:rPr sz="1100" spc="-10" dirty="0">
                <a:solidFill>
                  <a:srgbClr val="FFFFFF"/>
                </a:solidFill>
                <a:latin typeface="Arial"/>
                <a:cs typeface="Arial"/>
              </a:rPr>
              <a:t>biljett</a:t>
            </a:r>
            <a:endParaRPr sz="1100">
              <a:latin typeface="Arial"/>
              <a:cs typeface="Arial"/>
            </a:endParaRPr>
          </a:p>
        </p:txBody>
      </p:sp>
      <p:sp>
        <p:nvSpPr>
          <p:cNvPr id="40" name="object 40"/>
          <p:cNvSpPr txBox="1"/>
          <p:nvPr/>
        </p:nvSpPr>
        <p:spPr>
          <a:xfrm>
            <a:off x="3688841" y="3196589"/>
            <a:ext cx="897890" cy="1243965"/>
          </a:xfrm>
          <a:prstGeom prst="rect">
            <a:avLst/>
          </a:prstGeom>
          <a:ln w="28575">
            <a:solidFill>
              <a:schemeClr val="accent2"/>
            </a:solidFill>
          </a:ln>
        </p:spPr>
        <p:txBody>
          <a:bodyPr vert="horz" wrap="square" lIns="0" tIns="97790" rIns="0" bIns="0" rtlCol="0">
            <a:spAutoFit/>
          </a:bodyPr>
          <a:lstStyle/>
          <a:p>
            <a:pPr marL="184150">
              <a:lnSpc>
                <a:spcPct val="100000"/>
              </a:lnSpc>
              <a:spcBef>
                <a:spcPts val="770"/>
              </a:spcBef>
            </a:pPr>
            <a:r>
              <a:rPr sz="1100" spc="-10" dirty="0">
                <a:solidFill>
                  <a:srgbClr val="FFFFFF"/>
                </a:solidFill>
                <a:latin typeface="Arial"/>
                <a:cs typeface="Arial"/>
              </a:rPr>
              <a:t>Förväntan</a:t>
            </a:r>
            <a:endParaRPr sz="1100">
              <a:latin typeface="Arial"/>
              <a:cs typeface="Arial"/>
            </a:endParaRPr>
          </a:p>
        </p:txBody>
      </p:sp>
      <p:sp>
        <p:nvSpPr>
          <p:cNvPr id="41" name="object 41"/>
          <p:cNvSpPr txBox="1"/>
          <p:nvPr/>
        </p:nvSpPr>
        <p:spPr>
          <a:xfrm>
            <a:off x="4928742" y="3281298"/>
            <a:ext cx="313690" cy="193675"/>
          </a:xfrm>
          <a:prstGeom prst="rect">
            <a:avLst/>
          </a:prstGeom>
        </p:spPr>
        <p:txBody>
          <a:bodyPr vert="horz" wrap="square" lIns="0" tIns="13335" rIns="0" bIns="0" rtlCol="0">
            <a:spAutoFit/>
          </a:bodyPr>
          <a:lstStyle/>
          <a:p>
            <a:pPr marL="12700">
              <a:lnSpc>
                <a:spcPct val="100000"/>
              </a:lnSpc>
              <a:spcBef>
                <a:spcPts val="105"/>
              </a:spcBef>
            </a:pPr>
            <a:r>
              <a:rPr sz="1100" spc="-20" dirty="0">
                <a:solidFill>
                  <a:srgbClr val="FFFFFF"/>
                </a:solidFill>
                <a:latin typeface="Arial"/>
                <a:cs typeface="Arial"/>
              </a:rPr>
              <a:t>Före</a:t>
            </a:r>
            <a:endParaRPr sz="1100">
              <a:latin typeface="Arial"/>
              <a:cs typeface="Arial"/>
            </a:endParaRPr>
          </a:p>
        </p:txBody>
      </p:sp>
      <p:sp>
        <p:nvSpPr>
          <p:cNvPr id="42" name="object 42"/>
          <p:cNvSpPr txBox="1"/>
          <p:nvPr/>
        </p:nvSpPr>
        <p:spPr>
          <a:xfrm>
            <a:off x="5866257" y="3281298"/>
            <a:ext cx="406400" cy="193675"/>
          </a:xfrm>
          <a:prstGeom prst="rect">
            <a:avLst/>
          </a:prstGeom>
        </p:spPr>
        <p:txBody>
          <a:bodyPr vert="horz" wrap="square" lIns="0" tIns="13335" rIns="0" bIns="0" rtlCol="0">
            <a:spAutoFit/>
          </a:bodyPr>
          <a:lstStyle/>
          <a:p>
            <a:pPr marL="12700">
              <a:lnSpc>
                <a:spcPct val="100000"/>
              </a:lnSpc>
              <a:spcBef>
                <a:spcPts val="105"/>
              </a:spcBef>
            </a:pPr>
            <a:r>
              <a:rPr sz="1100" spc="-20" dirty="0">
                <a:solidFill>
                  <a:srgbClr val="FFFFFF"/>
                </a:solidFill>
                <a:latin typeface="Arial"/>
                <a:cs typeface="Arial"/>
              </a:rPr>
              <a:t>Under</a:t>
            </a:r>
            <a:endParaRPr sz="1100">
              <a:latin typeface="Arial"/>
              <a:cs typeface="Arial"/>
            </a:endParaRPr>
          </a:p>
        </p:txBody>
      </p:sp>
      <p:sp>
        <p:nvSpPr>
          <p:cNvPr id="43" name="object 43"/>
          <p:cNvSpPr txBox="1"/>
          <p:nvPr/>
        </p:nvSpPr>
        <p:spPr>
          <a:xfrm>
            <a:off x="6865746" y="3297682"/>
            <a:ext cx="323850" cy="193675"/>
          </a:xfrm>
          <a:prstGeom prst="rect">
            <a:avLst/>
          </a:prstGeom>
        </p:spPr>
        <p:txBody>
          <a:bodyPr vert="horz" wrap="square" lIns="0" tIns="13335" rIns="0" bIns="0" rtlCol="0">
            <a:spAutoFit/>
          </a:bodyPr>
          <a:lstStyle/>
          <a:p>
            <a:pPr marL="12700">
              <a:lnSpc>
                <a:spcPct val="100000"/>
              </a:lnSpc>
              <a:spcBef>
                <a:spcPts val="105"/>
              </a:spcBef>
            </a:pPr>
            <a:r>
              <a:rPr sz="1100" spc="-10" dirty="0">
                <a:solidFill>
                  <a:srgbClr val="FFFFFF"/>
                </a:solidFill>
                <a:latin typeface="Arial"/>
                <a:cs typeface="Arial"/>
              </a:rPr>
              <a:t>Efter</a:t>
            </a:r>
            <a:endParaRPr sz="1100">
              <a:latin typeface="Arial"/>
              <a:cs typeface="Arial"/>
            </a:endParaRPr>
          </a:p>
        </p:txBody>
      </p:sp>
      <p:grpSp>
        <p:nvGrpSpPr>
          <p:cNvPr id="44" name="object 44"/>
          <p:cNvGrpSpPr/>
          <p:nvPr/>
        </p:nvGrpSpPr>
        <p:grpSpPr>
          <a:xfrm>
            <a:off x="1799844" y="3308591"/>
            <a:ext cx="5624195" cy="1016635"/>
            <a:chOff x="1799844" y="3308591"/>
            <a:chExt cx="5624195" cy="1016635"/>
          </a:xfrm>
        </p:grpSpPr>
        <p:pic>
          <p:nvPicPr>
            <p:cNvPr id="45" name="object 45"/>
            <p:cNvPicPr/>
            <p:nvPr/>
          </p:nvPicPr>
          <p:blipFill>
            <a:blip r:embed="rId6" cstate="print"/>
            <a:stretch>
              <a:fillRect/>
            </a:stretch>
          </p:blipFill>
          <p:spPr>
            <a:xfrm>
              <a:off x="1799844" y="3308591"/>
              <a:ext cx="797064" cy="1016520"/>
            </a:xfrm>
            <a:prstGeom prst="rect">
              <a:avLst/>
            </a:prstGeom>
          </p:spPr>
        </p:pic>
        <p:sp>
          <p:nvSpPr>
            <p:cNvPr id="46" name="object 46"/>
            <p:cNvSpPr/>
            <p:nvPr/>
          </p:nvSpPr>
          <p:spPr>
            <a:xfrm>
              <a:off x="2086864" y="3686556"/>
              <a:ext cx="228600" cy="577215"/>
            </a:xfrm>
            <a:custGeom>
              <a:avLst/>
              <a:gdLst/>
              <a:ahLst/>
              <a:cxnLst/>
              <a:rect l="l" t="t" r="r" b="b"/>
              <a:pathLst>
                <a:path w="228600" h="577214">
                  <a:moveTo>
                    <a:pt x="152441" y="380957"/>
                  </a:moveTo>
                  <a:lnTo>
                    <a:pt x="76241" y="381042"/>
                  </a:lnTo>
                  <a:lnTo>
                    <a:pt x="76454" y="576961"/>
                  </a:lnTo>
                  <a:lnTo>
                    <a:pt x="152654" y="576834"/>
                  </a:lnTo>
                  <a:lnTo>
                    <a:pt x="152441" y="380957"/>
                  </a:lnTo>
                  <a:close/>
                </a:path>
                <a:path w="228600" h="577214">
                  <a:moveTo>
                    <a:pt x="113792" y="0"/>
                  </a:moveTo>
                  <a:lnTo>
                    <a:pt x="0" y="381127"/>
                  </a:lnTo>
                  <a:lnTo>
                    <a:pt x="76241" y="381042"/>
                  </a:lnTo>
                  <a:lnTo>
                    <a:pt x="76200" y="342900"/>
                  </a:lnTo>
                  <a:lnTo>
                    <a:pt x="217153" y="342900"/>
                  </a:lnTo>
                  <a:lnTo>
                    <a:pt x="113792"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600" y="380873"/>
                  </a:lnTo>
                  <a:lnTo>
                    <a:pt x="217153" y="342900"/>
                  </a:lnTo>
                  <a:close/>
                </a:path>
              </a:pathLst>
            </a:custGeom>
            <a:solidFill>
              <a:srgbClr val="9BC6CF"/>
            </a:solidFill>
          </p:spPr>
          <p:txBody>
            <a:bodyPr wrap="square" lIns="0" tIns="0" rIns="0" bIns="0" rtlCol="0"/>
            <a:lstStyle/>
            <a:p>
              <a:endParaRPr/>
            </a:p>
          </p:txBody>
        </p:sp>
        <p:pic>
          <p:nvPicPr>
            <p:cNvPr id="47" name="object 47"/>
            <p:cNvPicPr/>
            <p:nvPr/>
          </p:nvPicPr>
          <p:blipFill>
            <a:blip r:embed="rId6" cstate="print"/>
            <a:stretch>
              <a:fillRect/>
            </a:stretch>
          </p:blipFill>
          <p:spPr>
            <a:xfrm>
              <a:off x="4689348" y="3308591"/>
              <a:ext cx="797064" cy="1016520"/>
            </a:xfrm>
            <a:prstGeom prst="rect">
              <a:avLst/>
            </a:prstGeom>
          </p:spPr>
        </p:pic>
        <p:sp>
          <p:nvSpPr>
            <p:cNvPr id="48" name="object 48"/>
            <p:cNvSpPr/>
            <p:nvPr/>
          </p:nvSpPr>
          <p:spPr>
            <a:xfrm>
              <a:off x="4976367" y="3686556"/>
              <a:ext cx="228600" cy="577215"/>
            </a:xfrm>
            <a:custGeom>
              <a:avLst/>
              <a:gdLst/>
              <a:ahLst/>
              <a:cxnLst/>
              <a:rect l="l" t="t" r="r" b="b"/>
              <a:pathLst>
                <a:path w="228600" h="577214">
                  <a:moveTo>
                    <a:pt x="152441" y="380957"/>
                  </a:moveTo>
                  <a:lnTo>
                    <a:pt x="76241" y="381042"/>
                  </a:lnTo>
                  <a:lnTo>
                    <a:pt x="76454" y="576961"/>
                  </a:lnTo>
                  <a:lnTo>
                    <a:pt x="152654" y="576834"/>
                  </a:lnTo>
                  <a:lnTo>
                    <a:pt x="152441" y="380957"/>
                  </a:lnTo>
                  <a:close/>
                </a:path>
                <a:path w="228600" h="577214">
                  <a:moveTo>
                    <a:pt x="113792" y="0"/>
                  </a:moveTo>
                  <a:lnTo>
                    <a:pt x="0" y="381127"/>
                  </a:lnTo>
                  <a:lnTo>
                    <a:pt x="76241" y="381042"/>
                  </a:lnTo>
                  <a:lnTo>
                    <a:pt x="76200" y="342900"/>
                  </a:lnTo>
                  <a:lnTo>
                    <a:pt x="217153" y="342900"/>
                  </a:lnTo>
                  <a:lnTo>
                    <a:pt x="113792"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600" y="380873"/>
                  </a:lnTo>
                  <a:lnTo>
                    <a:pt x="217153" y="342900"/>
                  </a:lnTo>
                  <a:close/>
                </a:path>
              </a:pathLst>
            </a:custGeom>
            <a:solidFill>
              <a:srgbClr val="9BC6CF"/>
            </a:solidFill>
          </p:spPr>
          <p:txBody>
            <a:bodyPr wrap="square" lIns="0" tIns="0" rIns="0" bIns="0" rtlCol="0"/>
            <a:lstStyle/>
            <a:p>
              <a:endParaRPr/>
            </a:p>
          </p:txBody>
        </p:sp>
        <p:pic>
          <p:nvPicPr>
            <p:cNvPr id="49" name="object 49"/>
            <p:cNvPicPr/>
            <p:nvPr/>
          </p:nvPicPr>
          <p:blipFill>
            <a:blip r:embed="rId6" cstate="print"/>
            <a:stretch>
              <a:fillRect/>
            </a:stretch>
          </p:blipFill>
          <p:spPr>
            <a:xfrm>
              <a:off x="3776472" y="3308591"/>
              <a:ext cx="797064" cy="1016520"/>
            </a:xfrm>
            <a:prstGeom prst="rect">
              <a:avLst/>
            </a:prstGeom>
          </p:spPr>
        </p:pic>
        <p:sp>
          <p:nvSpPr>
            <p:cNvPr id="50" name="object 50"/>
            <p:cNvSpPr/>
            <p:nvPr/>
          </p:nvSpPr>
          <p:spPr>
            <a:xfrm>
              <a:off x="4063492" y="3686556"/>
              <a:ext cx="228600" cy="577215"/>
            </a:xfrm>
            <a:custGeom>
              <a:avLst/>
              <a:gdLst/>
              <a:ahLst/>
              <a:cxnLst/>
              <a:rect l="l" t="t" r="r" b="b"/>
              <a:pathLst>
                <a:path w="228600" h="577214">
                  <a:moveTo>
                    <a:pt x="152441" y="380957"/>
                  </a:moveTo>
                  <a:lnTo>
                    <a:pt x="76241" y="381042"/>
                  </a:lnTo>
                  <a:lnTo>
                    <a:pt x="76454" y="576961"/>
                  </a:lnTo>
                  <a:lnTo>
                    <a:pt x="152654" y="576834"/>
                  </a:lnTo>
                  <a:lnTo>
                    <a:pt x="152441" y="380957"/>
                  </a:lnTo>
                  <a:close/>
                </a:path>
                <a:path w="228600" h="577214">
                  <a:moveTo>
                    <a:pt x="113792" y="0"/>
                  </a:moveTo>
                  <a:lnTo>
                    <a:pt x="0" y="381127"/>
                  </a:lnTo>
                  <a:lnTo>
                    <a:pt x="76241" y="381042"/>
                  </a:lnTo>
                  <a:lnTo>
                    <a:pt x="76200" y="342900"/>
                  </a:lnTo>
                  <a:lnTo>
                    <a:pt x="217153" y="342900"/>
                  </a:lnTo>
                  <a:lnTo>
                    <a:pt x="113792"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600" y="380873"/>
                  </a:lnTo>
                  <a:lnTo>
                    <a:pt x="217153" y="342900"/>
                  </a:lnTo>
                  <a:close/>
                </a:path>
              </a:pathLst>
            </a:custGeom>
            <a:solidFill>
              <a:srgbClr val="9BC6CF"/>
            </a:solidFill>
          </p:spPr>
          <p:txBody>
            <a:bodyPr wrap="square" lIns="0" tIns="0" rIns="0" bIns="0" rtlCol="0"/>
            <a:lstStyle/>
            <a:p>
              <a:endParaRPr/>
            </a:p>
          </p:txBody>
        </p:sp>
        <p:pic>
          <p:nvPicPr>
            <p:cNvPr id="51" name="object 51"/>
            <p:cNvPicPr/>
            <p:nvPr/>
          </p:nvPicPr>
          <p:blipFill>
            <a:blip r:embed="rId6" cstate="print"/>
            <a:stretch>
              <a:fillRect/>
            </a:stretch>
          </p:blipFill>
          <p:spPr>
            <a:xfrm>
              <a:off x="6626352" y="3308591"/>
              <a:ext cx="797064" cy="1016520"/>
            </a:xfrm>
            <a:prstGeom prst="rect">
              <a:avLst/>
            </a:prstGeom>
          </p:spPr>
        </p:pic>
        <p:sp>
          <p:nvSpPr>
            <p:cNvPr id="52" name="object 52"/>
            <p:cNvSpPr/>
            <p:nvPr/>
          </p:nvSpPr>
          <p:spPr>
            <a:xfrm>
              <a:off x="6913372" y="3686556"/>
              <a:ext cx="228600" cy="577215"/>
            </a:xfrm>
            <a:custGeom>
              <a:avLst/>
              <a:gdLst/>
              <a:ahLst/>
              <a:cxnLst/>
              <a:rect l="l" t="t" r="r" b="b"/>
              <a:pathLst>
                <a:path w="228600" h="577214">
                  <a:moveTo>
                    <a:pt x="152441" y="380957"/>
                  </a:moveTo>
                  <a:lnTo>
                    <a:pt x="76241" y="381042"/>
                  </a:lnTo>
                  <a:lnTo>
                    <a:pt x="76453" y="576961"/>
                  </a:lnTo>
                  <a:lnTo>
                    <a:pt x="152653" y="576834"/>
                  </a:lnTo>
                  <a:lnTo>
                    <a:pt x="152441" y="380957"/>
                  </a:lnTo>
                  <a:close/>
                </a:path>
                <a:path w="228600" h="577214">
                  <a:moveTo>
                    <a:pt x="113792" y="0"/>
                  </a:moveTo>
                  <a:lnTo>
                    <a:pt x="0" y="381127"/>
                  </a:lnTo>
                  <a:lnTo>
                    <a:pt x="76241" y="381042"/>
                  </a:lnTo>
                  <a:lnTo>
                    <a:pt x="76200" y="342900"/>
                  </a:lnTo>
                  <a:lnTo>
                    <a:pt x="217153" y="342900"/>
                  </a:lnTo>
                  <a:lnTo>
                    <a:pt x="113792"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600" y="380873"/>
                  </a:lnTo>
                  <a:lnTo>
                    <a:pt x="217153" y="342900"/>
                  </a:lnTo>
                  <a:close/>
                </a:path>
              </a:pathLst>
            </a:custGeom>
            <a:solidFill>
              <a:srgbClr val="9BC6CF"/>
            </a:solidFill>
          </p:spPr>
          <p:txBody>
            <a:bodyPr wrap="square" lIns="0" tIns="0" rIns="0" bIns="0" rtlCol="0"/>
            <a:lstStyle/>
            <a:p>
              <a:endParaRPr/>
            </a:p>
          </p:txBody>
        </p:sp>
      </p:grpSp>
      <p:sp>
        <p:nvSpPr>
          <p:cNvPr id="53" name="object 53"/>
          <p:cNvSpPr txBox="1"/>
          <p:nvPr/>
        </p:nvSpPr>
        <p:spPr>
          <a:xfrm>
            <a:off x="10328275" y="898652"/>
            <a:ext cx="1480185"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Upplevelseprocessen</a:t>
            </a:r>
            <a:endParaRPr sz="1200">
              <a:latin typeface="Arial"/>
              <a:cs typeface="Arial"/>
            </a:endParaRPr>
          </a:p>
        </p:txBody>
      </p:sp>
      <p:sp>
        <p:nvSpPr>
          <p:cNvPr id="54" name="object 54"/>
          <p:cNvSpPr txBox="1">
            <a:spLocks noGrp="1"/>
          </p:cNvSpPr>
          <p:nvPr>
            <p:ph type="sldNum" sz="quarter" idx="7"/>
          </p:nvPr>
        </p:nvSpPr>
        <p:spPr>
          <a:xfrm>
            <a:off x="11383009" y="6545487"/>
            <a:ext cx="259715" cy="196215"/>
          </a:xfrm>
          <a:prstGeom prst="rect">
            <a:avLst/>
          </a:prstGeom>
        </p:spPr>
        <p:txBody>
          <a:bodyPr vert="horz" wrap="square" lIns="0" tIns="0" rIns="0" bIns="0" rtlCol="0">
            <a:spAutoFit/>
          </a:bodyPr>
          <a:lstStyle>
            <a:defPPr>
              <a:defRPr kern="0"/>
            </a:defPPr>
            <a:lvl1pPr>
              <a:defRPr sz="1200" b="0" i="0">
                <a:solidFill>
                  <a:schemeClr val="bg1"/>
                </a:solidFill>
                <a:latin typeface="Arial"/>
                <a:cs typeface="Arial"/>
              </a:defRPr>
            </a:lvl1pPr>
          </a:lstStyle>
          <a:p>
            <a:pPr marL="38100">
              <a:lnSpc>
                <a:spcPts val="1425"/>
              </a:lnSpc>
            </a:pPr>
            <a:fld id="{81D60167-4931-47E6-BA6A-407CBD079E47}" type="slidenum">
              <a:rPr lang="sv-SE" spc="-25" smtClean="0"/>
              <a:pPr marL="38100">
                <a:lnSpc>
                  <a:spcPts val="1425"/>
                </a:lnSpc>
              </a:pPr>
              <a:t>52</a:t>
            </a:fld>
            <a:endParaRPr spc="-25"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67513" rIns="0" bIns="0" rtlCol="0">
            <a:spAutoFit/>
          </a:bodyPr>
          <a:lstStyle/>
          <a:p>
            <a:pPr marL="12700">
              <a:lnSpc>
                <a:spcPct val="100000"/>
              </a:lnSpc>
              <a:spcBef>
                <a:spcPts val="95"/>
              </a:spcBef>
            </a:pPr>
            <a:r>
              <a:rPr spc="-10" dirty="0"/>
              <a:t>Förväntan</a:t>
            </a:r>
          </a:p>
        </p:txBody>
      </p:sp>
      <p:sp>
        <p:nvSpPr>
          <p:cNvPr id="5" name="object 5"/>
          <p:cNvSpPr txBox="1">
            <a:spLocks noGrp="1"/>
          </p:cNvSpPr>
          <p:nvPr>
            <p:ph type="sldNum" sz="quarter" idx="7"/>
          </p:nvPr>
        </p:nvSpPr>
        <p:spPr>
          <a:xfrm>
            <a:off x="11383009" y="6545487"/>
            <a:ext cx="259715" cy="196215"/>
          </a:xfrm>
          <a:prstGeom prst="rect">
            <a:avLst/>
          </a:prstGeom>
        </p:spPr>
        <p:txBody>
          <a:bodyPr vert="horz" wrap="square" lIns="0" tIns="0" rIns="0" bIns="0" rtlCol="0">
            <a:spAutoFit/>
          </a:bodyPr>
          <a:lstStyle>
            <a:defPPr>
              <a:defRPr kern="0"/>
            </a:defPPr>
            <a:lvl1pPr>
              <a:defRPr sz="1200" b="0" i="0">
                <a:solidFill>
                  <a:schemeClr val="bg1"/>
                </a:solidFill>
                <a:latin typeface="Arial"/>
                <a:cs typeface="Arial"/>
              </a:defRPr>
            </a:lvl1pPr>
          </a:lstStyle>
          <a:p>
            <a:pPr marL="38100">
              <a:lnSpc>
                <a:spcPts val="1425"/>
              </a:lnSpc>
            </a:pPr>
            <a:fld id="{81D60167-4931-47E6-BA6A-407CBD079E47}" type="slidenum">
              <a:rPr lang="sv-SE" spc="-25" smtClean="0"/>
              <a:pPr marL="38100">
                <a:lnSpc>
                  <a:spcPts val="1425"/>
                </a:lnSpc>
              </a:pPr>
              <a:t>53</a:t>
            </a:fld>
            <a:endParaRPr spc="-25" dirty="0"/>
          </a:p>
        </p:txBody>
      </p:sp>
      <p:sp>
        <p:nvSpPr>
          <p:cNvPr id="3" name="object 3"/>
          <p:cNvSpPr txBox="1"/>
          <p:nvPr/>
        </p:nvSpPr>
        <p:spPr>
          <a:xfrm>
            <a:off x="827024" y="2238581"/>
            <a:ext cx="10491470" cy="2726055"/>
          </a:xfrm>
          <a:prstGeom prst="rect">
            <a:avLst/>
          </a:prstGeom>
        </p:spPr>
        <p:txBody>
          <a:bodyPr vert="horz" wrap="square" lIns="0" tIns="119380" rIns="0" bIns="0" rtlCol="0">
            <a:spAutoFit/>
          </a:bodyPr>
          <a:lstStyle/>
          <a:p>
            <a:pPr marL="421005" indent="-408305">
              <a:lnSpc>
                <a:spcPct val="100000"/>
              </a:lnSpc>
              <a:spcBef>
                <a:spcPts val="940"/>
              </a:spcBef>
              <a:buFont typeface="Arial"/>
              <a:buChar char="•"/>
              <a:tabLst>
                <a:tab pos="421005" algn="l"/>
              </a:tabLst>
            </a:pPr>
            <a:r>
              <a:rPr sz="1600" b="1" dirty="0">
                <a:solidFill>
                  <a:srgbClr val="FFFFFF"/>
                </a:solidFill>
                <a:latin typeface="Arial"/>
                <a:cs typeface="Arial"/>
              </a:rPr>
              <a:t>Skapa</a:t>
            </a:r>
            <a:r>
              <a:rPr sz="1600" b="1" spc="-75" dirty="0">
                <a:solidFill>
                  <a:srgbClr val="FFFFFF"/>
                </a:solidFill>
                <a:latin typeface="Arial"/>
                <a:cs typeface="Arial"/>
              </a:rPr>
              <a:t> </a:t>
            </a:r>
            <a:r>
              <a:rPr sz="1600" b="1" spc="-10" dirty="0">
                <a:solidFill>
                  <a:srgbClr val="FFFFFF"/>
                </a:solidFill>
                <a:latin typeface="Arial"/>
                <a:cs typeface="Arial"/>
              </a:rPr>
              <a:t>förväntningar</a:t>
            </a:r>
            <a:endParaRPr sz="1600">
              <a:latin typeface="Arial"/>
              <a:cs typeface="Arial"/>
            </a:endParaRPr>
          </a:p>
          <a:p>
            <a:pPr marL="896619" marR="151765" indent="-340360">
              <a:lnSpc>
                <a:spcPct val="120100"/>
              </a:lnSpc>
              <a:spcBef>
                <a:spcPts val="350"/>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I</a:t>
            </a:r>
            <a:r>
              <a:rPr sz="1200" spc="-10" dirty="0">
                <a:solidFill>
                  <a:srgbClr val="FFFFFF"/>
                </a:solidFill>
                <a:latin typeface="Arial"/>
                <a:cs typeface="Arial"/>
              </a:rPr>
              <a:t> </a:t>
            </a:r>
            <a:r>
              <a:rPr sz="1200" dirty="0">
                <a:solidFill>
                  <a:srgbClr val="FFFFFF"/>
                </a:solidFill>
                <a:latin typeface="Arial"/>
                <a:cs typeface="Arial"/>
              </a:rPr>
              <a:t>det</a:t>
            </a:r>
            <a:r>
              <a:rPr sz="1200" spc="-10" dirty="0">
                <a:solidFill>
                  <a:srgbClr val="FFFFFF"/>
                </a:solidFill>
                <a:latin typeface="Arial"/>
                <a:cs typeface="Arial"/>
              </a:rPr>
              <a:t> förväntningssamhälle</a:t>
            </a:r>
            <a:r>
              <a:rPr sz="1200" spc="-35" dirty="0">
                <a:solidFill>
                  <a:srgbClr val="FFFFFF"/>
                </a:solidFill>
                <a:latin typeface="Arial"/>
                <a:cs typeface="Arial"/>
              </a:rPr>
              <a:t> </a:t>
            </a:r>
            <a:r>
              <a:rPr sz="1200" dirty="0">
                <a:solidFill>
                  <a:srgbClr val="FFFFFF"/>
                </a:solidFill>
                <a:latin typeface="Arial"/>
                <a:cs typeface="Arial"/>
              </a:rPr>
              <a:t>vi</a:t>
            </a:r>
            <a:r>
              <a:rPr sz="1200" spc="10" dirty="0">
                <a:solidFill>
                  <a:srgbClr val="FFFFFF"/>
                </a:solidFill>
                <a:latin typeface="Arial"/>
                <a:cs typeface="Arial"/>
              </a:rPr>
              <a:t> </a:t>
            </a:r>
            <a:r>
              <a:rPr sz="1200" dirty="0">
                <a:solidFill>
                  <a:srgbClr val="FFFFFF"/>
                </a:solidFill>
                <a:latin typeface="Arial"/>
                <a:cs typeface="Arial"/>
              </a:rPr>
              <a:t>lever</a:t>
            </a:r>
            <a:r>
              <a:rPr sz="1200" spc="-15" dirty="0">
                <a:solidFill>
                  <a:srgbClr val="FFFFFF"/>
                </a:solidFill>
                <a:latin typeface="Arial"/>
                <a:cs typeface="Arial"/>
              </a:rPr>
              <a:t> </a:t>
            </a:r>
            <a:r>
              <a:rPr sz="1200" dirty="0">
                <a:solidFill>
                  <a:srgbClr val="FFFFFF"/>
                </a:solidFill>
                <a:latin typeface="Arial"/>
                <a:cs typeface="Arial"/>
              </a:rPr>
              <a:t>i har</a:t>
            </a:r>
            <a:r>
              <a:rPr sz="1200" spc="-15" dirty="0">
                <a:solidFill>
                  <a:srgbClr val="FFFFFF"/>
                </a:solidFill>
                <a:latin typeface="Arial"/>
                <a:cs typeface="Arial"/>
              </a:rPr>
              <a:t> </a:t>
            </a:r>
            <a:r>
              <a:rPr sz="1200" dirty="0">
                <a:solidFill>
                  <a:srgbClr val="FFFFFF"/>
                </a:solidFill>
                <a:latin typeface="Arial"/>
                <a:cs typeface="Arial"/>
              </a:rPr>
              <a:t>många</a:t>
            </a:r>
            <a:r>
              <a:rPr sz="1200" spc="-20" dirty="0">
                <a:solidFill>
                  <a:srgbClr val="FFFFFF"/>
                </a:solidFill>
                <a:latin typeface="Arial"/>
                <a:cs typeface="Arial"/>
              </a:rPr>
              <a:t> </a:t>
            </a:r>
            <a:r>
              <a:rPr sz="1200" dirty="0">
                <a:solidFill>
                  <a:srgbClr val="FFFFFF"/>
                </a:solidFill>
                <a:latin typeface="Arial"/>
                <a:cs typeface="Arial"/>
              </a:rPr>
              <a:t>produkter</a:t>
            </a:r>
            <a:r>
              <a:rPr sz="1200" spc="-30" dirty="0">
                <a:solidFill>
                  <a:srgbClr val="FFFFFF"/>
                </a:solidFill>
                <a:latin typeface="Arial"/>
                <a:cs typeface="Arial"/>
              </a:rPr>
              <a:t> </a:t>
            </a:r>
            <a:r>
              <a:rPr sz="1200" dirty="0">
                <a:solidFill>
                  <a:srgbClr val="FFFFFF"/>
                </a:solidFill>
                <a:latin typeface="Arial"/>
                <a:cs typeface="Arial"/>
              </a:rPr>
              <a:t>och</a:t>
            </a:r>
            <a:r>
              <a:rPr sz="1200" spc="-20" dirty="0">
                <a:solidFill>
                  <a:srgbClr val="FFFFFF"/>
                </a:solidFill>
                <a:latin typeface="Arial"/>
                <a:cs typeface="Arial"/>
              </a:rPr>
              <a:t> </a:t>
            </a:r>
            <a:r>
              <a:rPr sz="1200" dirty="0">
                <a:solidFill>
                  <a:srgbClr val="FFFFFF"/>
                </a:solidFill>
                <a:latin typeface="Arial"/>
                <a:cs typeface="Arial"/>
              </a:rPr>
              <a:t>upplevelser</a:t>
            </a:r>
            <a:r>
              <a:rPr sz="1200" spc="-25" dirty="0">
                <a:solidFill>
                  <a:srgbClr val="FFFFFF"/>
                </a:solidFill>
                <a:latin typeface="Arial"/>
                <a:cs typeface="Arial"/>
              </a:rPr>
              <a:t> </a:t>
            </a:r>
            <a:r>
              <a:rPr sz="1200" dirty="0">
                <a:solidFill>
                  <a:srgbClr val="FFFFFF"/>
                </a:solidFill>
                <a:latin typeface="Arial"/>
                <a:cs typeface="Arial"/>
              </a:rPr>
              <a:t>sitt största</a:t>
            </a:r>
            <a:r>
              <a:rPr sz="1200" spc="-5" dirty="0">
                <a:solidFill>
                  <a:srgbClr val="FFFFFF"/>
                </a:solidFill>
                <a:latin typeface="Arial"/>
                <a:cs typeface="Arial"/>
              </a:rPr>
              <a:t> </a:t>
            </a:r>
            <a:r>
              <a:rPr sz="1200" dirty="0">
                <a:solidFill>
                  <a:srgbClr val="FFFFFF"/>
                </a:solidFill>
                <a:latin typeface="Arial"/>
                <a:cs typeface="Arial"/>
              </a:rPr>
              <a:t>värde</a:t>
            </a:r>
            <a:r>
              <a:rPr sz="1200" spc="-10" dirty="0">
                <a:solidFill>
                  <a:srgbClr val="FFFFFF"/>
                </a:solidFill>
                <a:latin typeface="Arial"/>
                <a:cs typeface="Arial"/>
              </a:rPr>
              <a:t> </a:t>
            </a:r>
            <a:r>
              <a:rPr sz="1200" dirty="0">
                <a:solidFill>
                  <a:srgbClr val="FFFFFF"/>
                </a:solidFill>
                <a:latin typeface="Arial"/>
                <a:cs typeface="Arial"/>
              </a:rPr>
              <a:t>innan</a:t>
            </a:r>
            <a:r>
              <a:rPr sz="1200" spc="-30" dirty="0">
                <a:solidFill>
                  <a:srgbClr val="FFFFFF"/>
                </a:solidFill>
                <a:latin typeface="Arial"/>
                <a:cs typeface="Arial"/>
              </a:rPr>
              <a:t> </a:t>
            </a:r>
            <a:r>
              <a:rPr sz="1200" dirty="0">
                <a:solidFill>
                  <a:srgbClr val="FFFFFF"/>
                </a:solidFill>
                <a:latin typeface="Arial"/>
                <a:cs typeface="Arial"/>
              </a:rPr>
              <a:t>de</a:t>
            </a:r>
            <a:r>
              <a:rPr sz="1200" spc="-20" dirty="0">
                <a:solidFill>
                  <a:srgbClr val="FFFFFF"/>
                </a:solidFill>
                <a:latin typeface="Arial"/>
                <a:cs typeface="Arial"/>
              </a:rPr>
              <a:t> </a:t>
            </a:r>
            <a:r>
              <a:rPr sz="1200" dirty="0">
                <a:solidFill>
                  <a:srgbClr val="FFFFFF"/>
                </a:solidFill>
                <a:latin typeface="Arial"/>
                <a:cs typeface="Arial"/>
              </a:rPr>
              <a:t>äger</a:t>
            </a:r>
            <a:r>
              <a:rPr sz="1200" spc="-15" dirty="0">
                <a:solidFill>
                  <a:srgbClr val="FFFFFF"/>
                </a:solidFill>
                <a:latin typeface="Arial"/>
                <a:cs typeface="Arial"/>
              </a:rPr>
              <a:t> </a:t>
            </a:r>
            <a:r>
              <a:rPr sz="1200" dirty="0">
                <a:solidFill>
                  <a:srgbClr val="FFFFFF"/>
                </a:solidFill>
                <a:latin typeface="Arial"/>
                <a:cs typeface="Arial"/>
              </a:rPr>
              <a:t>rum. Denna</a:t>
            </a:r>
            <a:r>
              <a:rPr sz="1200" spc="-40" dirty="0">
                <a:solidFill>
                  <a:srgbClr val="FFFFFF"/>
                </a:solidFill>
                <a:latin typeface="Arial"/>
                <a:cs typeface="Arial"/>
              </a:rPr>
              <a:t> </a:t>
            </a:r>
            <a:r>
              <a:rPr sz="1200" spc="-10" dirty="0">
                <a:solidFill>
                  <a:srgbClr val="FFFFFF"/>
                </a:solidFill>
                <a:latin typeface="Arial"/>
                <a:cs typeface="Arial"/>
              </a:rPr>
              <a:t>förståelse</a:t>
            </a:r>
            <a:r>
              <a:rPr sz="1200" spc="-35" dirty="0">
                <a:solidFill>
                  <a:srgbClr val="FFFFFF"/>
                </a:solidFill>
                <a:latin typeface="Arial"/>
                <a:cs typeface="Arial"/>
              </a:rPr>
              <a:t> </a:t>
            </a:r>
            <a:r>
              <a:rPr sz="1200" dirty="0">
                <a:solidFill>
                  <a:srgbClr val="FFFFFF"/>
                </a:solidFill>
                <a:latin typeface="Arial"/>
                <a:cs typeface="Arial"/>
              </a:rPr>
              <a:t>är</a:t>
            </a:r>
            <a:r>
              <a:rPr sz="1200" spc="5" dirty="0">
                <a:solidFill>
                  <a:srgbClr val="FFFFFF"/>
                </a:solidFill>
                <a:latin typeface="Arial"/>
                <a:cs typeface="Arial"/>
              </a:rPr>
              <a:t> </a:t>
            </a:r>
            <a:r>
              <a:rPr sz="1200" spc="-25" dirty="0">
                <a:solidFill>
                  <a:srgbClr val="FFFFFF"/>
                </a:solidFill>
                <a:latin typeface="Arial"/>
                <a:cs typeface="Arial"/>
              </a:rPr>
              <a:t>av </a:t>
            </a:r>
            <a:r>
              <a:rPr sz="1200" dirty="0">
                <a:solidFill>
                  <a:srgbClr val="FFFFFF"/>
                </a:solidFill>
                <a:latin typeface="Arial"/>
                <a:cs typeface="Arial"/>
              </a:rPr>
              <a:t>betydelse</a:t>
            </a:r>
            <a:r>
              <a:rPr sz="1200" spc="-35" dirty="0">
                <a:solidFill>
                  <a:srgbClr val="FFFFFF"/>
                </a:solidFill>
                <a:latin typeface="Arial"/>
                <a:cs typeface="Arial"/>
              </a:rPr>
              <a:t> </a:t>
            </a:r>
            <a:r>
              <a:rPr sz="1200" dirty="0">
                <a:solidFill>
                  <a:srgbClr val="FFFFFF"/>
                </a:solidFill>
                <a:latin typeface="Arial"/>
                <a:cs typeface="Arial"/>
              </a:rPr>
              <a:t>för</a:t>
            </a:r>
            <a:r>
              <a:rPr sz="1200" spc="-15" dirty="0">
                <a:solidFill>
                  <a:srgbClr val="FFFFFF"/>
                </a:solidFill>
                <a:latin typeface="Arial"/>
                <a:cs typeface="Arial"/>
              </a:rPr>
              <a:t> </a:t>
            </a:r>
            <a:r>
              <a:rPr sz="1200" dirty="0">
                <a:solidFill>
                  <a:srgbClr val="FFFFFF"/>
                </a:solidFill>
                <a:latin typeface="Arial"/>
                <a:cs typeface="Arial"/>
              </a:rPr>
              <a:t>att bygga en</a:t>
            </a:r>
            <a:r>
              <a:rPr sz="1200" spc="-20" dirty="0">
                <a:solidFill>
                  <a:srgbClr val="FFFFFF"/>
                </a:solidFill>
                <a:latin typeface="Arial"/>
                <a:cs typeface="Arial"/>
              </a:rPr>
              <a:t> </a:t>
            </a:r>
            <a:r>
              <a:rPr sz="1200" dirty="0">
                <a:solidFill>
                  <a:srgbClr val="FFFFFF"/>
                </a:solidFill>
                <a:latin typeface="Arial"/>
                <a:cs typeface="Arial"/>
              </a:rPr>
              <a:t>attraktiv</a:t>
            </a:r>
            <a:r>
              <a:rPr sz="1200" spc="-10" dirty="0">
                <a:solidFill>
                  <a:srgbClr val="FFFFFF"/>
                </a:solidFill>
                <a:latin typeface="Arial"/>
                <a:cs typeface="Arial"/>
              </a:rPr>
              <a:t> </a:t>
            </a:r>
            <a:r>
              <a:rPr sz="1200" dirty="0">
                <a:solidFill>
                  <a:srgbClr val="FFFFFF"/>
                </a:solidFill>
                <a:latin typeface="Arial"/>
                <a:cs typeface="Arial"/>
              </a:rPr>
              <a:t>evenemangsupplevelse</a:t>
            </a:r>
            <a:r>
              <a:rPr sz="1200" spc="-40" dirty="0">
                <a:solidFill>
                  <a:srgbClr val="FFFFFF"/>
                </a:solidFill>
                <a:latin typeface="Arial"/>
                <a:cs typeface="Arial"/>
              </a:rPr>
              <a:t> </a:t>
            </a:r>
            <a:r>
              <a:rPr sz="1200" dirty="0">
                <a:solidFill>
                  <a:srgbClr val="FFFFFF"/>
                </a:solidFill>
                <a:latin typeface="Arial"/>
                <a:cs typeface="Arial"/>
              </a:rPr>
              <a:t>och</a:t>
            </a:r>
            <a:r>
              <a:rPr sz="1200" spc="-10" dirty="0">
                <a:solidFill>
                  <a:srgbClr val="FFFFFF"/>
                </a:solidFill>
                <a:latin typeface="Arial"/>
                <a:cs typeface="Arial"/>
              </a:rPr>
              <a:t> </a:t>
            </a:r>
            <a:r>
              <a:rPr sz="1200" dirty="0">
                <a:solidFill>
                  <a:srgbClr val="FFFFFF"/>
                </a:solidFill>
                <a:latin typeface="Arial"/>
                <a:cs typeface="Arial"/>
              </a:rPr>
              <a:t>genom</a:t>
            </a:r>
            <a:r>
              <a:rPr sz="1200" spc="-25" dirty="0">
                <a:solidFill>
                  <a:srgbClr val="FFFFFF"/>
                </a:solidFill>
                <a:latin typeface="Arial"/>
                <a:cs typeface="Arial"/>
              </a:rPr>
              <a:t> </a:t>
            </a:r>
            <a:r>
              <a:rPr sz="1200" dirty="0">
                <a:solidFill>
                  <a:srgbClr val="FFFFFF"/>
                </a:solidFill>
                <a:latin typeface="Arial"/>
                <a:cs typeface="Arial"/>
              </a:rPr>
              <a:t>att arbeta</a:t>
            </a:r>
            <a:r>
              <a:rPr sz="1200" spc="-35" dirty="0">
                <a:solidFill>
                  <a:srgbClr val="FFFFFF"/>
                </a:solidFill>
                <a:latin typeface="Arial"/>
                <a:cs typeface="Arial"/>
              </a:rPr>
              <a:t> </a:t>
            </a:r>
            <a:r>
              <a:rPr sz="1200" dirty="0">
                <a:solidFill>
                  <a:srgbClr val="FFFFFF"/>
                </a:solidFill>
                <a:latin typeface="Arial"/>
                <a:cs typeface="Arial"/>
              </a:rPr>
              <a:t>med</a:t>
            </a:r>
            <a:r>
              <a:rPr sz="1200" spc="-20" dirty="0">
                <a:solidFill>
                  <a:srgbClr val="FFFFFF"/>
                </a:solidFill>
                <a:latin typeface="Arial"/>
                <a:cs typeface="Arial"/>
              </a:rPr>
              <a:t> </a:t>
            </a:r>
            <a:r>
              <a:rPr sz="1200" dirty="0">
                <a:solidFill>
                  <a:srgbClr val="FFFFFF"/>
                </a:solidFill>
                <a:latin typeface="Arial"/>
                <a:cs typeface="Arial"/>
              </a:rPr>
              <a:t>statistik,</a:t>
            </a:r>
            <a:r>
              <a:rPr sz="1200" spc="-10" dirty="0">
                <a:solidFill>
                  <a:srgbClr val="FFFFFF"/>
                </a:solidFill>
                <a:latin typeface="Arial"/>
                <a:cs typeface="Arial"/>
              </a:rPr>
              <a:t> </a:t>
            </a:r>
            <a:r>
              <a:rPr sz="1200" dirty="0">
                <a:solidFill>
                  <a:srgbClr val="FFFFFF"/>
                </a:solidFill>
                <a:latin typeface="Arial"/>
                <a:cs typeface="Arial"/>
              </a:rPr>
              <a:t>rivalitet och</a:t>
            </a:r>
            <a:r>
              <a:rPr sz="1200" spc="-10" dirty="0">
                <a:solidFill>
                  <a:srgbClr val="FFFFFF"/>
                </a:solidFill>
                <a:latin typeface="Arial"/>
                <a:cs typeface="Arial"/>
              </a:rPr>
              <a:t> </a:t>
            </a:r>
            <a:r>
              <a:rPr sz="1200" dirty="0">
                <a:solidFill>
                  <a:srgbClr val="FFFFFF"/>
                </a:solidFill>
                <a:latin typeface="Arial"/>
                <a:cs typeface="Arial"/>
              </a:rPr>
              <a:t>historik</a:t>
            </a:r>
            <a:r>
              <a:rPr sz="1200" spc="-20" dirty="0">
                <a:solidFill>
                  <a:srgbClr val="FFFFFF"/>
                </a:solidFill>
                <a:latin typeface="Arial"/>
                <a:cs typeface="Arial"/>
              </a:rPr>
              <a:t> </a:t>
            </a:r>
            <a:r>
              <a:rPr sz="1200" dirty="0">
                <a:solidFill>
                  <a:srgbClr val="FFFFFF"/>
                </a:solidFill>
                <a:latin typeface="Arial"/>
                <a:cs typeface="Arial"/>
              </a:rPr>
              <a:t>kan</a:t>
            </a:r>
            <a:r>
              <a:rPr sz="1200" spc="-5" dirty="0">
                <a:solidFill>
                  <a:srgbClr val="FFFFFF"/>
                </a:solidFill>
                <a:latin typeface="Arial"/>
                <a:cs typeface="Arial"/>
              </a:rPr>
              <a:t> </a:t>
            </a:r>
            <a:r>
              <a:rPr sz="1200" spc="-10" dirty="0">
                <a:solidFill>
                  <a:srgbClr val="FFFFFF"/>
                </a:solidFill>
                <a:latin typeface="Arial"/>
                <a:cs typeface="Arial"/>
              </a:rPr>
              <a:t>förväntningarna</a:t>
            </a:r>
            <a:r>
              <a:rPr sz="1200" spc="-30" dirty="0">
                <a:solidFill>
                  <a:srgbClr val="FFFFFF"/>
                </a:solidFill>
                <a:latin typeface="Arial"/>
                <a:cs typeface="Arial"/>
              </a:rPr>
              <a:t> </a:t>
            </a:r>
            <a:r>
              <a:rPr sz="1200" spc="-10" dirty="0">
                <a:solidFill>
                  <a:srgbClr val="FFFFFF"/>
                </a:solidFill>
                <a:latin typeface="Arial"/>
                <a:cs typeface="Arial"/>
              </a:rPr>
              <a:t>inför </a:t>
            </a:r>
            <a:r>
              <a:rPr sz="1200" dirty="0">
                <a:solidFill>
                  <a:srgbClr val="FFFFFF"/>
                </a:solidFill>
                <a:latin typeface="Arial"/>
                <a:cs typeface="Arial"/>
              </a:rPr>
              <a:t>en</a:t>
            </a:r>
            <a:r>
              <a:rPr sz="1200" spc="-15" dirty="0">
                <a:solidFill>
                  <a:srgbClr val="FFFFFF"/>
                </a:solidFill>
                <a:latin typeface="Arial"/>
                <a:cs typeface="Arial"/>
              </a:rPr>
              <a:t> </a:t>
            </a:r>
            <a:r>
              <a:rPr sz="1200" dirty="0">
                <a:solidFill>
                  <a:srgbClr val="FFFFFF"/>
                </a:solidFill>
                <a:latin typeface="Arial"/>
                <a:cs typeface="Arial"/>
              </a:rPr>
              <a:t>upplevelse</a:t>
            </a:r>
            <a:r>
              <a:rPr sz="1200" spc="-35" dirty="0">
                <a:solidFill>
                  <a:srgbClr val="FFFFFF"/>
                </a:solidFill>
                <a:latin typeface="Arial"/>
                <a:cs typeface="Arial"/>
              </a:rPr>
              <a:t> </a:t>
            </a:r>
            <a:r>
              <a:rPr sz="1200" dirty="0">
                <a:solidFill>
                  <a:srgbClr val="FFFFFF"/>
                </a:solidFill>
                <a:latin typeface="Arial"/>
                <a:cs typeface="Arial"/>
              </a:rPr>
              <a:t>byggas</a:t>
            </a:r>
            <a:r>
              <a:rPr sz="1200" spc="-5" dirty="0">
                <a:solidFill>
                  <a:srgbClr val="FFFFFF"/>
                </a:solidFill>
                <a:latin typeface="Arial"/>
                <a:cs typeface="Arial"/>
              </a:rPr>
              <a:t> </a:t>
            </a:r>
            <a:r>
              <a:rPr sz="1200" spc="-20" dirty="0">
                <a:solidFill>
                  <a:srgbClr val="FFFFFF"/>
                </a:solidFill>
                <a:latin typeface="Arial"/>
                <a:cs typeface="Arial"/>
              </a:rPr>
              <a:t>upp.</a:t>
            </a:r>
            <a:endParaRPr sz="1200">
              <a:latin typeface="Arial"/>
              <a:cs typeface="Arial"/>
            </a:endParaRPr>
          </a:p>
          <a:p>
            <a:pPr marL="896619" marR="45720" indent="-340360">
              <a:lnSpc>
                <a:spcPct val="120000"/>
              </a:lnSpc>
              <a:spcBef>
                <a:spcPts val="290"/>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För</a:t>
            </a:r>
            <a:r>
              <a:rPr sz="1200" spc="-5" dirty="0">
                <a:solidFill>
                  <a:srgbClr val="FFFFFF"/>
                </a:solidFill>
                <a:latin typeface="Arial"/>
                <a:cs typeface="Arial"/>
              </a:rPr>
              <a:t> </a:t>
            </a:r>
            <a:r>
              <a:rPr sz="1200" dirty="0">
                <a:solidFill>
                  <a:srgbClr val="FFFFFF"/>
                </a:solidFill>
                <a:latin typeface="Arial"/>
                <a:cs typeface="Arial"/>
              </a:rPr>
              <a:t>att</a:t>
            </a:r>
            <a:r>
              <a:rPr sz="1200" spc="-5" dirty="0">
                <a:solidFill>
                  <a:srgbClr val="FFFFFF"/>
                </a:solidFill>
                <a:latin typeface="Arial"/>
                <a:cs typeface="Arial"/>
              </a:rPr>
              <a:t> </a:t>
            </a:r>
            <a:r>
              <a:rPr sz="1200" dirty="0">
                <a:solidFill>
                  <a:srgbClr val="FFFFFF"/>
                </a:solidFill>
                <a:latin typeface="Arial"/>
                <a:cs typeface="Arial"/>
              </a:rPr>
              <a:t>skapa</a:t>
            </a:r>
            <a:r>
              <a:rPr sz="1200" spc="-35" dirty="0">
                <a:solidFill>
                  <a:srgbClr val="FFFFFF"/>
                </a:solidFill>
                <a:latin typeface="Arial"/>
                <a:cs typeface="Arial"/>
              </a:rPr>
              <a:t> </a:t>
            </a:r>
            <a:r>
              <a:rPr sz="1200" dirty="0">
                <a:solidFill>
                  <a:srgbClr val="FFFFFF"/>
                </a:solidFill>
                <a:latin typeface="Arial"/>
                <a:cs typeface="Arial"/>
              </a:rPr>
              <a:t>förväntningar</a:t>
            </a:r>
            <a:r>
              <a:rPr sz="1200" spc="-30" dirty="0">
                <a:solidFill>
                  <a:srgbClr val="FFFFFF"/>
                </a:solidFill>
                <a:latin typeface="Arial"/>
                <a:cs typeface="Arial"/>
              </a:rPr>
              <a:t> </a:t>
            </a:r>
            <a:r>
              <a:rPr sz="1200" dirty="0">
                <a:solidFill>
                  <a:srgbClr val="FFFFFF"/>
                </a:solidFill>
                <a:latin typeface="Arial"/>
                <a:cs typeface="Arial"/>
              </a:rPr>
              <a:t>är</a:t>
            </a:r>
            <a:r>
              <a:rPr sz="1200" spc="-5" dirty="0">
                <a:solidFill>
                  <a:srgbClr val="FFFFFF"/>
                </a:solidFill>
                <a:latin typeface="Arial"/>
                <a:cs typeface="Arial"/>
              </a:rPr>
              <a:t> </a:t>
            </a:r>
            <a:r>
              <a:rPr sz="1200" dirty="0">
                <a:solidFill>
                  <a:srgbClr val="FFFFFF"/>
                </a:solidFill>
                <a:latin typeface="Arial"/>
                <a:cs typeface="Arial"/>
              </a:rPr>
              <a:t>det</a:t>
            </a:r>
            <a:r>
              <a:rPr sz="1200" spc="-20" dirty="0">
                <a:solidFill>
                  <a:srgbClr val="FFFFFF"/>
                </a:solidFill>
                <a:latin typeface="Arial"/>
                <a:cs typeface="Arial"/>
              </a:rPr>
              <a:t> </a:t>
            </a:r>
            <a:r>
              <a:rPr sz="1200" dirty="0">
                <a:solidFill>
                  <a:srgbClr val="FFFFFF"/>
                </a:solidFill>
                <a:latin typeface="Arial"/>
                <a:cs typeface="Arial"/>
              </a:rPr>
              <a:t>som</a:t>
            </a:r>
            <a:r>
              <a:rPr sz="1200" spc="-5" dirty="0">
                <a:solidFill>
                  <a:srgbClr val="FFFFFF"/>
                </a:solidFill>
                <a:latin typeface="Arial"/>
                <a:cs typeface="Arial"/>
              </a:rPr>
              <a:t> </a:t>
            </a:r>
            <a:r>
              <a:rPr sz="1200" dirty="0">
                <a:solidFill>
                  <a:srgbClr val="FFFFFF"/>
                </a:solidFill>
                <a:latin typeface="Arial"/>
                <a:cs typeface="Arial"/>
              </a:rPr>
              <a:t>evenemangsarrangör</a:t>
            </a:r>
            <a:r>
              <a:rPr sz="1200" spc="-30" dirty="0">
                <a:solidFill>
                  <a:srgbClr val="FFFFFF"/>
                </a:solidFill>
                <a:latin typeface="Arial"/>
                <a:cs typeface="Arial"/>
              </a:rPr>
              <a:t> </a:t>
            </a:r>
            <a:r>
              <a:rPr sz="1200" dirty="0">
                <a:solidFill>
                  <a:srgbClr val="FFFFFF"/>
                </a:solidFill>
                <a:latin typeface="Arial"/>
                <a:cs typeface="Arial"/>
              </a:rPr>
              <a:t>viktigt</a:t>
            </a:r>
            <a:r>
              <a:rPr sz="1200" spc="10" dirty="0">
                <a:solidFill>
                  <a:srgbClr val="FFFFFF"/>
                </a:solidFill>
                <a:latin typeface="Arial"/>
                <a:cs typeface="Arial"/>
              </a:rPr>
              <a:t> </a:t>
            </a:r>
            <a:r>
              <a:rPr sz="1200" dirty="0">
                <a:solidFill>
                  <a:srgbClr val="FFFFFF"/>
                </a:solidFill>
                <a:latin typeface="Arial"/>
                <a:cs typeface="Arial"/>
              </a:rPr>
              <a:t>att</a:t>
            </a:r>
            <a:r>
              <a:rPr sz="1200" spc="-5" dirty="0">
                <a:solidFill>
                  <a:srgbClr val="FFFFFF"/>
                </a:solidFill>
                <a:latin typeface="Arial"/>
                <a:cs typeface="Arial"/>
              </a:rPr>
              <a:t> </a:t>
            </a:r>
            <a:r>
              <a:rPr sz="1200" dirty="0">
                <a:solidFill>
                  <a:srgbClr val="FFFFFF"/>
                </a:solidFill>
                <a:latin typeface="Arial"/>
                <a:cs typeface="Arial"/>
              </a:rPr>
              <a:t>stimulera</a:t>
            </a:r>
            <a:r>
              <a:rPr sz="1200" spc="-35" dirty="0">
                <a:solidFill>
                  <a:srgbClr val="FFFFFF"/>
                </a:solidFill>
                <a:latin typeface="Arial"/>
                <a:cs typeface="Arial"/>
              </a:rPr>
              <a:t> </a:t>
            </a:r>
            <a:r>
              <a:rPr sz="1200" dirty="0">
                <a:solidFill>
                  <a:srgbClr val="FFFFFF"/>
                </a:solidFill>
                <a:latin typeface="Arial"/>
                <a:cs typeface="Arial"/>
              </a:rPr>
              <a:t>förväntningarna</a:t>
            </a:r>
            <a:r>
              <a:rPr sz="1200" spc="-30" dirty="0">
                <a:solidFill>
                  <a:srgbClr val="FFFFFF"/>
                </a:solidFill>
                <a:latin typeface="Arial"/>
                <a:cs typeface="Arial"/>
              </a:rPr>
              <a:t> </a:t>
            </a:r>
            <a:r>
              <a:rPr sz="1200" dirty="0">
                <a:solidFill>
                  <a:srgbClr val="FFFFFF"/>
                </a:solidFill>
                <a:latin typeface="Arial"/>
                <a:cs typeface="Arial"/>
              </a:rPr>
              <a:t>och</a:t>
            </a:r>
            <a:r>
              <a:rPr sz="1200" spc="-20" dirty="0">
                <a:solidFill>
                  <a:srgbClr val="FFFFFF"/>
                </a:solidFill>
                <a:latin typeface="Arial"/>
                <a:cs typeface="Arial"/>
              </a:rPr>
              <a:t> </a:t>
            </a:r>
            <a:r>
              <a:rPr sz="1200" dirty="0">
                <a:solidFill>
                  <a:srgbClr val="FFFFFF"/>
                </a:solidFill>
                <a:latin typeface="Arial"/>
                <a:cs typeface="Arial"/>
              </a:rPr>
              <a:t>ge målgruppen</a:t>
            </a:r>
            <a:r>
              <a:rPr sz="1200" spc="-45" dirty="0">
                <a:solidFill>
                  <a:srgbClr val="FFFFFF"/>
                </a:solidFill>
                <a:latin typeface="Arial"/>
                <a:cs typeface="Arial"/>
              </a:rPr>
              <a:t> </a:t>
            </a:r>
            <a:r>
              <a:rPr sz="1200" dirty="0">
                <a:solidFill>
                  <a:srgbClr val="FFFFFF"/>
                </a:solidFill>
                <a:latin typeface="Arial"/>
                <a:cs typeface="Arial"/>
              </a:rPr>
              <a:t>kunskap,</a:t>
            </a:r>
            <a:r>
              <a:rPr sz="1200" spc="-40" dirty="0">
                <a:solidFill>
                  <a:srgbClr val="FFFFFF"/>
                </a:solidFill>
                <a:latin typeface="Arial"/>
                <a:cs typeface="Arial"/>
              </a:rPr>
              <a:t> </a:t>
            </a:r>
            <a:r>
              <a:rPr sz="1200" spc="-10" dirty="0">
                <a:solidFill>
                  <a:srgbClr val="FFFFFF"/>
                </a:solidFill>
                <a:latin typeface="Arial"/>
                <a:cs typeface="Arial"/>
              </a:rPr>
              <a:t>information</a:t>
            </a:r>
            <a:r>
              <a:rPr sz="1200" spc="-45" dirty="0">
                <a:solidFill>
                  <a:srgbClr val="FFFFFF"/>
                </a:solidFill>
                <a:latin typeface="Arial"/>
                <a:cs typeface="Arial"/>
              </a:rPr>
              <a:t> </a:t>
            </a:r>
            <a:r>
              <a:rPr sz="1200" spc="-25" dirty="0">
                <a:solidFill>
                  <a:srgbClr val="FFFFFF"/>
                </a:solidFill>
                <a:latin typeface="Arial"/>
                <a:cs typeface="Arial"/>
              </a:rPr>
              <a:t>och </a:t>
            </a:r>
            <a:r>
              <a:rPr sz="1200" dirty="0">
                <a:solidFill>
                  <a:srgbClr val="FFFFFF"/>
                </a:solidFill>
                <a:latin typeface="Arial"/>
                <a:cs typeface="Arial"/>
              </a:rPr>
              <a:t>nyheter.</a:t>
            </a:r>
            <a:r>
              <a:rPr sz="1200" spc="-40" dirty="0">
                <a:solidFill>
                  <a:srgbClr val="FFFFFF"/>
                </a:solidFill>
                <a:latin typeface="Arial"/>
                <a:cs typeface="Arial"/>
              </a:rPr>
              <a:t> </a:t>
            </a:r>
            <a:r>
              <a:rPr sz="1200" dirty="0">
                <a:solidFill>
                  <a:srgbClr val="FFFFFF"/>
                </a:solidFill>
                <a:latin typeface="Arial"/>
                <a:cs typeface="Arial"/>
              </a:rPr>
              <a:t>Identifiera</a:t>
            </a:r>
            <a:r>
              <a:rPr sz="1200" spc="-40" dirty="0">
                <a:solidFill>
                  <a:srgbClr val="FFFFFF"/>
                </a:solidFill>
                <a:latin typeface="Arial"/>
                <a:cs typeface="Arial"/>
              </a:rPr>
              <a:t> </a:t>
            </a:r>
            <a:r>
              <a:rPr sz="1200" dirty="0">
                <a:solidFill>
                  <a:srgbClr val="FFFFFF"/>
                </a:solidFill>
                <a:latin typeface="Arial"/>
                <a:cs typeface="Arial"/>
              </a:rPr>
              <a:t>målgruppens</a:t>
            </a:r>
            <a:r>
              <a:rPr sz="1200" spc="-50" dirty="0">
                <a:solidFill>
                  <a:srgbClr val="FFFFFF"/>
                </a:solidFill>
                <a:latin typeface="Arial"/>
                <a:cs typeface="Arial"/>
              </a:rPr>
              <a:t> </a:t>
            </a:r>
            <a:r>
              <a:rPr sz="1200" dirty="0">
                <a:solidFill>
                  <a:srgbClr val="FFFFFF"/>
                </a:solidFill>
                <a:latin typeface="Arial"/>
                <a:cs typeface="Arial"/>
              </a:rPr>
              <a:t>beteende</a:t>
            </a:r>
            <a:r>
              <a:rPr sz="1200" spc="-15" dirty="0">
                <a:solidFill>
                  <a:srgbClr val="FFFFFF"/>
                </a:solidFill>
                <a:latin typeface="Arial"/>
                <a:cs typeface="Arial"/>
              </a:rPr>
              <a:t> </a:t>
            </a:r>
            <a:r>
              <a:rPr sz="1200" dirty="0">
                <a:solidFill>
                  <a:srgbClr val="FFFFFF"/>
                </a:solidFill>
                <a:latin typeface="Arial"/>
                <a:cs typeface="Arial"/>
              </a:rPr>
              <a:t>och</a:t>
            </a:r>
            <a:r>
              <a:rPr sz="1200" spc="-50" dirty="0">
                <a:solidFill>
                  <a:srgbClr val="FFFFFF"/>
                </a:solidFill>
                <a:latin typeface="Arial"/>
                <a:cs typeface="Arial"/>
              </a:rPr>
              <a:t> </a:t>
            </a:r>
            <a:r>
              <a:rPr sz="1200" dirty="0">
                <a:solidFill>
                  <a:srgbClr val="FFFFFF"/>
                </a:solidFill>
                <a:latin typeface="Arial"/>
                <a:cs typeface="Arial"/>
              </a:rPr>
              <a:t>de</a:t>
            </a:r>
            <a:r>
              <a:rPr sz="1200" spc="-20" dirty="0">
                <a:solidFill>
                  <a:srgbClr val="FFFFFF"/>
                </a:solidFill>
                <a:latin typeface="Arial"/>
                <a:cs typeface="Arial"/>
              </a:rPr>
              <a:t> </a:t>
            </a:r>
            <a:r>
              <a:rPr sz="1200" dirty="0">
                <a:solidFill>
                  <a:srgbClr val="FFFFFF"/>
                </a:solidFill>
                <a:latin typeface="Arial"/>
                <a:cs typeface="Arial"/>
              </a:rPr>
              <a:t>frågor</a:t>
            </a:r>
            <a:r>
              <a:rPr sz="1200" spc="-35" dirty="0">
                <a:solidFill>
                  <a:srgbClr val="FFFFFF"/>
                </a:solidFill>
                <a:latin typeface="Arial"/>
                <a:cs typeface="Arial"/>
              </a:rPr>
              <a:t> </a:t>
            </a:r>
            <a:r>
              <a:rPr sz="1200" dirty="0">
                <a:solidFill>
                  <a:srgbClr val="FFFFFF"/>
                </a:solidFill>
                <a:latin typeface="Arial"/>
                <a:cs typeface="Arial"/>
              </a:rPr>
              <a:t>de</a:t>
            </a:r>
            <a:r>
              <a:rPr sz="1200" spc="-15" dirty="0">
                <a:solidFill>
                  <a:srgbClr val="FFFFFF"/>
                </a:solidFill>
                <a:latin typeface="Arial"/>
                <a:cs typeface="Arial"/>
              </a:rPr>
              <a:t> </a:t>
            </a:r>
            <a:r>
              <a:rPr sz="1200" dirty="0">
                <a:solidFill>
                  <a:srgbClr val="FFFFFF"/>
                </a:solidFill>
                <a:latin typeface="Arial"/>
                <a:cs typeface="Arial"/>
              </a:rPr>
              <a:t>har</a:t>
            </a:r>
            <a:r>
              <a:rPr sz="1200" spc="-30" dirty="0">
                <a:solidFill>
                  <a:srgbClr val="FFFFFF"/>
                </a:solidFill>
                <a:latin typeface="Arial"/>
                <a:cs typeface="Arial"/>
              </a:rPr>
              <a:t> </a:t>
            </a:r>
            <a:r>
              <a:rPr sz="1200" dirty="0">
                <a:solidFill>
                  <a:srgbClr val="FFFFFF"/>
                </a:solidFill>
                <a:latin typeface="Arial"/>
                <a:cs typeface="Arial"/>
              </a:rPr>
              <a:t>innan;</a:t>
            </a:r>
            <a:r>
              <a:rPr sz="1200" spc="-80" dirty="0">
                <a:solidFill>
                  <a:srgbClr val="FFFFFF"/>
                </a:solidFill>
                <a:latin typeface="Arial"/>
                <a:cs typeface="Arial"/>
              </a:rPr>
              <a:t> </a:t>
            </a:r>
            <a:r>
              <a:rPr sz="1200" i="1" dirty="0">
                <a:solidFill>
                  <a:srgbClr val="FFFFFF"/>
                </a:solidFill>
                <a:latin typeface="Arial"/>
                <a:cs typeface="Arial"/>
              </a:rPr>
              <a:t>Vilka</a:t>
            </a:r>
            <a:r>
              <a:rPr sz="1200" i="1" spc="-35" dirty="0">
                <a:solidFill>
                  <a:srgbClr val="FFFFFF"/>
                </a:solidFill>
                <a:latin typeface="Arial"/>
                <a:cs typeface="Arial"/>
              </a:rPr>
              <a:t> </a:t>
            </a:r>
            <a:r>
              <a:rPr sz="1200" i="1" dirty="0">
                <a:solidFill>
                  <a:srgbClr val="FFFFFF"/>
                </a:solidFill>
                <a:latin typeface="Arial"/>
                <a:cs typeface="Arial"/>
              </a:rPr>
              <a:t>ska</a:t>
            </a:r>
            <a:r>
              <a:rPr sz="1200" i="1" spc="-10" dirty="0">
                <a:solidFill>
                  <a:srgbClr val="FFFFFF"/>
                </a:solidFill>
                <a:latin typeface="Arial"/>
                <a:cs typeface="Arial"/>
              </a:rPr>
              <a:t> </a:t>
            </a:r>
            <a:r>
              <a:rPr sz="1200" i="1" dirty="0">
                <a:solidFill>
                  <a:srgbClr val="FFFFFF"/>
                </a:solidFill>
                <a:latin typeface="Arial"/>
                <a:cs typeface="Arial"/>
              </a:rPr>
              <a:t>jag</a:t>
            </a:r>
            <a:r>
              <a:rPr sz="1200" i="1" spc="-30" dirty="0">
                <a:solidFill>
                  <a:srgbClr val="FFFFFF"/>
                </a:solidFill>
                <a:latin typeface="Arial"/>
                <a:cs typeface="Arial"/>
              </a:rPr>
              <a:t> </a:t>
            </a:r>
            <a:r>
              <a:rPr sz="1200" i="1" dirty="0">
                <a:solidFill>
                  <a:srgbClr val="FFFFFF"/>
                </a:solidFill>
                <a:latin typeface="Arial"/>
                <a:cs typeface="Arial"/>
              </a:rPr>
              <a:t>gå</a:t>
            </a:r>
            <a:r>
              <a:rPr sz="1200" i="1" spc="-25" dirty="0">
                <a:solidFill>
                  <a:srgbClr val="FFFFFF"/>
                </a:solidFill>
                <a:latin typeface="Arial"/>
                <a:cs typeface="Arial"/>
              </a:rPr>
              <a:t> </a:t>
            </a:r>
            <a:r>
              <a:rPr sz="1200" i="1" dirty="0">
                <a:solidFill>
                  <a:srgbClr val="FFFFFF"/>
                </a:solidFill>
                <a:latin typeface="Arial"/>
                <a:cs typeface="Arial"/>
              </a:rPr>
              <a:t>med</a:t>
            </a:r>
            <a:r>
              <a:rPr sz="1200" i="1" spc="-10" dirty="0">
                <a:solidFill>
                  <a:srgbClr val="FFFFFF"/>
                </a:solidFill>
                <a:latin typeface="Arial"/>
                <a:cs typeface="Arial"/>
              </a:rPr>
              <a:t> </a:t>
            </a:r>
            <a:r>
              <a:rPr sz="1200" i="1" dirty="0">
                <a:solidFill>
                  <a:srgbClr val="FFFFFF"/>
                </a:solidFill>
                <a:latin typeface="Arial"/>
                <a:cs typeface="Arial"/>
              </a:rPr>
              <a:t>på</a:t>
            </a:r>
            <a:r>
              <a:rPr sz="1200" i="1" spc="-35" dirty="0">
                <a:solidFill>
                  <a:srgbClr val="FFFFFF"/>
                </a:solidFill>
                <a:latin typeface="Arial"/>
                <a:cs typeface="Arial"/>
              </a:rPr>
              <a:t> </a:t>
            </a:r>
            <a:r>
              <a:rPr sz="1200" i="1" dirty="0">
                <a:solidFill>
                  <a:srgbClr val="FFFFFF"/>
                </a:solidFill>
                <a:latin typeface="Arial"/>
                <a:cs typeface="Arial"/>
              </a:rPr>
              <a:t>matchen?</a:t>
            </a:r>
            <a:r>
              <a:rPr sz="1200" i="1" spc="-30" dirty="0">
                <a:solidFill>
                  <a:srgbClr val="FFFFFF"/>
                </a:solidFill>
                <a:latin typeface="Arial"/>
                <a:cs typeface="Arial"/>
              </a:rPr>
              <a:t> </a:t>
            </a:r>
            <a:r>
              <a:rPr sz="1200" i="1" dirty="0">
                <a:solidFill>
                  <a:srgbClr val="FFFFFF"/>
                </a:solidFill>
                <a:latin typeface="Arial"/>
                <a:cs typeface="Arial"/>
              </a:rPr>
              <a:t>Vad</a:t>
            </a:r>
            <a:r>
              <a:rPr sz="1200" i="1" spc="-30" dirty="0">
                <a:solidFill>
                  <a:srgbClr val="FFFFFF"/>
                </a:solidFill>
                <a:latin typeface="Arial"/>
                <a:cs typeface="Arial"/>
              </a:rPr>
              <a:t> </a:t>
            </a:r>
            <a:r>
              <a:rPr sz="1200" i="1" dirty="0">
                <a:solidFill>
                  <a:srgbClr val="FFFFFF"/>
                </a:solidFill>
                <a:latin typeface="Arial"/>
                <a:cs typeface="Arial"/>
              </a:rPr>
              <a:t>ska</a:t>
            </a:r>
            <a:r>
              <a:rPr sz="1200" i="1" spc="-15" dirty="0">
                <a:solidFill>
                  <a:srgbClr val="FFFFFF"/>
                </a:solidFill>
                <a:latin typeface="Arial"/>
                <a:cs typeface="Arial"/>
              </a:rPr>
              <a:t> </a:t>
            </a:r>
            <a:r>
              <a:rPr sz="1200" i="1" dirty="0">
                <a:solidFill>
                  <a:srgbClr val="FFFFFF"/>
                </a:solidFill>
                <a:latin typeface="Arial"/>
                <a:cs typeface="Arial"/>
              </a:rPr>
              <a:t>vi</a:t>
            </a:r>
            <a:r>
              <a:rPr sz="1200" i="1" spc="-10" dirty="0">
                <a:solidFill>
                  <a:srgbClr val="FFFFFF"/>
                </a:solidFill>
                <a:latin typeface="Arial"/>
                <a:cs typeface="Arial"/>
              </a:rPr>
              <a:t> </a:t>
            </a:r>
            <a:r>
              <a:rPr sz="1200" i="1" dirty="0">
                <a:solidFill>
                  <a:srgbClr val="FFFFFF"/>
                </a:solidFill>
                <a:latin typeface="Arial"/>
                <a:cs typeface="Arial"/>
              </a:rPr>
              <a:t>äta</a:t>
            </a:r>
            <a:r>
              <a:rPr sz="1200" i="1" spc="-35" dirty="0">
                <a:solidFill>
                  <a:srgbClr val="FFFFFF"/>
                </a:solidFill>
                <a:latin typeface="Arial"/>
                <a:cs typeface="Arial"/>
              </a:rPr>
              <a:t> </a:t>
            </a:r>
            <a:r>
              <a:rPr sz="1200" i="1" dirty="0">
                <a:solidFill>
                  <a:srgbClr val="FFFFFF"/>
                </a:solidFill>
                <a:latin typeface="Arial"/>
                <a:cs typeface="Arial"/>
              </a:rPr>
              <a:t>innan?</a:t>
            </a:r>
            <a:r>
              <a:rPr sz="1200" i="1" spc="-55" dirty="0">
                <a:solidFill>
                  <a:srgbClr val="FFFFFF"/>
                </a:solidFill>
                <a:latin typeface="Arial"/>
                <a:cs typeface="Arial"/>
              </a:rPr>
              <a:t> </a:t>
            </a:r>
            <a:r>
              <a:rPr sz="1200" i="1" dirty="0">
                <a:solidFill>
                  <a:srgbClr val="FFFFFF"/>
                </a:solidFill>
                <a:latin typeface="Arial"/>
                <a:cs typeface="Arial"/>
              </a:rPr>
              <a:t>Vilka</a:t>
            </a:r>
            <a:r>
              <a:rPr sz="1200" i="1" spc="-20" dirty="0">
                <a:solidFill>
                  <a:srgbClr val="FFFFFF"/>
                </a:solidFill>
                <a:latin typeface="Arial"/>
                <a:cs typeface="Arial"/>
              </a:rPr>
              <a:t> </a:t>
            </a:r>
            <a:r>
              <a:rPr sz="1200" i="1" spc="-10" dirty="0">
                <a:solidFill>
                  <a:srgbClr val="FFFFFF"/>
                </a:solidFill>
                <a:latin typeface="Arial"/>
                <a:cs typeface="Arial"/>
              </a:rPr>
              <a:t>spelare </a:t>
            </a:r>
            <a:r>
              <a:rPr sz="1200" i="1" dirty="0">
                <a:solidFill>
                  <a:srgbClr val="FFFFFF"/>
                </a:solidFill>
                <a:latin typeface="Arial"/>
                <a:cs typeface="Arial"/>
              </a:rPr>
              <a:t>är</a:t>
            </a:r>
            <a:r>
              <a:rPr sz="1200" i="1" spc="-5" dirty="0">
                <a:solidFill>
                  <a:srgbClr val="FFFFFF"/>
                </a:solidFill>
                <a:latin typeface="Arial"/>
                <a:cs typeface="Arial"/>
              </a:rPr>
              <a:t> </a:t>
            </a:r>
            <a:r>
              <a:rPr sz="1200" i="1" dirty="0">
                <a:solidFill>
                  <a:srgbClr val="FFFFFF"/>
                </a:solidFill>
                <a:latin typeface="Arial"/>
                <a:cs typeface="Arial"/>
              </a:rPr>
              <a:t>aktuella?</a:t>
            </a:r>
            <a:r>
              <a:rPr sz="1200" i="1" spc="-35" dirty="0">
                <a:solidFill>
                  <a:srgbClr val="FFFFFF"/>
                </a:solidFill>
                <a:latin typeface="Arial"/>
                <a:cs typeface="Arial"/>
              </a:rPr>
              <a:t> </a:t>
            </a:r>
            <a:r>
              <a:rPr sz="1200" i="1" dirty="0">
                <a:solidFill>
                  <a:srgbClr val="FFFFFF"/>
                </a:solidFill>
                <a:latin typeface="Arial"/>
                <a:cs typeface="Arial"/>
              </a:rPr>
              <a:t>Hur</a:t>
            </a:r>
            <a:r>
              <a:rPr sz="1200" i="1" spc="-20" dirty="0">
                <a:solidFill>
                  <a:srgbClr val="FFFFFF"/>
                </a:solidFill>
                <a:latin typeface="Arial"/>
                <a:cs typeface="Arial"/>
              </a:rPr>
              <a:t> </a:t>
            </a:r>
            <a:r>
              <a:rPr sz="1200" i="1" dirty="0">
                <a:solidFill>
                  <a:srgbClr val="FFFFFF"/>
                </a:solidFill>
                <a:latin typeface="Arial"/>
                <a:cs typeface="Arial"/>
              </a:rPr>
              <a:t>ser</a:t>
            </a:r>
            <a:r>
              <a:rPr sz="1200" i="1" spc="-5" dirty="0">
                <a:solidFill>
                  <a:srgbClr val="FFFFFF"/>
                </a:solidFill>
                <a:latin typeface="Arial"/>
                <a:cs typeface="Arial"/>
              </a:rPr>
              <a:t> </a:t>
            </a:r>
            <a:r>
              <a:rPr sz="1200" i="1" dirty="0">
                <a:solidFill>
                  <a:srgbClr val="FFFFFF"/>
                </a:solidFill>
                <a:latin typeface="Arial"/>
                <a:cs typeface="Arial"/>
              </a:rPr>
              <a:t>nyförvärven</a:t>
            </a:r>
            <a:r>
              <a:rPr sz="1200" i="1" spc="-35" dirty="0">
                <a:solidFill>
                  <a:srgbClr val="FFFFFF"/>
                </a:solidFill>
                <a:latin typeface="Arial"/>
                <a:cs typeface="Arial"/>
              </a:rPr>
              <a:t> </a:t>
            </a:r>
            <a:r>
              <a:rPr sz="1200" i="1" dirty="0">
                <a:solidFill>
                  <a:srgbClr val="FFFFFF"/>
                </a:solidFill>
                <a:latin typeface="Arial"/>
                <a:cs typeface="Arial"/>
              </a:rPr>
              <a:t>ut?</a:t>
            </a:r>
            <a:r>
              <a:rPr sz="1200" i="1" spc="-10" dirty="0">
                <a:solidFill>
                  <a:srgbClr val="FFFFFF"/>
                </a:solidFill>
                <a:latin typeface="Arial"/>
                <a:cs typeface="Arial"/>
              </a:rPr>
              <a:t> </a:t>
            </a:r>
            <a:r>
              <a:rPr sz="1200" i="1" dirty="0">
                <a:solidFill>
                  <a:srgbClr val="FFFFFF"/>
                </a:solidFill>
                <a:latin typeface="Arial"/>
                <a:cs typeface="Arial"/>
              </a:rPr>
              <a:t>Är</a:t>
            </a:r>
            <a:r>
              <a:rPr sz="1200" i="1" spc="-5" dirty="0">
                <a:solidFill>
                  <a:srgbClr val="FFFFFF"/>
                </a:solidFill>
                <a:latin typeface="Arial"/>
                <a:cs typeface="Arial"/>
              </a:rPr>
              <a:t> </a:t>
            </a:r>
            <a:r>
              <a:rPr sz="1200" i="1" dirty="0">
                <a:solidFill>
                  <a:srgbClr val="FFFFFF"/>
                </a:solidFill>
                <a:latin typeface="Arial"/>
                <a:cs typeface="Arial"/>
              </a:rPr>
              <a:t>det</a:t>
            </a:r>
            <a:r>
              <a:rPr sz="1200" i="1" spc="-25" dirty="0">
                <a:solidFill>
                  <a:srgbClr val="FFFFFF"/>
                </a:solidFill>
                <a:latin typeface="Arial"/>
                <a:cs typeface="Arial"/>
              </a:rPr>
              <a:t> </a:t>
            </a:r>
            <a:r>
              <a:rPr sz="1200" i="1" dirty="0">
                <a:solidFill>
                  <a:srgbClr val="FFFFFF"/>
                </a:solidFill>
                <a:latin typeface="Arial"/>
                <a:cs typeface="Arial"/>
              </a:rPr>
              <a:t>några</a:t>
            </a:r>
            <a:r>
              <a:rPr sz="1200" i="1" spc="-25" dirty="0">
                <a:solidFill>
                  <a:srgbClr val="FFFFFF"/>
                </a:solidFill>
                <a:latin typeface="Arial"/>
                <a:cs typeface="Arial"/>
              </a:rPr>
              <a:t> </a:t>
            </a:r>
            <a:r>
              <a:rPr sz="1200" i="1" dirty="0">
                <a:solidFill>
                  <a:srgbClr val="FFFFFF"/>
                </a:solidFill>
                <a:latin typeface="Arial"/>
                <a:cs typeface="Arial"/>
              </a:rPr>
              <a:t>skador?</a:t>
            </a:r>
            <a:r>
              <a:rPr sz="1200" i="1" spc="-35" dirty="0">
                <a:solidFill>
                  <a:srgbClr val="FFFFFF"/>
                </a:solidFill>
                <a:latin typeface="Arial"/>
                <a:cs typeface="Arial"/>
              </a:rPr>
              <a:t> </a:t>
            </a:r>
            <a:r>
              <a:rPr sz="1200" i="1" dirty="0">
                <a:solidFill>
                  <a:srgbClr val="FFFFFF"/>
                </a:solidFill>
                <a:latin typeface="Arial"/>
                <a:cs typeface="Arial"/>
              </a:rPr>
              <a:t>Vilka</a:t>
            </a:r>
            <a:r>
              <a:rPr sz="1200" i="1" spc="-10" dirty="0">
                <a:solidFill>
                  <a:srgbClr val="FFFFFF"/>
                </a:solidFill>
                <a:latin typeface="Arial"/>
                <a:cs typeface="Arial"/>
              </a:rPr>
              <a:t> </a:t>
            </a:r>
            <a:r>
              <a:rPr sz="1200" i="1" dirty="0">
                <a:solidFill>
                  <a:srgbClr val="FFFFFF"/>
                </a:solidFill>
                <a:latin typeface="Arial"/>
                <a:cs typeface="Arial"/>
              </a:rPr>
              <a:t>är</a:t>
            </a:r>
            <a:r>
              <a:rPr sz="1200" i="1" spc="-5" dirty="0">
                <a:solidFill>
                  <a:srgbClr val="FFFFFF"/>
                </a:solidFill>
                <a:latin typeface="Arial"/>
                <a:cs typeface="Arial"/>
              </a:rPr>
              <a:t> </a:t>
            </a:r>
            <a:r>
              <a:rPr sz="1200" i="1" dirty="0">
                <a:solidFill>
                  <a:srgbClr val="FFFFFF"/>
                </a:solidFill>
                <a:latin typeface="Arial"/>
                <a:cs typeface="Arial"/>
              </a:rPr>
              <a:t>motståndarlagets</a:t>
            </a:r>
            <a:r>
              <a:rPr sz="1200" i="1" spc="-35" dirty="0">
                <a:solidFill>
                  <a:srgbClr val="FFFFFF"/>
                </a:solidFill>
                <a:latin typeface="Arial"/>
                <a:cs typeface="Arial"/>
              </a:rPr>
              <a:t> </a:t>
            </a:r>
            <a:r>
              <a:rPr sz="1200" i="1" dirty="0">
                <a:solidFill>
                  <a:srgbClr val="FFFFFF"/>
                </a:solidFill>
                <a:latin typeface="Arial"/>
                <a:cs typeface="Arial"/>
              </a:rPr>
              <a:t>stora</a:t>
            </a:r>
            <a:r>
              <a:rPr sz="1200" i="1" spc="-15" dirty="0">
                <a:solidFill>
                  <a:srgbClr val="FFFFFF"/>
                </a:solidFill>
                <a:latin typeface="Arial"/>
                <a:cs typeface="Arial"/>
              </a:rPr>
              <a:t> </a:t>
            </a:r>
            <a:r>
              <a:rPr sz="1200" i="1" spc="-10" dirty="0">
                <a:solidFill>
                  <a:srgbClr val="FFFFFF"/>
                </a:solidFill>
                <a:latin typeface="Arial"/>
                <a:cs typeface="Arial"/>
              </a:rPr>
              <a:t>stjärnor?</a:t>
            </a:r>
            <a:endParaRPr sz="1200">
              <a:latin typeface="Arial"/>
              <a:cs typeface="Arial"/>
            </a:endParaRPr>
          </a:p>
          <a:p>
            <a:pPr marL="896619" marR="205740" indent="-340360">
              <a:lnSpc>
                <a:spcPct val="120000"/>
              </a:lnSpc>
              <a:spcBef>
                <a:spcPts val="290"/>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En</a:t>
            </a:r>
            <a:r>
              <a:rPr sz="1200" spc="-20" dirty="0">
                <a:solidFill>
                  <a:srgbClr val="FFFFFF"/>
                </a:solidFill>
                <a:latin typeface="Arial"/>
                <a:cs typeface="Arial"/>
              </a:rPr>
              <a:t> </a:t>
            </a:r>
            <a:r>
              <a:rPr sz="1200" dirty="0">
                <a:solidFill>
                  <a:srgbClr val="FFFFFF"/>
                </a:solidFill>
                <a:latin typeface="Arial"/>
                <a:cs typeface="Arial"/>
              </a:rPr>
              <a:t>konkret</a:t>
            </a:r>
            <a:r>
              <a:rPr sz="1200" spc="-25" dirty="0">
                <a:solidFill>
                  <a:srgbClr val="FFFFFF"/>
                </a:solidFill>
                <a:latin typeface="Arial"/>
                <a:cs typeface="Arial"/>
              </a:rPr>
              <a:t> </a:t>
            </a:r>
            <a:r>
              <a:rPr sz="1200" dirty="0">
                <a:solidFill>
                  <a:srgbClr val="FFFFFF"/>
                </a:solidFill>
                <a:latin typeface="Arial"/>
                <a:cs typeface="Arial"/>
              </a:rPr>
              <a:t>aktivitet</a:t>
            </a:r>
            <a:r>
              <a:rPr sz="1200" spc="-5" dirty="0">
                <a:solidFill>
                  <a:srgbClr val="FFFFFF"/>
                </a:solidFill>
                <a:latin typeface="Arial"/>
                <a:cs typeface="Arial"/>
              </a:rPr>
              <a:t> </a:t>
            </a:r>
            <a:r>
              <a:rPr sz="1200" dirty="0">
                <a:solidFill>
                  <a:srgbClr val="FFFFFF"/>
                </a:solidFill>
                <a:latin typeface="Arial"/>
                <a:cs typeface="Arial"/>
              </a:rPr>
              <a:t>kan</a:t>
            </a:r>
            <a:r>
              <a:rPr sz="1200" spc="-25" dirty="0">
                <a:solidFill>
                  <a:srgbClr val="FFFFFF"/>
                </a:solidFill>
                <a:latin typeface="Arial"/>
                <a:cs typeface="Arial"/>
              </a:rPr>
              <a:t> </a:t>
            </a:r>
            <a:r>
              <a:rPr sz="1200" dirty="0">
                <a:solidFill>
                  <a:srgbClr val="FFFFFF"/>
                </a:solidFill>
                <a:latin typeface="Arial"/>
                <a:cs typeface="Arial"/>
              </a:rPr>
              <a:t>vara att</a:t>
            </a:r>
            <a:r>
              <a:rPr sz="1200" spc="-5" dirty="0">
                <a:solidFill>
                  <a:srgbClr val="FFFFFF"/>
                </a:solidFill>
                <a:latin typeface="Arial"/>
                <a:cs typeface="Arial"/>
              </a:rPr>
              <a:t> </a:t>
            </a:r>
            <a:r>
              <a:rPr sz="1200" dirty="0">
                <a:solidFill>
                  <a:srgbClr val="FFFFFF"/>
                </a:solidFill>
                <a:latin typeface="Arial"/>
                <a:cs typeface="Arial"/>
              </a:rPr>
              <a:t>genomföra</a:t>
            </a:r>
            <a:r>
              <a:rPr sz="1200" spc="-35" dirty="0">
                <a:solidFill>
                  <a:srgbClr val="FFFFFF"/>
                </a:solidFill>
                <a:latin typeface="Arial"/>
                <a:cs typeface="Arial"/>
              </a:rPr>
              <a:t> </a:t>
            </a:r>
            <a:r>
              <a:rPr sz="1200" dirty="0">
                <a:solidFill>
                  <a:srgbClr val="FFFFFF"/>
                </a:solidFill>
                <a:latin typeface="Arial"/>
                <a:cs typeface="Arial"/>
              </a:rPr>
              <a:t>en</a:t>
            </a:r>
            <a:r>
              <a:rPr sz="1200" spc="-10" dirty="0">
                <a:solidFill>
                  <a:srgbClr val="FFFFFF"/>
                </a:solidFill>
                <a:latin typeface="Arial"/>
                <a:cs typeface="Arial"/>
              </a:rPr>
              <a:t> </a:t>
            </a:r>
            <a:r>
              <a:rPr sz="1200" dirty="0">
                <a:solidFill>
                  <a:srgbClr val="FFFFFF"/>
                </a:solidFill>
                <a:latin typeface="Arial"/>
                <a:cs typeface="Arial"/>
              </a:rPr>
              <a:t>lunchintervju</a:t>
            </a:r>
            <a:r>
              <a:rPr sz="1200" spc="-30" dirty="0">
                <a:solidFill>
                  <a:srgbClr val="FFFFFF"/>
                </a:solidFill>
                <a:latin typeface="Arial"/>
                <a:cs typeface="Arial"/>
              </a:rPr>
              <a:t> </a:t>
            </a:r>
            <a:r>
              <a:rPr sz="1200" dirty="0">
                <a:solidFill>
                  <a:srgbClr val="FFFFFF"/>
                </a:solidFill>
                <a:latin typeface="Arial"/>
                <a:cs typeface="Arial"/>
              </a:rPr>
              <a:t>med</a:t>
            </a:r>
            <a:r>
              <a:rPr sz="1200" spc="-25" dirty="0">
                <a:solidFill>
                  <a:srgbClr val="FFFFFF"/>
                </a:solidFill>
                <a:latin typeface="Arial"/>
                <a:cs typeface="Arial"/>
              </a:rPr>
              <a:t> </a:t>
            </a:r>
            <a:r>
              <a:rPr sz="1200" dirty="0">
                <a:solidFill>
                  <a:srgbClr val="FFFFFF"/>
                </a:solidFill>
                <a:latin typeface="Arial"/>
                <a:cs typeface="Arial"/>
              </a:rPr>
              <a:t>en</a:t>
            </a:r>
            <a:r>
              <a:rPr sz="1200" spc="-25" dirty="0">
                <a:solidFill>
                  <a:srgbClr val="FFFFFF"/>
                </a:solidFill>
                <a:latin typeface="Arial"/>
                <a:cs typeface="Arial"/>
              </a:rPr>
              <a:t> </a:t>
            </a:r>
            <a:r>
              <a:rPr sz="1200" dirty="0">
                <a:solidFill>
                  <a:srgbClr val="FFFFFF"/>
                </a:solidFill>
                <a:latin typeface="Arial"/>
                <a:cs typeface="Arial"/>
              </a:rPr>
              <a:t>spelare</a:t>
            </a:r>
            <a:r>
              <a:rPr sz="1200" spc="-25" dirty="0">
                <a:solidFill>
                  <a:srgbClr val="FFFFFF"/>
                </a:solidFill>
                <a:latin typeface="Arial"/>
                <a:cs typeface="Arial"/>
              </a:rPr>
              <a:t> </a:t>
            </a:r>
            <a:r>
              <a:rPr sz="1200" dirty="0">
                <a:solidFill>
                  <a:srgbClr val="FFFFFF"/>
                </a:solidFill>
                <a:latin typeface="Arial"/>
                <a:cs typeface="Arial"/>
              </a:rPr>
              <a:t>och/eller</a:t>
            </a:r>
            <a:r>
              <a:rPr sz="1200" spc="-25" dirty="0">
                <a:solidFill>
                  <a:srgbClr val="FFFFFF"/>
                </a:solidFill>
                <a:latin typeface="Arial"/>
                <a:cs typeface="Arial"/>
              </a:rPr>
              <a:t> </a:t>
            </a:r>
            <a:r>
              <a:rPr sz="1200" dirty="0">
                <a:solidFill>
                  <a:srgbClr val="FFFFFF"/>
                </a:solidFill>
                <a:latin typeface="Arial"/>
                <a:cs typeface="Arial"/>
              </a:rPr>
              <a:t>tränare</a:t>
            </a:r>
            <a:r>
              <a:rPr sz="1200" spc="-25" dirty="0">
                <a:solidFill>
                  <a:srgbClr val="FFFFFF"/>
                </a:solidFill>
                <a:latin typeface="Arial"/>
                <a:cs typeface="Arial"/>
              </a:rPr>
              <a:t> </a:t>
            </a:r>
            <a:r>
              <a:rPr sz="1200" dirty="0">
                <a:solidFill>
                  <a:srgbClr val="FFFFFF"/>
                </a:solidFill>
                <a:latin typeface="Arial"/>
                <a:cs typeface="Arial"/>
              </a:rPr>
              <a:t>under</a:t>
            </a:r>
            <a:r>
              <a:rPr sz="1200" spc="-30" dirty="0">
                <a:solidFill>
                  <a:srgbClr val="FFFFFF"/>
                </a:solidFill>
                <a:latin typeface="Arial"/>
                <a:cs typeface="Arial"/>
              </a:rPr>
              <a:t> </a:t>
            </a:r>
            <a:r>
              <a:rPr sz="1200" dirty="0">
                <a:solidFill>
                  <a:srgbClr val="FFFFFF"/>
                </a:solidFill>
                <a:latin typeface="Arial"/>
                <a:cs typeface="Arial"/>
              </a:rPr>
              <a:t>matchdagen.</a:t>
            </a:r>
            <a:r>
              <a:rPr sz="1200" spc="-40" dirty="0">
                <a:solidFill>
                  <a:srgbClr val="FFFFFF"/>
                </a:solidFill>
                <a:latin typeface="Arial"/>
                <a:cs typeface="Arial"/>
              </a:rPr>
              <a:t> </a:t>
            </a:r>
            <a:r>
              <a:rPr sz="1200" dirty="0">
                <a:solidFill>
                  <a:srgbClr val="FFFFFF"/>
                </a:solidFill>
                <a:latin typeface="Arial"/>
                <a:cs typeface="Arial"/>
              </a:rPr>
              <a:t>Gärna</a:t>
            </a:r>
            <a:r>
              <a:rPr sz="1200" spc="-15" dirty="0">
                <a:solidFill>
                  <a:srgbClr val="FFFFFF"/>
                </a:solidFill>
                <a:latin typeface="Arial"/>
                <a:cs typeface="Arial"/>
              </a:rPr>
              <a:t> </a:t>
            </a:r>
            <a:r>
              <a:rPr sz="1200" dirty="0">
                <a:solidFill>
                  <a:srgbClr val="FFFFFF"/>
                </a:solidFill>
                <a:latin typeface="Arial"/>
                <a:cs typeface="Arial"/>
              </a:rPr>
              <a:t>på</a:t>
            </a:r>
            <a:r>
              <a:rPr sz="1200" spc="-10" dirty="0">
                <a:solidFill>
                  <a:srgbClr val="FFFFFF"/>
                </a:solidFill>
                <a:latin typeface="Arial"/>
                <a:cs typeface="Arial"/>
              </a:rPr>
              <a:t> </a:t>
            </a:r>
            <a:r>
              <a:rPr sz="1200" dirty="0">
                <a:solidFill>
                  <a:srgbClr val="FFFFFF"/>
                </a:solidFill>
                <a:latin typeface="Arial"/>
                <a:cs typeface="Arial"/>
              </a:rPr>
              <a:t>en</a:t>
            </a:r>
            <a:r>
              <a:rPr sz="1200" spc="-25" dirty="0">
                <a:solidFill>
                  <a:srgbClr val="FFFFFF"/>
                </a:solidFill>
                <a:latin typeface="Arial"/>
                <a:cs typeface="Arial"/>
              </a:rPr>
              <a:t> </a:t>
            </a:r>
            <a:r>
              <a:rPr sz="1200" spc="-10" dirty="0">
                <a:solidFill>
                  <a:srgbClr val="FFFFFF"/>
                </a:solidFill>
                <a:latin typeface="Arial"/>
                <a:cs typeface="Arial"/>
              </a:rPr>
              <a:t>fysisk</a:t>
            </a:r>
            <a:r>
              <a:rPr sz="1200" spc="-5" dirty="0">
                <a:solidFill>
                  <a:srgbClr val="FFFFFF"/>
                </a:solidFill>
                <a:latin typeface="Arial"/>
                <a:cs typeface="Arial"/>
              </a:rPr>
              <a:t> </a:t>
            </a:r>
            <a:r>
              <a:rPr sz="1200" dirty="0">
                <a:solidFill>
                  <a:srgbClr val="FFFFFF"/>
                </a:solidFill>
                <a:latin typeface="Arial"/>
                <a:cs typeface="Arial"/>
              </a:rPr>
              <a:t>plats</a:t>
            </a:r>
            <a:r>
              <a:rPr sz="1200" spc="-10" dirty="0">
                <a:solidFill>
                  <a:srgbClr val="FFFFFF"/>
                </a:solidFill>
                <a:latin typeface="Arial"/>
                <a:cs typeface="Arial"/>
              </a:rPr>
              <a:t> </a:t>
            </a:r>
            <a:r>
              <a:rPr sz="1200" spc="-25" dirty="0">
                <a:solidFill>
                  <a:srgbClr val="FFFFFF"/>
                </a:solidFill>
                <a:latin typeface="Arial"/>
                <a:cs typeface="Arial"/>
              </a:rPr>
              <a:t>(i </a:t>
            </a:r>
            <a:r>
              <a:rPr sz="1200" dirty="0">
                <a:solidFill>
                  <a:srgbClr val="FFFFFF"/>
                </a:solidFill>
                <a:latin typeface="Arial"/>
                <a:cs typeface="Arial"/>
              </a:rPr>
              <a:t>egen</a:t>
            </a:r>
            <a:r>
              <a:rPr sz="1200" spc="-30" dirty="0">
                <a:solidFill>
                  <a:srgbClr val="FFFFFF"/>
                </a:solidFill>
                <a:latin typeface="Arial"/>
                <a:cs typeface="Arial"/>
              </a:rPr>
              <a:t> </a:t>
            </a:r>
            <a:r>
              <a:rPr sz="1200" dirty="0">
                <a:solidFill>
                  <a:srgbClr val="FFFFFF"/>
                </a:solidFill>
                <a:latin typeface="Arial"/>
                <a:cs typeface="Arial"/>
              </a:rPr>
              <a:t>restaurang</a:t>
            </a:r>
            <a:r>
              <a:rPr sz="1200" spc="-35" dirty="0">
                <a:solidFill>
                  <a:srgbClr val="FFFFFF"/>
                </a:solidFill>
                <a:latin typeface="Arial"/>
                <a:cs typeface="Arial"/>
              </a:rPr>
              <a:t> </a:t>
            </a:r>
            <a:r>
              <a:rPr sz="1200" dirty="0">
                <a:solidFill>
                  <a:srgbClr val="FFFFFF"/>
                </a:solidFill>
                <a:latin typeface="Arial"/>
                <a:cs typeface="Arial"/>
              </a:rPr>
              <a:t>eller</a:t>
            </a:r>
            <a:r>
              <a:rPr sz="1200" spc="-10" dirty="0">
                <a:solidFill>
                  <a:srgbClr val="FFFFFF"/>
                </a:solidFill>
                <a:latin typeface="Arial"/>
                <a:cs typeface="Arial"/>
              </a:rPr>
              <a:t> </a:t>
            </a:r>
            <a:r>
              <a:rPr sz="1200" dirty="0">
                <a:solidFill>
                  <a:srgbClr val="FFFFFF"/>
                </a:solidFill>
                <a:latin typeface="Arial"/>
                <a:cs typeface="Arial"/>
              </a:rPr>
              <a:t>hos</a:t>
            </a:r>
            <a:r>
              <a:rPr sz="1200" spc="-20" dirty="0">
                <a:solidFill>
                  <a:srgbClr val="FFFFFF"/>
                </a:solidFill>
                <a:latin typeface="Arial"/>
                <a:cs typeface="Arial"/>
              </a:rPr>
              <a:t> </a:t>
            </a:r>
            <a:r>
              <a:rPr sz="1200" dirty="0">
                <a:solidFill>
                  <a:srgbClr val="FFFFFF"/>
                </a:solidFill>
                <a:latin typeface="Arial"/>
                <a:cs typeface="Arial"/>
              </a:rPr>
              <a:t>partner),</a:t>
            </a:r>
            <a:r>
              <a:rPr sz="1200" spc="-5" dirty="0">
                <a:solidFill>
                  <a:srgbClr val="FFFFFF"/>
                </a:solidFill>
                <a:latin typeface="Arial"/>
                <a:cs typeface="Arial"/>
              </a:rPr>
              <a:t> </a:t>
            </a:r>
            <a:r>
              <a:rPr sz="1200" dirty="0">
                <a:solidFill>
                  <a:srgbClr val="FFFFFF"/>
                </a:solidFill>
                <a:latin typeface="Arial"/>
                <a:cs typeface="Arial"/>
              </a:rPr>
              <a:t>men</a:t>
            </a:r>
            <a:r>
              <a:rPr sz="1200" spc="-25" dirty="0">
                <a:solidFill>
                  <a:srgbClr val="FFFFFF"/>
                </a:solidFill>
                <a:latin typeface="Arial"/>
                <a:cs typeface="Arial"/>
              </a:rPr>
              <a:t> </a:t>
            </a:r>
            <a:r>
              <a:rPr sz="1200" dirty="0">
                <a:solidFill>
                  <a:srgbClr val="FFFFFF"/>
                </a:solidFill>
                <a:latin typeface="Arial"/>
                <a:cs typeface="Arial"/>
              </a:rPr>
              <a:t>framförallt</a:t>
            </a:r>
            <a:r>
              <a:rPr sz="1200" spc="-30" dirty="0">
                <a:solidFill>
                  <a:srgbClr val="FFFFFF"/>
                </a:solidFill>
                <a:latin typeface="Arial"/>
                <a:cs typeface="Arial"/>
              </a:rPr>
              <a:t> </a:t>
            </a:r>
            <a:r>
              <a:rPr sz="1200" dirty="0">
                <a:solidFill>
                  <a:srgbClr val="FFFFFF"/>
                </a:solidFill>
                <a:latin typeface="Arial"/>
                <a:cs typeface="Arial"/>
              </a:rPr>
              <a:t>för</a:t>
            </a:r>
            <a:r>
              <a:rPr sz="1200" spc="-15" dirty="0">
                <a:solidFill>
                  <a:srgbClr val="FFFFFF"/>
                </a:solidFill>
                <a:latin typeface="Arial"/>
                <a:cs typeface="Arial"/>
              </a:rPr>
              <a:t> </a:t>
            </a:r>
            <a:r>
              <a:rPr sz="1200" dirty="0">
                <a:solidFill>
                  <a:srgbClr val="FFFFFF"/>
                </a:solidFill>
                <a:latin typeface="Arial"/>
                <a:cs typeface="Arial"/>
              </a:rPr>
              <a:t>att</a:t>
            </a:r>
            <a:r>
              <a:rPr sz="1200" spc="5" dirty="0">
                <a:solidFill>
                  <a:srgbClr val="FFFFFF"/>
                </a:solidFill>
                <a:latin typeface="Arial"/>
                <a:cs typeface="Arial"/>
              </a:rPr>
              <a:t> </a:t>
            </a:r>
            <a:r>
              <a:rPr sz="1200" dirty="0">
                <a:solidFill>
                  <a:srgbClr val="FFFFFF"/>
                </a:solidFill>
                <a:latin typeface="Arial"/>
                <a:cs typeface="Arial"/>
              </a:rPr>
              <a:t>skapa</a:t>
            </a:r>
            <a:r>
              <a:rPr sz="1200" spc="-25" dirty="0">
                <a:solidFill>
                  <a:srgbClr val="FFFFFF"/>
                </a:solidFill>
                <a:latin typeface="Arial"/>
                <a:cs typeface="Arial"/>
              </a:rPr>
              <a:t> </a:t>
            </a:r>
            <a:r>
              <a:rPr sz="1200" dirty="0">
                <a:solidFill>
                  <a:srgbClr val="FFFFFF"/>
                </a:solidFill>
                <a:latin typeface="Arial"/>
                <a:cs typeface="Arial"/>
              </a:rPr>
              <a:t>digital</a:t>
            </a:r>
            <a:r>
              <a:rPr sz="1200" spc="-10" dirty="0">
                <a:solidFill>
                  <a:srgbClr val="FFFFFF"/>
                </a:solidFill>
                <a:latin typeface="Arial"/>
                <a:cs typeface="Arial"/>
              </a:rPr>
              <a:t> spridning.</a:t>
            </a:r>
            <a:endParaRPr sz="1200">
              <a:latin typeface="Arial"/>
              <a:cs typeface="Arial"/>
            </a:endParaRPr>
          </a:p>
          <a:p>
            <a:pPr marL="896619" marR="5080" indent="-340360">
              <a:lnSpc>
                <a:spcPct val="120000"/>
              </a:lnSpc>
              <a:spcBef>
                <a:spcPts val="290"/>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b="1" i="1" dirty="0">
                <a:solidFill>
                  <a:srgbClr val="FFFFFF"/>
                </a:solidFill>
                <a:latin typeface="Arial"/>
                <a:cs typeface="Arial"/>
              </a:rPr>
              <a:t>Aktivitet:</a:t>
            </a:r>
            <a:r>
              <a:rPr sz="1200" b="1" i="1" spc="-25" dirty="0">
                <a:solidFill>
                  <a:srgbClr val="FFFFFF"/>
                </a:solidFill>
                <a:latin typeface="Arial"/>
                <a:cs typeface="Arial"/>
              </a:rPr>
              <a:t> </a:t>
            </a:r>
            <a:r>
              <a:rPr sz="1200" b="1" i="1" dirty="0">
                <a:solidFill>
                  <a:srgbClr val="FFFFFF"/>
                </a:solidFill>
                <a:latin typeface="Arial"/>
                <a:cs typeface="Arial"/>
              </a:rPr>
              <a:t>På</a:t>
            </a:r>
            <a:r>
              <a:rPr sz="1200" b="1" i="1" spc="-10" dirty="0">
                <a:solidFill>
                  <a:srgbClr val="FFFFFF"/>
                </a:solidFill>
                <a:latin typeface="Arial"/>
                <a:cs typeface="Arial"/>
              </a:rPr>
              <a:t> </a:t>
            </a:r>
            <a:r>
              <a:rPr sz="1200" b="1" i="1" dirty="0">
                <a:solidFill>
                  <a:srgbClr val="FFFFFF"/>
                </a:solidFill>
                <a:latin typeface="Arial"/>
                <a:cs typeface="Arial"/>
              </a:rPr>
              <a:t>nivå</a:t>
            </a:r>
            <a:r>
              <a:rPr sz="1200" b="1" i="1" spc="-10" dirty="0">
                <a:solidFill>
                  <a:srgbClr val="FFFFFF"/>
                </a:solidFill>
                <a:latin typeface="Arial"/>
                <a:cs typeface="Arial"/>
              </a:rPr>
              <a:t> </a:t>
            </a:r>
            <a:r>
              <a:rPr sz="1200" b="1" i="1" dirty="0">
                <a:solidFill>
                  <a:srgbClr val="FFFFFF"/>
                </a:solidFill>
                <a:latin typeface="Arial"/>
                <a:cs typeface="Arial"/>
              </a:rPr>
              <a:t>2</a:t>
            </a:r>
            <a:r>
              <a:rPr sz="1200" b="1" i="1" spc="5" dirty="0">
                <a:solidFill>
                  <a:srgbClr val="FFFFFF"/>
                </a:solidFill>
                <a:latin typeface="Arial"/>
                <a:cs typeface="Arial"/>
              </a:rPr>
              <a:t> </a:t>
            </a:r>
            <a:r>
              <a:rPr sz="1200" b="1" i="1" dirty="0">
                <a:solidFill>
                  <a:srgbClr val="FFFFFF"/>
                </a:solidFill>
                <a:latin typeface="Arial"/>
                <a:cs typeface="Arial"/>
              </a:rPr>
              <a:t>arbetar</a:t>
            </a:r>
            <a:r>
              <a:rPr sz="1200" b="1" i="1" spc="-35" dirty="0">
                <a:solidFill>
                  <a:srgbClr val="FFFFFF"/>
                </a:solidFill>
                <a:latin typeface="Arial"/>
                <a:cs typeface="Arial"/>
              </a:rPr>
              <a:t> </a:t>
            </a:r>
            <a:r>
              <a:rPr sz="1200" b="1" i="1" dirty="0">
                <a:solidFill>
                  <a:srgbClr val="FFFFFF"/>
                </a:solidFill>
                <a:latin typeface="Arial"/>
                <a:cs typeface="Arial"/>
              </a:rPr>
              <a:t>vi</a:t>
            </a:r>
            <a:r>
              <a:rPr sz="1200" b="1" i="1" spc="-5" dirty="0">
                <a:solidFill>
                  <a:srgbClr val="FFFFFF"/>
                </a:solidFill>
                <a:latin typeface="Arial"/>
                <a:cs typeface="Arial"/>
              </a:rPr>
              <a:t> </a:t>
            </a:r>
            <a:r>
              <a:rPr sz="1200" b="1" i="1" dirty="0">
                <a:solidFill>
                  <a:srgbClr val="FFFFFF"/>
                </a:solidFill>
                <a:latin typeface="Arial"/>
                <a:cs typeface="Arial"/>
              </a:rPr>
              <a:t>aktivt</a:t>
            </a:r>
            <a:r>
              <a:rPr sz="1200" b="1" i="1" spc="-30" dirty="0">
                <a:solidFill>
                  <a:srgbClr val="FFFFFF"/>
                </a:solidFill>
                <a:latin typeface="Arial"/>
                <a:cs typeface="Arial"/>
              </a:rPr>
              <a:t> </a:t>
            </a:r>
            <a:r>
              <a:rPr sz="1200" b="1" i="1" dirty="0">
                <a:solidFill>
                  <a:srgbClr val="FFFFFF"/>
                </a:solidFill>
                <a:latin typeface="Arial"/>
                <a:cs typeface="Arial"/>
              </a:rPr>
              <a:t>med att</a:t>
            </a:r>
            <a:r>
              <a:rPr sz="1200" b="1" i="1" spc="-15" dirty="0">
                <a:solidFill>
                  <a:srgbClr val="FFFFFF"/>
                </a:solidFill>
                <a:latin typeface="Arial"/>
                <a:cs typeface="Arial"/>
              </a:rPr>
              <a:t> </a:t>
            </a:r>
            <a:r>
              <a:rPr sz="1200" b="1" i="1" dirty="0">
                <a:solidFill>
                  <a:srgbClr val="FFFFFF"/>
                </a:solidFill>
                <a:latin typeface="Arial"/>
                <a:cs typeface="Arial"/>
              </a:rPr>
              <a:t>förstå</a:t>
            </a:r>
            <a:r>
              <a:rPr sz="1200" b="1" i="1" spc="-15" dirty="0">
                <a:solidFill>
                  <a:srgbClr val="FFFFFF"/>
                </a:solidFill>
                <a:latin typeface="Arial"/>
                <a:cs typeface="Arial"/>
              </a:rPr>
              <a:t> </a:t>
            </a:r>
            <a:r>
              <a:rPr sz="1200" b="1" i="1" dirty="0">
                <a:solidFill>
                  <a:srgbClr val="FFFFFF"/>
                </a:solidFill>
                <a:latin typeface="Arial"/>
                <a:cs typeface="Arial"/>
              </a:rPr>
              <a:t>vilket</a:t>
            </a:r>
            <a:r>
              <a:rPr sz="1200" b="1" i="1" spc="-30" dirty="0">
                <a:solidFill>
                  <a:srgbClr val="FFFFFF"/>
                </a:solidFill>
                <a:latin typeface="Arial"/>
                <a:cs typeface="Arial"/>
              </a:rPr>
              <a:t> </a:t>
            </a:r>
            <a:r>
              <a:rPr sz="1200" b="1" i="1" dirty="0">
                <a:solidFill>
                  <a:srgbClr val="FFFFFF"/>
                </a:solidFill>
                <a:latin typeface="Arial"/>
                <a:cs typeface="Arial"/>
              </a:rPr>
              <a:t>innehåll som</a:t>
            </a:r>
            <a:r>
              <a:rPr sz="1200" b="1" i="1" spc="-5" dirty="0">
                <a:solidFill>
                  <a:srgbClr val="FFFFFF"/>
                </a:solidFill>
                <a:latin typeface="Arial"/>
                <a:cs typeface="Arial"/>
              </a:rPr>
              <a:t> </a:t>
            </a:r>
            <a:r>
              <a:rPr sz="1200" b="1" i="1" dirty="0">
                <a:solidFill>
                  <a:srgbClr val="FFFFFF"/>
                </a:solidFill>
                <a:latin typeface="Arial"/>
                <a:cs typeface="Arial"/>
              </a:rPr>
              <a:t>är</a:t>
            </a:r>
            <a:r>
              <a:rPr sz="1200" b="1" i="1" spc="-15" dirty="0">
                <a:solidFill>
                  <a:srgbClr val="FFFFFF"/>
                </a:solidFill>
                <a:latin typeface="Arial"/>
                <a:cs typeface="Arial"/>
              </a:rPr>
              <a:t> </a:t>
            </a:r>
            <a:r>
              <a:rPr sz="1200" b="1" i="1" dirty="0">
                <a:solidFill>
                  <a:srgbClr val="FFFFFF"/>
                </a:solidFill>
                <a:latin typeface="Arial"/>
                <a:cs typeface="Arial"/>
              </a:rPr>
              <a:t>relevant</a:t>
            </a:r>
            <a:r>
              <a:rPr sz="1200" b="1" i="1" spc="-30" dirty="0">
                <a:solidFill>
                  <a:srgbClr val="FFFFFF"/>
                </a:solidFill>
                <a:latin typeface="Arial"/>
                <a:cs typeface="Arial"/>
              </a:rPr>
              <a:t> </a:t>
            </a:r>
            <a:r>
              <a:rPr sz="1200" b="1" i="1" dirty="0">
                <a:solidFill>
                  <a:srgbClr val="FFFFFF"/>
                </a:solidFill>
                <a:latin typeface="Arial"/>
                <a:cs typeface="Arial"/>
              </a:rPr>
              <a:t>för</a:t>
            </a:r>
            <a:r>
              <a:rPr sz="1200" b="1" i="1" spc="10" dirty="0">
                <a:solidFill>
                  <a:srgbClr val="FFFFFF"/>
                </a:solidFill>
                <a:latin typeface="Arial"/>
                <a:cs typeface="Arial"/>
              </a:rPr>
              <a:t> </a:t>
            </a:r>
            <a:r>
              <a:rPr sz="1200" b="1" i="1" dirty="0">
                <a:solidFill>
                  <a:srgbClr val="FFFFFF"/>
                </a:solidFill>
                <a:latin typeface="Arial"/>
                <a:cs typeface="Arial"/>
              </a:rPr>
              <a:t>målgruppen</a:t>
            </a:r>
            <a:r>
              <a:rPr sz="1200" b="1" i="1" spc="-5" dirty="0">
                <a:solidFill>
                  <a:srgbClr val="FFFFFF"/>
                </a:solidFill>
                <a:latin typeface="Arial"/>
                <a:cs typeface="Arial"/>
              </a:rPr>
              <a:t> </a:t>
            </a:r>
            <a:r>
              <a:rPr sz="1200" b="1" i="1" dirty="0">
                <a:solidFill>
                  <a:srgbClr val="FFFFFF"/>
                </a:solidFill>
                <a:latin typeface="Arial"/>
                <a:cs typeface="Arial"/>
              </a:rPr>
              <a:t>och</a:t>
            </a:r>
            <a:r>
              <a:rPr sz="1200" b="1" i="1" spc="-5" dirty="0">
                <a:solidFill>
                  <a:srgbClr val="FFFFFF"/>
                </a:solidFill>
                <a:latin typeface="Arial"/>
                <a:cs typeface="Arial"/>
              </a:rPr>
              <a:t> </a:t>
            </a:r>
            <a:r>
              <a:rPr sz="1200" b="1" i="1" dirty="0">
                <a:solidFill>
                  <a:srgbClr val="FFFFFF"/>
                </a:solidFill>
                <a:latin typeface="Arial"/>
                <a:cs typeface="Arial"/>
              </a:rPr>
              <a:t>skapa</a:t>
            </a:r>
            <a:r>
              <a:rPr sz="1200" b="1" i="1" spc="-35" dirty="0">
                <a:solidFill>
                  <a:srgbClr val="FFFFFF"/>
                </a:solidFill>
                <a:latin typeface="Arial"/>
                <a:cs typeface="Arial"/>
              </a:rPr>
              <a:t> </a:t>
            </a:r>
            <a:r>
              <a:rPr sz="1200" b="1" i="1" dirty="0">
                <a:solidFill>
                  <a:srgbClr val="FFFFFF"/>
                </a:solidFill>
                <a:latin typeface="Arial"/>
                <a:cs typeface="Arial"/>
              </a:rPr>
              <a:t>och</a:t>
            </a:r>
            <a:r>
              <a:rPr sz="1200" b="1" i="1" spc="10" dirty="0">
                <a:solidFill>
                  <a:srgbClr val="FFFFFF"/>
                </a:solidFill>
                <a:latin typeface="Arial"/>
                <a:cs typeface="Arial"/>
              </a:rPr>
              <a:t> </a:t>
            </a:r>
            <a:r>
              <a:rPr sz="1200" b="1" i="1" dirty="0">
                <a:solidFill>
                  <a:srgbClr val="FFFFFF"/>
                </a:solidFill>
                <a:latin typeface="Arial"/>
                <a:cs typeface="Arial"/>
              </a:rPr>
              <a:t>sprida</a:t>
            </a:r>
            <a:r>
              <a:rPr sz="1200" b="1" i="1" spc="-10" dirty="0">
                <a:solidFill>
                  <a:srgbClr val="FFFFFF"/>
                </a:solidFill>
                <a:latin typeface="Arial"/>
                <a:cs typeface="Arial"/>
              </a:rPr>
              <a:t> detta</a:t>
            </a:r>
            <a:r>
              <a:rPr sz="1200" b="1" i="1" spc="-15" dirty="0">
                <a:solidFill>
                  <a:srgbClr val="FFFFFF"/>
                </a:solidFill>
                <a:latin typeface="Arial"/>
                <a:cs typeface="Arial"/>
              </a:rPr>
              <a:t> </a:t>
            </a:r>
            <a:r>
              <a:rPr sz="1200" b="1" i="1" spc="-10" dirty="0">
                <a:solidFill>
                  <a:srgbClr val="FFFFFF"/>
                </a:solidFill>
                <a:latin typeface="Arial"/>
                <a:cs typeface="Arial"/>
              </a:rPr>
              <a:t>innehåll </a:t>
            </a:r>
            <a:r>
              <a:rPr sz="1200" b="1" i="1" dirty="0">
                <a:solidFill>
                  <a:srgbClr val="FFFFFF"/>
                </a:solidFill>
                <a:latin typeface="Arial"/>
                <a:cs typeface="Arial"/>
              </a:rPr>
              <a:t>innan våra</a:t>
            </a:r>
            <a:r>
              <a:rPr sz="1200" b="1" i="1" spc="-30" dirty="0">
                <a:solidFill>
                  <a:srgbClr val="FFFFFF"/>
                </a:solidFill>
                <a:latin typeface="Arial"/>
                <a:cs typeface="Arial"/>
              </a:rPr>
              <a:t> </a:t>
            </a:r>
            <a:r>
              <a:rPr sz="1200" b="1" i="1" dirty="0">
                <a:solidFill>
                  <a:srgbClr val="FFFFFF"/>
                </a:solidFill>
                <a:latin typeface="Arial"/>
                <a:cs typeface="Arial"/>
              </a:rPr>
              <a:t>evenemang.</a:t>
            </a:r>
            <a:r>
              <a:rPr sz="1200" b="1" i="1" spc="-20" dirty="0">
                <a:solidFill>
                  <a:srgbClr val="FFFFFF"/>
                </a:solidFill>
                <a:latin typeface="Arial"/>
                <a:cs typeface="Arial"/>
              </a:rPr>
              <a:t> </a:t>
            </a:r>
            <a:r>
              <a:rPr sz="1200" b="1" i="1" dirty="0">
                <a:solidFill>
                  <a:srgbClr val="FFFFFF"/>
                </a:solidFill>
                <a:latin typeface="Arial"/>
                <a:cs typeface="Arial"/>
              </a:rPr>
              <a:t>Syftet är</a:t>
            </a:r>
            <a:r>
              <a:rPr sz="1200" b="1" i="1" spc="-25" dirty="0">
                <a:solidFill>
                  <a:srgbClr val="FFFFFF"/>
                </a:solidFill>
                <a:latin typeface="Arial"/>
                <a:cs typeface="Arial"/>
              </a:rPr>
              <a:t> </a:t>
            </a:r>
            <a:r>
              <a:rPr sz="1200" b="1" i="1" dirty="0">
                <a:solidFill>
                  <a:srgbClr val="FFFFFF"/>
                </a:solidFill>
                <a:latin typeface="Arial"/>
                <a:cs typeface="Arial"/>
              </a:rPr>
              <a:t>att</a:t>
            </a:r>
            <a:r>
              <a:rPr sz="1200" b="1" i="1" spc="-10" dirty="0">
                <a:solidFill>
                  <a:srgbClr val="FFFFFF"/>
                </a:solidFill>
                <a:latin typeface="Arial"/>
                <a:cs typeface="Arial"/>
              </a:rPr>
              <a:t> </a:t>
            </a:r>
            <a:r>
              <a:rPr sz="1200" b="1" i="1" dirty="0">
                <a:solidFill>
                  <a:srgbClr val="FFFFFF"/>
                </a:solidFill>
                <a:latin typeface="Arial"/>
                <a:cs typeface="Arial"/>
              </a:rPr>
              <a:t>bygga</a:t>
            </a:r>
            <a:r>
              <a:rPr sz="1200" b="1" i="1" spc="5" dirty="0">
                <a:solidFill>
                  <a:srgbClr val="FFFFFF"/>
                </a:solidFill>
                <a:latin typeface="Arial"/>
                <a:cs typeface="Arial"/>
              </a:rPr>
              <a:t> </a:t>
            </a:r>
            <a:r>
              <a:rPr sz="1200" b="1" i="1" dirty="0">
                <a:solidFill>
                  <a:srgbClr val="FFFFFF"/>
                </a:solidFill>
                <a:latin typeface="Arial"/>
                <a:cs typeface="Arial"/>
              </a:rPr>
              <a:t>upp</a:t>
            </a:r>
            <a:r>
              <a:rPr sz="1200" b="1" i="1" spc="25" dirty="0">
                <a:solidFill>
                  <a:srgbClr val="FFFFFF"/>
                </a:solidFill>
                <a:latin typeface="Arial"/>
                <a:cs typeface="Arial"/>
              </a:rPr>
              <a:t> </a:t>
            </a:r>
            <a:r>
              <a:rPr sz="1200" b="1" i="1" dirty="0">
                <a:solidFill>
                  <a:srgbClr val="FFFFFF"/>
                </a:solidFill>
                <a:latin typeface="Arial"/>
                <a:cs typeface="Arial"/>
              </a:rPr>
              <a:t>stämningen</a:t>
            </a:r>
            <a:r>
              <a:rPr sz="1200" b="1" i="1" spc="-10" dirty="0">
                <a:solidFill>
                  <a:srgbClr val="FFFFFF"/>
                </a:solidFill>
                <a:latin typeface="Arial"/>
                <a:cs typeface="Arial"/>
              </a:rPr>
              <a:t> </a:t>
            </a:r>
            <a:r>
              <a:rPr sz="1200" b="1" i="1" dirty="0">
                <a:solidFill>
                  <a:srgbClr val="FFFFFF"/>
                </a:solidFill>
                <a:latin typeface="Arial"/>
                <a:cs typeface="Arial"/>
              </a:rPr>
              <a:t>inför</a:t>
            </a:r>
            <a:r>
              <a:rPr sz="1200" b="1" i="1" spc="15" dirty="0">
                <a:solidFill>
                  <a:srgbClr val="FFFFFF"/>
                </a:solidFill>
                <a:latin typeface="Arial"/>
                <a:cs typeface="Arial"/>
              </a:rPr>
              <a:t> </a:t>
            </a:r>
            <a:r>
              <a:rPr sz="1200" b="1" i="1" spc="-10" dirty="0">
                <a:solidFill>
                  <a:srgbClr val="FFFFFF"/>
                </a:solidFill>
                <a:latin typeface="Arial"/>
                <a:cs typeface="Arial"/>
              </a:rPr>
              <a:t>evenemanget.</a:t>
            </a:r>
            <a:endParaRPr sz="1200">
              <a:latin typeface="Arial"/>
              <a:cs typeface="Arial"/>
            </a:endParaRPr>
          </a:p>
        </p:txBody>
      </p:sp>
      <p:sp>
        <p:nvSpPr>
          <p:cNvPr id="4" name="object 4"/>
          <p:cNvSpPr txBox="1"/>
          <p:nvPr/>
        </p:nvSpPr>
        <p:spPr>
          <a:xfrm>
            <a:off x="10328275" y="898652"/>
            <a:ext cx="1480185"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Upplevelseprocessen</a:t>
            </a:r>
            <a:endParaRPr sz="1200">
              <a:latin typeface="Arial"/>
              <a:cs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70866" rIns="0" bIns="0" rtlCol="0">
            <a:spAutoFit/>
          </a:bodyPr>
          <a:lstStyle/>
          <a:p>
            <a:pPr marL="12700">
              <a:lnSpc>
                <a:spcPct val="100000"/>
              </a:lnSpc>
              <a:spcBef>
                <a:spcPts val="95"/>
              </a:spcBef>
            </a:pPr>
            <a:r>
              <a:rPr dirty="0"/>
              <a:t>Inför</a:t>
            </a:r>
            <a:r>
              <a:rPr spc="-60" dirty="0"/>
              <a:t> </a:t>
            </a:r>
            <a:r>
              <a:rPr spc="-10" dirty="0"/>
              <a:t>evenemanget</a:t>
            </a:r>
          </a:p>
        </p:txBody>
      </p:sp>
      <p:sp>
        <p:nvSpPr>
          <p:cNvPr id="5" name="object 5"/>
          <p:cNvSpPr txBox="1">
            <a:spLocks noGrp="1"/>
          </p:cNvSpPr>
          <p:nvPr>
            <p:ph type="sldNum" sz="quarter" idx="7"/>
          </p:nvPr>
        </p:nvSpPr>
        <p:spPr>
          <a:xfrm>
            <a:off x="11383009" y="6545487"/>
            <a:ext cx="259715" cy="196215"/>
          </a:xfrm>
          <a:prstGeom prst="rect">
            <a:avLst/>
          </a:prstGeom>
        </p:spPr>
        <p:txBody>
          <a:bodyPr vert="horz" wrap="square" lIns="0" tIns="0" rIns="0" bIns="0" rtlCol="0">
            <a:spAutoFit/>
          </a:bodyPr>
          <a:lstStyle>
            <a:defPPr>
              <a:defRPr kern="0"/>
            </a:defPPr>
            <a:lvl1pPr>
              <a:defRPr sz="1200" b="0" i="0">
                <a:solidFill>
                  <a:schemeClr val="bg1"/>
                </a:solidFill>
                <a:latin typeface="Arial"/>
                <a:cs typeface="Arial"/>
              </a:defRPr>
            </a:lvl1pPr>
          </a:lstStyle>
          <a:p>
            <a:pPr marL="38100">
              <a:lnSpc>
                <a:spcPts val="1425"/>
              </a:lnSpc>
            </a:pPr>
            <a:fld id="{81D60167-4931-47E6-BA6A-407CBD079E47}" type="slidenum">
              <a:rPr lang="sv-SE" spc="-25" smtClean="0"/>
              <a:pPr marL="38100">
                <a:lnSpc>
                  <a:spcPts val="1425"/>
                </a:lnSpc>
              </a:pPr>
              <a:t>54</a:t>
            </a:fld>
            <a:endParaRPr spc="-25" dirty="0"/>
          </a:p>
        </p:txBody>
      </p:sp>
      <p:sp>
        <p:nvSpPr>
          <p:cNvPr id="3" name="object 3"/>
          <p:cNvSpPr txBox="1">
            <a:spLocks noGrp="1"/>
          </p:cNvSpPr>
          <p:nvPr>
            <p:ph type="body" idx="1"/>
          </p:nvPr>
        </p:nvSpPr>
        <p:spPr>
          <a:xfrm>
            <a:off x="827024" y="2265072"/>
            <a:ext cx="10514965" cy="2012346"/>
          </a:xfrm>
          <a:prstGeom prst="rect">
            <a:avLst/>
          </a:prstGeom>
        </p:spPr>
        <p:txBody>
          <a:bodyPr vert="horz" wrap="square" lIns="0" tIns="119380" rIns="0" bIns="0" rtlCol="0">
            <a:spAutoFit/>
          </a:bodyPr>
          <a:lstStyle/>
          <a:p>
            <a:pPr marL="421005" indent="-408305">
              <a:lnSpc>
                <a:spcPct val="100000"/>
              </a:lnSpc>
              <a:spcBef>
                <a:spcPts val="940"/>
              </a:spcBef>
              <a:buFont typeface="Arial"/>
              <a:buChar char="•"/>
              <a:tabLst>
                <a:tab pos="421005" algn="l"/>
              </a:tabLst>
            </a:pPr>
            <a:r>
              <a:rPr dirty="0"/>
              <a:t>Matchens</a:t>
            </a:r>
            <a:r>
              <a:rPr spc="-60" dirty="0"/>
              <a:t> </a:t>
            </a:r>
            <a:r>
              <a:rPr spc="-10" dirty="0"/>
              <a:t>erbjudande</a:t>
            </a:r>
          </a:p>
          <a:p>
            <a:pPr marL="731520" marR="5080" indent="-262255">
              <a:lnSpc>
                <a:spcPct val="120000"/>
              </a:lnSpc>
              <a:spcBef>
                <a:spcPts val="355"/>
              </a:spcBef>
              <a:tabLst>
                <a:tab pos="731520" algn="l"/>
              </a:tabLst>
            </a:pPr>
            <a:r>
              <a:rPr sz="1200" b="0" spc="-50" dirty="0">
                <a:latin typeface="Calibri"/>
                <a:cs typeface="Calibri"/>
              </a:rPr>
              <a:t>‒</a:t>
            </a:r>
            <a:r>
              <a:rPr sz="1200" b="0" dirty="0">
                <a:latin typeface="Calibri"/>
                <a:cs typeface="Calibri"/>
              </a:rPr>
              <a:t>	</a:t>
            </a:r>
            <a:r>
              <a:rPr lang="sv-SE" sz="1200" b="0" dirty="0">
                <a:latin typeface="Arial"/>
                <a:cs typeface="Arial"/>
              </a:rPr>
              <a:t>Vi väljer ut en vara som vi erbjuder målgruppen till ett extra bra pris. Det ska helst vara en vara som bygger vår identitet, exempelvis </a:t>
            </a:r>
            <a:r>
              <a:rPr lang="sv-SE" sz="1200" b="0" dirty="0" err="1">
                <a:latin typeface="Arial"/>
                <a:cs typeface="Arial"/>
              </a:rPr>
              <a:t>merchandise</a:t>
            </a:r>
            <a:r>
              <a:rPr lang="sv-SE" sz="1200" b="0" dirty="0">
                <a:latin typeface="Arial"/>
                <a:cs typeface="Arial"/>
              </a:rPr>
              <a:t> (halsduk, t-shirt, kaffemugg etc.). Men det kan också vara något ät- eller drickbart, men tänk då på att det ska vara något som vi dels har bra marginal på så att vi kan sänka priset och dels något som vi helst kan bygga en </a:t>
            </a:r>
            <a:r>
              <a:rPr lang="sv-SE" sz="1200" b="0" dirty="0" err="1">
                <a:latin typeface="Arial"/>
                <a:cs typeface="Arial"/>
              </a:rPr>
              <a:t>storytelling</a:t>
            </a:r>
            <a:r>
              <a:rPr lang="sv-SE" sz="1200" b="0" dirty="0">
                <a:latin typeface="Arial"/>
                <a:cs typeface="Arial"/>
              </a:rPr>
              <a:t> kring som passar vår identitet (ex. att vi nu erbjuder ett vegetariskt alternativ och som vi kan använda i profileringen av oss som klubb).</a:t>
            </a:r>
          </a:p>
          <a:p>
            <a:pPr marL="469900">
              <a:lnSpc>
                <a:spcPct val="100000"/>
              </a:lnSpc>
              <a:spcBef>
                <a:spcPts val="580"/>
              </a:spcBef>
              <a:tabLst>
                <a:tab pos="731520" algn="l"/>
              </a:tabLst>
            </a:pPr>
            <a:r>
              <a:rPr lang="sv-SE" sz="1200" b="0" dirty="0">
                <a:latin typeface="Arial"/>
                <a:cs typeface="Arial"/>
              </a:rPr>
              <a:t>‒	Ett annat förslag är att ni erbjuder denna vara till företagen på plats (ex. matchvärden). Om ni exempelvis har en halsduk som matchens 	erbjudande, då kan det vara trevligt om företaget köper in halsdukar till sina gäster så att det ligger en halsduk på varje plats i restaurangen.</a:t>
            </a:r>
          </a:p>
          <a:p>
            <a:pPr marL="469900">
              <a:lnSpc>
                <a:spcPct val="100000"/>
              </a:lnSpc>
              <a:spcBef>
                <a:spcPts val="580"/>
              </a:spcBef>
              <a:tabLst>
                <a:tab pos="731520" algn="l"/>
              </a:tabLst>
            </a:pPr>
            <a:r>
              <a:rPr lang="sv-SE" sz="1200" b="0" dirty="0">
                <a:latin typeface="Arial"/>
                <a:cs typeface="Arial"/>
              </a:rPr>
              <a:t>‒	</a:t>
            </a:r>
            <a:r>
              <a:rPr lang="sv-SE" sz="1200" i="1" dirty="0">
                <a:latin typeface="Arial"/>
                <a:cs typeface="Arial"/>
              </a:rPr>
              <a:t>Aktivitet: På nivå 1 skall vi alltid välja ut en produkt som ”Matchens erbjudande” och marknadsföra inför och under våra matcher.</a:t>
            </a:r>
            <a:endParaRPr lang="sv-SE" sz="1200" i="1" dirty="0">
              <a:latin typeface="Calibri"/>
              <a:cs typeface="Calibri"/>
            </a:endParaRPr>
          </a:p>
        </p:txBody>
      </p:sp>
      <p:sp>
        <p:nvSpPr>
          <p:cNvPr id="4" name="object 4"/>
          <p:cNvSpPr txBox="1"/>
          <p:nvPr/>
        </p:nvSpPr>
        <p:spPr>
          <a:xfrm>
            <a:off x="10328275" y="898652"/>
            <a:ext cx="1480185"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Upplevelseprocessen</a:t>
            </a:r>
            <a:endParaRPr sz="1200">
              <a:latin typeface="Arial"/>
              <a:cs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23645" y="1282244"/>
            <a:ext cx="3911600" cy="513715"/>
          </a:xfrm>
          <a:prstGeom prst="rect">
            <a:avLst/>
          </a:prstGeom>
        </p:spPr>
        <p:txBody>
          <a:bodyPr vert="horz" wrap="square" lIns="0" tIns="13335" rIns="0" bIns="0" rtlCol="0">
            <a:spAutoFit/>
          </a:bodyPr>
          <a:lstStyle/>
          <a:p>
            <a:pPr marL="12700">
              <a:lnSpc>
                <a:spcPct val="100000"/>
              </a:lnSpc>
              <a:spcBef>
                <a:spcPts val="105"/>
              </a:spcBef>
            </a:pPr>
            <a:r>
              <a:rPr sz="3200" spc="-10" dirty="0"/>
              <a:t>Upplevelseprocessen</a:t>
            </a:r>
            <a:endParaRPr sz="3200" dirty="0"/>
          </a:p>
        </p:txBody>
      </p:sp>
      <p:grpSp>
        <p:nvGrpSpPr>
          <p:cNvPr id="3" name="object 3"/>
          <p:cNvGrpSpPr/>
          <p:nvPr/>
        </p:nvGrpSpPr>
        <p:grpSpPr>
          <a:xfrm>
            <a:off x="1735835" y="2851365"/>
            <a:ext cx="8807450" cy="603885"/>
            <a:chOff x="1735835" y="2851365"/>
            <a:chExt cx="8807450" cy="603885"/>
          </a:xfrm>
        </p:grpSpPr>
        <p:pic>
          <p:nvPicPr>
            <p:cNvPr id="4" name="object 4"/>
            <p:cNvPicPr/>
            <p:nvPr/>
          </p:nvPicPr>
          <p:blipFill>
            <a:blip r:embed="rId2" cstate="print"/>
            <a:stretch>
              <a:fillRect/>
            </a:stretch>
          </p:blipFill>
          <p:spPr>
            <a:xfrm>
              <a:off x="1735835" y="2924543"/>
              <a:ext cx="8807196" cy="496836"/>
            </a:xfrm>
            <a:prstGeom prst="rect">
              <a:avLst/>
            </a:prstGeom>
          </p:spPr>
        </p:pic>
        <p:sp>
          <p:nvSpPr>
            <p:cNvPr id="5" name="object 5"/>
            <p:cNvSpPr/>
            <p:nvPr/>
          </p:nvSpPr>
          <p:spPr>
            <a:xfrm>
              <a:off x="1779269" y="3049269"/>
              <a:ext cx="8517890" cy="206375"/>
            </a:xfrm>
            <a:custGeom>
              <a:avLst/>
              <a:gdLst/>
              <a:ahLst/>
              <a:cxnLst/>
              <a:rect l="l" t="t" r="r" b="b"/>
              <a:pathLst>
                <a:path w="8517890" h="206375">
                  <a:moveTo>
                    <a:pt x="8311260" y="123820"/>
                  </a:moveTo>
                  <a:lnTo>
                    <a:pt x="8311260" y="206375"/>
                  </a:lnTo>
                  <a:lnTo>
                    <a:pt x="8476259" y="123825"/>
                  </a:lnTo>
                  <a:lnTo>
                    <a:pt x="8311260" y="123820"/>
                  </a:lnTo>
                  <a:close/>
                </a:path>
                <a:path w="8517890" h="206375">
                  <a:moveTo>
                    <a:pt x="8311260" y="82545"/>
                  </a:moveTo>
                  <a:lnTo>
                    <a:pt x="8311260" y="123820"/>
                  </a:lnTo>
                  <a:lnTo>
                    <a:pt x="8331834" y="123825"/>
                  </a:lnTo>
                  <a:lnTo>
                    <a:pt x="8331834" y="82550"/>
                  </a:lnTo>
                  <a:lnTo>
                    <a:pt x="8311260" y="82545"/>
                  </a:lnTo>
                  <a:close/>
                </a:path>
                <a:path w="8517890" h="206375">
                  <a:moveTo>
                    <a:pt x="8311260" y="0"/>
                  </a:moveTo>
                  <a:lnTo>
                    <a:pt x="8311260" y="82545"/>
                  </a:lnTo>
                  <a:lnTo>
                    <a:pt x="8331834" y="82550"/>
                  </a:lnTo>
                  <a:lnTo>
                    <a:pt x="8331834" y="123825"/>
                  </a:lnTo>
                  <a:lnTo>
                    <a:pt x="8476267" y="123820"/>
                  </a:lnTo>
                  <a:lnTo>
                    <a:pt x="8517636" y="103124"/>
                  </a:lnTo>
                  <a:lnTo>
                    <a:pt x="8311260" y="0"/>
                  </a:lnTo>
                  <a:close/>
                </a:path>
                <a:path w="8517890" h="206375">
                  <a:moveTo>
                    <a:pt x="0" y="80899"/>
                  </a:moveTo>
                  <a:lnTo>
                    <a:pt x="0" y="122174"/>
                  </a:lnTo>
                  <a:lnTo>
                    <a:pt x="8311260" y="123820"/>
                  </a:lnTo>
                  <a:lnTo>
                    <a:pt x="8311260" y="82545"/>
                  </a:lnTo>
                  <a:lnTo>
                    <a:pt x="0" y="80899"/>
                  </a:lnTo>
                  <a:close/>
                </a:path>
              </a:pathLst>
            </a:custGeom>
            <a:solidFill>
              <a:srgbClr val="9BC6CF"/>
            </a:solidFill>
          </p:spPr>
          <p:txBody>
            <a:bodyPr wrap="square" lIns="0" tIns="0" rIns="0" bIns="0" rtlCol="0"/>
            <a:lstStyle/>
            <a:p>
              <a:endParaRPr/>
            </a:p>
          </p:txBody>
        </p:sp>
        <p:pic>
          <p:nvPicPr>
            <p:cNvPr id="6" name="object 6"/>
            <p:cNvPicPr/>
            <p:nvPr/>
          </p:nvPicPr>
          <p:blipFill>
            <a:blip r:embed="rId3" cstate="print"/>
            <a:stretch>
              <a:fillRect/>
            </a:stretch>
          </p:blipFill>
          <p:spPr>
            <a:xfrm>
              <a:off x="7443215" y="2851365"/>
              <a:ext cx="119034" cy="603542"/>
            </a:xfrm>
            <a:prstGeom prst="rect">
              <a:avLst/>
            </a:prstGeom>
          </p:spPr>
        </p:pic>
        <p:sp>
          <p:nvSpPr>
            <p:cNvPr id="7" name="object 7"/>
            <p:cNvSpPr/>
            <p:nvPr/>
          </p:nvSpPr>
          <p:spPr>
            <a:xfrm>
              <a:off x="7504938" y="2890265"/>
              <a:ext cx="0" cy="504190"/>
            </a:xfrm>
            <a:custGeom>
              <a:avLst/>
              <a:gdLst/>
              <a:ahLst/>
              <a:cxnLst/>
              <a:rect l="l" t="t" r="r" b="b"/>
              <a:pathLst>
                <a:path h="504189">
                  <a:moveTo>
                    <a:pt x="0" y="504063"/>
                  </a:moveTo>
                  <a:lnTo>
                    <a:pt x="0" y="0"/>
                  </a:lnTo>
                </a:path>
              </a:pathLst>
            </a:custGeom>
            <a:ln w="38100">
              <a:solidFill>
                <a:srgbClr val="9BC6CF"/>
              </a:solidFill>
            </a:ln>
          </p:spPr>
          <p:txBody>
            <a:bodyPr wrap="square" lIns="0" tIns="0" rIns="0" bIns="0" rtlCol="0"/>
            <a:lstStyle/>
            <a:p>
              <a:endParaRPr/>
            </a:p>
          </p:txBody>
        </p:sp>
      </p:grpSp>
      <p:sp>
        <p:nvSpPr>
          <p:cNvPr id="8" name="object 8"/>
          <p:cNvSpPr txBox="1"/>
          <p:nvPr/>
        </p:nvSpPr>
        <p:spPr>
          <a:xfrm>
            <a:off x="2276982" y="2715259"/>
            <a:ext cx="1827530" cy="391160"/>
          </a:xfrm>
          <a:prstGeom prst="rect">
            <a:avLst/>
          </a:prstGeom>
        </p:spPr>
        <p:txBody>
          <a:bodyPr vert="horz" wrap="square" lIns="0" tIns="12700" rIns="0" bIns="0" rtlCol="0">
            <a:spAutoFit/>
          </a:bodyPr>
          <a:lstStyle/>
          <a:p>
            <a:pPr marL="476884" marR="5080" indent="-464820">
              <a:lnSpc>
                <a:spcPct val="100000"/>
              </a:lnSpc>
              <a:spcBef>
                <a:spcPts val="100"/>
              </a:spcBef>
            </a:pPr>
            <a:r>
              <a:rPr sz="1200" i="1" dirty="0">
                <a:solidFill>
                  <a:srgbClr val="FFFFFF"/>
                </a:solidFill>
                <a:latin typeface="Arial"/>
                <a:cs typeface="Arial"/>
              </a:rPr>
              <a:t>Bygga</a:t>
            </a:r>
            <a:r>
              <a:rPr sz="1200" i="1" spc="-40" dirty="0">
                <a:solidFill>
                  <a:srgbClr val="FFFFFF"/>
                </a:solidFill>
                <a:latin typeface="Arial"/>
                <a:cs typeface="Arial"/>
              </a:rPr>
              <a:t> </a:t>
            </a:r>
            <a:r>
              <a:rPr sz="1200" i="1" dirty="0">
                <a:solidFill>
                  <a:srgbClr val="FFFFFF"/>
                </a:solidFill>
                <a:latin typeface="Arial"/>
                <a:cs typeface="Arial"/>
              </a:rPr>
              <a:t>intresse</a:t>
            </a:r>
            <a:r>
              <a:rPr sz="1200" i="1" spc="-30" dirty="0">
                <a:solidFill>
                  <a:srgbClr val="FFFFFF"/>
                </a:solidFill>
                <a:latin typeface="Arial"/>
                <a:cs typeface="Arial"/>
              </a:rPr>
              <a:t> </a:t>
            </a:r>
            <a:r>
              <a:rPr sz="1200" i="1" dirty="0">
                <a:solidFill>
                  <a:srgbClr val="FFFFFF"/>
                </a:solidFill>
                <a:latin typeface="Arial"/>
                <a:cs typeface="Arial"/>
              </a:rPr>
              <a:t>för</a:t>
            </a:r>
            <a:r>
              <a:rPr sz="1200" i="1" spc="-5" dirty="0">
                <a:solidFill>
                  <a:srgbClr val="FFFFFF"/>
                </a:solidFill>
                <a:latin typeface="Arial"/>
                <a:cs typeface="Arial"/>
              </a:rPr>
              <a:t> </a:t>
            </a:r>
            <a:r>
              <a:rPr sz="1200" i="1" spc="-10" dirty="0">
                <a:solidFill>
                  <a:srgbClr val="FFFFFF"/>
                </a:solidFill>
                <a:latin typeface="Arial"/>
                <a:cs typeface="Arial"/>
              </a:rPr>
              <a:t>klubben </a:t>
            </a:r>
            <a:r>
              <a:rPr sz="1200" i="1" dirty="0">
                <a:solidFill>
                  <a:srgbClr val="FFFFFF"/>
                </a:solidFill>
                <a:latin typeface="Arial"/>
                <a:cs typeface="Arial"/>
              </a:rPr>
              <a:t>och</a:t>
            </a:r>
            <a:r>
              <a:rPr sz="1200" i="1" spc="-15" dirty="0">
                <a:solidFill>
                  <a:srgbClr val="FFFFFF"/>
                </a:solidFill>
                <a:latin typeface="Arial"/>
                <a:cs typeface="Arial"/>
              </a:rPr>
              <a:t> </a:t>
            </a:r>
            <a:r>
              <a:rPr sz="1200" i="1" spc="-10" dirty="0">
                <a:solidFill>
                  <a:srgbClr val="FFFFFF"/>
                </a:solidFill>
                <a:latin typeface="Arial"/>
                <a:cs typeface="Arial"/>
              </a:rPr>
              <a:t>matchen</a:t>
            </a:r>
            <a:endParaRPr sz="1200">
              <a:latin typeface="Arial"/>
              <a:cs typeface="Arial"/>
            </a:endParaRPr>
          </a:p>
        </p:txBody>
      </p:sp>
      <p:sp>
        <p:nvSpPr>
          <p:cNvPr id="9" name="object 9"/>
          <p:cNvSpPr txBox="1"/>
          <p:nvPr/>
        </p:nvSpPr>
        <p:spPr>
          <a:xfrm>
            <a:off x="5339334" y="2699384"/>
            <a:ext cx="1446530" cy="391795"/>
          </a:xfrm>
          <a:prstGeom prst="rect">
            <a:avLst/>
          </a:prstGeom>
        </p:spPr>
        <p:txBody>
          <a:bodyPr vert="horz" wrap="square" lIns="0" tIns="12700" rIns="0" bIns="0" rtlCol="0">
            <a:spAutoFit/>
          </a:bodyPr>
          <a:lstStyle/>
          <a:p>
            <a:pPr algn="ctr">
              <a:lnSpc>
                <a:spcPct val="100000"/>
              </a:lnSpc>
              <a:spcBef>
                <a:spcPts val="100"/>
              </a:spcBef>
            </a:pPr>
            <a:r>
              <a:rPr sz="1200" i="1" dirty="0">
                <a:solidFill>
                  <a:srgbClr val="FFFFFF"/>
                </a:solidFill>
                <a:latin typeface="Arial"/>
                <a:cs typeface="Arial"/>
              </a:rPr>
              <a:t>Före,</a:t>
            </a:r>
            <a:r>
              <a:rPr sz="1200" i="1" spc="-15" dirty="0">
                <a:solidFill>
                  <a:srgbClr val="FFFFFF"/>
                </a:solidFill>
                <a:latin typeface="Arial"/>
                <a:cs typeface="Arial"/>
              </a:rPr>
              <a:t> </a:t>
            </a:r>
            <a:r>
              <a:rPr sz="1200" i="1" dirty="0">
                <a:solidFill>
                  <a:srgbClr val="FFFFFF"/>
                </a:solidFill>
                <a:latin typeface="Arial"/>
                <a:cs typeface="Arial"/>
              </a:rPr>
              <a:t>under</a:t>
            </a:r>
            <a:r>
              <a:rPr sz="1200" i="1" spc="-30" dirty="0">
                <a:solidFill>
                  <a:srgbClr val="FFFFFF"/>
                </a:solidFill>
                <a:latin typeface="Arial"/>
                <a:cs typeface="Arial"/>
              </a:rPr>
              <a:t> </a:t>
            </a:r>
            <a:r>
              <a:rPr sz="1200" i="1" dirty="0">
                <a:solidFill>
                  <a:srgbClr val="FFFFFF"/>
                </a:solidFill>
                <a:latin typeface="Arial"/>
                <a:cs typeface="Arial"/>
              </a:rPr>
              <a:t>och</a:t>
            </a:r>
            <a:r>
              <a:rPr sz="1200" i="1" spc="-20" dirty="0">
                <a:solidFill>
                  <a:srgbClr val="FFFFFF"/>
                </a:solidFill>
                <a:latin typeface="Arial"/>
                <a:cs typeface="Arial"/>
              </a:rPr>
              <a:t> </a:t>
            </a:r>
            <a:r>
              <a:rPr sz="1200" i="1" spc="-10" dirty="0">
                <a:solidFill>
                  <a:srgbClr val="FFFFFF"/>
                </a:solidFill>
                <a:latin typeface="Arial"/>
                <a:cs typeface="Arial"/>
              </a:rPr>
              <a:t>efter</a:t>
            </a:r>
            <a:endParaRPr sz="1200">
              <a:latin typeface="Arial"/>
              <a:cs typeface="Arial"/>
            </a:endParaRPr>
          </a:p>
          <a:p>
            <a:pPr marL="1905" algn="ctr">
              <a:lnSpc>
                <a:spcPct val="100000"/>
              </a:lnSpc>
            </a:pPr>
            <a:r>
              <a:rPr sz="1200" i="1" spc="-10" dirty="0">
                <a:solidFill>
                  <a:srgbClr val="FFFFFF"/>
                </a:solidFill>
                <a:latin typeface="Arial"/>
                <a:cs typeface="Arial"/>
              </a:rPr>
              <a:t>arenaupplevelsen</a:t>
            </a:r>
            <a:endParaRPr sz="1200">
              <a:latin typeface="Arial"/>
              <a:cs typeface="Arial"/>
            </a:endParaRPr>
          </a:p>
        </p:txBody>
      </p:sp>
      <p:sp>
        <p:nvSpPr>
          <p:cNvPr id="10" name="object 10"/>
          <p:cNvSpPr txBox="1"/>
          <p:nvPr/>
        </p:nvSpPr>
        <p:spPr>
          <a:xfrm>
            <a:off x="8141589" y="2727452"/>
            <a:ext cx="1623695" cy="391160"/>
          </a:xfrm>
          <a:prstGeom prst="rect">
            <a:avLst/>
          </a:prstGeom>
        </p:spPr>
        <p:txBody>
          <a:bodyPr vert="horz" wrap="square" lIns="0" tIns="12700" rIns="0" bIns="0" rtlCol="0">
            <a:spAutoFit/>
          </a:bodyPr>
          <a:lstStyle/>
          <a:p>
            <a:pPr marL="396875" marR="5080" indent="-384810">
              <a:lnSpc>
                <a:spcPct val="100000"/>
              </a:lnSpc>
              <a:spcBef>
                <a:spcPts val="100"/>
              </a:spcBef>
            </a:pPr>
            <a:r>
              <a:rPr sz="1200" i="1" spc="-10" dirty="0">
                <a:solidFill>
                  <a:srgbClr val="FFFFFF"/>
                </a:solidFill>
                <a:latin typeface="Arial"/>
                <a:cs typeface="Arial"/>
              </a:rPr>
              <a:t>Mervärden</a:t>
            </a:r>
            <a:r>
              <a:rPr sz="1200" i="1" spc="-40" dirty="0">
                <a:solidFill>
                  <a:srgbClr val="FFFFFF"/>
                </a:solidFill>
                <a:latin typeface="Arial"/>
                <a:cs typeface="Arial"/>
              </a:rPr>
              <a:t> </a:t>
            </a:r>
            <a:r>
              <a:rPr sz="1200" i="1" dirty="0">
                <a:solidFill>
                  <a:srgbClr val="FFFFFF"/>
                </a:solidFill>
                <a:latin typeface="Arial"/>
                <a:cs typeface="Arial"/>
              </a:rPr>
              <a:t>när</a:t>
            </a:r>
            <a:r>
              <a:rPr sz="1200" i="1" spc="-25" dirty="0">
                <a:solidFill>
                  <a:srgbClr val="FFFFFF"/>
                </a:solidFill>
                <a:latin typeface="Arial"/>
                <a:cs typeface="Arial"/>
              </a:rPr>
              <a:t> </a:t>
            </a:r>
            <a:r>
              <a:rPr sz="1200" i="1" spc="-10" dirty="0">
                <a:solidFill>
                  <a:srgbClr val="FFFFFF"/>
                </a:solidFill>
                <a:latin typeface="Arial"/>
                <a:cs typeface="Arial"/>
              </a:rPr>
              <a:t>publiken </a:t>
            </a:r>
            <a:r>
              <a:rPr sz="1200" i="1" dirty="0">
                <a:solidFill>
                  <a:srgbClr val="FFFFFF"/>
                </a:solidFill>
                <a:latin typeface="Arial"/>
                <a:cs typeface="Arial"/>
              </a:rPr>
              <a:t>kommit</a:t>
            </a:r>
            <a:r>
              <a:rPr sz="1200" i="1" spc="-65" dirty="0">
                <a:solidFill>
                  <a:srgbClr val="FFFFFF"/>
                </a:solidFill>
                <a:latin typeface="Arial"/>
                <a:cs typeface="Arial"/>
              </a:rPr>
              <a:t> </a:t>
            </a:r>
            <a:r>
              <a:rPr sz="1200" i="1" spc="-25" dirty="0">
                <a:solidFill>
                  <a:srgbClr val="FFFFFF"/>
                </a:solidFill>
                <a:latin typeface="Arial"/>
                <a:cs typeface="Arial"/>
              </a:rPr>
              <a:t>hem</a:t>
            </a:r>
            <a:endParaRPr sz="1200">
              <a:latin typeface="Arial"/>
              <a:cs typeface="Arial"/>
            </a:endParaRPr>
          </a:p>
        </p:txBody>
      </p:sp>
      <p:grpSp>
        <p:nvGrpSpPr>
          <p:cNvPr id="11" name="object 11"/>
          <p:cNvGrpSpPr/>
          <p:nvPr/>
        </p:nvGrpSpPr>
        <p:grpSpPr>
          <a:xfrm>
            <a:off x="1723644" y="2096985"/>
            <a:ext cx="2933700" cy="572135"/>
            <a:chOff x="1723644" y="2096985"/>
            <a:chExt cx="2933700" cy="572135"/>
          </a:xfrm>
        </p:grpSpPr>
        <p:pic>
          <p:nvPicPr>
            <p:cNvPr id="12" name="object 12"/>
            <p:cNvPicPr/>
            <p:nvPr/>
          </p:nvPicPr>
          <p:blipFill>
            <a:blip r:embed="rId4" cstate="print"/>
            <a:stretch>
              <a:fillRect/>
            </a:stretch>
          </p:blipFill>
          <p:spPr>
            <a:xfrm>
              <a:off x="1723644" y="2096985"/>
              <a:ext cx="2933700" cy="512102"/>
            </a:xfrm>
            <a:prstGeom prst="rect">
              <a:avLst/>
            </a:prstGeom>
          </p:spPr>
        </p:pic>
        <p:pic>
          <p:nvPicPr>
            <p:cNvPr id="13" name="object 13"/>
            <p:cNvPicPr/>
            <p:nvPr/>
          </p:nvPicPr>
          <p:blipFill>
            <a:blip r:embed="rId5" cstate="print"/>
            <a:stretch>
              <a:fillRect/>
            </a:stretch>
          </p:blipFill>
          <p:spPr>
            <a:xfrm>
              <a:off x="2694432" y="2107679"/>
              <a:ext cx="990612" cy="560844"/>
            </a:xfrm>
            <a:prstGeom prst="rect">
              <a:avLst/>
            </a:prstGeom>
          </p:spPr>
        </p:pic>
        <p:sp>
          <p:nvSpPr>
            <p:cNvPr id="14" name="object 14"/>
            <p:cNvSpPr/>
            <p:nvPr/>
          </p:nvSpPr>
          <p:spPr>
            <a:xfrm>
              <a:off x="1770888" y="2124456"/>
              <a:ext cx="2844165" cy="422275"/>
            </a:xfrm>
            <a:custGeom>
              <a:avLst/>
              <a:gdLst/>
              <a:ahLst/>
              <a:cxnLst/>
              <a:rect l="l" t="t" r="r" b="b"/>
              <a:pathLst>
                <a:path w="2844165" h="422275">
                  <a:moveTo>
                    <a:pt x="2843784" y="0"/>
                  </a:moveTo>
                  <a:lnTo>
                    <a:pt x="0" y="0"/>
                  </a:lnTo>
                  <a:lnTo>
                    <a:pt x="0" y="422148"/>
                  </a:lnTo>
                  <a:lnTo>
                    <a:pt x="2843784" y="422148"/>
                  </a:lnTo>
                  <a:lnTo>
                    <a:pt x="2843784" y="0"/>
                  </a:lnTo>
                  <a:close/>
                </a:path>
              </a:pathLst>
            </a:custGeom>
            <a:solidFill>
              <a:schemeClr val="accent1"/>
            </a:solidFill>
          </p:spPr>
          <p:txBody>
            <a:bodyPr wrap="square" lIns="0" tIns="0" rIns="0" bIns="0" rtlCol="0"/>
            <a:lstStyle/>
            <a:p>
              <a:endParaRPr/>
            </a:p>
          </p:txBody>
        </p:sp>
        <p:sp>
          <p:nvSpPr>
            <p:cNvPr id="15" name="object 15"/>
            <p:cNvSpPr/>
            <p:nvPr/>
          </p:nvSpPr>
          <p:spPr>
            <a:xfrm>
              <a:off x="1770888" y="2124456"/>
              <a:ext cx="2844165" cy="422275"/>
            </a:xfrm>
            <a:custGeom>
              <a:avLst/>
              <a:gdLst/>
              <a:ahLst/>
              <a:cxnLst/>
              <a:rect l="l" t="t" r="r" b="b"/>
              <a:pathLst>
                <a:path w="2844165" h="422275">
                  <a:moveTo>
                    <a:pt x="0" y="422148"/>
                  </a:moveTo>
                  <a:lnTo>
                    <a:pt x="2843784" y="422148"/>
                  </a:lnTo>
                  <a:lnTo>
                    <a:pt x="2843784" y="0"/>
                  </a:lnTo>
                  <a:lnTo>
                    <a:pt x="0" y="0"/>
                  </a:lnTo>
                  <a:lnTo>
                    <a:pt x="0" y="422148"/>
                  </a:lnTo>
                  <a:close/>
                </a:path>
              </a:pathLst>
            </a:custGeom>
            <a:ln w="9524">
              <a:solidFill>
                <a:srgbClr val="005F70"/>
              </a:solidFill>
            </a:ln>
          </p:spPr>
          <p:txBody>
            <a:bodyPr wrap="square" lIns="0" tIns="0" rIns="0" bIns="0" rtlCol="0"/>
            <a:lstStyle/>
            <a:p>
              <a:endParaRPr/>
            </a:p>
          </p:txBody>
        </p:sp>
      </p:grpSp>
      <p:grpSp>
        <p:nvGrpSpPr>
          <p:cNvPr id="16" name="object 16"/>
          <p:cNvGrpSpPr/>
          <p:nvPr/>
        </p:nvGrpSpPr>
        <p:grpSpPr>
          <a:xfrm>
            <a:off x="2766060" y="2804121"/>
            <a:ext cx="6565900" cy="1521460"/>
            <a:chOff x="2766060" y="2804121"/>
            <a:chExt cx="6565900" cy="1521460"/>
          </a:xfrm>
        </p:grpSpPr>
        <p:pic>
          <p:nvPicPr>
            <p:cNvPr id="17" name="object 17"/>
            <p:cNvPicPr/>
            <p:nvPr/>
          </p:nvPicPr>
          <p:blipFill>
            <a:blip r:embed="rId6" cstate="print"/>
            <a:stretch>
              <a:fillRect/>
            </a:stretch>
          </p:blipFill>
          <p:spPr>
            <a:xfrm>
              <a:off x="2766060" y="3308591"/>
              <a:ext cx="797064" cy="1016520"/>
            </a:xfrm>
            <a:prstGeom prst="rect">
              <a:avLst/>
            </a:prstGeom>
          </p:spPr>
        </p:pic>
        <p:sp>
          <p:nvSpPr>
            <p:cNvPr id="18" name="object 18"/>
            <p:cNvSpPr/>
            <p:nvPr/>
          </p:nvSpPr>
          <p:spPr>
            <a:xfrm>
              <a:off x="3053080" y="3686555"/>
              <a:ext cx="228600" cy="577215"/>
            </a:xfrm>
            <a:custGeom>
              <a:avLst/>
              <a:gdLst/>
              <a:ahLst/>
              <a:cxnLst/>
              <a:rect l="l" t="t" r="r" b="b"/>
              <a:pathLst>
                <a:path w="228600" h="577214">
                  <a:moveTo>
                    <a:pt x="152441" y="380957"/>
                  </a:moveTo>
                  <a:lnTo>
                    <a:pt x="76241" y="381042"/>
                  </a:lnTo>
                  <a:lnTo>
                    <a:pt x="76453" y="576961"/>
                  </a:lnTo>
                  <a:lnTo>
                    <a:pt x="152653" y="576834"/>
                  </a:lnTo>
                  <a:lnTo>
                    <a:pt x="152441" y="380957"/>
                  </a:lnTo>
                  <a:close/>
                </a:path>
                <a:path w="228600" h="577214">
                  <a:moveTo>
                    <a:pt x="113792" y="0"/>
                  </a:moveTo>
                  <a:lnTo>
                    <a:pt x="0" y="381127"/>
                  </a:lnTo>
                  <a:lnTo>
                    <a:pt x="76241" y="381042"/>
                  </a:lnTo>
                  <a:lnTo>
                    <a:pt x="76200" y="342900"/>
                  </a:lnTo>
                  <a:lnTo>
                    <a:pt x="217153" y="342900"/>
                  </a:lnTo>
                  <a:lnTo>
                    <a:pt x="113792"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599" y="380873"/>
                  </a:lnTo>
                  <a:lnTo>
                    <a:pt x="217153" y="342900"/>
                  </a:lnTo>
                  <a:close/>
                </a:path>
              </a:pathLst>
            </a:custGeom>
            <a:solidFill>
              <a:srgbClr val="9BC6CF"/>
            </a:solidFill>
          </p:spPr>
          <p:txBody>
            <a:bodyPr wrap="square" lIns="0" tIns="0" rIns="0" bIns="0" rtlCol="0"/>
            <a:lstStyle/>
            <a:p>
              <a:endParaRPr/>
            </a:p>
          </p:txBody>
        </p:sp>
        <p:pic>
          <p:nvPicPr>
            <p:cNvPr id="19" name="object 19"/>
            <p:cNvPicPr/>
            <p:nvPr/>
          </p:nvPicPr>
          <p:blipFill>
            <a:blip r:embed="rId6" cstate="print"/>
            <a:stretch>
              <a:fillRect/>
            </a:stretch>
          </p:blipFill>
          <p:spPr>
            <a:xfrm>
              <a:off x="5652516" y="3308591"/>
              <a:ext cx="797064" cy="1016520"/>
            </a:xfrm>
            <a:prstGeom prst="rect">
              <a:avLst/>
            </a:prstGeom>
          </p:spPr>
        </p:pic>
        <p:sp>
          <p:nvSpPr>
            <p:cNvPr id="20" name="object 20"/>
            <p:cNvSpPr/>
            <p:nvPr/>
          </p:nvSpPr>
          <p:spPr>
            <a:xfrm>
              <a:off x="5939536" y="3686555"/>
              <a:ext cx="228600" cy="577215"/>
            </a:xfrm>
            <a:custGeom>
              <a:avLst/>
              <a:gdLst/>
              <a:ahLst/>
              <a:cxnLst/>
              <a:rect l="l" t="t" r="r" b="b"/>
              <a:pathLst>
                <a:path w="228600" h="577214">
                  <a:moveTo>
                    <a:pt x="152441" y="380957"/>
                  </a:moveTo>
                  <a:lnTo>
                    <a:pt x="76241" y="381042"/>
                  </a:lnTo>
                  <a:lnTo>
                    <a:pt x="76453" y="576961"/>
                  </a:lnTo>
                  <a:lnTo>
                    <a:pt x="152653" y="576834"/>
                  </a:lnTo>
                  <a:lnTo>
                    <a:pt x="152441" y="380957"/>
                  </a:lnTo>
                  <a:close/>
                </a:path>
                <a:path w="228600" h="577214">
                  <a:moveTo>
                    <a:pt x="113791" y="0"/>
                  </a:moveTo>
                  <a:lnTo>
                    <a:pt x="0" y="381127"/>
                  </a:lnTo>
                  <a:lnTo>
                    <a:pt x="76241" y="381042"/>
                  </a:lnTo>
                  <a:lnTo>
                    <a:pt x="76200" y="342900"/>
                  </a:lnTo>
                  <a:lnTo>
                    <a:pt x="217153" y="342900"/>
                  </a:lnTo>
                  <a:lnTo>
                    <a:pt x="113791"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600" y="380873"/>
                  </a:lnTo>
                  <a:lnTo>
                    <a:pt x="217153" y="342900"/>
                  </a:lnTo>
                  <a:close/>
                </a:path>
              </a:pathLst>
            </a:custGeom>
            <a:solidFill>
              <a:srgbClr val="9BC6CF"/>
            </a:solidFill>
          </p:spPr>
          <p:txBody>
            <a:bodyPr wrap="square" lIns="0" tIns="0" rIns="0" bIns="0" rtlCol="0"/>
            <a:lstStyle/>
            <a:p>
              <a:endParaRPr/>
            </a:p>
          </p:txBody>
        </p:sp>
        <p:pic>
          <p:nvPicPr>
            <p:cNvPr id="21" name="object 21"/>
            <p:cNvPicPr/>
            <p:nvPr/>
          </p:nvPicPr>
          <p:blipFill>
            <a:blip r:embed="rId3" cstate="print"/>
            <a:stretch>
              <a:fillRect/>
            </a:stretch>
          </p:blipFill>
          <p:spPr>
            <a:xfrm>
              <a:off x="4573524" y="2804121"/>
              <a:ext cx="119034" cy="603542"/>
            </a:xfrm>
            <a:prstGeom prst="rect">
              <a:avLst/>
            </a:prstGeom>
          </p:spPr>
        </p:pic>
        <p:sp>
          <p:nvSpPr>
            <p:cNvPr id="22" name="object 22"/>
            <p:cNvSpPr/>
            <p:nvPr/>
          </p:nvSpPr>
          <p:spPr>
            <a:xfrm>
              <a:off x="4635245" y="2843021"/>
              <a:ext cx="0" cy="504190"/>
            </a:xfrm>
            <a:custGeom>
              <a:avLst/>
              <a:gdLst/>
              <a:ahLst/>
              <a:cxnLst/>
              <a:rect l="l" t="t" r="r" b="b"/>
              <a:pathLst>
                <a:path h="504189">
                  <a:moveTo>
                    <a:pt x="0" y="504063"/>
                  </a:moveTo>
                  <a:lnTo>
                    <a:pt x="0" y="0"/>
                  </a:lnTo>
                </a:path>
              </a:pathLst>
            </a:custGeom>
            <a:ln w="38100">
              <a:solidFill>
                <a:srgbClr val="9BC6CF"/>
              </a:solidFill>
            </a:ln>
          </p:spPr>
          <p:txBody>
            <a:bodyPr wrap="square" lIns="0" tIns="0" rIns="0" bIns="0" rtlCol="0"/>
            <a:lstStyle/>
            <a:p>
              <a:endParaRPr/>
            </a:p>
          </p:txBody>
        </p:sp>
        <p:pic>
          <p:nvPicPr>
            <p:cNvPr id="23" name="object 23"/>
            <p:cNvPicPr/>
            <p:nvPr/>
          </p:nvPicPr>
          <p:blipFill>
            <a:blip r:embed="rId6" cstate="print"/>
            <a:stretch>
              <a:fillRect/>
            </a:stretch>
          </p:blipFill>
          <p:spPr>
            <a:xfrm>
              <a:off x="8534400" y="3308591"/>
              <a:ext cx="797064" cy="1016520"/>
            </a:xfrm>
            <a:prstGeom prst="rect">
              <a:avLst/>
            </a:prstGeom>
          </p:spPr>
        </p:pic>
        <p:sp>
          <p:nvSpPr>
            <p:cNvPr id="24" name="object 24"/>
            <p:cNvSpPr/>
            <p:nvPr/>
          </p:nvSpPr>
          <p:spPr>
            <a:xfrm>
              <a:off x="8821419" y="3686555"/>
              <a:ext cx="228600" cy="577215"/>
            </a:xfrm>
            <a:custGeom>
              <a:avLst/>
              <a:gdLst/>
              <a:ahLst/>
              <a:cxnLst/>
              <a:rect l="l" t="t" r="r" b="b"/>
              <a:pathLst>
                <a:path w="228600" h="577214">
                  <a:moveTo>
                    <a:pt x="152441" y="380957"/>
                  </a:moveTo>
                  <a:lnTo>
                    <a:pt x="76241" y="381042"/>
                  </a:lnTo>
                  <a:lnTo>
                    <a:pt x="76453" y="576961"/>
                  </a:lnTo>
                  <a:lnTo>
                    <a:pt x="152653" y="576834"/>
                  </a:lnTo>
                  <a:lnTo>
                    <a:pt x="152441" y="380957"/>
                  </a:lnTo>
                  <a:close/>
                </a:path>
                <a:path w="228600" h="577214">
                  <a:moveTo>
                    <a:pt x="113791" y="0"/>
                  </a:moveTo>
                  <a:lnTo>
                    <a:pt x="0" y="381127"/>
                  </a:lnTo>
                  <a:lnTo>
                    <a:pt x="76241" y="381042"/>
                  </a:lnTo>
                  <a:lnTo>
                    <a:pt x="76200" y="342900"/>
                  </a:lnTo>
                  <a:lnTo>
                    <a:pt x="217153" y="342900"/>
                  </a:lnTo>
                  <a:lnTo>
                    <a:pt x="113791"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600" y="380873"/>
                  </a:lnTo>
                  <a:lnTo>
                    <a:pt x="217153" y="342900"/>
                  </a:lnTo>
                  <a:close/>
                </a:path>
              </a:pathLst>
            </a:custGeom>
            <a:solidFill>
              <a:srgbClr val="9BC6CF"/>
            </a:solidFill>
          </p:spPr>
          <p:txBody>
            <a:bodyPr wrap="square" lIns="0" tIns="0" rIns="0" bIns="0" rtlCol="0"/>
            <a:lstStyle/>
            <a:p>
              <a:endParaRPr/>
            </a:p>
          </p:txBody>
        </p:sp>
      </p:grpSp>
      <p:sp>
        <p:nvSpPr>
          <p:cNvPr id="25" name="object 25"/>
          <p:cNvSpPr txBox="1"/>
          <p:nvPr/>
        </p:nvSpPr>
        <p:spPr>
          <a:xfrm>
            <a:off x="1775650" y="2180335"/>
            <a:ext cx="2842895" cy="299720"/>
          </a:xfrm>
          <a:prstGeom prst="rect">
            <a:avLst/>
          </a:prstGeom>
        </p:spPr>
        <p:txBody>
          <a:bodyPr vert="horz" wrap="square" lIns="0" tIns="12700" rIns="0" bIns="0" rtlCol="0">
            <a:spAutoFit/>
          </a:bodyPr>
          <a:lstStyle/>
          <a:p>
            <a:pPr marR="635" algn="ctr">
              <a:lnSpc>
                <a:spcPct val="100000"/>
              </a:lnSpc>
              <a:spcBef>
                <a:spcPts val="100"/>
              </a:spcBef>
            </a:pPr>
            <a:r>
              <a:rPr sz="1800" spc="-20" dirty="0">
                <a:solidFill>
                  <a:srgbClr val="FFFFFF"/>
                </a:solidFill>
                <a:latin typeface="Arial"/>
                <a:cs typeface="Arial"/>
              </a:rPr>
              <a:t>FÖRE</a:t>
            </a:r>
            <a:endParaRPr sz="1800">
              <a:latin typeface="Arial"/>
              <a:cs typeface="Arial"/>
            </a:endParaRPr>
          </a:p>
        </p:txBody>
      </p:sp>
      <p:grpSp>
        <p:nvGrpSpPr>
          <p:cNvPr id="26" name="object 26"/>
          <p:cNvGrpSpPr/>
          <p:nvPr/>
        </p:nvGrpSpPr>
        <p:grpSpPr>
          <a:xfrm>
            <a:off x="4584191" y="2096985"/>
            <a:ext cx="2933700" cy="572135"/>
            <a:chOff x="4584191" y="2096985"/>
            <a:chExt cx="2933700" cy="572135"/>
          </a:xfrm>
        </p:grpSpPr>
        <p:pic>
          <p:nvPicPr>
            <p:cNvPr id="27" name="object 27"/>
            <p:cNvPicPr/>
            <p:nvPr/>
          </p:nvPicPr>
          <p:blipFill>
            <a:blip r:embed="rId4" cstate="print"/>
            <a:stretch>
              <a:fillRect/>
            </a:stretch>
          </p:blipFill>
          <p:spPr>
            <a:xfrm>
              <a:off x="4584191" y="2096985"/>
              <a:ext cx="2933700" cy="512102"/>
            </a:xfrm>
            <a:prstGeom prst="rect">
              <a:avLst/>
            </a:prstGeom>
          </p:spPr>
        </p:pic>
        <p:pic>
          <p:nvPicPr>
            <p:cNvPr id="28" name="object 28"/>
            <p:cNvPicPr/>
            <p:nvPr/>
          </p:nvPicPr>
          <p:blipFill>
            <a:blip r:embed="rId7" cstate="print"/>
            <a:stretch>
              <a:fillRect/>
            </a:stretch>
          </p:blipFill>
          <p:spPr>
            <a:xfrm>
              <a:off x="5468111" y="2107679"/>
              <a:ext cx="1165860" cy="560844"/>
            </a:xfrm>
            <a:prstGeom prst="rect">
              <a:avLst/>
            </a:prstGeom>
          </p:spPr>
        </p:pic>
        <p:sp>
          <p:nvSpPr>
            <p:cNvPr id="29" name="object 29"/>
            <p:cNvSpPr/>
            <p:nvPr/>
          </p:nvSpPr>
          <p:spPr>
            <a:xfrm>
              <a:off x="4631435" y="2124456"/>
              <a:ext cx="2844165" cy="422275"/>
            </a:xfrm>
            <a:custGeom>
              <a:avLst/>
              <a:gdLst/>
              <a:ahLst/>
              <a:cxnLst/>
              <a:rect l="l" t="t" r="r" b="b"/>
              <a:pathLst>
                <a:path w="2844165" h="422275">
                  <a:moveTo>
                    <a:pt x="2843784" y="0"/>
                  </a:moveTo>
                  <a:lnTo>
                    <a:pt x="0" y="0"/>
                  </a:lnTo>
                  <a:lnTo>
                    <a:pt x="0" y="422148"/>
                  </a:lnTo>
                  <a:lnTo>
                    <a:pt x="2843784" y="422148"/>
                  </a:lnTo>
                  <a:lnTo>
                    <a:pt x="2843784" y="0"/>
                  </a:lnTo>
                  <a:close/>
                </a:path>
              </a:pathLst>
            </a:custGeom>
            <a:solidFill>
              <a:schemeClr val="accent2"/>
            </a:solidFill>
          </p:spPr>
          <p:txBody>
            <a:bodyPr wrap="square" lIns="0" tIns="0" rIns="0" bIns="0" rtlCol="0"/>
            <a:lstStyle/>
            <a:p>
              <a:endParaRPr/>
            </a:p>
          </p:txBody>
        </p:sp>
        <p:sp>
          <p:nvSpPr>
            <p:cNvPr id="30" name="object 30"/>
            <p:cNvSpPr/>
            <p:nvPr/>
          </p:nvSpPr>
          <p:spPr>
            <a:xfrm>
              <a:off x="4631435" y="2124456"/>
              <a:ext cx="2844165" cy="422275"/>
            </a:xfrm>
            <a:custGeom>
              <a:avLst/>
              <a:gdLst/>
              <a:ahLst/>
              <a:cxnLst/>
              <a:rect l="l" t="t" r="r" b="b"/>
              <a:pathLst>
                <a:path w="2844165" h="422275">
                  <a:moveTo>
                    <a:pt x="0" y="422148"/>
                  </a:moveTo>
                  <a:lnTo>
                    <a:pt x="2843784" y="422148"/>
                  </a:lnTo>
                  <a:lnTo>
                    <a:pt x="2843784" y="0"/>
                  </a:lnTo>
                  <a:lnTo>
                    <a:pt x="0" y="0"/>
                  </a:lnTo>
                  <a:lnTo>
                    <a:pt x="0" y="422148"/>
                  </a:lnTo>
                  <a:close/>
                </a:path>
              </a:pathLst>
            </a:custGeom>
            <a:ln w="9524">
              <a:solidFill>
                <a:srgbClr val="BA9C00"/>
              </a:solidFill>
            </a:ln>
          </p:spPr>
          <p:txBody>
            <a:bodyPr wrap="square" lIns="0" tIns="0" rIns="0" bIns="0" rtlCol="0"/>
            <a:lstStyle/>
            <a:p>
              <a:endParaRPr/>
            </a:p>
          </p:txBody>
        </p:sp>
      </p:grpSp>
      <p:sp>
        <p:nvSpPr>
          <p:cNvPr id="31" name="object 31"/>
          <p:cNvSpPr txBox="1"/>
          <p:nvPr/>
        </p:nvSpPr>
        <p:spPr>
          <a:xfrm>
            <a:off x="4627816" y="2180335"/>
            <a:ext cx="2853055" cy="299720"/>
          </a:xfrm>
          <a:prstGeom prst="rect">
            <a:avLst/>
          </a:prstGeom>
        </p:spPr>
        <p:txBody>
          <a:bodyPr vert="horz" wrap="square" lIns="0" tIns="12700" rIns="0" bIns="0" rtlCol="0">
            <a:spAutoFit/>
          </a:bodyPr>
          <a:lstStyle/>
          <a:p>
            <a:pPr marL="1905" algn="ctr">
              <a:lnSpc>
                <a:spcPct val="100000"/>
              </a:lnSpc>
              <a:spcBef>
                <a:spcPts val="100"/>
              </a:spcBef>
            </a:pPr>
            <a:r>
              <a:rPr sz="1800" spc="-10" dirty="0">
                <a:solidFill>
                  <a:schemeClr val="bg1"/>
                </a:solidFill>
                <a:latin typeface="Arial"/>
                <a:cs typeface="Arial"/>
              </a:rPr>
              <a:t>UNDER</a:t>
            </a:r>
            <a:endParaRPr sz="1800" dirty="0">
              <a:solidFill>
                <a:schemeClr val="bg1"/>
              </a:solidFill>
              <a:latin typeface="Arial"/>
              <a:cs typeface="Arial"/>
            </a:endParaRPr>
          </a:p>
        </p:txBody>
      </p:sp>
      <p:grpSp>
        <p:nvGrpSpPr>
          <p:cNvPr id="32" name="object 32"/>
          <p:cNvGrpSpPr/>
          <p:nvPr/>
        </p:nvGrpSpPr>
        <p:grpSpPr>
          <a:xfrm>
            <a:off x="7447788" y="2096985"/>
            <a:ext cx="2933700" cy="572135"/>
            <a:chOff x="7447788" y="2096985"/>
            <a:chExt cx="2933700" cy="572135"/>
          </a:xfrm>
        </p:grpSpPr>
        <p:pic>
          <p:nvPicPr>
            <p:cNvPr id="33" name="object 33"/>
            <p:cNvPicPr/>
            <p:nvPr/>
          </p:nvPicPr>
          <p:blipFill>
            <a:blip r:embed="rId4" cstate="print"/>
            <a:stretch>
              <a:fillRect/>
            </a:stretch>
          </p:blipFill>
          <p:spPr>
            <a:xfrm>
              <a:off x="7447788" y="2096985"/>
              <a:ext cx="2933700" cy="512102"/>
            </a:xfrm>
            <a:prstGeom prst="rect">
              <a:avLst/>
            </a:prstGeom>
          </p:spPr>
        </p:pic>
        <p:pic>
          <p:nvPicPr>
            <p:cNvPr id="34" name="object 34"/>
            <p:cNvPicPr/>
            <p:nvPr/>
          </p:nvPicPr>
          <p:blipFill>
            <a:blip r:embed="rId8" cstate="print"/>
            <a:stretch>
              <a:fillRect/>
            </a:stretch>
          </p:blipFill>
          <p:spPr>
            <a:xfrm>
              <a:off x="8360663" y="2107679"/>
              <a:ext cx="1106436" cy="560844"/>
            </a:xfrm>
            <a:prstGeom prst="rect">
              <a:avLst/>
            </a:prstGeom>
          </p:spPr>
        </p:pic>
        <p:sp>
          <p:nvSpPr>
            <p:cNvPr id="35" name="object 35"/>
            <p:cNvSpPr/>
            <p:nvPr/>
          </p:nvSpPr>
          <p:spPr>
            <a:xfrm>
              <a:off x="7495032" y="2124456"/>
              <a:ext cx="2844165" cy="422275"/>
            </a:xfrm>
            <a:custGeom>
              <a:avLst/>
              <a:gdLst/>
              <a:ahLst/>
              <a:cxnLst/>
              <a:rect l="l" t="t" r="r" b="b"/>
              <a:pathLst>
                <a:path w="2844165" h="422275">
                  <a:moveTo>
                    <a:pt x="0" y="422148"/>
                  </a:moveTo>
                  <a:lnTo>
                    <a:pt x="2843783" y="422148"/>
                  </a:lnTo>
                  <a:lnTo>
                    <a:pt x="2843783" y="0"/>
                  </a:lnTo>
                  <a:lnTo>
                    <a:pt x="0" y="0"/>
                  </a:lnTo>
                  <a:lnTo>
                    <a:pt x="0" y="422148"/>
                  </a:lnTo>
                  <a:close/>
                </a:path>
              </a:pathLst>
            </a:custGeom>
            <a:ln w="9524">
              <a:solidFill>
                <a:srgbClr val="9BC6CF"/>
              </a:solidFill>
            </a:ln>
          </p:spPr>
          <p:txBody>
            <a:bodyPr wrap="square" lIns="0" tIns="0" rIns="0" bIns="0" rtlCol="0"/>
            <a:lstStyle/>
            <a:p>
              <a:endParaRPr/>
            </a:p>
          </p:txBody>
        </p:sp>
      </p:grpSp>
      <p:sp>
        <p:nvSpPr>
          <p:cNvPr id="36" name="object 36"/>
          <p:cNvSpPr txBox="1"/>
          <p:nvPr/>
        </p:nvSpPr>
        <p:spPr>
          <a:xfrm>
            <a:off x="7495031" y="2124455"/>
            <a:ext cx="2844165" cy="422275"/>
          </a:xfrm>
          <a:prstGeom prst="rect">
            <a:avLst/>
          </a:prstGeom>
          <a:solidFill>
            <a:srgbClr val="C3DDE1"/>
          </a:solidFill>
        </p:spPr>
        <p:txBody>
          <a:bodyPr vert="horz" wrap="square" lIns="0" tIns="68580" rIns="0" bIns="0" rtlCol="0">
            <a:spAutoFit/>
          </a:bodyPr>
          <a:lstStyle/>
          <a:p>
            <a:pPr marL="1270" algn="ctr">
              <a:lnSpc>
                <a:spcPct val="100000"/>
              </a:lnSpc>
              <a:spcBef>
                <a:spcPts val="540"/>
              </a:spcBef>
            </a:pPr>
            <a:r>
              <a:rPr sz="1800" spc="-10" dirty="0">
                <a:solidFill>
                  <a:srgbClr val="2C5A75"/>
                </a:solidFill>
                <a:latin typeface="Arial"/>
                <a:cs typeface="Arial"/>
              </a:rPr>
              <a:t>EFTER</a:t>
            </a:r>
            <a:endParaRPr sz="1800">
              <a:latin typeface="Arial"/>
              <a:cs typeface="Arial"/>
            </a:endParaRPr>
          </a:p>
        </p:txBody>
      </p:sp>
      <p:sp>
        <p:nvSpPr>
          <p:cNvPr id="37" name="object 37"/>
          <p:cNvSpPr txBox="1"/>
          <p:nvPr/>
        </p:nvSpPr>
        <p:spPr>
          <a:xfrm>
            <a:off x="1779270" y="4470653"/>
            <a:ext cx="8560435" cy="646430"/>
          </a:xfrm>
          <a:prstGeom prst="rect">
            <a:avLst/>
          </a:prstGeom>
          <a:ln w="19050">
            <a:solidFill>
              <a:srgbClr val="9BC6CF"/>
            </a:solidFill>
          </a:ln>
        </p:spPr>
        <p:txBody>
          <a:bodyPr vert="horz" wrap="square" lIns="0" tIns="4445" rIns="0" bIns="0" rtlCol="0">
            <a:spAutoFit/>
          </a:bodyPr>
          <a:lstStyle/>
          <a:p>
            <a:pPr>
              <a:lnSpc>
                <a:spcPct val="100000"/>
              </a:lnSpc>
              <a:spcBef>
                <a:spcPts val="35"/>
              </a:spcBef>
            </a:pPr>
            <a:endParaRPr sz="1500">
              <a:latin typeface="Times New Roman"/>
              <a:cs typeface="Times New Roman"/>
            </a:endParaRPr>
          </a:p>
          <a:p>
            <a:pPr marL="5080" algn="ctr">
              <a:lnSpc>
                <a:spcPct val="100000"/>
              </a:lnSpc>
            </a:pPr>
            <a:r>
              <a:rPr sz="1200" b="1" dirty="0">
                <a:solidFill>
                  <a:srgbClr val="FFFFFF"/>
                </a:solidFill>
                <a:latin typeface="Arial"/>
                <a:cs typeface="Arial"/>
              </a:rPr>
              <a:t>Aktiviteter</a:t>
            </a:r>
            <a:r>
              <a:rPr sz="1200" b="1" spc="25" dirty="0">
                <a:solidFill>
                  <a:srgbClr val="FFFFFF"/>
                </a:solidFill>
                <a:latin typeface="Arial"/>
                <a:cs typeface="Arial"/>
              </a:rPr>
              <a:t> </a:t>
            </a:r>
            <a:r>
              <a:rPr sz="1200" b="1" dirty="0">
                <a:solidFill>
                  <a:srgbClr val="FFFFFF"/>
                </a:solidFill>
                <a:latin typeface="Arial"/>
                <a:cs typeface="Arial"/>
              </a:rPr>
              <a:t>som</a:t>
            </a:r>
            <a:r>
              <a:rPr sz="1200" b="1" spc="-20" dirty="0">
                <a:solidFill>
                  <a:srgbClr val="FFFFFF"/>
                </a:solidFill>
                <a:latin typeface="Arial"/>
                <a:cs typeface="Arial"/>
              </a:rPr>
              <a:t> </a:t>
            </a:r>
            <a:r>
              <a:rPr sz="1200" b="1" dirty="0">
                <a:solidFill>
                  <a:srgbClr val="FFFFFF"/>
                </a:solidFill>
                <a:latin typeface="Arial"/>
                <a:cs typeface="Arial"/>
              </a:rPr>
              <a:t>påverkar</a:t>
            </a:r>
            <a:r>
              <a:rPr sz="1200" b="1" spc="-40" dirty="0">
                <a:solidFill>
                  <a:srgbClr val="FFFFFF"/>
                </a:solidFill>
                <a:latin typeface="Arial"/>
                <a:cs typeface="Arial"/>
              </a:rPr>
              <a:t> </a:t>
            </a:r>
            <a:r>
              <a:rPr sz="1200" b="1" dirty="0">
                <a:solidFill>
                  <a:srgbClr val="FFFFFF"/>
                </a:solidFill>
                <a:latin typeface="Arial"/>
                <a:cs typeface="Arial"/>
              </a:rPr>
              <a:t>målgruppen</a:t>
            </a:r>
            <a:r>
              <a:rPr sz="1200" b="1" spc="-10" dirty="0">
                <a:solidFill>
                  <a:srgbClr val="FFFFFF"/>
                </a:solidFill>
                <a:latin typeface="Arial"/>
                <a:cs typeface="Arial"/>
              </a:rPr>
              <a:t> </a:t>
            </a:r>
            <a:r>
              <a:rPr sz="1200" b="1" dirty="0">
                <a:solidFill>
                  <a:srgbClr val="FFFFFF"/>
                </a:solidFill>
                <a:latin typeface="Arial"/>
                <a:cs typeface="Arial"/>
              </a:rPr>
              <a:t>på</a:t>
            </a:r>
            <a:r>
              <a:rPr sz="1200" b="1" spc="-5" dirty="0">
                <a:solidFill>
                  <a:srgbClr val="FFFFFF"/>
                </a:solidFill>
                <a:latin typeface="Arial"/>
                <a:cs typeface="Arial"/>
              </a:rPr>
              <a:t> </a:t>
            </a:r>
            <a:r>
              <a:rPr sz="1200" b="1" dirty="0">
                <a:solidFill>
                  <a:srgbClr val="FFFFFF"/>
                </a:solidFill>
                <a:latin typeface="Arial"/>
                <a:cs typeface="Arial"/>
              </a:rPr>
              <a:t>kort</a:t>
            </a:r>
            <a:r>
              <a:rPr sz="1200" b="1" spc="-25" dirty="0">
                <a:solidFill>
                  <a:srgbClr val="FFFFFF"/>
                </a:solidFill>
                <a:latin typeface="Arial"/>
                <a:cs typeface="Arial"/>
              </a:rPr>
              <a:t> </a:t>
            </a:r>
            <a:r>
              <a:rPr sz="1200" b="1" dirty="0">
                <a:solidFill>
                  <a:srgbClr val="FFFFFF"/>
                </a:solidFill>
                <a:latin typeface="Arial"/>
                <a:cs typeface="Arial"/>
              </a:rPr>
              <a:t>och</a:t>
            </a:r>
            <a:r>
              <a:rPr sz="1200" b="1" spc="-15" dirty="0">
                <a:solidFill>
                  <a:srgbClr val="FFFFFF"/>
                </a:solidFill>
                <a:latin typeface="Arial"/>
                <a:cs typeface="Arial"/>
              </a:rPr>
              <a:t> </a:t>
            </a:r>
            <a:r>
              <a:rPr sz="1200" b="1" dirty="0">
                <a:solidFill>
                  <a:srgbClr val="FFFFFF"/>
                </a:solidFill>
                <a:latin typeface="Arial"/>
                <a:cs typeface="Arial"/>
              </a:rPr>
              <a:t>lång</a:t>
            </a:r>
            <a:r>
              <a:rPr sz="1200" b="1" spc="5" dirty="0">
                <a:solidFill>
                  <a:srgbClr val="FFFFFF"/>
                </a:solidFill>
                <a:latin typeface="Arial"/>
                <a:cs typeface="Arial"/>
              </a:rPr>
              <a:t> </a:t>
            </a:r>
            <a:r>
              <a:rPr sz="1200" b="1" spc="-20" dirty="0">
                <a:solidFill>
                  <a:srgbClr val="FFFFFF"/>
                </a:solidFill>
                <a:latin typeface="Arial"/>
                <a:cs typeface="Arial"/>
              </a:rPr>
              <a:t>sikt</a:t>
            </a:r>
            <a:endParaRPr sz="1200">
              <a:latin typeface="Arial"/>
              <a:cs typeface="Arial"/>
            </a:endParaRPr>
          </a:p>
        </p:txBody>
      </p:sp>
      <p:sp>
        <p:nvSpPr>
          <p:cNvPr id="38" name="object 38"/>
          <p:cNvSpPr txBox="1"/>
          <p:nvPr/>
        </p:nvSpPr>
        <p:spPr>
          <a:xfrm>
            <a:off x="1953260" y="3253816"/>
            <a:ext cx="525780" cy="194310"/>
          </a:xfrm>
          <a:prstGeom prst="rect">
            <a:avLst/>
          </a:prstGeom>
        </p:spPr>
        <p:txBody>
          <a:bodyPr vert="horz" wrap="square" lIns="0" tIns="13335" rIns="0" bIns="0" rtlCol="0">
            <a:spAutoFit/>
          </a:bodyPr>
          <a:lstStyle/>
          <a:p>
            <a:pPr marL="12700">
              <a:lnSpc>
                <a:spcPct val="100000"/>
              </a:lnSpc>
              <a:spcBef>
                <a:spcPts val="105"/>
              </a:spcBef>
            </a:pPr>
            <a:r>
              <a:rPr sz="1100" spc="-10" dirty="0">
                <a:solidFill>
                  <a:srgbClr val="FFFFFF"/>
                </a:solidFill>
                <a:latin typeface="Arial"/>
                <a:cs typeface="Arial"/>
              </a:rPr>
              <a:t>Intresse</a:t>
            </a:r>
            <a:endParaRPr sz="1100">
              <a:latin typeface="Arial"/>
              <a:cs typeface="Arial"/>
            </a:endParaRPr>
          </a:p>
        </p:txBody>
      </p:sp>
      <p:sp>
        <p:nvSpPr>
          <p:cNvPr id="39" name="object 39"/>
          <p:cNvSpPr txBox="1"/>
          <p:nvPr/>
        </p:nvSpPr>
        <p:spPr>
          <a:xfrm>
            <a:off x="2932938" y="3253816"/>
            <a:ext cx="462280" cy="362585"/>
          </a:xfrm>
          <a:prstGeom prst="rect">
            <a:avLst/>
          </a:prstGeom>
        </p:spPr>
        <p:txBody>
          <a:bodyPr vert="horz" wrap="square" lIns="0" tIns="13335" rIns="0" bIns="0" rtlCol="0">
            <a:spAutoFit/>
          </a:bodyPr>
          <a:lstStyle/>
          <a:p>
            <a:pPr marL="12700">
              <a:lnSpc>
                <a:spcPct val="100000"/>
              </a:lnSpc>
              <a:spcBef>
                <a:spcPts val="105"/>
              </a:spcBef>
            </a:pPr>
            <a:r>
              <a:rPr sz="1100" dirty="0">
                <a:solidFill>
                  <a:srgbClr val="FFFFFF"/>
                </a:solidFill>
                <a:latin typeface="Arial"/>
                <a:cs typeface="Arial"/>
              </a:rPr>
              <a:t>Köp</a:t>
            </a:r>
            <a:r>
              <a:rPr sz="1100" spc="-20" dirty="0">
                <a:solidFill>
                  <a:srgbClr val="FFFFFF"/>
                </a:solidFill>
                <a:latin typeface="Arial"/>
                <a:cs typeface="Arial"/>
              </a:rPr>
              <a:t> </a:t>
            </a:r>
            <a:r>
              <a:rPr sz="1100" spc="-25" dirty="0">
                <a:solidFill>
                  <a:srgbClr val="FFFFFF"/>
                </a:solidFill>
                <a:latin typeface="Arial"/>
                <a:cs typeface="Arial"/>
              </a:rPr>
              <a:t>av</a:t>
            </a:r>
            <a:endParaRPr sz="1100">
              <a:latin typeface="Arial"/>
              <a:cs typeface="Arial"/>
            </a:endParaRPr>
          </a:p>
          <a:p>
            <a:pPr marL="65405">
              <a:lnSpc>
                <a:spcPct val="100000"/>
              </a:lnSpc>
              <a:spcBef>
                <a:spcPts val="5"/>
              </a:spcBef>
            </a:pPr>
            <a:r>
              <a:rPr sz="1100" spc="-10" dirty="0">
                <a:solidFill>
                  <a:srgbClr val="FFFFFF"/>
                </a:solidFill>
                <a:latin typeface="Arial"/>
                <a:cs typeface="Arial"/>
              </a:rPr>
              <a:t>biljett</a:t>
            </a:r>
            <a:endParaRPr sz="1100">
              <a:latin typeface="Arial"/>
              <a:cs typeface="Arial"/>
            </a:endParaRPr>
          </a:p>
        </p:txBody>
      </p:sp>
      <p:sp>
        <p:nvSpPr>
          <p:cNvPr id="40" name="object 40"/>
          <p:cNvSpPr txBox="1"/>
          <p:nvPr/>
        </p:nvSpPr>
        <p:spPr>
          <a:xfrm>
            <a:off x="3860419" y="3281298"/>
            <a:ext cx="655320" cy="193675"/>
          </a:xfrm>
          <a:prstGeom prst="rect">
            <a:avLst/>
          </a:prstGeom>
        </p:spPr>
        <p:txBody>
          <a:bodyPr vert="horz" wrap="square" lIns="0" tIns="13335" rIns="0" bIns="0" rtlCol="0">
            <a:spAutoFit/>
          </a:bodyPr>
          <a:lstStyle/>
          <a:p>
            <a:pPr marL="12700">
              <a:lnSpc>
                <a:spcPct val="100000"/>
              </a:lnSpc>
              <a:spcBef>
                <a:spcPts val="105"/>
              </a:spcBef>
            </a:pPr>
            <a:r>
              <a:rPr sz="1100" spc="-10" dirty="0">
                <a:solidFill>
                  <a:srgbClr val="FFFFFF"/>
                </a:solidFill>
                <a:latin typeface="Arial"/>
                <a:cs typeface="Arial"/>
              </a:rPr>
              <a:t>Förväntan</a:t>
            </a:r>
            <a:endParaRPr sz="1100">
              <a:latin typeface="Arial"/>
              <a:cs typeface="Arial"/>
            </a:endParaRPr>
          </a:p>
        </p:txBody>
      </p:sp>
      <p:sp>
        <p:nvSpPr>
          <p:cNvPr id="41" name="object 41"/>
          <p:cNvSpPr txBox="1"/>
          <p:nvPr/>
        </p:nvSpPr>
        <p:spPr>
          <a:xfrm>
            <a:off x="4687633" y="3281298"/>
            <a:ext cx="869315" cy="193675"/>
          </a:xfrm>
          <a:prstGeom prst="rect">
            <a:avLst/>
          </a:prstGeom>
        </p:spPr>
        <p:txBody>
          <a:bodyPr vert="horz" wrap="square" lIns="0" tIns="13335" rIns="0" bIns="0" rtlCol="0">
            <a:spAutoFit/>
          </a:bodyPr>
          <a:lstStyle/>
          <a:p>
            <a:pPr marL="253365">
              <a:lnSpc>
                <a:spcPct val="100000"/>
              </a:lnSpc>
              <a:spcBef>
                <a:spcPts val="105"/>
              </a:spcBef>
            </a:pPr>
            <a:r>
              <a:rPr sz="1100" spc="-20" dirty="0">
                <a:solidFill>
                  <a:srgbClr val="FFFFFF"/>
                </a:solidFill>
                <a:latin typeface="Arial"/>
                <a:cs typeface="Arial"/>
              </a:rPr>
              <a:t>Före</a:t>
            </a:r>
            <a:endParaRPr sz="1100">
              <a:latin typeface="Arial"/>
              <a:cs typeface="Arial"/>
            </a:endParaRPr>
          </a:p>
        </p:txBody>
      </p:sp>
      <p:sp>
        <p:nvSpPr>
          <p:cNvPr id="42" name="object 42"/>
          <p:cNvSpPr txBox="1"/>
          <p:nvPr/>
        </p:nvSpPr>
        <p:spPr>
          <a:xfrm>
            <a:off x="5866257" y="3281298"/>
            <a:ext cx="406400" cy="193675"/>
          </a:xfrm>
          <a:prstGeom prst="rect">
            <a:avLst/>
          </a:prstGeom>
        </p:spPr>
        <p:txBody>
          <a:bodyPr vert="horz" wrap="square" lIns="0" tIns="13335" rIns="0" bIns="0" rtlCol="0">
            <a:spAutoFit/>
          </a:bodyPr>
          <a:lstStyle/>
          <a:p>
            <a:pPr marL="12700">
              <a:lnSpc>
                <a:spcPct val="100000"/>
              </a:lnSpc>
              <a:spcBef>
                <a:spcPts val="105"/>
              </a:spcBef>
            </a:pPr>
            <a:r>
              <a:rPr sz="1100" spc="-20" dirty="0">
                <a:solidFill>
                  <a:srgbClr val="FFFFFF"/>
                </a:solidFill>
                <a:latin typeface="Arial"/>
                <a:cs typeface="Arial"/>
              </a:rPr>
              <a:t>Under</a:t>
            </a:r>
            <a:endParaRPr sz="1100">
              <a:latin typeface="Arial"/>
              <a:cs typeface="Arial"/>
            </a:endParaRPr>
          </a:p>
        </p:txBody>
      </p:sp>
      <p:sp>
        <p:nvSpPr>
          <p:cNvPr id="43" name="object 43"/>
          <p:cNvSpPr txBox="1"/>
          <p:nvPr/>
        </p:nvSpPr>
        <p:spPr>
          <a:xfrm>
            <a:off x="6865746" y="3297682"/>
            <a:ext cx="323850" cy="193675"/>
          </a:xfrm>
          <a:prstGeom prst="rect">
            <a:avLst/>
          </a:prstGeom>
        </p:spPr>
        <p:txBody>
          <a:bodyPr vert="horz" wrap="square" lIns="0" tIns="13335" rIns="0" bIns="0" rtlCol="0">
            <a:spAutoFit/>
          </a:bodyPr>
          <a:lstStyle/>
          <a:p>
            <a:pPr marL="12700">
              <a:lnSpc>
                <a:spcPct val="100000"/>
              </a:lnSpc>
              <a:spcBef>
                <a:spcPts val="105"/>
              </a:spcBef>
            </a:pPr>
            <a:r>
              <a:rPr sz="1100" spc="-10" dirty="0">
                <a:solidFill>
                  <a:srgbClr val="FFFFFF"/>
                </a:solidFill>
                <a:latin typeface="Arial"/>
                <a:cs typeface="Arial"/>
              </a:rPr>
              <a:t>Efter</a:t>
            </a:r>
            <a:endParaRPr sz="1100">
              <a:latin typeface="Arial"/>
              <a:cs typeface="Arial"/>
            </a:endParaRPr>
          </a:p>
        </p:txBody>
      </p:sp>
      <p:grpSp>
        <p:nvGrpSpPr>
          <p:cNvPr id="44" name="object 44"/>
          <p:cNvGrpSpPr/>
          <p:nvPr/>
        </p:nvGrpSpPr>
        <p:grpSpPr>
          <a:xfrm>
            <a:off x="1799844" y="3182302"/>
            <a:ext cx="5624195" cy="1272540"/>
            <a:chOff x="1799844" y="3182302"/>
            <a:chExt cx="5624195" cy="1272540"/>
          </a:xfrm>
        </p:grpSpPr>
        <p:pic>
          <p:nvPicPr>
            <p:cNvPr id="45" name="object 45"/>
            <p:cNvPicPr/>
            <p:nvPr/>
          </p:nvPicPr>
          <p:blipFill>
            <a:blip r:embed="rId6" cstate="print"/>
            <a:stretch>
              <a:fillRect/>
            </a:stretch>
          </p:blipFill>
          <p:spPr>
            <a:xfrm>
              <a:off x="1799844" y="3308591"/>
              <a:ext cx="797064" cy="1016520"/>
            </a:xfrm>
            <a:prstGeom prst="rect">
              <a:avLst/>
            </a:prstGeom>
          </p:spPr>
        </p:pic>
        <p:sp>
          <p:nvSpPr>
            <p:cNvPr id="46" name="object 46"/>
            <p:cNvSpPr/>
            <p:nvPr/>
          </p:nvSpPr>
          <p:spPr>
            <a:xfrm>
              <a:off x="2086864" y="3686555"/>
              <a:ext cx="228600" cy="577215"/>
            </a:xfrm>
            <a:custGeom>
              <a:avLst/>
              <a:gdLst/>
              <a:ahLst/>
              <a:cxnLst/>
              <a:rect l="l" t="t" r="r" b="b"/>
              <a:pathLst>
                <a:path w="228600" h="577214">
                  <a:moveTo>
                    <a:pt x="152441" y="380957"/>
                  </a:moveTo>
                  <a:lnTo>
                    <a:pt x="76241" y="381042"/>
                  </a:lnTo>
                  <a:lnTo>
                    <a:pt x="76454" y="576961"/>
                  </a:lnTo>
                  <a:lnTo>
                    <a:pt x="152654" y="576834"/>
                  </a:lnTo>
                  <a:lnTo>
                    <a:pt x="152441" y="380957"/>
                  </a:lnTo>
                  <a:close/>
                </a:path>
                <a:path w="228600" h="577214">
                  <a:moveTo>
                    <a:pt x="113792" y="0"/>
                  </a:moveTo>
                  <a:lnTo>
                    <a:pt x="0" y="381127"/>
                  </a:lnTo>
                  <a:lnTo>
                    <a:pt x="76241" y="381042"/>
                  </a:lnTo>
                  <a:lnTo>
                    <a:pt x="76200" y="342900"/>
                  </a:lnTo>
                  <a:lnTo>
                    <a:pt x="217153" y="342900"/>
                  </a:lnTo>
                  <a:lnTo>
                    <a:pt x="113792"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600" y="380873"/>
                  </a:lnTo>
                  <a:lnTo>
                    <a:pt x="217153" y="342900"/>
                  </a:lnTo>
                  <a:close/>
                </a:path>
              </a:pathLst>
            </a:custGeom>
            <a:solidFill>
              <a:srgbClr val="9BC6CF"/>
            </a:solidFill>
          </p:spPr>
          <p:txBody>
            <a:bodyPr wrap="square" lIns="0" tIns="0" rIns="0" bIns="0" rtlCol="0"/>
            <a:lstStyle/>
            <a:p>
              <a:endParaRPr/>
            </a:p>
          </p:txBody>
        </p:sp>
        <p:pic>
          <p:nvPicPr>
            <p:cNvPr id="47" name="object 47"/>
            <p:cNvPicPr/>
            <p:nvPr/>
          </p:nvPicPr>
          <p:blipFill>
            <a:blip r:embed="rId6" cstate="print"/>
            <a:stretch>
              <a:fillRect/>
            </a:stretch>
          </p:blipFill>
          <p:spPr>
            <a:xfrm>
              <a:off x="4689348" y="3308591"/>
              <a:ext cx="797064" cy="1016520"/>
            </a:xfrm>
            <a:prstGeom prst="rect">
              <a:avLst/>
            </a:prstGeom>
          </p:spPr>
        </p:pic>
        <p:sp>
          <p:nvSpPr>
            <p:cNvPr id="48" name="object 48"/>
            <p:cNvSpPr/>
            <p:nvPr/>
          </p:nvSpPr>
          <p:spPr>
            <a:xfrm>
              <a:off x="4976367" y="3686555"/>
              <a:ext cx="228600" cy="577215"/>
            </a:xfrm>
            <a:custGeom>
              <a:avLst/>
              <a:gdLst/>
              <a:ahLst/>
              <a:cxnLst/>
              <a:rect l="l" t="t" r="r" b="b"/>
              <a:pathLst>
                <a:path w="228600" h="577214">
                  <a:moveTo>
                    <a:pt x="152441" y="380957"/>
                  </a:moveTo>
                  <a:lnTo>
                    <a:pt x="76241" y="381042"/>
                  </a:lnTo>
                  <a:lnTo>
                    <a:pt x="76454" y="576961"/>
                  </a:lnTo>
                  <a:lnTo>
                    <a:pt x="152654" y="576834"/>
                  </a:lnTo>
                  <a:lnTo>
                    <a:pt x="152441" y="380957"/>
                  </a:lnTo>
                  <a:close/>
                </a:path>
                <a:path w="228600" h="577214">
                  <a:moveTo>
                    <a:pt x="113792" y="0"/>
                  </a:moveTo>
                  <a:lnTo>
                    <a:pt x="0" y="381127"/>
                  </a:lnTo>
                  <a:lnTo>
                    <a:pt x="76241" y="381042"/>
                  </a:lnTo>
                  <a:lnTo>
                    <a:pt x="76200" y="342900"/>
                  </a:lnTo>
                  <a:lnTo>
                    <a:pt x="217153" y="342900"/>
                  </a:lnTo>
                  <a:lnTo>
                    <a:pt x="113792"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600" y="380873"/>
                  </a:lnTo>
                  <a:lnTo>
                    <a:pt x="217153" y="342900"/>
                  </a:lnTo>
                  <a:close/>
                </a:path>
              </a:pathLst>
            </a:custGeom>
            <a:solidFill>
              <a:srgbClr val="9BC6CF"/>
            </a:solidFill>
          </p:spPr>
          <p:txBody>
            <a:bodyPr wrap="square" lIns="0" tIns="0" rIns="0" bIns="0" rtlCol="0"/>
            <a:lstStyle/>
            <a:p>
              <a:endParaRPr/>
            </a:p>
          </p:txBody>
        </p:sp>
        <p:pic>
          <p:nvPicPr>
            <p:cNvPr id="49" name="object 49"/>
            <p:cNvPicPr/>
            <p:nvPr/>
          </p:nvPicPr>
          <p:blipFill>
            <a:blip r:embed="rId6" cstate="print"/>
            <a:stretch>
              <a:fillRect/>
            </a:stretch>
          </p:blipFill>
          <p:spPr>
            <a:xfrm>
              <a:off x="3776472" y="3308591"/>
              <a:ext cx="797064" cy="1016520"/>
            </a:xfrm>
            <a:prstGeom prst="rect">
              <a:avLst/>
            </a:prstGeom>
          </p:spPr>
        </p:pic>
        <p:sp>
          <p:nvSpPr>
            <p:cNvPr id="50" name="object 50"/>
            <p:cNvSpPr/>
            <p:nvPr/>
          </p:nvSpPr>
          <p:spPr>
            <a:xfrm>
              <a:off x="4063492" y="3686555"/>
              <a:ext cx="228600" cy="577215"/>
            </a:xfrm>
            <a:custGeom>
              <a:avLst/>
              <a:gdLst/>
              <a:ahLst/>
              <a:cxnLst/>
              <a:rect l="l" t="t" r="r" b="b"/>
              <a:pathLst>
                <a:path w="228600" h="577214">
                  <a:moveTo>
                    <a:pt x="152441" y="380957"/>
                  </a:moveTo>
                  <a:lnTo>
                    <a:pt x="76241" y="381042"/>
                  </a:lnTo>
                  <a:lnTo>
                    <a:pt x="76454" y="576961"/>
                  </a:lnTo>
                  <a:lnTo>
                    <a:pt x="152654" y="576834"/>
                  </a:lnTo>
                  <a:lnTo>
                    <a:pt x="152441" y="380957"/>
                  </a:lnTo>
                  <a:close/>
                </a:path>
                <a:path w="228600" h="577214">
                  <a:moveTo>
                    <a:pt x="113792" y="0"/>
                  </a:moveTo>
                  <a:lnTo>
                    <a:pt x="0" y="381127"/>
                  </a:lnTo>
                  <a:lnTo>
                    <a:pt x="76241" y="381042"/>
                  </a:lnTo>
                  <a:lnTo>
                    <a:pt x="76200" y="342900"/>
                  </a:lnTo>
                  <a:lnTo>
                    <a:pt x="217153" y="342900"/>
                  </a:lnTo>
                  <a:lnTo>
                    <a:pt x="113792"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600" y="380873"/>
                  </a:lnTo>
                  <a:lnTo>
                    <a:pt x="217153" y="342900"/>
                  </a:lnTo>
                  <a:close/>
                </a:path>
              </a:pathLst>
            </a:custGeom>
            <a:solidFill>
              <a:srgbClr val="9BC6CF"/>
            </a:solidFill>
          </p:spPr>
          <p:txBody>
            <a:bodyPr wrap="square" lIns="0" tIns="0" rIns="0" bIns="0" rtlCol="0"/>
            <a:lstStyle/>
            <a:p>
              <a:endParaRPr/>
            </a:p>
          </p:txBody>
        </p:sp>
        <p:pic>
          <p:nvPicPr>
            <p:cNvPr id="51" name="object 51"/>
            <p:cNvPicPr/>
            <p:nvPr/>
          </p:nvPicPr>
          <p:blipFill>
            <a:blip r:embed="rId6" cstate="print"/>
            <a:stretch>
              <a:fillRect/>
            </a:stretch>
          </p:blipFill>
          <p:spPr>
            <a:xfrm>
              <a:off x="6626352" y="3308591"/>
              <a:ext cx="797064" cy="1016520"/>
            </a:xfrm>
            <a:prstGeom prst="rect">
              <a:avLst/>
            </a:prstGeom>
          </p:spPr>
        </p:pic>
        <p:sp>
          <p:nvSpPr>
            <p:cNvPr id="52" name="object 52"/>
            <p:cNvSpPr/>
            <p:nvPr/>
          </p:nvSpPr>
          <p:spPr>
            <a:xfrm>
              <a:off x="6913372" y="3686555"/>
              <a:ext cx="228600" cy="577215"/>
            </a:xfrm>
            <a:custGeom>
              <a:avLst/>
              <a:gdLst/>
              <a:ahLst/>
              <a:cxnLst/>
              <a:rect l="l" t="t" r="r" b="b"/>
              <a:pathLst>
                <a:path w="228600" h="577214">
                  <a:moveTo>
                    <a:pt x="152441" y="380957"/>
                  </a:moveTo>
                  <a:lnTo>
                    <a:pt x="76241" y="381042"/>
                  </a:lnTo>
                  <a:lnTo>
                    <a:pt x="76453" y="576961"/>
                  </a:lnTo>
                  <a:lnTo>
                    <a:pt x="152653" y="576834"/>
                  </a:lnTo>
                  <a:lnTo>
                    <a:pt x="152441" y="380957"/>
                  </a:lnTo>
                  <a:close/>
                </a:path>
                <a:path w="228600" h="577214">
                  <a:moveTo>
                    <a:pt x="113792" y="0"/>
                  </a:moveTo>
                  <a:lnTo>
                    <a:pt x="0" y="381127"/>
                  </a:lnTo>
                  <a:lnTo>
                    <a:pt x="76241" y="381042"/>
                  </a:lnTo>
                  <a:lnTo>
                    <a:pt x="76200" y="342900"/>
                  </a:lnTo>
                  <a:lnTo>
                    <a:pt x="217153" y="342900"/>
                  </a:lnTo>
                  <a:lnTo>
                    <a:pt x="113792"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600" y="380873"/>
                  </a:lnTo>
                  <a:lnTo>
                    <a:pt x="217153" y="342900"/>
                  </a:lnTo>
                  <a:close/>
                </a:path>
              </a:pathLst>
            </a:custGeom>
            <a:solidFill>
              <a:srgbClr val="9BC6CF"/>
            </a:solidFill>
          </p:spPr>
          <p:txBody>
            <a:bodyPr wrap="square" lIns="0" tIns="0" rIns="0" bIns="0" rtlCol="0"/>
            <a:lstStyle/>
            <a:p>
              <a:endParaRPr/>
            </a:p>
          </p:txBody>
        </p:sp>
        <p:sp>
          <p:nvSpPr>
            <p:cNvPr id="53" name="object 53"/>
            <p:cNvSpPr/>
            <p:nvPr/>
          </p:nvSpPr>
          <p:spPr>
            <a:xfrm>
              <a:off x="4673345" y="3196589"/>
              <a:ext cx="897890" cy="1243965"/>
            </a:xfrm>
            <a:custGeom>
              <a:avLst/>
              <a:gdLst/>
              <a:ahLst/>
              <a:cxnLst/>
              <a:rect l="l" t="t" r="r" b="b"/>
              <a:pathLst>
                <a:path w="897889" h="1243964">
                  <a:moveTo>
                    <a:pt x="0" y="1243584"/>
                  </a:moveTo>
                  <a:lnTo>
                    <a:pt x="897636" y="1243584"/>
                  </a:lnTo>
                  <a:lnTo>
                    <a:pt x="897636" y="0"/>
                  </a:lnTo>
                  <a:lnTo>
                    <a:pt x="0" y="0"/>
                  </a:lnTo>
                  <a:lnTo>
                    <a:pt x="0" y="1243584"/>
                  </a:lnTo>
                  <a:close/>
                </a:path>
              </a:pathLst>
            </a:custGeom>
            <a:ln w="28575">
              <a:solidFill>
                <a:schemeClr val="accent2"/>
              </a:solidFill>
              <a:prstDash val="sysDash"/>
            </a:ln>
          </p:spPr>
          <p:txBody>
            <a:bodyPr wrap="square" lIns="0" tIns="0" rIns="0" bIns="0" rtlCol="0"/>
            <a:lstStyle/>
            <a:p>
              <a:endParaRPr/>
            </a:p>
          </p:txBody>
        </p:sp>
      </p:grpSp>
      <p:sp>
        <p:nvSpPr>
          <p:cNvPr id="54" name="object 54"/>
          <p:cNvSpPr txBox="1"/>
          <p:nvPr/>
        </p:nvSpPr>
        <p:spPr>
          <a:xfrm>
            <a:off x="10328275" y="898652"/>
            <a:ext cx="1480185"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Upplevelseprocessen</a:t>
            </a:r>
            <a:endParaRPr sz="1200">
              <a:latin typeface="Arial"/>
              <a:cs typeface="Arial"/>
            </a:endParaRPr>
          </a:p>
        </p:txBody>
      </p:sp>
      <p:sp>
        <p:nvSpPr>
          <p:cNvPr id="55" name="object 55"/>
          <p:cNvSpPr txBox="1">
            <a:spLocks noGrp="1"/>
          </p:cNvSpPr>
          <p:nvPr>
            <p:ph type="sldNum" sz="quarter" idx="7"/>
          </p:nvPr>
        </p:nvSpPr>
        <p:spPr>
          <a:xfrm>
            <a:off x="11383009" y="6545487"/>
            <a:ext cx="259715" cy="196215"/>
          </a:xfrm>
          <a:prstGeom prst="rect">
            <a:avLst/>
          </a:prstGeom>
        </p:spPr>
        <p:txBody>
          <a:bodyPr vert="horz" wrap="square" lIns="0" tIns="0" rIns="0" bIns="0" rtlCol="0">
            <a:spAutoFit/>
          </a:bodyPr>
          <a:lstStyle>
            <a:defPPr>
              <a:defRPr kern="0"/>
            </a:defPPr>
            <a:lvl1pPr>
              <a:defRPr sz="1200" b="0" i="0">
                <a:solidFill>
                  <a:schemeClr val="bg1"/>
                </a:solidFill>
                <a:latin typeface="Arial"/>
                <a:cs typeface="Arial"/>
              </a:defRPr>
            </a:lvl1pPr>
          </a:lstStyle>
          <a:p>
            <a:pPr marL="38100">
              <a:lnSpc>
                <a:spcPts val="1425"/>
              </a:lnSpc>
            </a:pPr>
            <a:fld id="{81D60167-4931-47E6-BA6A-407CBD079E47}" type="slidenum">
              <a:rPr lang="sv-SE" spc="-25" smtClean="0"/>
              <a:pPr marL="38100">
                <a:lnSpc>
                  <a:spcPts val="1425"/>
                </a:lnSpc>
              </a:pPr>
              <a:t>55</a:t>
            </a:fld>
            <a:endParaRPr spc="-25"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A9D6D47-51BD-B864-B2CD-D2A9B2E7A775}"/>
              </a:ext>
            </a:extLst>
          </p:cNvPr>
          <p:cNvSpPr>
            <a:spLocks noGrp="1"/>
          </p:cNvSpPr>
          <p:nvPr>
            <p:ph type="title"/>
          </p:nvPr>
        </p:nvSpPr>
        <p:spPr>
          <a:xfrm>
            <a:off x="889884" y="1277470"/>
            <a:ext cx="10542219" cy="430887"/>
          </a:xfrm>
        </p:spPr>
        <p:txBody>
          <a:bodyPr/>
          <a:lstStyle/>
          <a:p>
            <a:r>
              <a:rPr lang="sv-SE" dirty="0"/>
              <a:t>Före</a:t>
            </a:r>
            <a:r>
              <a:rPr lang="sv-SE" spc="-75" dirty="0"/>
              <a:t> </a:t>
            </a:r>
            <a:r>
              <a:rPr lang="sv-SE" dirty="0"/>
              <a:t>evenemanget</a:t>
            </a:r>
            <a:r>
              <a:rPr lang="sv-SE" spc="-40" dirty="0"/>
              <a:t> </a:t>
            </a:r>
            <a:r>
              <a:rPr lang="sv-SE" dirty="0"/>
              <a:t>–</a:t>
            </a:r>
            <a:r>
              <a:rPr lang="sv-SE" spc="-80" dirty="0"/>
              <a:t> </a:t>
            </a:r>
            <a:r>
              <a:rPr lang="sv-SE" dirty="0"/>
              <a:t>innan</a:t>
            </a:r>
            <a:r>
              <a:rPr lang="sv-SE" spc="-90" dirty="0"/>
              <a:t> </a:t>
            </a:r>
            <a:r>
              <a:rPr lang="sv-SE" dirty="0"/>
              <a:t>matchen</a:t>
            </a:r>
            <a:r>
              <a:rPr lang="sv-SE" spc="-70" dirty="0"/>
              <a:t> </a:t>
            </a:r>
            <a:r>
              <a:rPr lang="sv-SE" spc="-10" dirty="0"/>
              <a:t>börjar: </a:t>
            </a:r>
            <a:r>
              <a:rPr lang="sv-SE" dirty="0"/>
              <a:t>Körschema</a:t>
            </a:r>
          </a:p>
        </p:txBody>
      </p:sp>
      <p:graphicFrame>
        <p:nvGraphicFramePr>
          <p:cNvPr id="9" name="Tabell 8">
            <a:extLst>
              <a:ext uri="{FF2B5EF4-FFF2-40B4-BE49-F238E27FC236}">
                <a16:creationId xmlns:a16="http://schemas.microsoft.com/office/drawing/2014/main" id="{F653DF5F-5668-429D-A117-98CDEED7808A}"/>
              </a:ext>
            </a:extLst>
          </p:cNvPr>
          <p:cNvGraphicFramePr>
            <a:graphicFrameLocks noGrp="1"/>
          </p:cNvGraphicFramePr>
          <p:nvPr>
            <p:extLst>
              <p:ext uri="{D42A27DB-BD31-4B8C-83A1-F6EECF244321}">
                <p14:modId xmlns:p14="http://schemas.microsoft.com/office/powerpoint/2010/main" val="3358515800"/>
              </p:ext>
            </p:extLst>
          </p:nvPr>
        </p:nvGraphicFramePr>
        <p:xfrm>
          <a:off x="889884" y="1797424"/>
          <a:ext cx="5614010" cy="4741075"/>
        </p:xfrm>
        <a:graphic>
          <a:graphicData uri="http://schemas.openxmlformats.org/drawingml/2006/table">
            <a:tbl>
              <a:tblPr/>
              <a:tblGrid>
                <a:gridCol w="765212">
                  <a:extLst>
                    <a:ext uri="{9D8B030D-6E8A-4147-A177-3AD203B41FA5}">
                      <a16:colId xmlns:a16="http://schemas.microsoft.com/office/drawing/2014/main" val="3977899971"/>
                    </a:ext>
                  </a:extLst>
                </a:gridCol>
                <a:gridCol w="4848798">
                  <a:extLst>
                    <a:ext uri="{9D8B030D-6E8A-4147-A177-3AD203B41FA5}">
                      <a16:colId xmlns:a16="http://schemas.microsoft.com/office/drawing/2014/main" val="1310465779"/>
                    </a:ext>
                  </a:extLst>
                </a:gridCol>
              </a:tblGrid>
              <a:tr h="202921">
                <a:tc gridSpan="2">
                  <a:txBody>
                    <a:bodyPr/>
                    <a:lstStyle/>
                    <a:p>
                      <a:pPr algn="l" rtl="0" fontAlgn="ctr"/>
                      <a:r>
                        <a:rPr lang="sv-SE" sz="1000" b="1" i="0" u="none" strike="noStrike" dirty="0">
                          <a:solidFill>
                            <a:schemeClr val="bg1"/>
                          </a:solidFill>
                          <a:effectLst/>
                          <a:latin typeface="Calibri" panose="020F0502020204030204" pitchFamily="34" charset="0"/>
                        </a:rPr>
                        <a:t>Hållpunkter/underlag körschema Elitseriematch</a:t>
                      </a:r>
                    </a:p>
                  </a:txBody>
                  <a:tcPr marL="5892" marR="5892" marT="5892" marB="0" anchor="ctr">
                    <a:lnL>
                      <a:noFill/>
                    </a:lnL>
                    <a:lnR>
                      <a:noFill/>
                    </a:lnR>
                    <a:lnT>
                      <a:noFill/>
                    </a:lnT>
                    <a:lnB>
                      <a:noFill/>
                    </a:lnB>
                  </a:tcPr>
                </a:tc>
                <a:tc hMerge="1">
                  <a:txBody>
                    <a:bodyPr/>
                    <a:lstStyle/>
                    <a:p>
                      <a:endParaRPr lang="sv-SE"/>
                    </a:p>
                  </a:txBody>
                  <a:tcPr/>
                </a:tc>
                <a:extLst>
                  <a:ext uri="{0D108BD9-81ED-4DB2-BD59-A6C34878D82A}">
                    <a16:rowId xmlns:a16="http://schemas.microsoft.com/office/drawing/2014/main" val="1951850403"/>
                  </a:ext>
                </a:extLst>
              </a:tr>
              <a:tr h="162336">
                <a:tc gridSpan="2">
                  <a:txBody>
                    <a:bodyPr/>
                    <a:lstStyle/>
                    <a:p>
                      <a:pPr algn="l" rtl="0" fontAlgn="ctr"/>
                      <a:r>
                        <a:rPr lang="sv-SE" sz="800" b="1" i="0" u="sng" strike="noStrike" dirty="0">
                          <a:solidFill>
                            <a:schemeClr val="bg1"/>
                          </a:solidFill>
                          <a:effectLst/>
                          <a:latin typeface="Calibri" panose="020F0502020204030204" pitchFamily="34" charset="0"/>
                        </a:rPr>
                        <a:t>Matchstart 19.00</a:t>
                      </a:r>
                    </a:p>
                  </a:txBody>
                  <a:tcPr marL="5892" marR="5892" marT="5892" marB="0" anchor="ctr">
                    <a:lnL>
                      <a:noFill/>
                    </a:lnL>
                    <a:lnR>
                      <a:noFill/>
                    </a:lnR>
                    <a:lnT>
                      <a:noFill/>
                    </a:lnT>
                    <a:lnB>
                      <a:noFill/>
                    </a:lnB>
                  </a:tcPr>
                </a:tc>
                <a:tc hMerge="1">
                  <a:txBody>
                    <a:bodyPr/>
                    <a:lstStyle/>
                    <a:p>
                      <a:endParaRPr lang="sv-SE"/>
                    </a:p>
                  </a:txBody>
                  <a:tcPr/>
                </a:tc>
                <a:extLst>
                  <a:ext uri="{0D108BD9-81ED-4DB2-BD59-A6C34878D82A}">
                    <a16:rowId xmlns:a16="http://schemas.microsoft.com/office/drawing/2014/main" val="3745548277"/>
                  </a:ext>
                </a:extLst>
              </a:tr>
              <a:tr h="162336">
                <a:tc>
                  <a:txBody>
                    <a:bodyPr/>
                    <a:lstStyle/>
                    <a:p>
                      <a:pPr algn="l" rtl="0" fontAlgn="ctr"/>
                      <a:r>
                        <a:rPr lang="sv-SE" sz="800" b="1" i="0" u="none" strike="noStrike">
                          <a:solidFill>
                            <a:schemeClr val="bg1"/>
                          </a:solidFill>
                          <a:effectLst/>
                          <a:latin typeface="Calibri" panose="020F0502020204030204" pitchFamily="34" charset="0"/>
                        </a:rPr>
                        <a:t>17.00</a:t>
                      </a:r>
                    </a:p>
                  </a:txBody>
                  <a:tcPr marL="5892" marR="5892" marT="5892" marB="0" anchor="ctr">
                    <a:lnL>
                      <a:noFill/>
                    </a:lnL>
                    <a:lnR>
                      <a:noFill/>
                    </a:lnR>
                    <a:lnT>
                      <a:noFill/>
                    </a:lnT>
                    <a:lnB>
                      <a:noFill/>
                    </a:lnB>
                  </a:tcPr>
                </a:tc>
                <a:tc>
                  <a:txBody>
                    <a:bodyPr/>
                    <a:lstStyle/>
                    <a:p>
                      <a:pPr algn="l" rtl="0" fontAlgn="ctr"/>
                      <a:r>
                        <a:rPr lang="sv-SE" sz="800" b="1" i="0" u="none" strike="noStrike" dirty="0">
                          <a:solidFill>
                            <a:schemeClr val="bg1"/>
                          </a:solidFill>
                          <a:effectLst/>
                          <a:latin typeface="Calibri" panose="020F0502020204030204" pitchFamily="34" charset="0"/>
                        </a:rPr>
                        <a:t>Hemmalag anländer arena. </a:t>
                      </a:r>
                    </a:p>
                  </a:txBody>
                  <a:tcPr marL="5892" marR="5892" marT="5892" marB="0" anchor="ctr">
                    <a:lnL>
                      <a:noFill/>
                    </a:lnL>
                    <a:lnR>
                      <a:noFill/>
                    </a:lnR>
                    <a:lnT>
                      <a:noFill/>
                    </a:lnT>
                    <a:lnB>
                      <a:noFill/>
                    </a:lnB>
                  </a:tcPr>
                </a:tc>
                <a:extLst>
                  <a:ext uri="{0D108BD9-81ED-4DB2-BD59-A6C34878D82A}">
                    <a16:rowId xmlns:a16="http://schemas.microsoft.com/office/drawing/2014/main" val="4165020597"/>
                  </a:ext>
                </a:extLst>
              </a:tr>
              <a:tr h="162336">
                <a:tc>
                  <a:txBody>
                    <a:bodyPr/>
                    <a:lstStyle/>
                    <a:p>
                      <a:pPr algn="l" rtl="0" fontAlgn="ctr"/>
                      <a:r>
                        <a:rPr lang="sv-SE" sz="800" b="1" i="0" u="none" strike="noStrike">
                          <a:solidFill>
                            <a:schemeClr val="bg1"/>
                          </a:solidFill>
                          <a:effectLst/>
                          <a:latin typeface="Calibri" panose="020F0502020204030204" pitchFamily="34" charset="0"/>
                        </a:rPr>
                        <a:t>17.05</a:t>
                      </a:r>
                    </a:p>
                  </a:txBody>
                  <a:tcPr marL="5892" marR="5892" marT="5892" marB="0" anchor="ctr">
                    <a:lnL>
                      <a:noFill/>
                    </a:lnL>
                    <a:lnR>
                      <a:noFill/>
                    </a:lnR>
                    <a:lnT>
                      <a:noFill/>
                    </a:lnT>
                    <a:lnB>
                      <a:noFill/>
                    </a:lnB>
                  </a:tcPr>
                </a:tc>
                <a:tc>
                  <a:txBody>
                    <a:bodyPr/>
                    <a:lstStyle/>
                    <a:p>
                      <a:pPr algn="l" rtl="0" fontAlgn="ctr"/>
                      <a:r>
                        <a:rPr lang="sv-SE" sz="800" b="1" i="0" u="none" strike="noStrike">
                          <a:solidFill>
                            <a:schemeClr val="bg1"/>
                          </a:solidFill>
                          <a:effectLst/>
                          <a:latin typeface="Calibri" panose="020F0502020204030204" pitchFamily="34" charset="0"/>
                        </a:rPr>
                        <a:t>Bortalag anländer arena. </a:t>
                      </a:r>
                    </a:p>
                  </a:txBody>
                  <a:tcPr marL="5892" marR="5892" marT="5892" marB="0" anchor="ctr">
                    <a:lnL>
                      <a:noFill/>
                    </a:lnL>
                    <a:lnR>
                      <a:noFill/>
                    </a:lnR>
                    <a:lnT>
                      <a:noFill/>
                    </a:lnT>
                    <a:lnB>
                      <a:noFill/>
                    </a:lnB>
                  </a:tcPr>
                </a:tc>
                <a:extLst>
                  <a:ext uri="{0D108BD9-81ED-4DB2-BD59-A6C34878D82A}">
                    <a16:rowId xmlns:a16="http://schemas.microsoft.com/office/drawing/2014/main" val="3381460928"/>
                  </a:ext>
                </a:extLst>
              </a:tr>
              <a:tr h="162336">
                <a:tc>
                  <a:txBody>
                    <a:bodyPr/>
                    <a:lstStyle/>
                    <a:p>
                      <a:pPr algn="l" rtl="0" fontAlgn="ctr"/>
                      <a:r>
                        <a:rPr lang="sv-SE" sz="800" b="1" i="0" u="none" strike="noStrike">
                          <a:solidFill>
                            <a:schemeClr val="bg1"/>
                          </a:solidFill>
                          <a:effectLst/>
                          <a:latin typeface="Calibri" panose="020F0502020204030204" pitchFamily="34" charset="0"/>
                        </a:rPr>
                        <a:t>17.10</a:t>
                      </a:r>
                    </a:p>
                  </a:txBody>
                  <a:tcPr marL="5892" marR="5892" marT="5892" marB="0" anchor="ctr">
                    <a:lnL>
                      <a:noFill/>
                    </a:lnL>
                    <a:lnR>
                      <a:noFill/>
                    </a:lnR>
                    <a:lnT>
                      <a:noFill/>
                    </a:lnT>
                    <a:lnB>
                      <a:noFill/>
                    </a:lnB>
                  </a:tcPr>
                </a:tc>
                <a:tc>
                  <a:txBody>
                    <a:bodyPr/>
                    <a:lstStyle/>
                    <a:p>
                      <a:pPr algn="l" rtl="0" fontAlgn="ctr"/>
                      <a:r>
                        <a:rPr lang="sv-SE" sz="800" b="1" i="0" u="none" strike="noStrike">
                          <a:solidFill>
                            <a:schemeClr val="bg1"/>
                          </a:solidFill>
                          <a:effectLst/>
                          <a:latin typeface="Calibri" panose="020F0502020204030204" pitchFamily="34" charset="0"/>
                        </a:rPr>
                        <a:t>Domare anländer arena. </a:t>
                      </a:r>
                    </a:p>
                  </a:txBody>
                  <a:tcPr marL="5892" marR="5892" marT="5892" marB="0" anchor="ctr">
                    <a:lnL>
                      <a:noFill/>
                    </a:lnL>
                    <a:lnR>
                      <a:noFill/>
                    </a:lnR>
                    <a:lnT>
                      <a:noFill/>
                    </a:lnT>
                    <a:lnB>
                      <a:noFill/>
                    </a:lnB>
                  </a:tcPr>
                </a:tc>
                <a:extLst>
                  <a:ext uri="{0D108BD9-81ED-4DB2-BD59-A6C34878D82A}">
                    <a16:rowId xmlns:a16="http://schemas.microsoft.com/office/drawing/2014/main" val="2355100005"/>
                  </a:ext>
                </a:extLst>
              </a:tr>
              <a:tr h="162336">
                <a:tc>
                  <a:txBody>
                    <a:bodyPr/>
                    <a:lstStyle/>
                    <a:p>
                      <a:pPr algn="l" rtl="0" fontAlgn="ctr"/>
                      <a:r>
                        <a:rPr lang="sv-SE" sz="800" b="1" i="0" u="none" strike="noStrike">
                          <a:solidFill>
                            <a:schemeClr val="bg1"/>
                          </a:solidFill>
                          <a:effectLst/>
                          <a:latin typeface="Calibri" panose="020F0502020204030204" pitchFamily="34" charset="0"/>
                        </a:rPr>
                        <a:t>17.15</a:t>
                      </a:r>
                    </a:p>
                  </a:txBody>
                  <a:tcPr marL="5892" marR="5892" marT="5892" marB="0" anchor="ctr">
                    <a:lnL>
                      <a:noFill/>
                    </a:lnL>
                    <a:lnR>
                      <a:noFill/>
                    </a:lnR>
                    <a:lnT>
                      <a:noFill/>
                    </a:lnT>
                    <a:lnB>
                      <a:noFill/>
                    </a:lnB>
                  </a:tcPr>
                </a:tc>
                <a:tc>
                  <a:txBody>
                    <a:bodyPr/>
                    <a:lstStyle/>
                    <a:p>
                      <a:pPr algn="l" rtl="0" fontAlgn="ctr"/>
                      <a:r>
                        <a:rPr lang="sv-SE" sz="800" b="1" i="0" u="none" strike="noStrike">
                          <a:solidFill>
                            <a:schemeClr val="bg1"/>
                          </a:solidFill>
                          <a:effectLst/>
                          <a:latin typeface="Calibri" panose="020F0502020204030204" pitchFamily="34" charset="0"/>
                        </a:rPr>
                        <a:t>Domarvärd/säkerhetsansvarig träffar domare. Genomgång körschema ev avvikelser</a:t>
                      </a:r>
                    </a:p>
                  </a:txBody>
                  <a:tcPr marL="5892" marR="5892" marT="5892" marB="0" anchor="ctr">
                    <a:lnL>
                      <a:noFill/>
                    </a:lnL>
                    <a:lnR>
                      <a:noFill/>
                    </a:lnR>
                    <a:lnT>
                      <a:noFill/>
                    </a:lnT>
                    <a:lnB>
                      <a:noFill/>
                    </a:lnB>
                  </a:tcPr>
                </a:tc>
                <a:extLst>
                  <a:ext uri="{0D108BD9-81ED-4DB2-BD59-A6C34878D82A}">
                    <a16:rowId xmlns:a16="http://schemas.microsoft.com/office/drawing/2014/main" val="1236907501"/>
                  </a:ext>
                </a:extLst>
              </a:tr>
              <a:tr h="162336">
                <a:tc>
                  <a:txBody>
                    <a:bodyPr/>
                    <a:lstStyle/>
                    <a:p>
                      <a:pPr algn="l" rtl="0" fontAlgn="ctr"/>
                      <a:r>
                        <a:rPr lang="sv-SE" sz="800" b="0" i="1" u="none" strike="noStrike">
                          <a:solidFill>
                            <a:schemeClr val="bg1"/>
                          </a:solidFill>
                          <a:effectLst/>
                          <a:latin typeface="Calibri" panose="020F0502020204030204" pitchFamily="34" charset="0"/>
                        </a:rPr>
                        <a:t>17.20</a:t>
                      </a:r>
                    </a:p>
                  </a:txBody>
                  <a:tcPr marL="5892" marR="5892" marT="5892" marB="0" anchor="ctr">
                    <a:lnL>
                      <a:noFill/>
                    </a:lnL>
                    <a:lnR>
                      <a:noFill/>
                    </a:lnR>
                    <a:lnT>
                      <a:noFill/>
                    </a:lnT>
                    <a:lnB>
                      <a:noFill/>
                    </a:lnB>
                  </a:tcPr>
                </a:tc>
                <a:tc>
                  <a:txBody>
                    <a:bodyPr/>
                    <a:lstStyle/>
                    <a:p>
                      <a:pPr algn="l" rtl="0" fontAlgn="ctr"/>
                      <a:r>
                        <a:rPr lang="sv-SE" sz="800" b="1" i="0" u="none" strike="noStrike">
                          <a:solidFill>
                            <a:schemeClr val="bg1"/>
                          </a:solidFill>
                          <a:effectLst/>
                          <a:latin typeface="Calibri" panose="020F0502020204030204" pitchFamily="34" charset="0"/>
                        </a:rPr>
                        <a:t>Hemmalagets tränare träffar domare</a:t>
                      </a:r>
                    </a:p>
                  </a:txBody>
                  <a:tcPr marL="5892" marR="5892" marT="5892" marB="0" anchor="ctr">
                    <a:lnL>
                      <a:noFill/>
                    </a:lnL>
                    <a:lnR>
                      <a:noFill/>
                    </a:lnR>
                    <a:lnT>
                      <a:noFill/>
                    </a:lnT>
                    <a:lnB>
                      <a:noFill/>
                    </a:lnB>
                  </a:tcPr>
                </a:tc>
                <a:extLst>
                  <a:ext uri="{0D108BD9-81ED-4DB2-BD59-A6C34878D82A}">
                    <a16:rowId xmlns:a16="http://schemas.microsoft.com/office/drawing/2014/main" val="3652102073"/>
                  </a:ext>
                </a:extLst>
              </a:tr>
              <a:tr h="162336">
                <a:tc>
                  <a:txBody>
                    <a:bodyPr/>
                    <a:lstStyle/>
                    <a:p>
                      <a:pPr algn="l" rtl="0" fontAlgn="ctr"/>
                      <a:r>
                        <a:rPr lang="sv-SE" sz="800" b="0" i="1" u="none" strike="noStrike">
                          <a:solidFill>
                            <a:schemeClr val="bg1"/>
                          </a:solidFill>
                          <a:effectLst/>
                          <a:latin typeface="Calibri" panose="020F0502020204030204" pitchFamily="34" charset="0"/>
                        </a:rPr>
                        <a:t>17.30</a:t>
                      </a:r>
                    </a:p>
                  </a:txBody>
                  <a:tcPr marL="5892" marR="5892" marT="5892" marB="0" anchor="ctr">
                    <a:lnL>
                      <a:noFill/>
                    </a:lnL>
                    <a:lnR>
                      <a:noFill/>
                    </a:lnR>
                    <a:lnT>
                      <a:noFill/>
                    </a:lnT>
                    <a:lnB>
                      <a:noFill/>
                    </a:lnB>
                  </a:tcPr>
                </a:tc>
                <a:tc>
                  <a:txBody>
                    <a:bodyPr/>
                    <a:lstStyle/>
                    <a:p>
                      <a:pPr algn="l" rtl="0" fontAlgn="ctr"/>
                      <a:r>
                        <a:rPr lang="sv-SE" sz="800" b="1" i="0" u="none" strike="noStrike">
                          <a:solidFill>
                            <a:schemeClr val="bg1"/>
                          </a:solidFill>
                          <a:effectLst/>
                          <a:latin typeface="Calibri" panose="020F0502020204030204" pitchFamily="34" charset="0"/>
                        </a:rPr>
                        <a:t>Bortalagets tränare träffar domare</a:t>
                      </a:r>
                    </a:p>
                  </a:txBody>
                  <a:tcPr marL="5892" marR="5892" marT="5892" marB="0" anchor="ctr">
                    <a:lnL>
                      <a:noFill/>
                    </a:lnL>
                    <a:lnR>
                      <a:noFill/>
                    </a:lnR>
                    <a:lnT>
                      <a:noFill/>
                    </a:lnT>
                    <a:lnB>
                      <a:noFill/>
                    </a:lnB>
                  </a:tcPr>
                </a:tc>
                <a:extLst>
                  <a:ext uri="{0D108BD9-81ED-4DB2-BD59-A6C34878D82A}">
                    <a16:rowId xmlns:a16="http://schemas.microsoft.com/office/drawing/2014/main" val="1815283635"/>
                  </a:ext>
                </a:extLst>
              </a:tr>
              <a:tr h="162336">
                <a:tc>
                  <a:txBody>
                    <a:bodyPr/>
                    <a:lstStyle/>
                    <a:p>
                      <a:pPr algn="l" rtl="0" fontAlgn="ctr"/>
                      <a:r>
                        <a:rPr lang="sv-SE" sz="800" b="1" i="0" u="none" strike="noStrike">
                          <a:solidFill>
                            <a:schemeClr val="bg1"/>
                          </a:solidFill>
                          <a:effectLst/>
                          <a:latin typeface="Calibri" panose="020F0502020204030204" pitchFamily="34" charset="0"/>
                        </a:rPr>
                        <a:t>17.40-18.00</a:t>
                      </a:r>
                    </a:p>
                  </a:txBody>
                  <a:tcPr marL="5892" marR="5892" marT="5892" marB="0" anchor="ctr">
                    <a:lnL>
                      <a:noFill/>
                    </a:lnL>
                    <a:lnR>
                      <a:noFill/>
                    </a:lnR>
                    <a:lnT>
                      <a:noFill/>
                    </a:lnT>
                    <a:lnB>
                      <a:noFill/>
                    </a:lnB>
                  </a:tcPr>
                </a:tc>
                <a:tc>
                  <a:txBody>
                    <a:bodyPr/>
                    <a:lstStyle/>
                    <a:p>
                      <a:pPr algn="l" rtl="0" fontAlgn="ctr"/>
                      <a:r>
                        <a:rPr lang="sv-SE" sz="800" b="1" i="0" u="none" strike="noStrike">
                          <a:solidFill>
                            <a:schemeClr val="bg1"/>
                          </a:solidFill>
                          <a:effectLst/>
                          <a:latin typeface="Calibri" panose="020F0502020204030204" pitchFamily="34" charset="0"/>
                        </a:rPr>
                        <a:t>Domare uppvärmning barmark</a:t>
                      </a:r>
                    </a:p>
                  </a:txBody>
                  <a:tcPr marL="5892" marR="5892" marT="5892" marB="0" anchor="ctr">
                    <a:lnL>
                      <a:noFill/>
                    </a:lnL>
                    <a:lnR>
                      <a:noFill/>
                    </a:lnR>
                    <a:lnT>
                      <a:noFill/>
                    </a:lnT>
                    <a:lnB>
                      <a:noFill/>
                    </a:lnB>
                  </a:tcPr>
                </a:tc>
                <a:extLst>
                  <a:ext uri="{0D108BD9-81ED-4DB2-BD59-A6C34878D82A}">
                    <a16:rowId xmlns:a16="http://schemas.microsoft.com/office/drawing/2014/main" val="1918657981"/>
                  </a:ext>
                </a:extLst>
              </a:tr>
              <a:tr h="162336">
                <a:tc>
                  <a:txBody>
                    <a:bodyPr/>
                    <a:lstStyle/>
                    <a:p>
                      <a:pPr algn="l" rtl="0" fontAlgn="ctr"/>
                      <a:r>
                        <a:rPr lang="sv-SE" sz="800" b="1" i="0" u="none" strike="noStrike">
                          <a:solidFill>
                            <a:schemeClr val="bg1"/>
                          </a:solidFill>
                          <a:effectLst/>
                          <a:latin typeface="Calibri" panose="020F0502020204030204" pitchFamily="34" charset="0"/>
                        </a:rPr>
                        <a:t>17.45</a:t>
                      </a:r>
                    </a:p>
                  </a:txBody>
                  <a:tcPr marL="5892" marR="5892" marT="5892" marB="0" anchor="ctr">
                    <a:lnL>
                      <a:noFill/>
                    </a:lnL>
                    <a:lnR>
                      <a:noFill/>
                    </a:lnR>
                    <a:lnT>
                      <a:noFill/>
                    </a:lnT>
                    <a:lnB>
                      <a:noFill/>
                    </a:lnB>
                  </a:tcPr>
                </a:tc>
                <a:tc>
                  <a:txBody>
                    <a:bodyPr/>
                    <a:lstStyle/>
                    <a:p>
                      <a:pPr algn="l" rtl="0" fontAlgn="ctr"/>
                      <a:r>
                        <a:rPr lang="sv-SE" sz="800" b="1" i="0" u="none" strike="noStrike">
                          <a:solidFill>
                            <a:schemeClr val="bg1"/>
                          </a:solidFill>
                          <a:effectLst/>
                          <a:latin typeface="Calibri" panose="020F0502020204030204" pitchFamily="34" charset="0"/>
                        </a:rPr>
                        <a:t>Laguppställning (preliminär) båda lagen till Playsändningar</a:t>
                      </a:r>
                    </a:p>
                  </a:txBody>
                  <a:tcPr marL="5892" marR="5892" marT="5892" marB="0" anchor="ctr">
                    <a:lnL>
                      <a:noFill/>
                    </a:lnL>
                    <a:lnR>
                      <a:noFill/>
                    </a:lnR>
                    <a:lnT>
                      <a:noFill/>
                    </a:lnT>
                    <a:lnB>
                      <a:noFill/>
                    </a:lnB>
                  </a:tcPr>
                </a:tc>
                <a:extLst>
                  <a:ext uri="{0D108BD9-81ED-4DB2-BD59-A6C34878D82A}">
                    <a16:rowId xmlns:a16="http://schemas.microsoft.com/office/drawing/2014/main" val="2971335249"/>
                  </a:ext>
                </a:extLst>
              </a:tr>
              <a:tr h="162336">
                <a:tc>
                  <a:txBody>
                    <a:bodyPr/>
                    <a:lstStyle/>
                    <a:p>
                      <a:pPr algn="l" rtl="0" fontAlgn="ctr"/>
                      <a:r>
                        <a:rPr lang="sv-SE" sz="800" b="1" i="0" u="none" strike="noStrike">
                          <a:solidFill>
                            <a:schemeClr val="bg1"/>
                          </a:solidFill>
                          <a:effectLst/>
                          <a:latin typeface="Calibri" panose="020F0502020204030204" pitchFamily="34" charset="0"/>
                        </a:rPr>
                        <a:t>17.55</a:t>
                      </a:r>
                    </a:p>
                  </a:txBody>
                  <a:tcPr marL="5892" marR="5892" marT="5892" marB="0" anchor="ctr">
                    <a:lnL>
                      <a:noFill/>
                    </a:lnL>
                    <a:lnR>
                      <a:noFill/>
                    </a:lnR>
                    <a:lnT>
                      <a:noFill/>
                    </a:lnT>
                    <a:lnB>
                      <a:noFill/>
                    </a:lnB>
                  </a:tcPr>
                </a:tc>
                <a:tc>
                  <a:txBody>
                    <a:bodyPr/>
                    <a:lstStyle/>
                    <a:p>
                      <a:pPr algn="l" rtl="0" fontAlgn="ctr"/>
                      <a:r>
                        <a:rPr lang="sv-SE" sz="800" b="1" i="0" u="none" strike="noStrike" dirty="0">
                          <a:solidFill>
                            <a:schemeClr val="bg1"/>
                          </a:solidFill>
                          <a:effectLst/>
                          <a:latin typeface="Calibri" panose="020F0502020204030204" pitchFamily="34" charset="0"/>
                        </a:rPr>
                        <a:t>Hemmalagets tränare - inspelning av intervju i </a:t>
                      </a:r>
                      <a:r>
                        <a:rPr lang="sv-SE" sz="800" b="1" i="0" u="none" strike="noStrike" dirty="0" err="1">
                          <a:solidFill>
                            <a:schemeClr val="bg1"/>
                          </a:solidFill>
                          <a:effectLst/>
                          <a:latin typeface="Calibri" panose="020F0502020204030204" pitchFamily="34" charset="0"/>
                        </a:rPr>
                        <a:t>Playsändningar</a:t>
                      </a:r>
                      <a:endParaRPr lang="sv-SE" sz="800" b="1" i="0" u="none" strike="noStrike" dirty="0">
                        <a:solidFill>
                          <a:schemeClr val="bg1"/>
                        </a:solidFill>
                        <a:effectLst/>
                        <a:latin typeface="Calibri" panose="020F0502020204030204" pitchFamily="34" charset="0"/>
                      </a:endParaRPr>
                    </a:p>
                  </a:txBody>
                  <a:tcPr marL="5892" marR="5892" marT="5892" marB="0" anchor="ctr">
                    <a:lnL>
                      <a:noFill/>
                    </a:lnL>
                    <a:lnR>
                      <a:noFill/>
                    </a:lnR>
                    <a:lnT>
                      <a:noFill/>
                    </a:lnT>
                    <a:lnB>
                      <a:noFill/>
                    </a:lnB>
                  </a:tcPr>
                </a:tc>
                <a:extLst>
                  <a:ext uri="{0D108BD9-81ED-4DB2-BD59-A6C34878D82A}">
                    <a16:rowId xmlns:a16="http://schemas.microsoft.com/office/drawing/2014/main" val="3321354911"/>
                  </a:ext>
                </a:extLst>
              </a:tr>
              <a:tr h="162336">
                <a:tc>
                  <a:txBody>
                    <a:bodyPr/>
                    <a:lstStyle/>
                    <a:p>
                      <a:pPr algn="l" rtl="0" fontAlgn="ctr"/>
                      <a:r>
                        <a:rPr lang="sv-SE" sz="800" b="1" i="0" u="none" strike="noStrike">
                          <a:solidFill>
                            <a:schemeClr val="bg1"/>
                          </a:solidFill>
                          <a:effectLst/>
                          <a:latin typeface="Calibri" panose="020F0502020204030204" pitchFamily="34" charset="0"/>
                        </a:rPr>
                        <a:t>18.00</a:t>
                      </a:r>
                    </a:p>
                  </a:txBody>
                  <a:tcPr marL="5892" marR="5892" marT="5892" marB="0" anchor="ctr">
                    <a:lnL>
                      <a:noFill/>
                    </a:lnL>
                    <a:lnR>
                      <a:noFill/>
                    </a:lnR>
                    <a:lnT>
                      <a:noFill/>
                    </a:lnT>
                    <a:lnB>
                      <a:noFill/>
                    </a:lnB>
                  </a:tcPr>
                </a:tc>
                <a:tc>
                  <a:txBody>
                    <a:bodyPr/>
                    <a:lstStyle/>
                    <a:p>
                      <a:pPr algn="l" rtl="0" fontAlgn="ctr"/>
                      <a:r>
                        <a:rPr lang="sv-SE" sz="800" b="1" i="0" u="none" strike="noStrike">
                          <a:solidFill>
                            <a:schemeClr val="bg1"/>
                          </a:solidFill>
                          <a:effectLst/>
                          <a:latin typeface="Calibri" panose="020F0502020204030204" pitchFamily="34" charset="0"/>
                        </a:rPr>
                        <a:t>Bortalagets tränare - inspelning av intervju i Playsändningar</a:t>
                      </a:r>
                    </a:p>
                  </a:txBody>
                  <a:tcPr marL="5892" marR="5892" marT="5892" marB="0" anchor="ctr">
                    <a:lnL>
                      <a:noFill/>
                    </a:lnL>
                    <a:lnR>
                      <a:noFill/>
                    </a:lnR>
                    <a:lnT>
                      <a:noFill/>
                    </a:lnT>
                    <a:lnB>
                      <a:noFill/>
                    </a:lnB>
                  </a:tcPr>
                </a:tc>
                <a:extLst>
                  <a:ext uri="{0D108BD9-81ED-4DB2-BD59-A6C34878D82A}">
                    <a16:rowId xmlns:a16="http://schemas.microsoft.com/office/drawing/2014/main" val="1890713395"/>
                  </a:ext>
                </a:extLst>
              </a:tr>
              <a:tr h="162336">
                <a:tc>
                  <a:txBody>
                    <a:bodyPr/>
                    <a:lstStyle/>
                    <a:p>
                      <a:pPr algn="l" rtl="0" fontAlgn="ctr"/>
                      <a:r>
                        <a:rPr lang="sv-SE" sz="800" b="1" i="0" u="none" strike="noStrike">
                          <a:solidFill>
                            <a:schemeClr val="bg1"/>
                          </a:solidFill>
                          <a:effectLst/>
                          <a:latin typeface="Calibri" panose="020F0502020204030204" pitchFamily="34" charset="0"/>
                        </a:rPr>
                        <a:t>18.00</a:t>
                      </a:r>
                    </a:p>
                  </a:txBody>
                  <a:tcPr marL="5892" marR="5892" marT="5892" marB="0" anchor="ctr">
                    <a:lnL>
                      <a:noFill/>
                    </a:lnL>
                    <a:lnR>
                      <a:noFill/>
                    </a:lnR>
                    <a:lnT>
                      <a:noFill/>
                    </a:lnT>
                    <a:lnB>
                      <a:noFill/>
                    </a:lnB>
                  </a:tcPr>
                </a:tc>
                <a:tc>
                  <a:txBody>
                    <a:bodyPr/>
                    <a:lstStyle/>
                    <a:p>
                      <a:pPr algn="l" rtl="0" fontAlgn="ctr"/>
                      <a:r>
                        <a:rPr lang="sv-SE" sz="800" b="1" i="0" u="none" strike="noStrike">
                          <a:solidFill>
                            <a:schemeClr val="bg1"/>
                          </a:solidFill>
                          <a:effectLst/>
                          <a:latin typeface="Calibri" panose="020F0502020204030204" pitchFamily="34" charset="0"/>
                        </a:rPr>
                        <a:t>Laguppställning (slutgiltig) till matchsekreteriat </a:t>
                      </a:r>
                    </a:p>
                  </a:txBody>
                  <a:tcPr marL="5892" marR="5892" marT="5892" marB="0" anchor="ctr">
                    <a:lnL>
                      <a:noFill/>
                    </a:lnL>
                    <a:lnR>
                      <a:noFill/>
                    </a:lnR>
                    <a:lnT>
                      <a:noFill/>
                    </a:lnT>
                    <a:lnB>
                      <a:noFill/>
                    </a:lnB>
                  </a:tcPr>
                </a:tc>
                <a:extLst>
                  <a:ext uri="{0D108BD9-81ED-4DB2-BD59-A6C34878D82A}">
                    <a16:rowId xmlns:a16="http://schemas.microsoft.com/office/drawing/2014/main" val="1375811347"/>
                  </a:ext>
                </a:extLst>
              </a:tr>
              <a:tr h="162336">
                <a:tc>
                  <a:txBody>
                    <a:bodyPr/>
                    <a:lstStyle/>
                    <a:p>
                      <a:pPr algn="l" rtl="0" fontAlgn="ctr"/>
                      <a:r>
                        <a:rPr lang="sv-SE" sz="800" b="1" i="0" u="none" strike="noStrike">
                          <a:solidFill>
                            <a:schemeClr val="bg1"/>
                          </a:solidFill>
                          <a:effectLst/>
                          <a:latin typeface="Calibri" panose="020F0502020204030204" pitchFamily="34" charset="0"/>
                        </a:rPr>
                        <a:t>18.00-18.25</a:t>
                      </a:r>
                    </a:p>
                  </a:txBody>
                  <a:tcPr marL="5892" marR="5892" marT="5892" marB="0" anchor="ctr">
                    <a:lnL>
                      <a:noFill/>
                    </a:lnL>
                    <a:lnR>
                      <a:noFill/>
                    </a:lnR>
                    <a:lnT>
                      <a:noFill/>
                    </a:lnT>
                    <a:lnB>
                      <a:noFill/>
                    </a:lnB>
                  </a:tcPr>
                </a:tc>
                <a:tc>
                  <a:txBody>
                    <a:bodyPr/>
                    <a:lstStyle/>
                    <a:p>
                      <a:pPr algn="l" rtl="0" fontAlgn="ctr"/>
                      <a:r>
                        <a:rPr lang="sv-SE" sz="800" b="1" i="0" u="none" strike="noStrike">
                          <a:solidFill>
                            <a:schemeClr val="bg1"/>
                          </a:solidFill>
                          <a:effectLst/>
                          <a:latin typeface="Calibri" panose="020F0502020204030204" pitchFamily="34" charset="0"/>
                        </a:rPr>
                        <a:t>Uppvärmning is - lagen och domare</a:t>
                      </a:r>
                    </a:p>
                  </a:txBody>
                  <a:tcPr marL="5892" marR="5892" marT="5892" marB="0" anchor="ctr">
                    <a:lnL>
                      <a:noFill/>
                    </a:lnL>
                    <a:lnR>
                      <a:noFill/>
                    </a:lnR>
                    <a:lnT>
                      <a:noFill/>
                    </a:lnT>
                    <a:lnB>
                      <a:noFill/>
                    </a:lnB>
                  </a:tcPr>
                </a:tc>
                <a:extLst>
                  <a:ext uri="{0D108BD9-81ED-4DB2-BD59-A6C34878D82A}">
                    <a16:rowId xmlns:a16="http://schemas.microsoft.com/office/drawing/2014/main" val="885712367"/>
                  </a:ext>
                </a:extLst>
              </a:tr>
              <a:tr h="162336">
                <a:tc>
                  <a:txBody>
                    <a:bodyPr/>
                    <a:lstStyle/>
                    <a:p>
                      <a:pPr algn="l" rtl="0" fontAlgn="ctr"/>
                      <a:r>
                        <a:rPr lang="sv-SE" sz="800" b="0" i="1" u="none" strike="noStrike">
                          <a:solidFill>
                            <a:schemeClr val="bg1"/>
                          </a:solidFill>
                          <a:effectLst/>
                          <a:latin typeface="Calibri" panose="020F0502020204030204" pitchFamily="34" charset="0"/>
                        </a:rPr>
                        <a:t>18.25</a:t>
                      </a:r>
                    </a:p>
                  </a:txBody>
                  <a:tcPr marL="5892" marR="5892" marT="5892" marB="0" anchor="ctr">
                    <a:lnL>
                      <a:noFill/>
                    </a:lnL>
                    <a:lnR>
                      <a:noFill/>
                    </a:lnR>
                    <a:lnT>
                      <a:noFill/>
                    </a:lnT>
                    <a:lnB>
                      <a:noFill/>
                    </a:lnB>
                  </a:tcPr>
                </a:tc>
                <a:tc>
                  <a:txBody>
                    <a:bodyPr/>
                    <a:lstStyle/>
                    <a:p>
                      <a:pPr algn="l" rtl="0" fontAlgn="ctr"/>
                      <a:r>
                        <a:rPr lang="sv-SE" sz="800" b="0" i="1" u="none" strike="noStrike">
                          <a:solidFill>
                            <a:schemeClr val="bg1"/>
                          </a:solidFill>
                          <a:effectLst/>
                          <a:latin typeface="Calibri" panose="020F0502020204030204" pitchFamily="34" charset="0"/>
                        </a:rPr>
                        <a:t>Isvård startar</a:t>
                      </a:r>
                    </a:p>
                  </a:txBody>
                  <a:tcPr marL="5892" marR="5892" marT="5892" marB="0" anchor="ctr">
                    <a:lnL>
                      <a:noFill/>
                    </a:lnL>
                    <a:lnR>
                      <a:noFill/>
                    </a:lnR>
                    <a:lnT>
                      <a:noFill/>
                    </a:lnT>
                    <a:lnB>
                      <a:noFill/>
                    </a:lnB>
                  </a:tcPr>
                </a:tc>
                <a:extLst>
                  <a:ext uri="{0D108BD9-81ED-4DB2-BD59-A6C34878D82A}">
                    <a16:rowId xmlns:a16="http://schemas.microsoft.com/office/drawing/2014/main" val="271124589"/>
                  </a:ext>
                </a:extLst>
              </a:tr>
              <a:tr h="162336">
                <a:tc>
                  <a:txBody>
                    <a:bodyPr/>
                    <a:lstStyle/>
                    <a:p>
                      <a:pPr algn="l" rtl="0" fontAlgn="ctr"/>
                      <a:r>
                        <a:rPr lang="sv-SE" sz="800" b="1" i="0" u="none" strike="noStrike">
                          <a:solidFill>
                            <a:schemeClr val="bg1"/>
                          </a:solidFill>
                          <a:effectLst/>
                          <a:latin typeface="Calibri" panose="020F0502020204030204" pitchFamily="34" charset="0"/>
                        </a:rPr>
                        <a:t>18.25</a:t>
                      </a:r>
                    </a:p>
                  </a:txBody>
                  <a:tcPr marL="5892" marR="5892" marT="5892" marB="0" anchor="ctr">
                    <a:lnL>
                      <a:noFill/>
                    </a:lnL>
                    <a:lnR>
                      <a:noFill/>
                    </a:lnR>
                    <a:lnT>
                      <a:noFill/>
                    </a:lnT>
                    <a:lnB>
                      <a:noFill/>
                    </a:lnB>
                  </a:tcPr>
                </a:tc>
                <a:tc>
                  <a:txBody>
                    <a:bodyPr/>
                    <a:lstStyle/>
                    <a:p>
                      <a:pPr algn="l" rtl="0" fontAlgn="ctr"/>
                      <a:r>
                        <a:rPr lang="sv-SE" sz="800" b="1" i="0" u="none" strike="noStrike">
                          <a:solidFill>
                            <a:schemeClr val="bg1"/>
                          </a:solidFill>
                          <a:effectLst/>
                          <a:latin typeface="Calibri" panose="020F0502020204030204" pitchFamily="34" charset="0"/>
                        </a:rPr>
                        <a:t>Godkännande av laguppställning, matchsekreteriat/domare</a:t>
                      </a:r>
                    </a:p>
                  </a:txBody>
                  <a:tcPr marL="5892" marR="5892" marT="5892" marB="0" anchor="ctr">
                    <a:lnL>
                      <a:noFill/>
                    </a:lnL>
                    <a:lnR>
                      <a:noFill/>
                    </a:lnR>
                    <a:lnT>
                      <a:noFill/>
                    </a:lnT>
                    <a:lnB>
                      <a:noFill/>
                    </a:lnB>
                  </a:tcPr>
                </a:tc>
                <a:extLst>
                  <a:ext uri="{0D108BD9-81ED-4DB2-BD59-A6C34878D82A}">
                    <a16:rowId xmlns:a16="http://schemas.microsoft.com/office/drawing/2014/main" val="528915307"/>
                  </a:ext>
                </a:extLst>
              </a:tr>
              <a:tr h="162336">
                <a:tc>
                  <a:txBody>
                    <a:bodyPr/>
                    <a:lstStyle/>
                    <a:p>
                      <a:pPr algn="l" rtl="0" fontAlgn="ctr"/>
                      <a:r>
                        <a:rPr lang="sv-SE" sz="800" b="1" i="0" u="none" strike="noStrike">
                          <a:solidFill>
                            <a:schemeClr val="bg1"/>
                          </a:solidFill>
                          <a:effectLst/>
                          <a:latin typeface="Calibri" panose="020F0502020204030204" pitchFamily="34" charset="0"/>
                        </a:rPr>
                        <a:t>18.30-18.40</a:t>
                      </a:r>
                    </a:p>
                  </a:txBody>
                  <a:tcPr marL="5892" marR="5892" marT="5892" marB="0" anchor="ctr">
                    <a:lnL>
                      <a:noFill/>
                    </a:lnL>
                    <a:lnR>
                      <a:noFill/>
                    </a:lnR>
                    <a:lnT>
                      <a:noFill/>
                    </a:lnT>
                    <a:lnB>
                      <a:noFill/>
                    </a:lnB>
                  </a:tcPr>
                </a:tc>
                <a:tc>
                  <a:txBody>
                    <a:bodyPr/>
                    <a:lstStyle/>
                    <a:p>
                      <a:pPr algn="l" rtl="0" fontAlgn="ctr"/>
                      <a:r>
                        <a:rPr lang="sv-SE" sz="800" b="1" i="0" u="none" strike="noStrike">
                          <a:solidFill>
                            <a:schemeClr val="bg1"/>
                          </a:solidFill>
                          <a:effectLst/>
                          <a:latin typeface="Calibri" panose="020F0502020204030204" pitchFamily="34" charset="0"/>
                        </a:rPr>
                        <a:t>Genomgång/Information med domare/läkare (ambulanssjukskötare/akutsjukskötare)</a:t>
                      </a:r>
                    </a:p>
                  </a:txBody>
                  <a:tcPr marL="5892" marR="5892" marT="5892" marB="0" anchor="ctr">
                    <a:lnL>
                      <a:noFill/>
                    </a:lnL>
                    <a:lnR>
                      <a:noFill/>
                    </a:lnR>
                    <a:lnT>
                      <a:noFill/>
                    </a:lnT>
                    <a:lnB>
                      <a:noFill/>
                    </a:lnB>
                  </a:tcPr>
                </a:tc>
                <a:extLst>
                  <a:ext uri="{0D108BD9-81ED-4DB2-BD59-A6C34878D82A}">
                    <a16:rowId xmlns:a16="http://schemas.microsoft.com/office/drawing/2014/main" val="1371371082"/>
                  </a:ext>
                </a:extLst>
              </a:tr>
              <a:tr h="162336">
                <a:tc>
                  <a:txBody>
                    <a:bodyPr/>
                    <a:lstStyle/>
                    <a:p>
                      <a:pPr algn="l" rtl="0" fontAlgn="ctr"/>
                      <a:r>
                        <a:rPr lang="sv-SE" sz="800" b="0" i="1" u="none" strike="noStrike">
                          <a:solidFill>
                            <a:schemeClr val="bg1"/>
                          </a:solidFill>
                          <a:effectLst/>
                          <a:latin typeface="Calibri" panose="020F0502020204030204" pitchFamily="34" charset="0"/>
                        </a:rPr>
                        <a:t>18.50</a:t>
                      </a:r>
                    </a:p>
                  </a:txBody>
                  <a:tcPr marL="5892" marR="5892" marT="5892" marB="0" anchor="ctr">
                    <a:lnL>
                      <a:noFill/>
                    </a:lnL>
                    <a:lnR>
                      <a:noFill/>
                    </a:lnR>
                    <a:lnT>
                      <a:noFill/>
                    </a:lnT>
                    <a:lnB>
                      <a:noFill/>
                    </a:lnB>
                  </a:tcPr>
                </a:tc>
                <a:tc>
                  <a:txBody>
                    <a:bodyPr/>
                    <a:lstStyle/>
                    <a:p>
                      <a:pPr algn="l" rtl="0" fontAlgn="ctr"/>
                      <a:r>
                        <a:rPr lang="sv-SE" sz="800" b="0" i="1" u="none" strike="noStrike">
                          <a:solidFill>
                            <a:schemeClr val="bg1"/>
                          </a:solidFill>
                          <a:effectLst/>
                          <a:latin typeface="Calibri" panose="020F0502020204030204" pitchFamily="34" charset="0"/>
                        </a:rPr>
                        <a:t>Bortalag laguppställning</a:t>
                      </a:r>
                    </a:p>
                  </a:txBody>
                  <a:tcPr marL="5892" marR="5892" marT="5892" marB="0" anchor="ctr">
                    <a:lnL>
                      <a:noFill/>
                    </a:lnL>
                    <a:lnR>
                      <a:noFill/>
                    </a:lnR>
                    <a:lnT>
                      <a:noFill/>
                    </a:lnT>
                    <a:lnB>
                      <a:noFill/>
                    </a:lnB>
                  </a:tcPr>
                </a:tc>
                <a:extLst>
                  <a:ext uri="{0D108BD9-81ED-4DB2-BD59-A6C34878D82A}">
                    <a16:rowId xmlns:a16="http://schemas.microsoft.com/office/drawing/2014/main" val="3615307360"/>
                  </a:ext>
                </a:extLst>
              </a:tr>
              <a:tr h="162336">
                <a:tc>
                  <a:txBody>
                    <a:bodyPr/>
                    <a:lstStyle/>
                    <a:p>
                      <a:pPr algn="l" rtl="0" fontAlgn="ctr"/>
                      <a:r>
                        <a:rPr lang="sv-SE" sz="800" b="0" i="1" u="none" strike="noStrike">
                          <a:solidFill>
                            <a:schemeClr val="bg1"/>
                          </a:solidFill>
                          <a:effectLst/>
                          <a:latin typeface="Calibri" panose="020F0502020204030204" pitchFamily="34" charset="0"/>
                        </a:rPr>
                        <a:t>18.54 *</a:t>
                      </a:r>
                    </a:p>
                  </a:txBody>
                  <a:tcPr marL="5892" marR="5892" marT="5892" marB="0" anchor="ctr">
                    <a:lnL>
                      <a:noFill/>
                    </a:lnL>
                    <a:lnR>
                      <a:noFill/>
                    </a:lnR>
                    <a:lnT>
                      <a:noFill/>
                    </a:lnT>
                    <a:lnB>
                      <a:noFill/>
                    </a:lnB>
                  </a:tcPr>
                </a:tc>
                <a:tc>
                  <a:txBody>
                    <a:bodyPr/>
                    <a:lstStyle/>
                    <a:p>
                      <a:pPr algn="l" rtl="0" fontAlgn="ctr"/>
                      <a:r>
                        <a:rPr lang="sv-SE" sz="800" b="0" i="1" u="none" strike="noStrike">
                          <a:solidFill>
                            <a:schemeClr val="bg1"/>
                          </a:solidFill>
                          <a:effectLst/>
                          <a:latin typeface="Calibri" panose="020F0502020204030204" pitchFamily="34" charset="0"/>
                        </a:rPr>
                        <a:t>Hemmalag entré - alt Bortalag och Domare entré *</a:t>
                      </a:r>
                    </a:p>
                  </a:txBody>
                  <a:tcPr marL="5892" marR="5892" marT="5892" marB="0" anchor="ctr">
                    <a:lnL>
                      <a:noFill/>
                    </a:lnL>
                    <a:lnR>
                      <a:noFill/>
                    </a:lnR>
                    <a:lnT>
                      <a:noFill/>
                    </a:lnT>
                    <a:lnB>
                      <a:noFill/>
                    </a:lnB>
                  </a:tcPr>
                </a:tc>
                <a:extLst>
                  <a:ext uri="{0D108BD9-81ED-4DB2-BD59-A6C34878D82A}">
                    <a16:rowId xmlns:a16="http://schemas.microsoft.com/office/drawing/2014/main" val="4019649552"/>
                  </a:ext>
                </a:extLst>
              </a:tr>
              <a:tr h="162336">
                <a:tc>
                  <a:txBody>
                    <a:bodyPr/>
                    <a:lstStyle/>
                    <a:p>
                      <a:pPr algn="l" rtl="0" fontAlgn="ctr"/>
                      <a:r>
                        <a:rPr lang="sv-SE" sz="800" b="0" i="1" u="none" strike="noStrike">
                          <a:solidFill>
                            <a:schemeClr val="bg1"/>
                          </a:solidFill>
                          <a:effectLst/>
                          <a:latin typeface="Calibri" panose="020F0502020204030204" pitchFamily="34" charset="0"/>
                        </a:rPr>
                        <a:t>18.55 *</a:t>
                      </a:r>
                    </a:p>
                  </a:txBody>
                  <a:tcPr marL="5892" marR="5892" marT="5892" marB="0" anchor="ctr">
                    <a:lnL>
                      <a:noFill/>
                    </a:lnL>
                    <a:lnR>
                      <a:noFill/>
                    </a:lnR>
                    <a:lnT>
                      <a:noFill/>
                    </a:lnT>
                    <a:lnB>
                      <a:noFill/>
                    </a:lnB>
                  </a:tcPr>
                </a:tc>
                <a:tc>
                  <a:txBody>
                    <a:bodyPr/>
                    <a:lstStyle/>
                    <a:p>
                      <a:pPr algn="l" rtl="0" fontAlgn="ctr"/>
                      <a:r>
                        <a:rPr lang="sv-SE" sz="800" b="0" i="1" u="none" strike="noStrike">
                          <a:solidFill>
                            <a:schemeClr val="bg1"/>
                          </a:solidFill>
                          <a:effectLst/>
                          <a:latin typeface="Calibri" panose="020F0502020204030204" pitchFamily="34" charset="0"/>
                        </a:rPr>
                        <a:t>Domare och Bortalag entré alt Hemmalag entré *</a:t>
                      </a:r>
                    </a:p>
                  </a:txBody>
                  <a:tcPr marL="5892" marR="5892" marT="5892" marB="0" anchor="ctr">
                    <a:lnL>
                      <a:noFill/>
                    </a:lnL>
                    <a:lnR>
                      <a:noFill/>
                    </a:lnR>
                    <a:lnT>
                      <a:noFill/>
                    </a:lnT>
                    <a:lnB>
                      <a:noFill/>
                    </a:lnB>
                  </a:tcPr>
                </a:tc>
                <a:extLst>
                  <a:ext uri="{0D108BD9-81ED-4DB2-BD59-A6C34878D82A}">
                    <a16:rowId xmlns:a16="http://schemas.microsoft.com/office/drawing/2014/main" val="3574639950"/>
                  </a:ext>
                </a:extLst>
              </a:tr>
              <a:tr h="162336">
                <a:tc>
                  <a:txBody>
                    <a:bodyPr/>
                    <a:lstStyle/>
                    <a:p>
                      <a:pPr algn="l" rtl="0" fontAlgn="ctr"/>
                      <a:r>
                        <a:rPr lang="sv-SE" sz="800" b="0" i="1" u="none" strike="noStrike">
                          <a:solidFill>
                            <a:schemeClr val="bg1"/>
                          </a:solidFill>
                          <a:effectLst/>
                          <a:latin typeface="Calibri" panose="020F0502020204030204" pitchFamily="34" charset="0"/>
                        </a:rPr>
                        <a:t>18.56</a:t>
                      </a:r>
                    </a:p>
                  </a:txBody>
                  <a:tcPr marL="5892" marR="5892" marT="5892" marB="0" anchor="ctr">
                    <a:lnL>
                      <a:noFill/>
                    </a:lnL>
                    <a:lnR>
                      <a:noFill/>
                    </a:lnR>
                    <a:lnT>
                      <a:noFill/>
                    </a:lnT>
                    <a:lnB>
                      <a:noFill/>
                    </a:lnB>
                  </a:tcPr>
                </a:tc>
                <a:tc>
                  <a:txBody>
                    <a:bodyPr/>
                    <a:lstStyle/>
                    <a:p>
                      <a:pPr algn="l" rtl="0" fontAlgn="ctr"/>
                      <a:r>
                        <a:rPr lang="sv-SE" sz="800" b="0" i="1" u="none" strike="noStrike">
                          <a:solidFill>
                            <a:schemeClr val="bg1"/>
                          </a:solidFill>
                          <a:effectLst/>
                          <a:latin typeface="Calibri" panose="020F0502020204030204" pitchFamily="34" charset="0"/>
                        </a:rPr>
                        <a:t>Hemmalag laguppställning</a:t>
                      </a:r>
                    </a:p>
                  </a:txBody>
                  <a:tcPr marL="5892" marR="5892" marT="5892" marB="0" anchor="ctr">
                    <a:lnL>
                      <a:noFill/>
                    </a:lnL>
                    <a:lnR>
                      <a:noFill/>
                    </a:lnR>
                    <a:lnT>
                      <a:noFill/>
                    </a:lnT>
                    <a:lnB>
                      <a:noFill/>
                    </a:lnB>
                  </a:tcPr>
                </a:tc>
                <a:extLst>
                  <a:ext uri="{0D108BD9-81ED-4DB2-BD59-A6C34878D82A}">
                    <a16:rowId xmlns:a16="http://schemas.microsoft.com/office/drawing/2014/main" val="993260412"/>
                  </a:ext>
                </a:extLst>
              </a:tr>
              <a:tr h="162336">
                <a:tc>
                  <a:txBody>
                    <a:bodyPr/>
                    <a:lstStyle/>
                    <a:p>
                      <a:pPr algn="l" rtl="0" fontAlgn="ctr"/>
                      <a:r>
                        <a:rPr lang="sv-SE" sz="800" b="0" i="1" u="none" strike="noStrike">
                          <a:solidFill>
                            <a:schemeClr val="bg1"/>
                          </a:solidFill>
                          <a:effectLst/>
                          <a:latin typeface="Calibri" panose="020F0502020204030204" pitchFamily="34" charset="0"/>
                        </a:rPr>
                        <a:t>18.59</a:t>
                      </a:r>
                    </a:p>
                  </a:txBody>
                  <a:tcPr marL="5892" marR="5892" marT="5892" marB="0" anchor="ctr">
                    <a:lnL>
                      <a:noFill/>
                    </a:lnL>
                    <a:lnR>
                      <a:noFill/>
                    </a:lnR>
                    <a:lnT>
                      <a:noFill/>
                    </a:lnT>
                    <a:lnB>
                      <a:noFill/>
                    </a:lnB>
                  </a:tcPr>
                </a:tc>
                <a:tc>
                  <a:txBody>
                    <a:bodyPr/>
                    <a:lstStyle/>
                    <a:p>
                      <a:pPr algn="l" rtl="0" fontAlgn="ctr"/>
                      <a:r>
                        <a:rPr lang="sv-SE" sz="800" b="0" i="1" u="none" strike="noStrike">
                          <a:solidFill>
                            <a:schemeClr val="bg1"/>
                          </a:solidFill>
                          <a:effectLst/>
                          <a:latin typeface="Calibri" panose="020F0502020204030204" pitchFamily="34" charset="0"/>
                        </a:rPr>
                        <a:t>Domare presenteras</a:t>
                      </a:r>
                    </a:p>
                  </a:txBody>
                  <a:tcPr marL="5892" marR="5892" marT="5892" marB="0" anchor="ctr">
                    <a:lnL>
                      <a:noFill/>
                    </a:lnL>
                    <a:lnR>
                      <a:noFill/>
                    </a:lnR>
                    <a:lnT>
                      <a:noFill/>
                    </a:lnT>
                    <a:lnB>
                      <a:noFill/>
                    </a:lnB>
                  </a:tcPr>
                </a:tc>
                <a:extLst>
                  <a:ext uri="{0D108BD9-81ED-4DB2-BD59-A6C34878D82A}">
                    <a16:rowId xmlns:a16="http://schemas.microsoft.com/office/drawing/2014/main" val="3322361335"/>
                  </a:ext>
                </a:extLst>
              </a:tr>
              <a:tr h="162336">
                <a:tc>
                  <a:txBody>
                    <a:bodyPr/>
                    <a:lstStyle/>
                    <a:p>
                      <a:pPr algn="l" rtl="0" fontAlgn="ctr"/>
                      <a:r>
                        <a:rPr lang="sv-SE" sz="800" b="1" i="0" u="none" strike="noStrike">
                          <a:solidFill>
                            <a:schemeClr val="bg1"/>
                          </a:solidFill>
                          <a:effectLst/>
                          <a:latin typeface="Calibri" panose="020F0502020204030204" pitchFamily="34" charset="0"/>
                        </a:rPr>
                        <a:t>18.59:40</a:t>
                      </a:r>
                    </a:p>
                  </a:txBody>
                  <a:tcPr marL="5892" marR="5892" marT="5892" marB="0" anchor="ctr">
                    <a:lnL>
                      <a:noFill/>
                    </a:lnL>
                    <a:lnR>
                      <a:noFill/>
                    </a:lnR>
                    <a:lnT>
                      <a:noFill/>
                    </a:lnT>
                    <a:lnB>
                      <a:noFill/>
                    </a:lnB>
                  </a:tcPr>
                </a:tc>
                <a:tc>
                  <a:txBody>
                    <a:bodyPr/>
                    <a:lstStyle/>
                    <a:p>
                      <a:pPr algn="l" rtl="0" fontAlgn="ctr"/>
                      <a:r>
                        <a:rPr lang="sv-SE" sz="800" b="1" i="0" u="none" strike="noStrike">
                          <a:solidFill>
                            <a:schemeClr val="bg1"/>
                          </a:solidFill>
                          <a:effectLst/>
                          <a:latin typeface="Calibri" panose="020F0502020204030204" pitchFamily="34" charset="0"/>
                        </a:rPr>
                        <a:t>Hymn </a:t>
                      </a:r>
                    </a:p>
                  </a:txBody>
                  <a:tcPr marL="5892" marR="5892" marT="5892" marB="0" anchor="ctr">
                    <a:lnL>
                      <a:noFill/>
                    </a:lnL>
                    <a:lnR>
                      <a:noFill/>
                    </a:lnR>
                    <a:lnT>
                      <a:noFill/>
                    </a:lnT>
                    <a:lnB>
                      <a:noFill/>
                    </a:lnB>
                  </a:tcPr>
                </a:tc>
                <a:extLst>
                  <a:ext uri="{0D108BD9-81ED-4DB2-BD59-A6C34878D82A}">
                    <a16:rowId xmlns:a16="http://schemas.microsoft.com/office/drawing/2014/main" val="585894708"/>
                  </a:ext>
                </a:extLst>
              </a:tr>
              <a:tr h="162336">
                <a:tc>
                  <a:txBody>
                    <a:bodyPr/>
                    <a:lstStyle/>
                    <a:p>
                      <a:pPr algn="l" rtl="0" fontAlgn="ctr"/>
                      <a:r>
                        <a:rPr lang="sv-SE" sz="800" b="1" i="0" u="none" strike="noStrike">
                          <a:solidFill>
                            <a:schemeClr val="bg1"/>
                          </a:solidFill>
                          <a:effectLst/>
                          <a:latin typeface="Calibri" panose="020F0502020204030204" pitchFamily="34" charset="0"/>
                        </a:rPr>
                        <a:t>19.00</a:t>
                      </a:r>
                    </a:p>
                  </a:txBody>
                  <a:tcPr marL="5892" marR="5892" marT="5892" marB="0" anchor="ctr">
                    <a:lnL>
                      <a:noFill/>
                    </a:lnL>
                    <a:lnR>
                      <a:noFill/>
                    </a:lnR>
                    <a:lnT>
                      <a:noFill/>
                    </a:lnT>
                    <a:lnB>
                      <a:noFill/>
                    </a:lnB>
                  </a:tcPr>
                </a:tc>
                <a:tc>
                  <a:txBody>
                    <a:bodyPr/>
                    <a:lstStyle/>
                    <a:p>
                      <a:pPr algn="l" rtl="0" fontAlgn="ctr"/>
                      <a:r>
                        <a:rPr lang="sv-SE" sz="800" b="1" i="0" u="none" strike="noStrike">
                          <a:solidFill>
                            <a:schemeClr val="bg1"/>
                          </a:solidFill>
                          <a:effectLst/>
                          <a:latin typeface="Calibri" panose="020F0502020204030204" pitchFamily="34" charset="0"/>
                        </a:rPr>
                        <a:t>Matchstart</a:t>
                      </a:r>
                    </a:p>
                  </a:txBody>
                  <a:tcPr marL="5892" marR="5892" marT="5892" marB="0" anchor="ctr">
                    <a:lnL>
                      <a:noFill/>
                    </a:lnL>
                    <a:lnR>
                      <a:noFill/>
                    </a:lnR>
                    <a:lnT>
                      <a:noFill/>
                    </a:lnT>
                    <a:lnB>
                      <a:noFill/>
                    </a:lnB>
                  </a:tcPr>
                </a:tc>
                <a:extLst>
                  <a:ext uri="{0D108BD9-81ED-4DB2-BD59-A6C34878D82A}">
                    <a16:rowId xmlns:a16="http://schemas.microsoft.com/office/drawing/2014/main" val="183725298"/>
                  </a:ext>
                </a:extLst>
              </a:tr>
              <a:tr h="162336">
                <a:tc>
                  <a:txBody>
                    <a:bodyPr/>
                    <a:lstStyle/>
                    <a:p>
                      <a:pPr algn="l" rtl="0" fontAlgn="ctr"/>
                      <a:r>
                        <a:rPr lang="sv-SE" sz="800" b="1" i="0" u="none" strike="noStrike">
                          <a:solidFill>
                            <a:schemeClr val="bg1"/>
                          </a:solidFill>
                          <a:effectLst/>
                          <a:latin typeface="Calibri" panose="020F0502020204030204" pitchFamily="34" charset="0"/>
                        </a:rPr>
                        <a:t>Start 2:a halvlek</a:t>
                      </a:r>
                    </a:p>
                  </a:txBody>
                  <a:tcPr marL="5892" marR="5892" marT="5892" marB="0" anchor="ctr">
                    <a:lnL>
                      <a:noFill/>
                    </a:lnL>
                    <a:lnR>
                      <a:noFill/>
                    </a:lnR>
                    <a:lnT>
                      <a:noFill/>
                    </a:lnT>
                    <a:lnB>
                      <a:noFill/>
                    </a:lnB>
                  </a:tcPr>
                </a:tc>
                <a:tc>
                  <a:txBody>
                    <a:bodyPr/>
                    <a:lstStyle/>
                    <a:p>
                      <a:pPr algn="l" rtl="0" fontAlgn="ctr"/>
                      <a:r>
                        <a:rPr lang="sv-SE" sz="800" b="1" i="0" u="none" strike="noStrike">
                          <a:solidFill>
                            <a:schemeClr val="bg1"/>
                          </a:solidFill>
                          <a:effectLst/>
                          <a:latin typeface="Calibri" panose="020F0502020204030204" pitchFamily="34" charset="0"/>
                        </a:rPr>
                        <a:t>Hymn före avslag (20 sek)</a:t>
                      </a:r>
                    </a:p>
                  </a:txBody>
                  <a:tcPr marL="5892" marR="5892" marT="5892" marB="0" anchor="ctr">
                    <a:lnL>
                      <a:noFill/>
                    </a:lnL>
                    <a:lnR>
                      <a:noFill/>
                    </a:lnR>
                    <a:lnT>
                      <a:noFill/>
                    </a:lnT>
                    <a:lnB>
                      <a:noFill/>
                    </a:lnB>
                  </a:tcPr>
                </a:tc>
                <a:extLst>
                  <a:ext uri="{0D108BD9-81ED-4DB2-BD59-A6C34878D82A}">
                    <a16:rowId xmlns:a16="http://schemas.microsoft.com/office/drawing/2014/main" val="4089183646"/>
                  </a:ext>
                </a:extLst>
              </a:tr>
              <a:tr h="155082">
                <a:tc>
                  <a:txBody>
                    <a:bodyPr/>
                    <a:lstStyle/>
                    <a:p>
                      <a:pPr algn="l" fontAlgn="b"/>
                      <a:endParaRPr lang="sv-SE" sz="800" b="0" i="0" u="none" strike="noStrike">
                        <a:solidFill>
                          <a:schemeClr val="bg1"/>
                        </a:solidFill>
                        <a:effectLst/>
                        <a:latin typeface="Calibri" panose="020F0502020204030204" pitchFamily="34" charset="0"/>
                      </a:endParaRPr>
                    </a:p>
                  </a:txBody>
                  <a:tcPr marL="5892" marR="5892" marT="5892" marB="0" anchor="b">
                    <a:lnL>
                      <a:noFill/>
                    </a:lnL>
                    <a:lnR>
                      <a:noFill/>
                    </a:lnR>
                    <a:lnT>
                      <a:noFill/>
                    </a:lnT>
                    <a:lnB>
                      <a:noFill/>
                    </a:lnB>
                  </a:tcPr>
                </a:tc>
                <a:tc>
                  <a:txBody>
                    <a:bodyPr/>
                    <a:lstStyle/>
                    <a:p>
                      <a:pPr algn="l" fontAlgn="b"/>
                      <a:endParaRPr lang="sv-SE" sz="800" b="0" i="0" u="none" strike="noStrike">
                        <a:solidFill>
                          <a:schemeClr val="bg1"/>
                        </a:solidFill>
                        <a:effectLst/>
                        <a:latin typeface="Calibri" panose="020F0502020204030204" pitchFamily="34" charset="0"/>
                      </a:endParaRPr>
                    </a:p>
                  </a:txBody>
                  <a:tcPr marL="5892" marR="5892" marT="5892" marB="0" anchor="b">
                    <a:lnL>
                      <a:noFill/>
                    </a:lnL>
                    <a:lnR>
                      <a:noFill/>
                    </a:lnR>
                    <a:lnT>
                      <a:noFill/>
                    </a:lnT>
                    <a:lnB>
                      <a:noFill/>
                    </a:lnB>
                  </a:tcPr>
                </a:tc>
                <a:extLst>
                  <a:ext uri="{0D108BD9-81ED-4DB2-BD59-A6C34878D82A}">
                    <a16:rowId xmlns:a16="http://schemas.microsoft.com/office/drawing/2014/main" val="2709479084"/>
                  </a:ext>
                </a:extLst>
              </a:tr>
              <a:tr h="162336">
                <a:tc gridSpan="2">
                  <a:txBody>
                    <a:bodyPr/>
                    <a:lstStyle/>
                    <a:p>
                      <a:pPr algn="l" rtl="0" fontAlgn="ctr"/>
                      <a:r>
                        <a:rPr lang="sv-SE" sz="800" b="1" i="0" u="none" strike="noStrike">
                          <a:solidFill>
                            <a:schemeClr val="bg1"/>
                          </a:solidFill>
                          <a:effectLst/>
                          <a:latin typeface="Calibri" panose="020F0502020204030204" pitchFamily="34" charset="0"/>
                        </a:rPr>
                        <a:t>Fet text är fastställda tider</a:t>
                      </a:r>
                      <a:r>
                        <a:rPr lang="sv-SE" sz="800" b="0" i="0" u="none" strike="noStrike">
                          <a:solidFill>
                            <a:schemeClr val="bg1"/>
                          </a:solidFill>
                          <a:effectLst/>
                          <a:latin typeface="Calibri" panose="020F0502020204030204" pitchFamily="34" charset="0"/>
                        </a:rPr>
                        <a:t> som gäller alla. För kursiva texter är tiderna ej fastställda, </a:t>
                      </a:r>
                      <a:r>
                        <a:rPr lang="sv-SE" sz="800" b="0" i="0" u="sng" strike="noStrike">
                          <a:solidFill>
                            <a:schemeClr val="bg1"/>
                          </a:solidFill>
                          <a:effectLst/>
                          <a:latin typeface="Calibri" panose="020F0502020204030204" pitchFamily="34" charset="0"/>
                        </a:rPr>
                        <a:t>enbart ordningsföljd. (flexibel entrè)</a:t>
                      </a:r>
                      <a:endParaRPr lang="sv-SE" sz="800" b="0" i="0" u="none" strike="noStrike">
                        <a:solidFill>
                          <a:schemeClr val="bg1"/>
                        </a:solidFill>
                        <a:effectLst/>
                        <a:latin typeface="Calibri" panose="020F0502020204030204" pitchFamily="34" charset="0"/>
                      </a:endParaRPr>
                    </a:p>
                  </a:txBody>
                  <a:tcPr marL="5892" marR="5892" marT="5892" marB="0" anchor="ctr">
                    <a:lnL>
                      <a:noFill/>
                    </a:lnL>
                    <a:lnR>
                      <a:noFill/>
                    </a:lnR>
                    <a:lnT>
                      <a:noFill/>
                    </a:lnT>
                    <a:lnB>
                      <a:noFill/>
                    </a:lnB>
                  </a:tcPr>
                </a:tc>
                <a:tc hMerge="1">
                  <a:txBody>
                    <a:bodyPr/>
                    <a:lstStyle/>
                    <a:p>
                      <a:endParaRPr lang="sv-SE"/>
                    </a:p>
                  </a:txBody>
                  <a:tcPr/>
                </a:tc>
                <a:extLst>
                  <a:ext uri="{0D108BD9-81ED-4DB2-BD59-A6C34878D82A}">
                    <a16:rowId xmlns:a16="http://schemas.microsoft.com/office/drawing/2014/main" val="2520279778"/>
                  </a:ext>
                </a:extLst>
              </a:tr>
              <a:tr h="162336">
                <a:tc gridSpan="2">
                  <a:txBody>
                    <a:bodyPr/>
                    <a:lstStyle/>
                    <a:p>
                      <a:pPr algn="l" rtl="0" fontAlgn="ctr"/>
                      <a:r>
                        <a:rPr lang="sv-SE" sz="800" b="0" i="0" u="none" strike="noStrike">
                          <a:solidFill>
                            <a:schemeClr val="bg1"/>
                          </a:solidFill>
                          <a:effectLst/>
                          <a:latin typeface="Calibri" panose="020F0502020204030204" pitchFamily="34" charset="0"/>
                        </a:rPr>
                        <a:t>(tider i förhållande till matchstart gäller även vid annan matchstart än kl 19.00. Då självklart med andra klockslag)</a:t>
                      </a:r>
                    </a:p>
                  </a:txBody>
                  <a:tcPr marL="5892" marR="5892" marT="5892" marB="0" anchor="ctr">
                    <a:lnL>
                      <a:noFill/>
                    </a:lnL>
                    <a:lnR>
                      <a:noFill/>
                    </a:lnR>
                    <a:lnT>
                      <a:noFill/>
                    </a:lnT>
                    <a:lnB>
                      <a:noFill/>
                    </a:lnB>
                  </a:tcPr>
                </a:tc>
                <a:tc hMerge="1">
                  <a:txBody>
                    <a:bodyPr/>
                    <a:lstStyle/>
                    <a:p>
                      <a:endParaRPr lang="sv-SE"/>
                    </a:p>
                  </a:txBody>
                  <a:tcPr/>
                </a:tc>
                <a:extLst>
                  <a:ext uri="{0D108BD9-81ED-4DB2-BD59-A6C34878D82A}">
                    <a16:rowId xmlns:a16="http://schemas.microsoft.com/office/drawing/2014/main" val="1219104747"/>
                  </a:ext>
                </a:extLst>
              </a:tr>
              <a:tr h="162336">
                <a:tc gridSpan="2">
                  <a:txBody>
                    <a:bodyPr/>
                    <a:lstStyle/>
                    <a:p>
                      <a:pPr algn="l" fontAlgn="b"/>
                      <a:r>
                        <a:rPr lang="sv-SE" sz="800" b="0" i="0" u="none" strike="noStrike" dirty="0">
                          <a:solidFill>
                            <a:schemeClr val="bg1"/>
                          </a:solidFill>
                          <a:effectLst/>
                          <a:latin typeface="Calibri" panose="020F0502020204030204" pitchFamily="34" charset="0"/>
                        </a:rPr>
                        <a:t>*) Hemmalaget </a:t>
                      </a:r>
                      <a:r>
                        <a:rPr lang="sv-SE" sz="800" b="0" i="0" u="none" strike="noStrike" dirty="0" err="1">
                          <a:solidFill>
                            <a:schemeClr val="bg1"/>
                          </a:solidFill>
                          <a:effectLst/>
                          <a:latin typeface="Calibri" panose="020F0502020204030204" pitchFamily="34" charset="0"/>
                        </a:rPr>
                        <a:t>beestämmer</a:t>
                      </a:r>
                      <a:r>
                        <a:rPr lang="sv-SE" sz="800" b="0" i="0" u="none" strike="noStrike" dirty="0">
                          <a:solidFill>
                            <a:schemeClr val="bg1"/>
                          </a:solidFill>
                          <a:effectLst/>
                          <a:latin typeface="Calibri" panose="020F0502020204030204" pitchFamily="34" charset="0"/>
                        </a:rPr>
                        <a:t> slutgiltigt turordningen på lagens entré. Något som </a:t>
                      </a:r>
                      <a:r>
                        <a:rPr lang="sv-SE" sz="800" b="1" i="0" u="none" strike="noStrike" dirty="0">
                          <a:solidFill>
                            <a:schemeClr val="bg1"/>
                          </a:solidFill>
                          <a:effectLst/>
                          <a:latin typeface="Calibri" panose="020F0502020204030204" pitchFamily="34" charset="0"/>
                        </a:rPr>
                        <a:t>SKA RESPEKTERAS av bortalaget!</a:t>
                      </a:r>
                      <a:endParaRPr lang="sv-SE" sz="800" b="0" i="0" u="none" strike="noStrike" dirty="0">
                        <a:solidFill>
                          <a:schemeClr val="bg1"/>
                        </a:solidFill>
                        <a:effectLst/>
                        <a:latin typeface="Calibri" panose="020F0502020204030204" pitchFamily="34" charset="0"/>
                      </a:endParaRPr>
                    </a:p>
                  </a:txBody>
                  <a:tcPr marL="5892" marR="5892" marT="5892" marB="0" anchor="b">
                    <a:lnL>
                      <a:noFill/>
                    </a:lnL>
                    <a:lnR>
                      <a:noFill/>
                    </a:lnR>
                    <a:lnT>
                      <a:noFill/>
                    </a:lnT>
                    <a:lnB>
                      <a:noFill/>
                    </a:lnB>
                  </a:tcPr>
                </a:tc>
                <a:tc hMerge="1">
                  <a:txBody>
                    <a:bodyPr/>
                    <a:lstStyle/>
                    <a:p>
                      <a:endParaRPr lang="sv-SE"/>
                    </a:p>
                  </a:txBody>
                  <a:tcPr/>
                </a:tc>
                <a:extLst>
                  <a:ext uri="{0D108BD9-81ED-4DB2-BD59-A6C34878D82A}">
                    <a16:rowId xmlns:a16="http://schemas.microsoft.com/office/drawing/2014/main" val="1581696362"/>
                  </a:ext>
                </a:extLst>
              </a:tr>
            </a:tbl>
          </a:graphicData>
        </a:graphic>
      </p:graphicFrame>
    </p:spTree>
    <p:extLst>
      <p:ext uri="{BB962C8B-B14F-4D97-AF65-F5344CB8AC3E}">
        <p14:creationId xmlns:p14="http://schemas.microsoft.com/office/powerpoint/2010/main" val="29732407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24890" y="1219200"/>
            <a:ext cx="10542219" cy="603422"/>
          </a:xfrm>
          <a:prstGeom prst="rect">
            <a:avLst/>
          </a:prstGeom>
        </p:spPr>
        <p:txBody>
          <a:bodyPr vert="horz" wrap="square" lIns="0" tIns="170866" rIns="0" bIns="0" rtlCol="0">
            <a:spAutoFit/>
          </a:bodyPr>
          <a:lstStyle/>
          <a:p>
            <a:pPr marL="12700">
              <a:lnSpc>
                <a:spcPct val="100000"/>
              </a:lnSpc>
              <a:spcBef>
                <a:spcPts val="95"/>
              </a:spcBef>
            </a:pPr>
            <a:r>
              <a:rPr dirty="0"/>
              <a:t>Före</a:t>
            </a:r>
            <a:r>
              <a:rPr spc="-75" dirty="0"/>
              <a:t> </a:t>
            </a:r>
            <a:r>
              <a:rPr dirty="0"/>
              <a:t>evenemanget</a:t>
            </a:r>
            <a:r>
              <a:rPr spc="-40" dirty="0"/>
              <a:t> </a:t>
            </a:r>
            <a:r>
              <a:rPr dirty="0"/>
              <a:t>–</a:t>
            </a:r>
            <a:r>
              <a:rPr spc="-80" dirty="0"/>
              <a:t> </a:t>
            </a:r>
            <a:r>
              <a:rPr dirty="0"/>
              <a:t>innan</a:t>
            </a:r>
            <a:r>
              <a:rPr spc="-90" dirty="0"/>
              <a:t> </a:t>
            </a:r>
            <a:r>
              <a:rPr dirty="0" err="1"/>
              <a:t>matchen</a:t>
            </a:r>
            <a:r>
              <a:rPr spc="-70" dirty="0"/>
              <a:t> </a:t>
            </a:r>
            <a:r>
              <a:rPr spc="-10" dirty="0" err="1"/>
              <a:t>börjar</a:t>
            </a:r>
            <a:r>
              <a:rPr lang="sv-SE" spc="-10" dirty="0"/>
              <a:t>: Hymn</a:t>
            </a:r>
            <a:endParaRPr spc="-10" dirty="0"/>
          </a:p>
        </p:txBody>
      </p:sp>
      <p:sp>
        <p:nvSpPr>
          <p:cNvPr id="5" name="object 5"/>
          <p:cNvSpPr txBox="1">
            <a:spLocks noGrp="1"/>
          </p:cNvSpPr>
          <p:nvPr>
            <p:ph type="sldNum" sz="quarter" idx="7"/>
          </p:nvPr>
        </p:nvSpPr>
        <p:spPr>
          <a:xfrm>
            <a:off x="11383009" y="6545487"/>
            <a:ext cx="259715" cy="196215"/>
          </a:xfrm>
          <a:prstGeom prst="rect">
            <a:avLst/>
          </a:prstGeom>
        </p:spPr>
        <p:txBody>
          <a:bodyPr vert="horz" wrap="square" lIns="0" tIns="0" rIns="0" bIns="0" rtlCol="0">
            <a:spAutoFit/>
          </a:bodyPr>
          <a:lstStyle>
            <a:defPPr>
              <a:defRPr kern="0"/>
            </a:defPPr>
            <a:lvl1pPr>
              <a:defRPr sz="1200" b="0" i="0">
                <a:solidFill>
                  <a:schemeClr val="bg1"/>
                </a:solidFill>
                <a:latin typeface="Arial"/>
                <a:cs typeface="Arial"/>
              </a:defRPr>
            </a:lvl1pPr>
          </a:lstStyle>
          <a:p>
            <a:pPr marL="38100">
              <a:lnSpc>
                <a:spcPts val="1425"/>
              </a:lnSpc>
            </a:pPr>
            <a:fld id="{81D60167-4931-47E6-BA6A-407CBD079E47}" type="slidenum">
              <a:rPr lang="sv-SE" spc="-25" smtClean="0"/>
              <a:pPr marL="38100">
                <a:lnSpc>
                  <a:spcPts val="1425"/>
                </a:lnSpc>
              </a:pPr>
              <a:t>57</a:t>
            </a:fld>
            <a:endParaRPr spc="-25" dirty="0"/>
          </a:p>
        </p:txBody>
      </p:sp>
      <p:sp>
        <p:nvSpPr>
          <p:cNvPr id="3" name="object 3"/>
          <p:cNvSpPr txBox="1"/>
          <p:nvPr/>
        </p:nvSpPr>
        <p:spPr>
          <a:xfrm>
            <a:off x="827024" y="2057400"/>
            <a:ext cx="9764776" cy="4245393"/>
          </a:xfrm>
          <a:prstGeom prst="rect">
            <a:avLst/>
          </a:prstGeom>
        </p:spPr>
        <p:txBody>
          <a:bodyPr vert="horz" wrap="square" lIns="0" tIns="48895" rIns="0" bIns="0" rtlCol="0">
            <a:spAutoFit/>
          </a:bodyPr>
          <a:lstStyle/>
          <a:p>
            <a:pPr marL="12700">
              <a:lnSpc>
                <a:spcPct val="100000"/>
              </a:lnSpc>
              <a:spcBef>
                <a:spcPts val="385"/>
              </a:spcBef>
            </a:pPr>
            <a:r>
              <a:rPr lang="sv-SE" sz="1200" b="1" dirty="0">
                <a:solidFill>
                  <a:schemeClr val="bg1"/>
                </a:solidFill>
                <a:uFill>
                  <a:solidFill>
                    <a:srgbClr val="FFFFFF"/>
                  </a:solidFill>
                </a:uFill>
                <a:latin typeface="Arial"/>
                <a:cs typeface="Arial"/>
              </a:rPr>
              <a:t>Instruktioner - körschema Hymn Svensk Elitbandy</a:t>
            </a:r>
          </a:p>
          <a:p>
            <a:pPr marL="12700">
              <a:lnSpc>
                <a:spcPct val="100000"/>
              </a:lnSpc>
              <a:spcBef>
                <a:spcPts val="385"/>
              </a:spcBef>
            </a:pPr>
            <a:r>
              <a:rPr lang="sv-SE" sz="1200" dirty="0">
                <a:solidFill>
                  <a:schemeClr val="bg1"/>
                </a:solidFill>
                <a:uFill>
                  <a:solidFill>
                    <a:srgbClr val="FFFFFF"/>
                  </a:solidFill>
                </a:uFill>
                <a:latin typeface="Arial"/>
                <a:cs typeface="Arial"/>
              </a:rPr>
              <a:t> </a:t>
            </a:r>
          </a:p>
          <a:p>
            <a:pPr marL="12700">
              <a:lnSpc>
                <a:spcPct val="100000"/>
              </a:lnSpc>
              <a:spcBef>
                <a:spcPts val="385"/>
              </a:spcBef>
            </a:pPr>
            <a:r>
              <a:rPr lang="sv-SE" sz="1200" dirty="0">
                <a:solidFill>
                  <a:schemeClr val="bg1"/>
                </a:solidFill>
                <a:uFill>
                  <a:solidFill>
                    <a:srgbClr val="FFFFFF"/>
                  </a:solidFill>
                </a:uFill>
                <a:latin typeface="Arial"/>
                <a:cs typeface="Arial"/>
              </a:rPr>
              <a:t>Obligatoriska tillfällen i samband med elitseriematch. Två (2) tillfällen.</a:t>
            </a:r>
          </a:p>
          <a:p>
            <a:pPr marL="12700">
              <a:lnSpc>
                <a:spcPct val="100000"/>
              </a:lnSpc>
              <a:spcBef>
                <a:spcPts val="385"/>
              </a:spcBef>
            </a:pPr>
            <a:r>
              <a:rPr lang="sv-SE" sz="1200" dirty="0">
                <a:solidFill>
                  <a:schemeClr val="bg1"/>
                </a:solidFill>
                <a:uFill>
                  <a:solidFill>
                    <a:srgbClr val="FFFFFF"/>
                  </a:solidFill>
                </a:uFill>
                <a:latin typeface="Arial"/>
                <a:cs typeface="Arial"/>
              </a:rPr>
              <a:t>Variant: 20 sekunders versionen (tonar ut efter 16 sek)</a:t>
            </a:r>
          </a:p>
          <a:p>
            <a:pPr marL="361950" indent="-349250">
              <a:lnSpc>
                <a:spcPct val="100000"/>
              </a:lnSpc>
              <a:spcBef>
                <a:spcPts val="385"/>
              </a:spcBef>
            </a:pPr>
            <a:r>
              <a:rPr lang="sv-SE" sz="1200" dirty="0">
                <a:solidFill>
                  <a:schemeClr val="bg1"/>
                </a:solidFill>
                <a:uFill>
                  <a:solidFill>
                    <a:srgbClr val="FFFFFF"/>
                  </a:solidFill>
                </a:uFill>
                <a:latin typeface="Arial"/>
                <a:cs typeface="Arial"/>
              </a:rPr>
              <a:t> </a:t>
            </a:r>
          </a:p>
          <a:p>
            <a:pPr marL="361950" indent="-349250">
              <a:lnSpc>
                <a:spcPct val="100000"/>
              </a:lnSpc>
              <a:spcBef>
                <a:spcPts val="385"/>
              </a:spcBef>
            </a:pPr>
            <a:r>
              <a:rPr lang="sv-SE" sz="1200" dirty="0">
                <a:solidFill>
                  <a:schemeClr val="bg1"/>
                </a:solidFill>
                <a:uFill>
                  <a:solidFill>
                    <a:srgbClr val="FFFFFF"/>
                  </a:solidFill>
                </a:uFill>
                <a:latin typeface="Arial"/>
                <a:cs typeface="Arial"/>
              </a:rPr>
              <a:t>1.	Körs i direkt anslutning till avslag 1:a halvlek </a:t>
            </a:r>
          </a:p>
          <a:p>
            <a:pPr marL="361950" indent="-349250">
              <a:lnSpc>
                <a:spcPct val="100000"/>
              </a:lnSpc>
              <a:spcBef>
                <a:spcPts val="385"/>
              </a:spcBef>
            </a:pPr>
            <a:r>
              <a:rPr lang="sv-SE" sz="1200" dirty="0">
                <a:solidFill>
                  <a:schemeClr val="bg1"/>
                </a:solidFill>
                <a:uFill>
                  <a:solidFill>
                    <a:srgbClr val="FFFFFF"/>
                  </a:solidFill>
                </a:uFill>
                <a:latin typeface="Arial"/>
                <a:cs typeface="Arial"/>
              </a:rPr>
              <a:t>	(direkt anslutning till att domarna blåser igång match - synkas)</a:t>
            </a:r>
          </a:p>
          <a:p>
            <a:pPr marL="361950" indent="-349250">
              <a:lnSpc>
                <a:spcPct val="100000"/>
              </a:lnSpc>
              <a:spcBef>
                <a:spcPts val="385"/>
              </a:spcBef>
            </a:pPr>
            <a:r>
              <a:rPr lang="sv-SE" sz="1200" dirty="0">
                <a:solidFill>
                  <a:schemeClr val="bg1"/>
                </a:solidFill>
                <a:uFill>
                  <a:solidFill>
                    <a:srgbClr val="FFFFFF"/>
                  </a:solidFill>
                </a:uFill>
                <a:latin typeface="Arial"/>
                <a:cs typeface="Arial"/>
              </a:rPr>
              <a:t>2.	Körs i direkt anslutning till avslag 2:a halvlek </a:t>
            </a:r>
          </a:p>
          <a:p>
            <a:pPr marL="361950" indent="-349250">
              <a:lnSpc>
                <a:spcPct val="100000"/>
              </a:lnSpc>
              <a:spcBef>
                <a:spcPts val="385"/>
              </a:spcBef>
            </a:pPr>
            <a:r>
              <a:rPr lang="sv-SE" sz="1200" dirty="0">
                <a:solidFill>
                  <a:schemeClr val="bg1"/>
                </a:solidFill>
                <a:uFill>
                  <a:solidFill>
                    <a:srgbClr val="FFFFFF"/>
                  </a:solidFill>
                </a:uFill>
                <a:latin typeface="Arial"/>
                <a:cs typeface="Arial"/>
              </a:rPr>
              <a:t>	(direkt anslutning till att domarna blåser igång 2:a halvlek - synkas)</a:t>
            </a:r>
          </a:p>
          <a:p>
            <a:pPr marL="361950" indent="-349250">
              <a:lnSpc>
                <a:spcPct val="100000"/>
              </a:lnSpc>
              <a:spcBef>
                <a:spcPts val="385"/>
              </a:spcBef>
            </a:pPr>
            <a:r>
              <a:rPr lang="sv-SE" sz="1200" dirty="0">
                <a:solidFill>
                  <a:schemeClr val="bg1"/>
                </a:solidFill>
                <a:uFill>
                  <a:solidFill>
                    <a:srgbClr val="FFFFFF"/>
                  </a:solidFill>
                </a:uFill>
                <a:latin typeface="Arial"/>
                <a:cs typeface="Arial"/>
              </a:rPr>
              <a:t> </a:t>
            </a:r>
          </a:p>
          <a:p>
            <a:pPr marL="361950" indent="-349250">
              <a:lnSpc>
                <a:spcPct val="100000"/>
              </a:lnSpc>
              <a:spcBef>
                <a:spcPts val="385"/>
              </a:spcBef>
            </a:pPr>
            <a:r>
              <a:rPr lang="sv-SE" sz="1200" dirty="0">
                <a:solidFill>
                  <a:schemeClr val="bg1"/>
                </a:solidFill>
                <a:uFill>
                  <a:solidFill>
                    <a:srgbClr val="FFFFFF"/>
                  </a:solidFill>
                </a:uFill>
                <a:latin typeface="Arial"/>
                <a:cs typeface="Arial"/>
              </a:rPr>
              <a:t>Övrig användning av HYMN Svensk Elitbandy</a:t>
            </a:r>
          </a:p>
          <a:p>
            <a:pPr marL="361950" indent="-349250">
              <a:lnSpc>
                <a:spcPct val="100000"/>
              </a:lnSpc>
              <a:spcBef>
                <a:spcPts val="385"/>
              </a:spcBef>
            </a:pPr>
            <a:r>
              <a:rPr lang="sv-SE" sz="1200" dirty="0">
                <a:solidFill>
                  <a:schemeClr val="bg1"/>
                </a:solidFill>
                <a:uFill>
                  <a:solidFill>
                    <a:srgbClr val="FFFFFF"/>
                  </a:solidFill>
                </a:uFill>
                <a:latin typeface="Arial"/>
                <a:cs typeface="Arial"/>
              </a:rPr>
              <a:t>1.	Den längre varianten (30sek) kan användas vid bortalagets entré.</a:t>
            </a:r>
          </a:p>
          <a:p>
            <a:pPr marL="361950" indent="-349250">
              <a:lnSpc>
                <a:spcPct val="100000"/>
              </a:lnSpc>
              <a:spcBef>
                <a:spcPts val="385"/>
              </a:spcBef>
            </a:pPr>
            <a:r>
              <a:rPr lang="sv-SE" sz="1200" dirty="0">
                <a:solidFill>
                  <a:schemeClr val="bg1"/>
                </a:solidFill>
                <a:uFill>
                  <a:solidFill>
                    <a:srgbClr val="FFFFFF"/>
                  </a:solidFill>
                </a:uFill>
                <a:latin typeface="Arial"/>
                <a:cs typeface="Arial"/>
              </a:rPr>
              <a:t>2.	Hymnen kan även med fördel användas vid det egna lagets entré. </a:t>
            </a:r>
          </a:p>
          <a:p>
            <a:pPr marL="361950" indent="-349250">
              <a:lnSpc>
                <a:spcPct val="100000"/>
              </a:lnSpc>
              <a:spcBef>
                <a:spcPts val="385"/>
              </a:spcBef>
            </a:pPr>
            <a:r>
              <a:rPr lang="sv-SE" sz="1200" dirty="0">
                <a:solidFill>
                  <a:schemeClr val="bg1"/>
                </a:solidFill>
                <a:uFill>
                  <a:solidFill>
                    <a:srgbClr val="FFFFFF"/>
                  </a:solidFill>
                </a:uFill>
                <a:latin typeface="Arial"/>
                <a:cs typeface="Arial"/>
              </a:rPr>
              <a:t>	Ensamt eller i direktanslutning till hemmalagets egna entréarrangemang.</a:t>
            </a:r>
          </a:p>
          <a:p>
            <a:pPr marL="361950" indent="-349250">
              <a:lnSpc>
                <a:spcPct val="100000"/>
              </a:lnSpc>
              <a:spcBef>
                <a:spcPts val="385"/>
              </a:spcBef>
            </a:pPr>
            <a:r>
              <a:rPr lang="sv-SE" sz="1200" dirty="0">
                <a:solidFill>
                  <a:schemeClr val="bg1"/>
                </a:solidFill>
                <a:uFill>
                  <a:solidFill>
                    <a:srgbClr val="FFFFFF"/>
                  </a:solidFill>
                </a:uFill>
                <a:latin typeface="Arial"/>
                <a:cs typeface="Arial"/>
              </a:rPr>
              <a:t>3.	Hymn kan även läggas in i musikslingor vid matcharrangemang.</a:t>
            </a:r>
          </a:p>
          <a:p>
            <a:pPr marL="361950" indent="-349250">
              <a:lnSpc>
                <a:spcPct val="100000"/>
              </a:lnSpc>
              <a:spcBef>
                <a:spcPts val="385"/>
              </a:spcBef>
            </a:pPr>
            <a:r>
              <a:rPr lang="sv-SE" sz="1200" dirty="0">
                <a:solidFill>
                  <a:schemeClr val="bg1"/>
                </a:solidFill>
                <a:uFill>
                  <a:solidFill>
                    <a:srgbClr val="FFFFFF"/>
                  </a:solidFill>
                </a:uFill>
                <a:latin typeface="Arial"/>
                <a:cs typeface="Arial"/>
              </a:rPr>
              <a:t> </a:t>
            </a:r>
          </a:p>
          <a:p>
            <a:pPr marL="12700">
              <a:lnSpc>
                <a:spcPct val="100000"/>
              </a:lnSpc>
              <a:spcBef>
                <a:spcPts val="385"/>
              </a:spcBef>
            </a:pPr>
            <a:r>
              <a:rPr lang="sv-SE" sz="1200" dirty="0">
                <a:solidFill>
                  <a:schemeClr val="bg1"/>
                </a:solidFill>
                <a:uFill>
                  <a:solidFill>
                    <a:srgbClr val="FFFFFF"/>
                  </a:solidFill>
                </a:uFill>
                <a:latin typeface="Arial"/>
                <a:cs typeface="Arial"/>
              </a:rPr>
              <a:t>Svensk Elitbandy</a:t>
            </a:r>
          </a:p>
          <a:p>
            <a:pPr marL="12700">
              <a:lnSpc>
                <a:spcPct val="100000"/>
              </a:lnSpc>
              <a:spcBef>
                <a:spcPts val="385"/>
              </a:spcBef>
            </a:pPr>
            <a:r>
              <a:rPr lang="sv-SE" sz="1200" dirty="0">
                <a:solidFill>
                  <a:schemeClr val="bg1"/>
                </a:solidFill>
                <a:uFill>
                  <a:solidFill>
                    <a:srgbClr val="FFFFFF"/>
                  </a:solidFill>
                </a:uFill>
                <a:latin typeface="Arial"/>
                <a:cs typeface="Arial"/>
              </a:rPr>
              <a:t>Beslutat klubbmöte 2015 01 12 och gäller tillsvidare.</a:t>
            </a:r>
          </a:p>
        </p:txBody>
      </p:sp>
      <p:sp>
        <p:nvSpPr>
          <p:cNvPr id="4" name="object 4"/>
          <p:cNvSpPr txBox="1"/>
          <p:nvPr/>
        </p:nvSpPr>
        <p:spPr>
          <a:xfrm>
            <a:off x="10328275" y="898652"/>
            <a:ext cx="1480185"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Upplevelseprocessen</a:t>
            </a:r>
            <a:endParaRPr sz="1200">
              <a:latin typeface="Arial"/>
              <a:cs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70866" rIns="0" bIns="0" rtlCol="0">
            <a:spAutoFit/>
          </a:bodyPr>
          <a:lstStyle/>
          <a:p>
            <a:pPr marL="12700">
              <a:lnSpc>
                <a:spcPct val="100000"/>
              </a:lnSpc>
              <a:spcBef>
                <a:spcPts val="95"/>
              </a:spcBef>
            </a:pPr>
            <a:r>
              <a:rPr dirty="0"/>
              <a:t>Före</a:t>
            </a:r>
            <a:r>
              <a:rPr spc="-75" dirty="0"/>
              <a:t> </a:t>
            </a:r>
            <a:r>
              <a:rPr dirty="0"/>
              <a:t>evenemanget</a:t>
            </a:r>
            <a:r>
              <a:rPr spc="-40" dirty="0"/>
              <a:t> </a:t>
            </a:r>
            <a:r>
              <a:rPr dirty="0"/>
              <a:t>–</a:t>
            </a:r>
            <a:r>
              <a:rPr spc="-80" dirty="0"/>
              <a:t> </a:t>
            </a:r>
            <a:r>
              <a:rPr dirty="0"/>
              <a:t>innan</a:t>
            </a:r>
            <a:r>
              <a:rPr spc="-90" dirty="0"/>
              <a:t> </a:t>
            </a:r>
            <a:r>
              <a:rPr dirty="0"/>
              <a:t>matchen</a:t>
            </a:r>
            <a:r>
              <a:rPr spc="-70" dirty="0"/>
              <a:t> </a:t>
            </a:r>
            <a:r>
              <a:rPr spc="-10" dirty="0"/>
              <a:t>börjar</a:t>
            </a:r>
          </a:p>
        </p:txBody>
      </p:sp>
      <p:sp>
        <p:nvSpPr>
          <p:cNvPr id="5" name="object 5"/>
          <p:cNvSpPr txBox="1">
            <a:spLocks noGrp="1"/>
          </p:cNvSpPr>
          <p:nvPr>
            <p:ph type="sldNum" sz="quarter" idx="7"/>
          </p:nvPr>
        </p:nvSpPr>
        <p:spPr>
          <a:xfrm>
            <a:off x="11383009" y="6545487"/>
            <a:ext cx="259715" cy="196215"/>
          </a:xfrm>
          <a:prstGeom prst="rect">
            <a:avLst/>
          </a:prstGeom>
        </p:spPr>
        <p:txBody>
          <a:bodyPr vert="horz" wrap="square" lIns="0" tIns="0" rIns="0" bIns="0" rtlCol="0">
            <a:spAutoFit/>
          </a:bodyPr>
          <a:lstStyle>
            <a:defPPr>
              <a:defRPr kern="0"/>
            </a:defPPr>
            <a:lvl1pPr>
              <a:defRPr sz="1200" b="0" i="0">
                <a:solidFill>
                  <a:schemeClr val="bg1"/>
                </a:solidFill>
                <a:latin typeface="Arial"/>
                <a:cs typeface="Arial"/>
              </a:defRPr>
            </a:lvl1pPr>
          </a:lstStyle>
          <a:p>
            <a:pPr marL="38100">
              <a:lnSpc>
                <a:spcPts val="1425"/>
              </a:lnSpc>
            </a:pPr>
            <a:fld id="{81D60167-4931-47E6-BA6A-407CBD079E47}" type="slidenum">
              <a:rPr lang="sv-SE" spc="-25" smtClean="0"/>
              <a:pPr marL="38100">
                <a:lnSpc>
                  <a:spcPts val="1425"/>
                </a:lnSpc>
              </a:pPr>
              <a:t>58</a:t>
            </a:fld>
            <a:endParaRPr spc="-25" dirty="0"/>
          </a:p>
        </p:txBody>
      </p:sp>
      <p:sp>
        <p:nvSpPr>
          <p:cNvPr id="3" name="object 3"/>
          <p:cNvSpPr txBox="1">
            <a:spLocks noGrp="1"/>
          </p:cNvSpPr>
          <p:nvPr>
            <p:ph type="body" idx="1"/>
          </p:nvPr>
        </p:nvSpPr>
        <p:spPr>
          <a:xfrm>
            <a:off x="827024" y="2265072"/>
            <a:ext cx="10514965" cy="3504036"/>
          </a:xfrm>
          <a:prstGeom prst="rect">
            <a:avLst/>
          </a:prstGeom>
        </p:spPr>
        <p:txBody>
          <a:bodyPr vert="horz" wrap="square" lIns="0" tIns="119380" rIns="0" bIns="0" rtlCol="0">
            <a:spAutoFit/>
          </a:bodyPr>
          <a:lstStyle/>
          <a:p>
            <a:pPr marL="281940" indent="-269240">
              <a:lnSpc>
                <a:spcPct val="100000"/>
              </a:lnSpc>
              <a:spcBef>
                <a:spcPts val="940"/>
              </a:spcBef>
              <a:buFont typeface="Arial"/>
              <a:buChar char="•"/>
              <a:tabLst>
                <a:tab pos="281940" algn="l"/>
              </a:tabLst>
            </a:pPr>
            <a:r>
              <a:rPr dirty="0">
                <a:latin typeface="Arial" panose="020B0604020202020204" pitchFamily="34" charset="0"/>
                <a:cs typeface="Arial" panose="020B0604020202020204" pitchFamily="34" charset="0"/>
              </a:rPr>
              <a:t>Gör</a:t>
            </a:r>
            <a:r>
              <a:rPr spc="-30" dirty="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första</a:t>
            </a:r>
            <a:r>
              <a:rPr spc="-25" dirty="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mötet</a:t>
            </a:r>
            <a:r>
              <a:rPr spc="-20" dirty="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till</a:t>
            </a:r>
            <a:r>
              <a:rPr spc="-20" dirty="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bästa</a:t>
            </a:r>
            <a:r>
              <a:rPr spc="-25" dirty="0">
                <a:latin typeface="Arial" panose="020B0604020202020204" pitchFamily="34" charset="0"/>
                <a:cs typeface="Arial" panose="020B0604020202020204" pitchFamily="34" charset="0"/>
              </a:rPr>
              <a:t> </a:t>
            </a:r>
            <a:r>
              <a:rPr spc="-20" dirty="0">
                <a:latin typeface="Arial" panose="020B0604020202020204" pitchFamily="34" charset="0"/>
                <a:cs typeface="Arial" panose="020B0604020202020204" pitchFamily="34" charset="0"/>
              </a:rPr>
              <a:t>mötet</a:t>
            </a:r>
          </a:p>
          <a:p>
            <a:pPr marL="714375" indent="-244475">
              <a:lnSpc>
                <a:spcPct val="100000"/>
              </a:lnSpc>
              <a:spcBef>
                <a:spcPts val="640"/>
              </a:spcBef>
              <a:tabLst>
                <a:tab pos="731520" algn="l"/>
              </a:tabLst>
            </a:pPr>
            <a:r>
              <a:rPr lang="sv-SE" sz="1200" b="0" spc="-50" dirty="0">
                <a:latin typeface="Arial" panose="020B0604020202020204" pitchFamily="34" charset="0"/>
                <a:cs typeface="Arial" panose="020B0604020202020204" pitchFamily="34" charset="0"/>
              </a:rPr>
              <a:t>‒</a:t>
            </a:r>
            <a:r>
              <a:rPr lang="sv-SE" sz="1200" b="0" dirty="0">
                <a:latin typeface="Arial" panose="020B0604020202020204" pitchFamily="34" charset="0"/>
                <a:cs typeface="Arial" panose="020B0604020202020204" pitchFamily="34" charset="0"/>
              </a:rPr>
              <a:t>	Vilket är det första mötet för målgruppen? Vid parkeringen? Tågstationen? Busshållplatsen? Cykelparkeringen? Identifiera vilka platser besökarna först kommer till och se hur dessa platser kan göras till en positiv upplevelse.</a:t>
            </a:r>
          </a:p>
          <a:p>
            <a:pPr marL="714375" indent="-244475">
              <a:lnSpc>
                <a:spcPct val="100000"/>
              </a:lnSpc>
              <a:spcBef>
                <a:spcPts val="640"/>
              </a:spcBef>
              <a:tabLst>
                <a:tab pos="731520" algn="l"/>
              </a:tabLst>
            </a:pPr>
            <a:r>
              <a:rPr lang="sv-SE" sz="1200" b="0" dirty="0">
                <a:latin typeface="Arial" panose="020B0604020202020204" pitchFamily="34" charset="0"/>
                <a:cs typeface="Arial" panose="020B0604020202020204" pitchFamily="34" charset="0"/>
              </a:rPr>
              <a:t>‒	Hur ser första mötet ut på väg in i arenan? Funktionärerna har här en nyckelfunktion och bör välkomna alla besökare med ett glatt ”Hej!”. Exakt vad funktionärerna säger sen är upp till varje klubb att bestämma.</a:t>
            </a:r>
          </a:p>
          <a:p>
            <a:pPr marL="714375" indent="-244475">
              <a:lnSpc>
                <a:spcPct val="100000"/>
              </a:lnSpc>
              <a:spcBef>
                <a:spcPts val="640"/>
              </a:spcBef>
              <a:tabLst>
                <a:tab pos="731520" algn="l"/>
              </a:tabLst>
            </a:pPr>
            <a:r>
              <a:rPr lang="sv-SE" sz="1200" b="0" dirty="0">
                <a:latin typeface="Arial" panose="020B0604020202020204" pitchFamily="34" charset="0"/>
                <a:cs typeface="Arial" panose="020B0604020202020204" pitchFamily="34" charset="0"/>
              </a:rPr>
              <a:t>‒	Skapa en inbjudande entré. Exempel kan vara eldkorgar/marschaller och en röd galamatta utanför och liveband innanför entrén/inne i arenan.</a:t>
            </a:r>
          </a:p>
          <a:p>
            <a:pPr marL="714375" indent="-244475">
              <a:lnSpc>
                <a:spcPct val="100000"/>
              </a:lnSpc>
              <a:spcBef>
                <a:spcPts val="640"/>
              </a:spcBef>
              <a:tabLst>
                <a:tab pos="731520" algn="l"/>
              </a:tabLst>
            </a:pPr>
            <a:r>
              <a:rPr lang="sv-SE" sz="1200" i="1" dirty="0">
                <a:latin typeface="Arial" panose="020B0604020202020204" pitchFamily="34" charset="0"/>
                <a:cs typeface="Arial" panose="020B0604020202020204" pitchFamily="34" charset="0"/>
              </a:rPr>
              <a:t>‒	Aktivitet: På nivå 1 arbetar vi med att identifiera vart det första mötet sker och sedan utifrån våra resurser skapa en så stark upplevelse som möjligt. Alla gäster välkomnar vi med ett ”HEJ!”</a:t>
            </a:r>
          </a:p>
          <a:p>
            <a:pPr marL="731520">
              <a:lnSpc>
                <a:spcPct val="100000"/>
              </a:lnSpc>
              <a:spcBef>
                <a:spcPts val="290"/>
              </a:spcBef>
            </a:pPr>
            <a:endParaRPr lang="sv-SE" sz="1200" dirty="0">
              <a:latin typeface="Arial" panose="020B0604020202020204" pitchFamily="34" charset="0"/>
              <a:cs typeface="Arial" panose="020B0604020202020204" pitchFamily="34" charset="0"/>
            </a:endParaRPr>
          </a:p>
          <a:p>
            <a:pPr marL="274320" indent="-261620">
              <a:lnSpc>
                <a:spcPct val="100000"/>
              </a:lnSpc>
              <a:spcBef>
                <a:spcPts val="705"/>
              </a:spcBef>
              <a:buFont typeface="Arial"/>
              <a:buChar char="•"/>
              <a:tabLst>
                <a:tab pos="274320" algn="l"/>
              </a:tabLst>
            </a:pPr>
            <a:r>
              <a:rPr dirty="0" err="1">
                <a:latin typeface="Arial" panose="020B0604020202020204" pitchFamily="34" charset="0"/>
                <a:cs typeface="Arial" panose="020B0604020202020204" pitchFamily="34" charset="0"/>
              </a:rPr>
              <a:t>Tävling</a:t>
            </a:r>
            <a:r>
              <a:rPr spc="-35" dirty="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innan</a:t>
            </a:r>
            <a:r>
              <a:rPr spc="-55" dirty="0">
                <a:latin typeface="Arial" panose="020B0604020202020204" pitchFamily="34" charset="0"/>
                <a:cs typeface="Arial" panose="020B0604020202020204" pitchFamily="34" charset="0"/>
              </a:rPr>
              <a:t> </a:t>
            </a:r>
            <a:r>
              <a:rPr spc="-10" dirty="0">
                <a:latin typeface="Arial" panose="020B0604020202020204" pitchFamily="34" charset="0"/>
                <a:cs typeface="Arial" panose="020B0604020202020204" pitchFamily="34" charset="0"/>
              </a:rPr>
              <a:t>matchen</a:t>
            </a:r>
          </a:p>
          <a:p>
            <a:pPr marL="731520" marR="45085" indent="-262255">
              <a:lnSpc>
                <a:spcPct val="120000"/>
              </a:lnSpc>
              <a:spcBef>
                <a:spcPts val="355"/>
              </a:spcBef>
              <a:tabLst>
                <a:tab pos="731520" algn="l"/>
              </a:tabLst>
            </a:pPr>
            <a:r>
              <a:rPr sz="1200" b="0" spc="-50" dirty="0">
                <a:latin typeface="Arial" panose="020B0604020202020204" pitchFamily="34" charset="0"/>
                <a:cs typeface="Arial" panose="020B0604020202020204" pitchFamily="34" charset="0"/>
              </a:rPr>
              <a:t>‒</a:t>
            </a:r>
            <a:r>
              <a:rPr sz="1200" b="0" dirty="0">
                <a:latin typeface="Arial" panose="020B0604020202020204" pitchFamily="34" charset="0"/>
                <a:cs typeface="Arial" panose="020B0604020202020204" pitchFamily="34" charset="0"/>
              </a:rPr>
              <a:t>	Målet</a:t>
            </a:r>
            <a:r>
              <a:rPr sz="1200" b="0" spc="-25"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är</a:t>
            </a:r>
            <a:r>
              <a:rPr sz="1200" b="0" spc="-5"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att</a:t>
            </a:r>
            <a:r>
              <a:rPr sz="1200" b="0" spc="-10"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våra</a:t>
            </a:r>
            <a:r>
              <a:rPr sz="1200" b="0" spc="-5"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gäster</a:t>
            </a:r>
            <a:r>
              <a:rPr sz="1200" b="0" spc="-15"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ska</a:t>
            </a:r>
            <a:r>
              <a:rPr sz="1200" b="0" spc="-5"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vara</a:t>
            </a:r>
            <a:r>
              <a:rPr sz="1200" b="0" spc="-15"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på</a:t>
            </a:r>
            <a:r>
              <a:rPr sz="1200" b="0" spc="-10"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våra</a:t>
            </a:r>
            <a:r>
              <a:rPr sz="1200" b="0" spc="-5"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arenor</a:t>
            </a:r>
            <a:r>
              <a:rPr sz="1200" b="0" spc="-40"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under</a:t>
            </a:r>
            <a:r>
              <a:rPr sz="1200" b="0" spc="-30"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så</a:t>
            </a:r>
            <a:r>
              <a:rPr sz="1200" b="0" spc="-10"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lång</a:t>
            </a:r>
            <a:r>
              <a:rPr sz="1200" b="0" spc="-25"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tid</a:t>
            </a:r>
            <a:r>
              <a:rPr sz="1200" b="0" spc="-15"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som</a:t>
            </a:r>
            <a:r>
              <a:rPr sz="1200" b="0" spc="-5"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möjligt</a:t>
            </a:r>
            <a:r>
              <a:rPr sz="1200" b="0" spc="-25"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för</a:t>
            </a:r>
            <a:r>
              <a:rPr sz="1200" b="0" spc="-15"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att</a:t>
            </a:r>
            <a:r>
              <a:rPr sz="1200" b="0" spc="-5"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de</a:t>
            </a:r>
            <a:r>
              <a:rPr sz="1200" b="0" spc="-25"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ska få</a:t>
            </a:r>
            <a:r>
              <a:rPr sz="1200" b="0" spc="-25"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en</a:t>
            </a:r>
            <a:r>
              <a:rPr sz="1200" b="0" spc="-10"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så</a:t>
            </a:r>
            <a:r>
              <a:rPr sz="1200" b="0" spc="-15"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bra</a:t>
            </a:r>
            <a:r>
              <a:rPr sz="1200" b="0" spc="-10"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upplevelse</a:t>
            </a:r>
            <a:r>
              <a:rPr sz="1200" b="0" spc="-50"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som</a:t>
            </a:r>
            <a:r>
              <a:rPr sz="1200" b="0" spc="-10"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möjligt</a:t>
            </a:r>
            <a:r>
              <a:rPr sz="1200" b="0" spc="-20"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och</a:t>
            </a:r>
            <a:r>
              <a:rPr sz="1200" b="0" spc="-15"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för</a:t>
            </a:r>
            <a:r>
              <a:rPr sz="1200" b="0" spc="-15"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att</a:t>
            </a:r>
            <a:r>
              <a:rPr sz="1200" b="0" spc="-15"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de</a:t>
            </a:r>
            <a:r>
              <a:rPr sz="1200" b="0" spc="-10" dirty="0">
                <a:latin typeface="Arial" panose="020B0604020202020204" pitchFamily="34" charset="0"/>
                <a:cs typeface="Arial" panose="020B0604020202020204" pitchFamily="34" charset="0"/>
              </a:rPr>
              <a:t> </a:t>
            </a:r>
            <a:r>
              <a:rPr sz="1200" b="0" spc="-25" dirty="0">
                <a:latin typeface="Arial" panose="020B0604020202020204" pitchFamily="34" charset="0"/>
                <a:cs typeface="Arial" panose="020B0604020202020204" pitchFamily="34" charset="0"/>
              </a:rPr>
              <a:t>ska </a:t>
            </a:r>
            <a:r>
              <a:rPr sz="1200" b="0" dirty="0">
                <a:latin typeface="Arial" panose="020B0604020202020204" pitchFamily="34" charset="0"/>
                <a:cs typeface="Arial" panose="020B0604020202020204" pitchFamily="34" charset="0"/>
              </a:rPr>
              <a:t>konsumera</a:t>
            </a:r>
            <a:r>
              <a:rPr sz="1200" b="0" spc="-55"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mat,</a:t>
            </a:r>
            <a:r>
              <a:rPr sz="1200" b="0" spc="-20"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dryck,</a:t>
            </a:r>
            <a:r>
              <a:rPr sz="1200" b="0" spc="5"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lotter,</a:t>
            </a:r>
            <a:r>
              <a:rPr sz="1200" b="0" spc="-15"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merchandise</a:t>
            </a:r>
            <a:r>
              <a:rPr sz="1200" b="0" spc="-45"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etc.</a:t>
            </a:r>
            <a:r>
              <a:rPr sz="1200" b="0" spc="-10"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Ett</a:t>
            </a:r>
            <a:r>
              <a:rPr sz="1200" b="0" spc="-10"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sätt</a:t>
            </a:r>
            <a:r>
              <a:rPr sz="1200" b="0" spc="-20"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att</a:t>
            </a:r>
            <a:r>
              <a:rPr sz="1200" b="0" spc="-10"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få</a:t>
            </a:r>
            <a:r>
              <a:rPr sz="1200" b="0" spc="-25"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människor</a:t>
            </a:r>
            <a:r>
              <a:rPr sz="1200" b="0" spc="-35"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att</a:t>
            </a:r>
            <a:r>
              <a:rPr sz="1200" b="0" spc="-20"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komma</a:t>
            </a:r>
            <a:r>
              <a:rPr sz="1200" b="0" spc="-30"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tidigt</a:t>
            </a:r>
            <a:r>
              <a:rPr sz="1200" b="0" spc="-20"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till</a:t>
            </a:r>
            <a:r>
              <a:rPr sz="1200" b="0" spc="-15"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arenan</a:t>
            </a:r>
            <a:r>
              <a:rPr sz="1200" b="0" spc="-20"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kan</a:t>
            </a:r>
            <a:r>
              <a:rPr sz="1200" b="0" spc="-50"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vara</a:t>
            </a:r>
            <a:r>
              <a:rPr sz="1200" b="0" spc="-10"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att</a:t>
            </a:r>
            <a:r>
              <a:rPr sz="1200" b="0" spc="-10"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ha</a:t>
            </a:r>
            <a:r>
              <a:rPr sz="1200" b="0" spc="-30"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en</a:t>
            </a:r>
            <a:r>
              <a:rPr sz="1200" b="0" spc="-20"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tävling</a:t>
            </a:r>
            <a:r>
              <a:rPr sz="1200" b="0" spc="-30"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med</a:t>
            </a:r>
            <a:r>
              <a:rPr sz="1200" b="0" spc="-30"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priser</a:t>
            </a:r>
            <a:r>
              <a:rPr sz="1200" b="0" spc="-20" dirty="0">
                <a:latin typeface="Arial" panose="020B0604020202020204" pitchFamily="34" charset="0"/>
                <a:cs typeface="Arial" panose="020B0604020202020204" pitchFamily="34" charset="0"/>
              </a:rPr>
              <a:t> från </a:t>
            </a:r>
            <a:r>
              <a:rPr sz="1200" b="0" dirty="0">
                <a:latin typeface="Arial" panose="020B0604020202020204" pitchFamily="34" charset="0"/>
                <a:cs typeface="Arial" panose="020B0604020202020204" pitchFamily="34" charset="0"/>
              </a:rPr>
              <a:t>sponsorerna</a:t>
            </a:r>
            <a:r>
              <a:rPr sz="1200" b="0" spc="-50"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20</a:t>
            </a:r>
            <a:r>
              <a:rPr sz="1200" b="0" spc="-15"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min</a:t>
            </a:r>
            <a:r>
              <a:rPr sz="1200" b="0" spc="-30"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(eller</a:t>
            </a:r>
            <a:r>
              <a:rPr sz="1200" b="0" spc="-20"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när</a:t>
            </a:r>
            <a:r>
              <a:rPr sz="1200" b="0" spc="-20"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det</a:t>
            </a:r>
            <a:r>
              <a:rPr sz="1200" b="0" spc="-20"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är</a:t>
            </a:r>
            <a:r>
              <a:rPr sz="1200" b="0" spc="-5"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lämpligt</a:t>
            </a:r>
            <a:r>
              <a:rPr sz="1200" b="0" spc="-40"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hos</a:t>
            </a:r>
            <a:r>
              <a:rPr sz="1200" b="0" spc="-20"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er</a:t>
            </a:r>
            <a:r>
              <a:rPr sz="1200" b="0" spc="-5"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klubb)</a:t>
            </a:r>
            <a:r>
              <a:rPr sz="1200" b="0" spc="-35"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innan</a:t>
            </a:r>
            <a:r>
              <a:rPr sz="1200" b="0" spc="-50"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avslag</a:t>
            </a:r>
            <a:r>
              <a:rPr sz="1200" b="0" spc="-10"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så</a:t>
            </a:r>
            <a:r>
              <a:rPr sz="1200" b="0" spc="-15"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att</a:t>
            </a:r>
            <a:r>
              <a:rPr sz="1200" b="0" spc="-5"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folk</a:t>
            </a:r>
            <a:r>
              <a:rPr sz="1200" b="0" spc="-30"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kommer</a:t>
            </a:r>
            <a:r>
              <a:rPr sz="1200" b="0" spc="-35"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i</a:t>
            </a:r>
            <a:r>
              <a:rPr sz="1200" b="0" spc="-5" dirty="0">
                <a:latin typeface="Arial" panose="020B0604020202020204" pitchFamily="34" charset="0"/>
                <a:cs typeface="Arial" panose="020B0604020202020204" pitchFamily="34" charset="0"/>
              </a:rPr>
              <a:t> </a:t>
            </a:r>
            <a:r>
              <a:rPr sz="1200" b="0" spc="-20" dirty="0">
                <a:latin typeface="Arial" panose="020B0604020202020204" pitchFamily="34" charset="0"/>
                <a:cs typeface="Arial" panose="020B0604020202020204" pitchFamily="34" charset="0"/>
              </a:rPr>
              <a:t>tid.</a:t>
            </a:r>
            <a:endParaRPr sz="1200" dirty="0">
              <a:latin typeface="Arial" panose="020B0604020202020204" pitchFamily="34" charset="0"/>
              <a:cs typeface="Arial" panose="020B0604020202020204" pitchFamily="34" charset="0"/>
            </a:endParaRPr>
          </a:p>
          <a:p>
            <a:pPr marL="469900">
              <a:lnSpc>
                <a:spcPct val="100000"/>
              </a:lnSpc>
              <a:spcBef>
                <a:spcPts val="575"/>
              </a:spcBef>
              <a:tabLst>
                <a:tab pos="731520" algn="l"/>
              </a:tabLst>
            </a:pPr>
            <a:r>
              <a:rPr sz="1200" b="0" spc="-50" dirty="0">
                <a:latin typeface="Arial" panose="020B0604020202020204" pitchFamily="34" charset="0"/>
                <a:cs typeface="Arial" panose="020B0604020202020204" pitchFamily="34" charset="0"/>
              </a:rPr>
              <a:t>‒</a:t>
            </a:r>
            <a:r>
              <a:rPr sz="1200" b="0" dirty="0">
                <a:latin typeface="Arial" panose="020B0604020202020204" pitchFamily="34" charset="0"/>
                <a:cs typeface="Arial" panose="020B0604020202020204" pitchFamily="34" charset="0"/>
              </a:rPr>
              <a:t>	</a:t>
            </a:r>
            <a:r>
              <a:rPr sz="1200" i="1" dirty="0">
                <a:latin typeface="Arial" panose="020B0604020202020204" pitchFamily="34" charset="0"/>
                <a:cs typeface="Arial" panose="020B0604020202020204" pitchFamily="34" charset="0"/>
              </a:rPr>
              <a:t>Aktivitet:</a:t>
            </a:r>
            <a:r>
              <a:rPr sz="1200" i="1" spc="-35" dirty="0">
                <a:latin typeface="Arial" panose="020B0604020202020204" pitchFamily="34" charset="0"/>
                <a:cs typeface="Arial" panose="020B0604020202020204" pitchFamily="34" charset="0"/>
              </a:rPr>
              <a:t> </a:t>
            </a:r>
            <a:r>
              <a:rPr sz="1200" i="1" dirty="0">
                <a:latin typeface="Arial" panose="020B0604020202020204" pitchFamily="34" charset="0"/>
                <a:cs typeface="Arial" panose="020B0604020202020204" pitchFamily="34" charset="0"/>
              </a:rPr>
              <a:t>På</a:t>
            </a:r>
            <a:r>
              <a:rPr sz="1200" i="1" spc="-20" dirty="0">
                <a:latin typeface="Arial" panose="020B0604020202020204" pitchFamily="34" charset="0"/>
                <a:cs typeface="Arial" panose="020B0604020202020204" pitchFamily="34" charset="0"/>
              </a:rPr>
              <a:t> </a:t>
            </a:r>
            <a:r>
              <a:rPr sz="1200" i="1" dirty="0">
                <a:latin typeface="Arial" panose="020B0604020202020204" pitchFamily="34" charset="0"/>
                <a:cs typeface="Arial" panose="020B0604020202020204" pitchFamily="34" charset="0"/>
              </a:rPr>
              <a:t>nivå</a:t>
            </a:r>
            <a:r>
              <a:rPr sz="1200" i="1" spc="-20" dirty="0">
                <a:latin typeface="Arial" panose="020B0604020202020204" pitchFamily="34" charset="0"/>
                <a:cs typeface="Arial" panose="020B0604020202020204" pitchFamily="34" charset="0"/>
              </a:rPr>
              <a:t> </a:t>
            </a:r>
            <a:r>
              <a:rPr sz="1200" i="1" dirty="0">
                <a:latin typeface="Arial" panose="020B0604020202020204" pitchFamily="34" charset="0"/>
                <a:cs typeface="Arial" panose="020B0604020202020204" pitchFamily="34" charset="0"/>
              </a:rPr>
              <a:t>2</a:t>
            </a:r>
            <a:r>
              <a:rPr sz="1200" i="1" spc="-10" dirty="0">
                <a:latin typeface="Arial" panose="020B0604020202020204" pitchFamily="34" charset="0"/>
                <a:cs typeface="Arial" panose="020B0604020202020204" pitchFamily="34" charset="0"/>
              </a:rPr>
              <a:t> </a:t>
            </a:r>
            <a:r>
              <a:rPr sz="1200" i="1" dirty="0">
                <a:latin typeface="Arial" panose="020B0604020202020204" pitchFamily="34" charset="0"/>
                <a:cs typeface="Arial" panose="020B0604020202020204" pitchFamily="34" charset="0"/>
              </a:rPr>
              <a:t>arbetar</a:t>
            </a:r>
            <a:r>
              <a:rPr sz="1200" i="1" spc="-45" dirty="0">
                <a:latin typeface="Arial" panose="020B0604020202020204" pitchFamily="34" charset="0"/>
                <a:cs typeface="Arial" panose="020B0604020202020204" pitchFamily="34" charset="0"/>
              </a:rPr>
              <a:t> </a:t>
            </a:r>
            <a:r>
              <a:rPr sz="1200" i="1" dirty="0">
                <a:latin typeface="Arial" panose="020B0604020202020204" pitchFamily="34" charset="0"/>
                <a:cs typeface="Arial" panose="020B0604020202020204" pitchFamily="34" charset="0"/>
              </a:rPr>
              <a:t>vi</a:t>
            </a:r>
            <a:r>
              <a:rPr sz="1200" i="1" spc="-10" dirty="0">
                <a:latin typeface="Arial" panose="020B0604020202020204" pitchFamily="34" charset="0"/>
                <a:cs typeface="Arial" panose="020B0604020202020204" pitchFamily="34" charset="0"/>
              </a:rPr>
              <a:t> </a:t>
            </a:r>
            <a:r>
              <a:rPr sz="1200" i="1" dirty="0">
                <a:latin typeface="Arial" panose="020B0604020202020204" pitchFamily="34" charset="0"/>
                <a:cs typeface="Arial" panose="020B0604020202020204" pitchFamily="34" charset="0"/>
              </a:rPr>
              <a:t>aktivt</a:t>
            </a:r>
            <a:r>
              <a:rPr sz="1200" i="1" spc="-35" dirty="0">
                <a:latin typeface="Arial" panose="020B0604020202020204" pitchFamily="34" charset="0"/>
                <a:cs typeface="Arial" panose="020B0604020202020204" pitchFamily="34" charset="0"/>
              </a:rPr>
              <a:t> </a:t>
            </a:r>
            <a:r>
              <a:rPr sz="1200" i="1" dirty="0">
                <a:latin typeface="Arial" panose="020B0604020202020204" pitchFamily="34" charset="0"/>
                <a:cs typeface="Arial" panose="020B0604020202020204" pitchFamily="34" charset="0"/>
              </a:rPr>
              <a:t>med</a:t>
            </a:r>
            <a:r>
              <a:rPr sz="1200" i="1" spc="-10" dirty="0">
                <a:latin typeface="Arial" panose="020B0604020202020204" pitchFamily="34" charset="0"/>
                <a:cs typeface="Arial" panose="020B0604020202020204" pitchFamily="34" charset="0"/>
              </a:rPr>
              <a:t> </a:t>
            </a:r>
            <a:r>
              <a:rPr sz="1200" i="1" dirty="0">
                <a:latin typeface="Arial" panose="020B0604020202020204" pitchFamily="34" charset="0"/>
                <a:cs typeface="Arial" panose="020B0604020202020204" pitchFamily="34" charset="0"/>
              </a:rPr>
              <a:t>tävlingar</a:t>
            </a:r>
            <a:r>
              <a:rPr sz="1200" i="1" spc="-30" dirty="0">
                <a:latin typeface="Arial" panose="020B0604020202020204" pitchFamily="34" charset="0"/>
                <a:cs typeface="Arial" panose="020B0604020202020204" pitchFamily="34" charset="0"/>
              </a:rPr>
              <a:t> </a:t>
            </a:r>
            <a:r>
              <a:rPr sz="1200" i="1" dirty="0">
                <a:latin typeface="Arial" panose="020B0604020202020204" pitchFamily="34" charset="0"/>
                <a:cs typeface="Arial" panose="020B0604020202020204" pitchFamily="34" charset="0"/>
              </a:rPr>
              <a:t>och</a:t>
            </a:r>
            <a:r>
              <a:rPr sz="1200" i="1" spc="-5" dirty="0">
                <a:latin typeface="Arial" panose="020B0604020202020204" pitchFamily="34" charset="0"/>
                <a:cs typeface="Arial" panose="020B0604020202020204" pitchFamily="34" charset="0"/>
              </a:rPr>
              <a:t> </a:t>
            </a:r>
            <a:r>
              <a:rPr sz="1200" i="1" dirty="0">
                <a:latin typeface="Arial" panose="020B0604020202020204" pitchFamily="34" charset="0"/>
                <a:cs typeface="Arial" panose="020B0604020202020204" pitchFamily="34" charset="0"/>
              </a:rPr>
              <a:t>andra</a:t>
            </a:r>
            <a:r>
              <a:rPr sz="1200" i="1" spc="-20" dirty="0">
                <a:latin typeface="Arial" panose="020B0604020202020204" pitchFamily="34" charset="0"/>
                <a:cs typeface="Arial" panose="020B0604020202020204" pitchFamily="34" charset="0"/>
              </a:rPr>
              <a:t> </a:t>
            </a:r>
            <a:r>
              <a:rPr sz="1200" i="1" dirty="0">
                <a:latin typeface="Arial" panose="020B0604020202020204" pitchFamily="34" charset="0"/>
                <a:cs typeface="Arial" panose="020B0604020202020204" pitchFamily="34" charset="0"/>
              </a:rPr>
              <a:t>aktiviteter</a:t>
            </a:r>
            <a:r>
              <a:rPr sz="1200" i="1" spc="-45" dirty="0">
                <a:latin typeface="Arial" panose="020B0604020202020204" pitchFamily="34" charset="0"/>
                <a:cs typeface="Arial" panose="020B0604020202020204" pitchFamily="34" charset="0"/>
              </a:rPr>
              <a:t> </a:t>
            </a:r>
            <a:r>
              <a:rPr sz="1200" i="1" dirty="0">
                <a:latin typeface="Arial" panose="020B0604020202020204" pitchFamily="34" charset="0"/>
                <a:cs typeface="Arial" panose="020B0604020202020204" pitchFamily="34" charset="0"/>
              </a:rPr>
              <a:t>för</a:t>
            </a:r>
            <a:r>
              <a:rPr sz="1200" i="1" spc="-10" dirty="0">
                <a:latin typeface="Arial" panose="020B0604020202020204" pitchFamily="34" charset="0"/>
                <a:cs typeface="Arial" panose="020B0604020202020204" pitchFamily="34" charset="0"/>
              </a:rPr>
              <a:t> </a:t>
            </a:r>
            <a:r>
              <a:rPr sz="1200" i="1" dirty="0">
                <a:latin typeface="Arial" panose="020B0604020202020204" pitchFamily="34" charset="0"/>
                <a:cs typeface="Arial" panose="020B0604020202020204" pitchFamily="34" charset="0"/>
              </a:rPr>
              <a:t>att</a:t>
            </a:r>
            <a:r>
              <a:rPr sz="1200" i="1" spc="-20" dirty="0">
                <a:latin typeface="Arial" panose="020B0604020202020204" pitchFamily="34" charset="0"/>
                <a:cs typeface="Arial" panose="020B0604020202020204" pitchFamily="34" charset="0"/>
              </a:rPr>
              <a:t> </a:t>
            </a:r>
            <a:r>
              <a:rPr sz="1200" i="1" dirty="0">
                <a:latin typeface="Arial" panose="020B0604020202020204" pitchFamily="34" charset="0"/>
                <a:cs typeface="Arial" panose="020B0604020202020204" pitchFamily="34" charset="0"/>
              </a:rPr>
              <a:t>förlänga</a:t>
            </a:r>
            <a:r>
              <a:rPr sz="1200" i="1" spc="-10" dirty="0">
                <a:latin typeface="Arial" panose="020B0604020202020204" pitchFamily="34" charset="0"/>
                <a:cs typeface="Arial" panose="020B0604020202020204" pitchFamily="34" charset="0"/>
              </a:rPr>
              <a:t> </a:t>
            </a:r>
            <a:r>
              <a:rPr sz="1200" i="1" dirty="0">
                <a:latin typeface="Arial" panose="020B0604020202020204" pitchFamily="34" charset="0"/>
                <a:cs typeface="Arial" panose="020B0604020202020204" pitchFamily="34" charset="0"/>
              </a:rPr>
              <a:t>tiden som</a:t>
            </a:r>
            <a:r>
              <a:rPr sz="1200" i="1" spc="-25" dirty="0">
                <a:latin typeface="Arial" panose="020B0604020202020204" pitchFamily="34" charset="0"/>
                <a:cs typeface="Arial" panose="020B0604020202020204" pitchFamily="34" charset="0"/>
              </a:rPr>
              <a:t> </a:t>
            </a:r>
            <a:r>
              <a:rPr sz="1200" i="1" dirty="0">
                <a:latin typeface="Arial" panose="020B0604020202020204" pitchFamily="34" charset="0"/>
                <a:cs typeface="Arial" panose="020B0604020202020204" pitchFamily="34" charset="0"/>
              </a:rPr>
              <a:t>gästerna</a:t>
            </a:r>
            <a:r>
              <a:rPr sz="1200" i="1" spc="-30" dirty="0">
                <a:latin typeface="Arial" panose="020B0604020202020204" pitchFamily="34" charset="0"/>
                <a:cs typeface="Arial" panose="020B0604020202020204" pitchFamily="34" charset="0"/>
              </a:rPr>
              <a:t> </a:t>
            </a:r>
            <a:r>
              <a:rPr sz="1200" i="1" dirty="0">
                <a:latin typeface="Arial" panose="020B0604020202020204" pitchFamily="34" charset="0"/>
                <a:cs typeface="Arial" panose="020B0604020202020204" pitchFamily="34" charset="0"/>
              </a:rPr>
              <a:t>är</a:t>
            </a:r>
            <a:r>
              <a:rPr sz="1200" i="1" spc="-20" dirty="0">
                <a:latin typeface="Arial" panose="020B0604020202020204" pitchFamily="34" charset="0"/>
                <a:cs typeface="Arial" panose="020B0604020202020204" pitchFamily="34" charset="0"/>
              </a:rPr>
              <a:t> </a:t>
            </a:r>
            <a:r>
              <a:rPr sz="1200" i="1" dirty="0">
                <a:latin typeface="Arial" panose="020B0604020202020204" pitchFamily="34" charset="0"/>
                <a:cs typeface="Arial" panose="020B0604020202020204" pitchFamily="34" charset="0"/>
              </a:rPr>
              <a:t>på</a:t>
            </a:r>
            <a:r>
              <a:rPr sz="1200" i="1" spc="-20" dirty="0">
                <a:latin typeface="Arial" panose="020B0604020202020204" pitchFamily="34" charset="0"/>
                <a:cs typeface="Arial" panose="020B0604020202020204" pitchFamily="34" charset="0"/>
              </a:rPr>
              <a:t> </a:t>
            </a:r>
            <a:r>
              <a:rPr sz="1200" i="1" spc="-10" dirty="0">
                <a:latin typeface="Arial" panose="020B0604020202020204" pitchFamily="34" charset="0"/>
                <a:cs typeface="Arial" panose="020B0604020202020204" pitchFamily="34" charset="0"/>
              </a:rPr>
              <a:t>arenan.</a:t>
            </a:r>
            <a:endParaRPr sz="1200" dirty="0">
              <a:latin typeface="Arial" panose="020B0604020202020204" pitchFamily="34" charset="0"/>
              <a:cs typeface="Arial" panose="020B0604020202020204" pitchFamily="34" charset="0"/>
            </a:endParaRPr>
          </a:p>
        </p:txBody>
      </p:sp>
      <p:sp>
        <p:nvSpPr>
          <p:cNvPr id="4" name="object 4"/>
          <p:cNvSpPr txBox="1"/>
          <p:nvPr/>
        </p:nvSpPr>
        <p:spPr>
          <a:xfrm>
            <a:off x="10328275" y="898652"/>
            <a:ext cx="1480185"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Upplevelseprocessen</a:t>
            </a:r>
            <a:endParaRPr sz="1200">
              <a:latin typeface="Arial"/>
              <a:cs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70866" rIns="0" bIns="0" rtlCol="0">
            <a:spAutoFit/>
          </a:bodyPr>
          <a:lstStyle/>
          <a:p>
            <a:pPr marL="12700">
              <a:lnSpc>
                <a:spcPct val="100000"/>
              </a:lnSpc>
              <a:spcBef>
                <a:spcPts val="95"/>
              </a:spcBef>
            </a:pPr>
            <a:r>
              <a:rPr dirty="0"/>
              <a:t>Före</a:t>
            </a:r>
            <a:r>
              <a:rPr spc="-75" dirty="0"/>
              <a:t> </a:t>
            </a:r>
            <a:r>
              <a:rPr dirty="0"/>
              <a:t>evenemanget</a:t>
            </a:r>
            <a:r>
              <a:rPr spc="-40" dirty="0"/>
              <a:t> </a:t>
            </a:r>
            <a:r>
              <a:rPr dirty="0"/>
              <a:t>–</a:t>
            </a:r>
            <a:r>
              <a:rPr spc="-80" dirty="0"/>
              <a:t> </a:t>
            </a:r>
            <a:r>
              <a:rPr dirty="0"/>
              <a:t>innan</a:t>
            </a:r>
            <a:r>
              <a:rPr spc="-90" dirty="0"/>
              <a:t> </a:t>
            </a:r>
            <a:r>
              <a:rPr dirty="0"/>
              <a:t>matchen</a:t>
            </a:r>
            <a:r>
              <a:rPr spc="-70" dirty="0"/>
              <a:t> </a:t>
            </a:r>
            <a:r>
              <a:rPr spc="-10" dirty="0"/>
              <a:t>börjar</a:t>
            </a:r>
          </a:p>
        </p:txBody>
      </p:sp>
      <p:sp>
        <p:nvSpPr>
          <p:cNvPr id="5" name="object 5"/>
          <p:cNvSpPr txBox="1">
            <a:spLocks noGrp="1"/>
          </p:cNvSpPr>
          <p:nvPr>
            <p:ph type="sldNum" sz="quarter" idx="7"/>
          </p:nvPr>
        </p:nvSpPr>
        <p:spPr>
          <a:xfrm>
            <a:off x="11383009" y="6545487"/>
            <a:ext cx="259715" cy="196215"/>
          </a:xfrm>
          <a:prstGeom prst="rect">
            <a:avLst/>
          </a:prstGeom>
        </p:spPr>
        <p:txBody>
          <a:bodyPr vert="horz" wrap="square" lIns="0" tIns="0" rIns="0" bIns="0" rtlCol="0">
            <a:spAutoFit/>
          </a:bodyPr>
          <a:lstStyle>
            <a:defPPr>
              <a:defRPr kern="0"/>
            </a:defPPr>
            <a:lvl1pPr>
              <a:defRPr sz="1200" b="0" i="0">
                <a:solidFill>
                  <a:schemeClr val="bg1"/>
                </a:solidFill>
                <a:latin typeface="Arial"/>
                <a:cs typeface="Arial"/>
              </a:defRPr>
            </a:lvl1pPr>
          </a:lstStyle>
          <a:p>
            <a:pPr marL="38100">
              <a:lnSpc>
                <a:spcPts val="1425"/>
              </a:lnSpc>
            </a:pPr>
            <a:fld id="{81D60167-4931-47E6-BA6A-407CBD079E47}" type="slidenum">
              <a:rPr lang="sv-SE" spc="-25" smtClean="0"/>
              <a:pPr marL="38100">
                <a:lnSpc>
                  <a:spcPts val="1425"/>
                </a:lnSpc>
              </a:pPr>
              <a:t>59</a:t>
            </a:fld>
            <a:endParaRPr spc="-25" dirty="0"/>
          </a:p>
        </p:txBody>
      </p:sp>
      <p:sp>
        <p:nvSpPr>
          <p:cNvPr id="3" name="object 3"/>
          <p:cNvSpPr txBox="1"/>
          <p:nvPr/>
        </p:nvSpPr>
        <p:spPr>
          <a:xfrm>
            <a:off x="827024" y="2238581"/>
            <a:ext cx="10479405" cy="4033925"/>
          </a:xfrm>
          <a:prstGeom prst="rect">
            <a:avLst/>
          </a:prstGeom>
        </p:spPr>
        <p:txBody>
          <a:bodyPr vert="horz" wrap="square" lIns="0" tIns="119380" rIns="0" bIns="0" rtlCol="0">
            <a:spAutoFit/>
          </a:bodyPr>
          <a:lstStyle/>
          <a:p>
            <a:pPr marL="281940" indent="-269240">
              <a:lnSpc>
                <a:spcPct val="100000"/>
              </a:lnSpc>
              <a:spcBef>
                <a:spcPts val="940"/>
              </a:spcBef>
              <a:buFont typeface="Arial"/>
              <a:buChar char="•"/>
              <a:tabLst>
                <a:tab pos="281940" algn="l"/>
              </a:tabLst>
            </a:pPr>
            <a:r>
              <a:rPr sz="1600" b="1" dirty="0">
                <a:solidFill>
                  <a:srgbClr val="FFFFFF"/>
                </a:solidFill>
                <a:latin typeface="Arial"/>
                <a:cs typeface="Arial"/>
              </a:rPr>
              <a:t>Mat</a:t>
            </a:r>
            <a:r>
              <a:rPr sz="1600" b="1" spc="-10" dirty="0">
                <a:solidFill>
                  <a:srgbClr val="FFFFFF"/>
                </a:solidFill>
                <a:latin typeface="Arial"/>
                <a:cs typeface="Arial"/>
              </a:rPr>
              <a:t> </a:t>
            </a:r>
            <a:r>
              <a:rPr sz="1600" b="1" dirty="0">
                <a:solidFill>
                  <a:srgbClr val="FFFFFF"/>
                </a:solidFill>
                <a:latin typeface="Arial"/>
                <a:cs typeface="Arial"/>
              </a:rPr>
              <a:t>och</a:t>
            </a:r>
            <a:r>
              <a:rPr sz="1600" b="1" spc="-30" dirty="0">
                <a:solidFill>
                  <a:srgbClr val="FFFFFF"/>
                </a:solidFill>
                <a:latin typeface="Arial"/>
                <a:cs typeface="Arial"/>
              </a:rPr>
              <a:t> </a:t>
            </a:r>
            <a:r>
              <a:rPr sz="1600" b="1" spc="-10" dirty="0">
                <a:solidFill>
                  <a:srgbClr val="FFFFFF"/>
                </a:solidFill>
                <a:latin typeface="Arial"/>
                <a:cs typeface="Arial"/>
              </a:rPr>
              <a:t>dryck</a:t>
            </a:r>
            <a:endParaRPr sz="1600" dirty="0">
              <a:latin typeface="Arial"/>
              <a:cs typeface="Arial"/>
            </a:endParaRPr>
          </a:p>
          <a:p>
            <a:pPr marL="896619" marR="5080" indent="-340360">
              <a:lnSpc>
                <a:spcPct val="120000"/>
              </a:lnSpc>
              <a:spcBef>
                <a:spcPts val="355"/>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Mat och</a:t>
            </a:r>
            <a:r>
              <a:rPr sz="1200" spc="-10" dirty="0">
                <a:solidFill>
                  <a:srgbClr val="FFFFFF"/>
                </a:solidFill>
                <a:latin typeface="Arial"/>
                <a:cs typeface="Arial"/>
              </a:rPr>
              <a:t> </a:t>
            </a:r>
            <a:r>
              <a:rPr sz="1200" dirty="0">
                <a:solidFill>
                  <a:srgbClr val="FFFFFF"/>
                </a:solidFill>
                <a:latin typeface="Arial"/>
                <a:cs typeface="Arial"/>
              </a:rPr>
              <a:t>dryck</a:t>
            </a:r>
            <a:r>
              <a:rPr sz="1200" spc="30" dirty="0">
                <a:solidFill>
                  <a:srgbClr val="FFFFFF"/>
                </a:solidFill>
                <a:latin typeface="Arial"/>
                <a:cs typeface="Arial"/>
              </a:rPr>
              <a:t> </a:t>
            </a:r>
            <a:r>
              <a:rPr sz="1200" dirty="0">
                <a:solidFill>
                  <a:srgbClr val="FFFFFF"/>
                </a:solidFill>
                <a:latin typeface="Arial"/>
                <a:cs typeface="Arial"/>
              </a:rPr>
              <a:t>är</a:t>
            </a:r>
            <a:r>
              <a:rPr sz="1200" spc="10" dirty="0">
                <a:solidFill>
                  <a:srgbClr val="FFFFFF"/>
                </a:solidFill>
                <a:latin typeface="Arial"/>
                <a:cs typeface="Arial"/>
              </a:rPr>
              <a:t> </a:t>
            </a:r>
            <a:r>
              <a:rPr sz="1200" dirty="0">
                <a:solidFill>
                  <a:srgbClr val="FFFFFF"/>
                </a:solidFill>
                <a:latin typeface="Arial"/>
                <a:cs typeface="Arial"/>
              </a:rPr>
              <a:t>en</a:t>
            </a:r>
            <a:r>
              <a:rPr sz="1200" spc="-10" dirty="0">
                <a:solidFill>
                  <a:srgbClr val="FFFFFF"/>
                </a:solidFill>
                <a:latin typeface="Arial"/>
                <a:cs typeface="Arial"/>
              </a:rPr>
              <a:t> </a:t>
            </a:r>
            <a:r>
              <a:rPr sz="1200" dirty="0">
                <a:solidFill>
                  <a:srgbClr val="FFFFFF"/>
                </a:solidFill>
                <a:latin typeface="Arial"/>
                <a:cs typeface="Arial"/>
              </a:rPr>
              <a:t>central</a:t>
            </a:r>
            <a:r>
              <a:rPr sz="1200" spc="-15" dirty="0">
                <a:solidFill>
                  <a:srgbClr val="FFFFFF"/>
                </a:solidFill>
                <a:latin typeface="Arial"/>
                <a:cs typeface="Arial"/>
              </a:rPr>
              <a:t> </a:t>
            </a:r>
            <a:r>
              <a:rPr sz="1200" dirty="0">
                <a:solidFill>
                  <a:srgbClr val="FFFFFF"/>
                </a:solidFill>
                <a:latin typeface="Arial"/>
                <a:cs typeface="Arial"/>
              </a:rPr>
              <a:t>del av </a:t>
            </a:r>
            <a:r>
              <a:rPr sz="1200" spc="-10" dirty="0">
                <a:solidFill>
                  <a:srgbClr val="FFFFFF"/>
                </a:solidFill>
                <a:latin typeface="Arial"/>
                <a:cs typeface="Arial"/>
              </a:rPr>
              <a:t>evenemangsupplevelsen.</a:t>
            </a:r>
            <a:r>
              <a:rPr sz="1200" spc="-20" dirty="0">
                <a:solidFill>
                  <a:srgbClr val="FFFFFF"/>
                </a:solidFill>
                <a:latin typeface="Arial"/>
                <a:cs typeface="Arial"/>
              </a:rPr>
              <a:t> </a:t>
            </a:r>
            <a:r>
              <a:rPr sz="1200" spc="-10" dirty="0">
                <a:solidFill>
                  <a:srgbClr val="FFFFFF"/>
                </a:solidFill>
                <a:latin typeface="Arial"/>
                <a:cs typeface="Arial"/>
              </a:rPr>
              <a:t>Förutsättningarna</a:t>
            </a:r>
            <a:r>
              <a:rPr sz="1200" spc="-20" dirty="0">
                <a:solidFill>
                  <a:srgbClr val="FFFFFF"/>
                </a:solidFill>
                <a:latin typeface="Arial"/>
                <a:cs typeface="Arial"/>
              </a:rPr>
              <a:t> </a:t>
            </a:r>
            <a:r>
              <a:rPr sz="1200" dirty="0">
                <a:solidFill>
                  <a:srgbClr val="FFFFFF"/>
                </a:solidFill>
                <a:latin typeface="Arial"/>
                <a:cs typeface="Arial"/>
              </a:rPr>
              <a:t>ser</a:t>
            </a:r>
            <a:r>
              <a:rPr sz="1200" spc="-5" dirty="0">
                <a:solidFill>
                  <a:srgbClr val="FFFFFF"/>
                </a:solidFill>
                <a:latin typeface="Arial"/>
                <a:cs typeface="Arial"/>
              </a:rPr>
              <a:t> </a:t>
            </a:r>
            <a:r>
              <a:rPr sz="1200" dirty="0">
                <a:solidFill>
                  <a:srgbClr val="FFFFFF"/>
                </a:solidFill>
                <a:latin typeface="Arial"/>
                <a:cs typeface="Arial"/>
              </a:rPr>
              <a:t>olika</a:t>
            </a:r>
            <a:r>
              <a:rPr sz="1200" spc="10" dirty="0">
                <a:solidFill>
                  <a:srgbClr val="FFFFFF"/>
                </a:solidFill>
                <a:latin typeface="Arial"/>
                <a:cs typeface="Arial"/>
              </a:rPr>
              <a:t> </a:t>
            </a:r>
            <a:r>
              <a:rPr sz="1200" dirty="0">
                <a:solidFill>
                  <a:srgbClr val="FFFFFF"/>
                </a:solidFill>
                <a:latin typeface="Arial"/>
                <a:cs typeface="Arial"/>
              </a:rPr>
              <a:t>ut för klubbarna</a:t>
            </a:r>
            <a:r>
              <a:rPr sz="1200" spc="-30" dirty="0">
                <a:solidFill>
                  <a:srgbClr val="FFFFFF"/>
                </a:solidFill>
                <a:latin typeface="Arial"/>
                <a:cs typeface="Arial"/>
              </a:rPr>
              <a:t> </a:t>
            </a:r>
            <a:r>
              <a:rPr sz="1200" dirty="0">
                <a:solidFill>
                  <a:srgbClr val="FFFFFF"/>
                </a:solidFill>
                <a:latin typeface="Arial"/>
                <a:cs typeface="Arial"/>
              </a:rPr>
              <a:t>med</a:t>
            </a:r>
            <a:r>
              <a:rPr sz="1200" spc="-5" dirty="0">
                <a:solidFill>
                  <a:srgbClr val="FFFFFF"/>
                </a:solidFill>
                <a:latin typeface="Arial"/>
                <a:cs typeface="Arial"/>
              </a:rPr>
              <a:t> </a:t>
            </a:r>
            <a:r>
              <a:rPr sz="1200" dirty="0">
                <a:solidFill>
                  <a:srgbClr val="FFFFFF"/>
                </a:solidFill>
                <a:latin typeface="Arial"/>
                <a:cs typeface="Arial"/>
              </a:rPr>
              <a:t>olika</a:t>
            </a:r>
            <a:r>
              <a:rPr sz="1200" spc="5" dirty="0">
                <a:solidFill>
                  <a:srgbClr val="FFFFFF"/>
                </a:solidFill>
                <a:latin typeface="Arial"/>
                <a:cs typeface="Arial"/>
              </a:rPr>
              <a:t> </a:t>
            </a:r>
            <a:r>
              <a:rPr sz="1200" spc="-10" dirty="0">
                <a:solidFill>
                  <a:srgbClr val="FFFFFF"/>
                </a:solidFill>
                <a:latin typeface="Arial"/>
                <a:cs typeface="Arial"/>
              </a:rPr>
              <a:t>faciliteter</a:t>
            </a:r>
            <a:r>
              <a:rPr sz="1200" spc="-125" dirty="0">
                <a:solidFill>
                  <a:srgbClr val="FFFFFF"/>
                </a:solidFill>
                <a:latin typeface="Arial"/>
                <a:cs typeface="Arial"/>
              </a:rPr>
              <a:t> </a:t>
            </a:r>
            <a:r>
              <a:rPr sz="1200" dirty="0">
                <a:solidFill>
                  <a:srgbClr val="FFFFFF"/>
                </a:solidFill>
                <a:latin typeface="Arial"/>
                <a:cs typeface="Arial"/>
              </a:rPr>
              <a:t>i</a:t>
            </a:r>
            <a:r>
              <a:rPr sz="1200" spc="10" dirty="0">
                <a:solidFill>
                  <a:srgbClr val="FFFFFF"/>
                </a:solidFill>
                <a:latin typeface="Arial"/>
                <a:cs typeface="Arial"/>
              </a:rPr>
              <a:t> </a:t>
            </a:r>
            <a:r>
              <a:rPr sz="1200" dirty="0">
                <a:solidFill>
                  <a:srgbClr val="FFFFFF"/>
                </a:solidFill>
                <a:latin typeface="Arial"/>
                <a:cs typeface="Arial"/>
              </a:rPr>
              <a:t>och</a:t>
            </a:r>
            <a:r>
              <a:rPr sz="1200" spc="-5" dirty="0">
                <a:solidFill>
                  <a:srgbClr val="FFFFFF"/>
                </a:solidFill>
                <a:latin typeface="Arial"/>
                <a:cs typeface="Arial"/>
              </a:rPr>
              <a:t> </a:t>
            </a:r>
            <a:r>
              <a:rPr sz="1200" spc="-10" dirty="0">
                <a:solidFill>
                  <a:srgbClr val="FFFFFF"/>
                </a:solidFill>
                <a:latin typeface="Arial"/>
                <a:cs typeface="Arial"/>
              </a:rPr>
              <a:t>omkring </a:t>
            </a:r>
            <a:r>
              <a:rPr sz="1200" dirty="0">
                <a:solidFill>
                  <a:srgbClr val="FFFFFF"/>
                </a:solidFill>
                <a:latin typeface="Arial"/>
                <a:cs typeface="Arial"/>
              </a:rPr>
              <a:t>arenorna</a:t>
            </a:r>
            <a:r>
              <a:rPr sz="1200" spc="-50" dirty="0">
                <a:solidFill>
                  <a:srgbClr val="FFFFFF"/>
                </a:solidFill>
                <a:latin typeface="Arial"/>
                <a:cs typeface="Arial"/>
              </a:rPr>
              <a:t> </a:t>
            </a:r>
            <a:r>
              <a:rPr sz="1200" dirty="0">
                <a:solidFill>
                  <a:srgbClr val="FFFFFF"/>
                </a:solidFill>
                <a:latin typeface="Arial"/>
                <a:cs typeface="Arial"/>
              </a:rPr>
              <a:t>vilket</a:t>
            </a:r>
            <a:r>
              <a:rPr sz="1200" spc="-5" dirty="0">
                <a:solidFill>
                  <a:srgbClr val="FFFFFF"/>
                </a:solidFill>
                <a:latin typeface="Arial"/>
                <a:cs typeface="Arial"/>
              </a:rPr>
              <a:t> </a:t>
            </a:r>
            <a:r>
              <a:rPr sz="1200" dirty="0">
                <a:solidFill>
                  <a:srgbClr val="FFFFFF"/>
                </a:solidFill>
                <a:latin typeface="Arial"/>
                <a:cs typeface="Arial"/>
              </a:rPr>
              <a:t>gör</a:t>
            </a:r>
            <a:r>
              <a:rPr sz="1200" spc="-5" dirty="0">
                <a:solidFill>
                  <a:srgbClr val="FFFFFF"/>
                </a:solidFill>
                <a:latin typeface="Arial"/>
                <a:cs typeface="Arial"/>
              </a:rPr>
              <a:t> </a:t>
            </a:r>
            <a:r>
              <a:rPr sz="1200" dirty="0">
                <a:solidFill>
                  <a:srgbClr val="FFFFFF"/>
                </a:solidFill>
                <a:latin typeface="Arial"/>
                <a:cs typeface="Arial"/>
              </a:rPr>
              <a:t>att aktiviteter</a:t>
            </a:r>
            <a:r>
              <a:rPr sz="1200" spc="-20" dirty="0">
                <a:solidFill>
                  <a:srgbClr val="FFFFFF"/>
                </a:solidFill>
                <a:latin typeface="Arial"/>
                <a:cs typeface="Arial"/>
              </a:rPr>
              <a:t> </a:t>
            </a:r>
            <a:r>
              <a:rPr sz="1200" dirty="0">
                <a:solidFill>
                  <a:srgbClr val="FFFFFF"/>
                </a:solidFill>
                <a:latin typeface="Arial"/>
                <a:cs typeface="Arial"/>
              </a:rPr>
              <a:t>får</a:t>
            </a:r>
            <a:r>
              <a:rPr sz="1200" spc="-20" dirty="0">
                <a:solidFill>
                  <a:srgbClr val="FFFFFF"/>
                </a:solidFill>
                <a:latin typeface="Arial"/>
                <a:cs typeface="Arial"/>
              </a:rPr>
              <a:t> </a:t>
            </a:r>
            <a:r>
              <a:rPr sz="1200" dirty="0">
                <a:solidFill>
                  <a:srgbClr val="FFFFFF"/>
                </a:solidFill>
                <a:latin typeface="Arial"/>
                <a:cs typeface="Arial"/>
              </a:rPr>
              <a:t>anpassas</a:t>
            </a:r>
            <a:r>
              <a:rPr sz="1200" spc="-35" dirty="0">
                <a:solidFill>
                  <a:srgbClr val="FFFFFF"/>
                </a:solidFill>
                <a:latin typeface="Arial"/>
                <a:cs typeface="Arial"/>
              </a:rPr>
              <a:t> </a:t>
            </a:r>
            <a:r>
              <a:rPr sz="1200" dirty="0">
                <a:solidFill>
                  <a:srgbClr val="FFFFFF"/>
                </a:solidFill>
                <a:latin typeface="Arial"/>
                <a:cs typeface="Arial"/>
              </a:rPr>
              <a:t>för</a:t>
            </a:r>
            <a:r>
              <a:rPr sz="1200" spc="-20" dirty="0">
                <a:solidFill>
                  <a:srgbClr val="FFFFFF"/>
                </a:solidFill>
                <a:latin typeface="Arial"/>
                <a:cs typeface="Arial"/>
              </a:rPr>
              <a:t> </a:t>
            </a:r>
            <a:r>
              <a:rPr sz="1200" dirty="0">
                <a:solidFill>
                  <a:srgbClr val="FFFFFF"/>
                </a:solidFill>
                <a:latin typeface="Arial"/>
                <a:cs typeface="Arial"/>
              </a:rPr>
              <a:t>respektive</a:t>
            </a:r>
            <a:r>
              <a:rPr sz="1200" spc="-25" dirty="0">
                <a:solidFill>
                  <a:srgbClr val="FFFFFF"/>
                </a:solidFill>
                <a:latin typeface="Arial"/>
                <a:cs typeface="Arial"/>
              </a:rPr>
              <a:t> </a:t>
            </a:r>
            <a:r>
              <a:rPr sz="1200" dirty="0">
                <a:solidFill>
                  <a:srgbClr val="FFFFFF"/>
                </a:solidFill>
                <a:latin typeface="Arial"/>
                <a:cs typeface="Arial"/>
              </a:rPr>
              <a:t>klubb.</a:t>
            </a:r>
            <a:r>
              <a:rPr sz="1200" spc="-25" dirty="0">
                <a:solidFill>
                  <a:srgbClr val="FFFFFF"/>
                </a:solidFill>
                <a:latin typeface="Arial"/>
                <a:cs typeface="Arial"/>
              </a:rPr>
              <a:t> </a:t>
            </a:r>
            <a:r>
              <a:rPr sz="1200" spc="-10" dirty="0">
                <a:solidFill>
                  <a:srgbClr val="FFFFFF"/>
                </a:solidFill>
                <a:latin typeface="Arial"/>
                <a:cs typeface="Arial"/>
              </a:rPr>
              <a:t>Varje</a:t>
            </a:r>
            <a:r>
              <a:rPr sz="1200" spc="-20" dirty="0">
                <a:solidFill>
                  <a:srgbClr val="FFFFFF"/>
                </a:solidFill>
                <a:latin typeface="Arial"/>
                <a:cs typeface="Arial"/>
              </a:rPr>
              <a:t> </a:t>
            </a:r>
            <a:r>
              <a:rPr sz="1200" dirty="0">
                <a:solidFill>
                  <a:srgbClr val="FFFFFF"/>
                </a:solidFill>
                <a:latin typeface="Arial"/>
                <a:cs typeface="Arial"/>
              </a:rPr>
              <a:t>klubb</a:t>
            </a:r>
            <a:r>
              <a:rPr sz="1200" spc="-35" dirty="0">
                <a:solidFill>
                  <a:srgbClr val="FFFFFF"/>
                </a:solidFill>
                <a:latin typeface="Arial"/>
                <a:cs typeface="Arial"/>
              </a:rPr>
              <a:t> </a:t>
            </a:r>
            <a:r>
              <a:rPr sz="1200" dirty="0">
                <a:solidFill>
                  <a:srgbClr val="FFFFFF"/>
                </a:solidFill>
                <a:latin typeface="Arial"/>
                <a:cs typeface="Arial"/>
              </a:rPr>
              <a:t>är</a:t>
            </a:r>
            <a:r>
              <a:rPr sz="1200" spc="-5" dirty="0">
                <a:solidFill>
                  <a:srgbClr val="FFFFFF"/>
                </a:solidFill>
                <a:latin typeface="Arial"/>
                <a:cs typeface="Arial"/>
              </a:rPr>
              <a:t> </a:t>
            </a:r>
            <a:r>
              <a:rPr sz="1200" dirty="0">
                <a:solidFill>
                  <a:srgbClr val="FFFFFF"/>
                </a:solidFill>
                <a:latin typeface="Arial"/>
                <a:cs typeface="Arial"/>
              </a:rPr>
              <a:t>ansvarig</a:t>
            </a:r>
            <a:r>
              <a:rPr sz="1200" spc="-15" dirty="0">
                <a:solidFill>
                  <a:srgbClr val="FFFFFF"/>
                </a:solidFill>
                <a:latin typeface="Arial"/>
                <a:cs typeface="Arial"/>
              </a:rPr>
              <a:t> </a:t>
            </a:r>
            <a:r>
              <a:rPr sz="1200" dirty="0">
                <a:solidFill>
                  <a:srgbClr val="FFFFFF"/>
                </a:solidFill>
                <a:latin typeface="Arial"/>
                <a:cs typeface="Arial"/>
              </a:rPr>
              <a:t>för</a:t>
            </a:r>
            <a:r>
              <a:rPr sz="1200" spc="-20" dirty="0">
                <a:solidFill>
                  <a:srgbClr val="FFFFFF"/>
                </a:solidFill>
                <a:latin typeface="Arial"/>
                <a:cs typeface="Arial"/>
              </a:rPr>
              <a:t> </a:t>
            </a:r>
            <a:r>
              <a:rPr sz="1200" dirty="0">
                <a:solidFill>
                  <a:srgbClr val="FFFFFF"/>
                </a:solidFill>
                <a:latin typeface="Arial"/>
                <a:cs typeface="Arial"/>
              </a:rPr>
              <a:t>att</a:t>
            </a:r>
            <a:r>
              <a:rPr sz="1200" spc="-5" dirty="0">
                <a:solidFill>
                  <a:srgbClr val="FFFFFF"/>
                </a:solidFill>
                <a:latin typeface="Arial"/>
                <a:cs typeface="Arial"/>
              </a:rPr>
              <a:t> </a:t>
            </a:r>
            <a:r>
              <a:rPr sz="1200" dirty="0">
                <a:solidFill>
                  <a:srgbClr val="FFFFFF"/>
                </a:solidFill>
                <a:latin typeface="Arial"/>
                <a:cs typeface="Arial"/>
              </a:rPr>
              <a:t>utarbeta</a:t>
            </a:r>
            <a:r>
              <a:rPr sz="1200" spc="-40" dirty="0">
                <a:solidFill>
                  <a:srgbClr val="FFFFFF"/>
                </a:solidFill>
                <a:latin typeface="Arial"/>
                <a:cs typeface="Arial"/>
              </a:rPr>
              <a:t> </a:t>
            </a:r>
            <a:r>
              <a:rPr sz="1200" dirty="0">
                <a:solidFill>
                  <a:srgbClr val="FFFFFF"/>
                </a:solidFill>
                <a:latin typeface="Arial"/>
                <a:cs typeface="Arial"/>
              </a:rPr>
              <a:t>en</a:t>
            </a:r>
            <a:r>
              <a:rPr sz="1200" spc="-10" dirty="0">
                <a:solidFill>
                  <a:srgbClr val="FFFFFF"/>
                </a:solidFill>
                <a:latin typeface="Arial"/>
                <a:cs typeface="Arial"/>
              </a:rPr>
              <a:t> </a:t>
            </a:r>
            <a:r>
              <a:rPr sz="1200" dirty="0">
                <a:solidFill>
                  <a:srgbClr val="FFFFFF"/>
                </a:solidFill>
                <a:latin typeface="Arial"/>
                <a:cs typeface="Arial"/>
              </a:rPr>
              <a:t>strategi</a:t>
            </a:r>
            <a:r>
              <a:rPr sz="1200" spc="-20" dirty="0">
                <a:solidFill>
                  <a:srgbClr val="FFFFFF"/>
                </a:solidFill>
                <a:latin typeface="Arial"/>
                <a:cs typeface="Arial"/>
              </a:rPr>
              <a:t> </a:t>
            </a:r>
            <a:r>
              <a:rPr sz="1200" spc="-10" dirty="0">
                <a:solidFill>
                  <a:srgbClr val="FFFFFF"/>
                </a:solidFill>
                <a:latin typeface="Arial"/>
                <a:cs typeface="Arial"/>
              </a:rPr>
              <a:t>för</a:t>
            </a:r>
            <a:r>
              <a:rPr sz="1200" spc="-20" dirty="0">
                <a:solidFill>
                  <a:srgbClr val="FFFFFF"/>
                </a:solidFill>
                <a:latin typeface="Arial"/>
                <a:cs typeface="Arial"/>
              </a:rPr>
              <a:t> </a:t>
            </a:r>
            <a:r>
              <a:rPr sz="1200" dirty="0">
                <a:solidFill>
                  <a:srgbClr val="FFFFFF"/>
                </a:solidFill>
                <a:latin typeface="Arial"/>
                <a:cs typeface="Arial"/>
              </a:rPr>
              <a:t>hur</a:t>
            </a:r>
            <a:r>
              <a:rPr sz="1200" spc="-15" dirty="0">
                <a:solidFill>
                  <a:srgbClr val="FFFFFF"/>
                </a:solidFill>
                <a:latin typeface="Arial"/>
                <a:cs typeface="Arial"/>
              </a:rPr>
              <a:t> </a:t>
            </a:r>
            <a:r>
              <a:rPr sz="1200" dirty="0">
                <a:solidFill>
                  <a:srgbClr val="FFFFFF"/>
                </a:solidFill>
                <a:latin typeface="Arial"/>
                <a:cs typeface="Arial"/>
              </a:rPr>
              <a:t>mat</a:t>
            </a:r>
            <a:r>
              <a:rPr sz="1200" spc="-15" dirty="0">
                <a:solidFill>
                  <a:srgbClr val="FFFFFF"/>
                </a:solidFill>
                <a:latin typeface="Arial"/>
                <a:cs typeface="Arial"/>
              </a:rPr>
              <a:t> </a:t>
            </a:r>
            <a:r>
              <a:rPr sz="1200" dirty="0">
                <a:solidFill>
                  <a:srgbClr val="FFFFFF"/>
                </a:solidFill>
                <a:latin typeface="Arial"/>
                <a:cs typeface="Arial"/>
              </a:rPr>
              <a:t>och</a:t>
            </a:r>
            <a:r>
              <a:rPr sz="1200" spc="-25" dirty="0">
                <a:solidFill>
                  <a:srgbClr val="FFFFFF"/>
                </a:solidFill>
                <a:latin typeface="Arial"/>
                <a:cs typeface="Arial"/>
              </a:rPr>
              <a:t> </a:t>
            </a:r>
            <a:r>
              <a:rPr sz="1200" dirty="0">
                <a:solidFill>
                  <a:srgbClr val="FFFFFF"/>
                </a:solidFill>
                <a:latin typeface="Arial"/>
                <a:cs typeface="Arial"/>
              </a:rPr>
              <a:t>dryck</a:t>
            </a:r>
            <a:r>
              <a:rPr sz="1200" spc="10" dirty="0">
                <a:solidFill>
                  <a:srgbClr val="FFFFFF"/>
                </a:solidFill>
                <a:latin typeface="Arial"/>
                <a:cs typeface="Arial"/>
              </a:rPr>
              <a:t> </a:t>
            </a:r>
            <a:r>
              <a:rPr sz="1200" spc="-20" dirty="0">
                <a:solidFill>
                  <a:srgbClr val="FFFFFF"/>
                </a:solidFill>
                <a:latin typeface="Arial"/>
                <a:cs typeface="Arial"/>
              </a:rPr>
              <a:t>blir </a:t>
            </a:r>
            <a:r>
              <a:rPr sz="1200" dirty="0">
                <a:solidFill>
                  <a:srgbClr val="FFFFFF"/>
                </a:solidFill>
                <a:latin typeface="Arial"/>
                <a:cs typeface="Arial"/>
              </a:rPr>
              <a:t>en</a:t>
            </a:r>
            <a:r>
              <a:rPr sz="1200" spc="-25" dirty="0">
                <a:solidFill>
                  <a:srgbClr val="FFFFFF"/>
                </a:solidFill>
                <a:latin typeface="Arial"/>
                <a:cs typeface="Arial"/>
              </a:rPr>
              <a:t> </a:t>
            </a:r>
            <a:r>
              <a:rPr sz="1200" dirty="0">
                <a:solidFill>
                  <a:srgbClr val="FFFFFF"/>
                </a:solidFill>
                <a:latin typeface="Arial"/>
                <a:cs typeface="Arial"/>
              </a:rPr>
              <a:t>del</a:t>
            </a:r>
            <a:r>
              <a:rPr sz="1200" spc="-30" dirty="0">
                <a:solidFill>
                  <a:srgbClr val="FFFFFF"/>
                </a:solidFill>
                <a:latin typeface="Arial"/>
                <a:cs typeface="Arial"/>
              </a:rPr>
              <a:t> </a:t>
            </a:r>
            <a:r>
              <a:rPr sz="1200" dirty="0">
                <a:solidFill>
                  <a:srgbClr val="FFFFFF"/>
                </a:solidFill>
                <a:latin typeface="Arial"/>
                <a:cs typeface="Arial"/>
              </a:rPr>
              <a:t>av</a:t>
            </a:r>
            <a:r>
              <a:rPr sz="1200" spc="-20" dirty="0">
                <a:solidFill>
                  <a:srgbClr val="FFFFFF"/>
                </a:solidFill>
                <a:latin typeface="Arial"/>
                <a:cs typeface="Arial"/>
              </a:rPr>
              <a:t> </a:t>
            </a:r>
            <a:r>
              <a:rPr sz="1200" dirty="0">
                <a:solidFill>
                  <a:srgbClr val="FFFFFF"/>
                </a:solidFill>
                <a:latin typeface="Arial"/>
                <a:cs typeface="Arial"/>
              </a:rPr>
              <a:t>evenemangsupplevelsen.</a:t>
            </a:r>
            <a:r>
              <a:rPr sz="1200" spc="-25" dirty="0">
                <a:solidFill>
                  <a:srgbClr val="FFFFFF"/>
                </a:solidFill>
                <a:latin typeface="Arial"/>
                <a:cs typeface="Arial"/>
              </a:rPr>
              <a:t> </a:t>
            </a:r>
            <a:r>
              <a:rPr sz="1200" dirty="0">
                <a:solidFill>
                  <a:srgbClr val="FFFFFF"/>
                </a:solidFill>
                <a:latin typeface="Arial"/>
                <a:cs typeface="Arial"/>
              </a:rPr>
              <a:t>Om</a:t>
            </a:r>
            <a:r>
              <a:rPr sz="1200" spc="-10" dirty="0">
                <a:solidFill>
                  <a:srgbClr val="FFFFFF"/>
                </a:solidFill>
                <a:latin typeface="Arial"/>
                <a:cs typeface="Arial"/>
              </a:rPr>
              <a:t> </a:t>
            </a:r>
            <a:r>
              <a:rPr sz="1200" dirty="0">
                <a:solidFill>
                  <a:srgbClr val="FFFFFF"/>
                </a:solidFill>
                <a:latin typeface="Arial"/>
                <a:cs typeface="Arial"/>
              </a:rPr>
              <a:t>inte</a:t>
            </a:r>
            <a:r>
              <a:rPr sz="1200" spc="-10" dirty="0">
                <a:solidFill>
                  <a:srgbClr val="FFFFFF"/>
                </a:solidFill>
                <a:latin typeface="Arial"/>
                <a:cs typeface="Arial"/>
              </a:rPr>
              <a:t> </a:t>
            </a:r>
            <a:r>
              <a:rPr sz="1200" dirty="0">
                <a:solidFill>
                  <a:srgbClr val="FFFFFF"/>
                </a:solidFill>
                <a:latin typeface="Arial"/>
                <a:cs typeface="Arial"/>
              </a:rPr>
              <a:t>restaurangfaciliteter</a:t>
            </a:r>
            <a:r>
              <a:rPr sz="1200" spc="-35" dirty="0">
                <a:solidFill>
                  <a:srgbClr val="FFFFFF"/>
                </a:solidFill>
                <a:latin typeface="Arial"/>
                <a:cs typeface="Arial"/>
              </a:rPr>
              <a:t> </a:t>
            </a:r>
            <a:r>
              <a:rPr sz="1200" dirty="0">
                <a:solidFill>
                  <a:srgbClr val="FFFFFF"/>
                </a:solidFill>
                <a:latin typeface="Arial"/>
                <a:cs typeface="Arial"/>
              </a:rPr>
              <a:t>finns</a:t>
            </a:r>
            <a:r>
              <a:rPr sz="1200" spc="-45" dirty="0">
                <a:solidFill>
                  <a:srgbClr val="FFFFFF"/>
                </a:solidFill>
                <a:latin typeface="Arial"/>
                <a:cs typeface="Arial"/>
              </a:rPr>
              <a:t> </a:t>
            </a:r>
            <a:r>
              <a:rPr sz="1200" dirty="0">
                <a:solidFill>
                  <a:srgbClr val="FFFFFF"/>
                </a:solidFill>
                <a:latin typeface="Arial"/>
                <a:cs typeface="Arial"/>
              </a:rPr>
              <a:t>i</a:t>
            </a:r>
            <a:r>
              <a:rPr sz="1200" spc="-5" dirty="0">
                <a:solidFill>
                  <a:srgbClr val="FFFFFF"/>
                </a:solidFill>
                <a:latin typeface="Arial"/>
                <a:cs typeface="Arial"/>
              </a:rPr>
              <a:t> </a:t>
            </a:r>
            <a:r>
              <a:rPr sz="1200" dirty="0">
                <a:solidFill>
                  <a:srgbClr val="FFFFFF"/>
                </a:solidFill>
                <a:latin typeface="Arial"/>
                <a:cs typeface="Arial"/>
              </a:rPr>
              <a:t>arenan</a:t>
            </a:r>
            <a:r>
              <a:rPr sz="1200" spc="-40" dirty="0">
                <a:solidFill>
                  <a:srgbClr val="FFFFFF"/>
                </a:solidFill>
                <a:latin typeface="Arial"/>
                <a:cs typeface="Arial"/>
              </a:rPr>
              <a:t> </a:t>
            </a:r>
            <a:r>
              <a:rPr sz="1200" dirty="0">
                <a:solidFill>
                  <a:srgbClr val="FFFFFF"/>
                </a:solidFill>
                <a:latin typeface="Arial"/>
                <a:cs typeface="Arial"/>
              </a:rPr>
              <a:t>på</a:t>
            </a:r>
            <a:r>
              <a:rPr sz="1200" spc="-25" dirty="0">
                <a:solidFill>
                  <a:srgbClr val="FFFFFF"/>
                </a:solidFill>
                <a:latin typeface="Arial"/>
                <a:cs typeface="Arial"/>
              </a:rPr>
              <a:t> </a:t>
            </a:r>
            <a:r>
              <a:rPr sz="1200" dirty="0">
                <a:solidFill>
                  <a:srgbClr val="FFFFFF"/>
                </a:solidFill>
                <a:latin typeface="Arial"/>
                <a:cs typeface="Arial"/>
              </a:rPr>
              <a:t>ett</a:t>
            </a:r>
            <a:r>
              <a:rPr sz="1200" spc="-10" dirty="0">
                <a:solidFill>
                  <a:srgbClr val="FFFFFF"/>
                </a:solidFill>
                <a:latin typeface="Arial"/>
                <a:cs typeface="Arial"/>
              </a:rPr>
              <a:t> </a:t>
            </a:r>
            <a:r>
              <a:rPr sz="1200" dirty="0">
                <a:solidFill>
                  <a:srgbClr val="FFFFFF"/>
                </a:solidFill>
                <a:latin typeface="Arial"/>
                <a:cs typeface="Arial"/>
              </a:rPr>
              <a:t>tillfredsställande</a:t>
            </a:r>
            <a:r>
              <a:rPr sz="1200" spc="-35" dirty="0">
                <a:solidFill>
                  <a:srgbClr val="FFFFFF"/>
                </a:solidFill>
                <a:latin typeface="Arial"/>
                <a:cs typeface="Arial"/>
              </a:rPr>
              <a:t> </a:t>
            </a:r>
            <a:r>
              <a:rPr sz="1200" dirty="0">
                <a:solidFill>
                  <a:srgbClr val="FFFFFF"/>
                </a:solidFill>
                <a:latin typeface="Arial"/>
                <a:cs typeface="Arial"/>
              </a:rPr>
              <a:t>sätt</a:t>
            </a:r>
            <a:r>
              <a:rPr sz="1200" spc="-15" dirty="0">
                <a:solidFill>
                  <a:srgbClr val="FFFFFF"/>
                </a:solidFill>
                <a:latin typeface="Arial"/>
                <a:cs typeface="Arial"/>
              </a:rPr>
              <a:t> </a:t>
            </a:r>
            <a:r>
              <a:rPr sz="1200" dirty="0">
                <a:solidFill>
                  <a:srgbClr val="FFFFFF"/>
                </a:solidFill>
                <a:latin typeface="Arial"/>
                <a:cs typeface="Arial"/>
              </a:rPr>
              <a:t>bör</a:t>
            </a:r>
            <a:r>
              <a:rPr sz="1200" spc="-25" dirty="0">
                <a:solidFill>
                  <a:srgbClr val="FFFFFF"/>
                </a:solidFill>
                <a:latin typeface="Arial"/>
                <a:cs typeface="Arial"/>
              </a:rPr>
              <a:t> </a:t>
            </a:r>
            <a:r>
              <a:rPr sz="1200" dirty="0">
                <a:solidFill>
                  <a:srgbClr val="FFFFFF"/>
                </a:solidFill>
                <a:latin typeface="Arial"/>
                <a:cs typeface="Arial"/>
              </a:rPr>
              <a:t>samarbeten</a:t>
            </a:r>
            <a:r>
              <a:rPr sz="1200" spc="-50" dirty="0">
                <a:solidFill>
                  <a:srgbClr val="FFFFFF"/>
                </a:solidFill>
                <a:latin typeface="Arial"/>
                <a:cs typeface="Arial"/>
              </a:rPr>
              <a:t> </a:t>
            </a:r>
            <a:r>
              <a:rPr sz="1200" spc="-20" dirty="0">
                <a:solidFill>
                  <a:srgbClr val="FFFFFF"/>
                </a:solidFill>
                <a:latin typeface="Arial"/>
                <a:cs typeface="Arial"/>
              </a:rPr>
              <a:t>med</a:t>
            </a:r>
            <a:r>
              <a:rPr sz="1200" spc="-25" dirty="0">
                <a:solidFill>
                  <a:srgbClr val="FFFFFF"/>
                </a:solidFill>
                <a:latin typeface="Arial"/>
                <a:cs typeface="Arial"/>
              </a:rPr>
              <a:t> </a:t>
            </a:r>
            <a:r>
              <a:rPr sz="1200" spc="-10" dirty="0">
                <a:solidFill>
                  <a:srgbClr val="FFFFFF"/>
                </a:solidFill>
                <a:latin typeface="Arial"/>
                <a:cs typeface="Arial"/>
              </a:rPr>
              <a:t>restauranger </a:t>
            </a:r>
            <a:r>
              <a:rPr sz="1200" dirty="0">
                <a:solidFill>
                  <a:srgbClr val="FFFFFF"/>
                </a:solidFill>
                <a:latin typeface="Arial"/>
                <a:cs typeface="Arial"/>
              </a:rPr>
              <a:t>runt</a:t>
            </a:r>
            <a:r>
              <a:rPr sz="1200" spc="-10" dirty="0">
                <a:solidFill>
                  <a:srgbClr val="FFFFFF"/>
                </a:solidFill>
                <a:latin typeface="Arial"/>
                <a:cs typeface="Arial"/>
              </a:rPr>
              <a:t> </a:t>
            </a:r>
            <a:r>
              <a:rPr sz="1200" dirty="0">
                <a:solidFill>
                  <a:srgbClr val="FFFFFF"/>
                </a:solidFill>
                <a:latin typeface="Arial"/>
                <a:cs typeface="Arial"/>
              </a:rPr>
              <a:t>arenan</a:t>
            </a:r>
            <a:r>
              <a:rPr sz="1200" spc="-40" dirty="0">
                <a:solidFill>
                  <a:srgbClr val="FFFFFF"/>
                </a:solidFill>
                <a:latin typeface="Arial"/>
                <a:cs typeface="Arial"/>
              </a:rPr>
              <a:t> </a:t>
            </a:r>
            <a:r>
              <a:rPr sz="1200" dirty="0">
                <a:solidFill>
                  <a:srgbClr val="FFFFFF"/>
                </a:solidFill>
                <a:latin typeface="Arial"/>
                <a:cs typeface="Arial"/>
              </a:rPr>
              <a:t>upprättas</a:t>
            </a:r>
            <a:r>
              <a:rPr sz="1200" spc="-35" dirty="0">
                <a:solidFill>
                  <a:srgbClr val="FFFFFF"/>
                </a:solidFill>
                <a:latin typeface="Arial"/>
                <a:cs typeface="Arial"/>
              </a:rPr>
              <a:t> </a:t>
            </a:r>
            <a:r>
              <a:rPr sz="1200" dirty="0">
                <a:solidFill>
                  <a:srgbClr val="FFFFFF"/>
                </a:solidFill>
                <a:latin typeface="Arial"/>
                <a:cs typeface="Arial"/>
              </a:rPr>
              <a:t>eller</a:t>
            </a:r>
            <a:r>
              <a:rPr sz="1200" spc="-15" dirty="0">
                <a:solidFill>
                  <a:srgbClr val="FFFFFF"/>
                </a:solidFill>
                <a:latin typeface="Arial"/>
                <a:cs typeface="Arial"/>
              </a:rPr>
              <a:t> </a:t>
            </a:r>
            <a:r>
              <a:rPr sz="1200" dirty="0">
                <a:solidFill>
                  <a:srgbClr val="FFFFFF"/>
                </a:solidFill>
                <a:latin typeface="Arial"/>
                <a:cs typeface="Arial"/>
              </a:rPr>
              <a:t>andra</a:t>
            </a:r>
            <a:r>
              <a:rPr sz="1200" spc="-30" dirty="0">
                <a:solidFill>
                  <a:srgbClr val="FFFFFF"/>
                </a:solidFill>
                <a:latin typeface="Arial"/>
                <a:cs typeface="Arial"/>
              </a:rPr>
              <a:t> </a:t>
            </a:r>
            <a:r>
              <a:rPr sz="1200" dirty="0">
                <a:solidFill>
                  <a:srgbClr val="FFFFFF"/>
                </a:solidFill>
                <a:latin typeface="Arial"/>
                <a:cs typeface="Arial"/>
              </a:rPr>
              <a:t>kreativa</a:t>
            </a:r>
            <a:r>
              <a:rPr sz="1200" spc="-5" dirty="0">
                <a:solidFill>
                  <a:srgbClr val="FFFFFF"/>
                </a:solidFill>
                <a:latin typeface="Arial"/>
                <a:cs typeface="Arial"/>
              </a:rPr>
              <a:t> </a:t>
            </a:r>
            <a:r>
              <a:rPr sz="1200" dirty="0">
                <a:solidFill>
                  <a:srgbClr val="FFFFFF"/>
                </a:solidFill>
                <a:latin typeface="Arial"/>
                <a:cs typeface="Arial"/>
              </a:rPr>
              <a:t>lösningar</a:t>
            </a:r>
            <a:r>
              <a:rPr sz="1200" spc="-25" dirty="0">
                <a:solidFill>
                  <a:srgbClr val="FFFFFF"/>
                </a:solidFill>
                <a:latin typeface="Arial"/>
                <a:cs typeface="Arial"/>
              </a:rPr>
              <a:t> </a:t>
            </a:r>
            <a:r>
              <a:rPr sz="1200" dirty="0">
                <a:solidFill>
                  <a:srgbClr val="FFFFFF"/>
                </a:solidFill>
                <a:latin typeface="Arial"/>
                <a:cs typeface="Arial"/>
              </a:rPr>
              <a:t>erbjudas,</a:t>
            </a:r>
            <a:r>
              <a:rPr sz="1200" spc="-30" dirty="0">
                <a:solidFill>
                  <a:srgbClr val="FFFFFF"/>
                </a:solidFill>
                <a:latin typeface="Arial"/>
                <a:cs typeface="Arial"/>
              </a:rPr>
              <a:t> </a:t>
            </a:r>
            <a:r>
              <a:rPr sz="1200" dirty="0">
                <a:solidFill>
                  <a:srgbClr val="FFFFFF"/>
                </a:solidFill>
                <a:latin typeface="Arial"/>
                <a:cs typeface="Arial"/>
              </a:rPr>
              <a:t>exempelvis</a:t>
            </a:r>
            <a:r>
              <a:rPr sz="1200" spc="-85" dirty="0">
                <a:solidFill>
                  <a:srgbClr val="FFFFFF"/>
                </a:solidFill>
                <a:latin typeface="Arial"/>
                <a:cs typeface="Arial"/>
              </a:rPr>
              <a:t> </a:t>
            </a:r>
            <a:r>
              <a:rPr sz="1200" dirty="0">
                <a:solidFill>
                  <a:srgbClr val="FFFFFF"/>
                </a:solidFill>
                <a:latin typeface="Arial"/>
                <a:cs typeface="Arial"/>
              </a:rPr>
              <a:t>food</a:t>
            </a:r>
            <a:r>
              <a:rPr sz="1200" spc="-30" dirty="0">
                <a:solidFill>
                  <a:srgbClr val="FFFFFF"/>
                </a:solidFill>
                <a:latin typeface="Arial"/>
                <a:cs typeface="Arial"/>
              </a:rPr>
              <a:t> </a:t>
            </a:r>
            <a:r>
              <a:rPr sz="1200" dirty="0">
                <a:solidFill>
                  <a:srgbClr val="FFFFFF"/>
                </a:solidFill>
                <a:latin typeface="Arial"/>
                <a:cs typeface="Arial"/>
              </a:rPr>
              <a:t>trucks utanför</a:t>
            </a:r>
            <a:r>
              <a:rPr sz="1200" spc="-35" dirty="0">
                <a:solidFill>
                  <a:srgbClr val="FFFFFF"/>
                </a:solidFill>
                <a:latin typeface="Arial"/>
                <a:cs typeface="Arial"/>
              </a:rPr>
              <a:t> </a:t>
            </a:r>
            <a:r>
              <a:rPr sz="1200" spc="-10" dirty="0">
                <a:solidFill>
                  <a:srgbClr val="FFFFFF"/>
                </a:solidFill>
                <a:latin typeface="Arial"/>
                <a:cs typeface="Arial"/>
              </a:rPr>
              <a:t>arenan.</a:t>
            </a:r>
            <a:endParaRPr sz="1200" dirty="0">
              <a:latin typeface="Arial"/>
              <a:cs typeface="Arial"/>
            </a:endParaRPr>
          </a:p>
          <a:p>
            <a:pPr marL="556260">
              <a:lnSpc>
                <a:spcPct val="100000"/>
              </a:lnSpc>
              <a:spcBef>
                <a:spcPts val="575"/>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b="1" i="1" dirty="0">
                <a:solidFill>
                  <a:srgbClr val="FFFFFF"/>
                </a:solidFill>
                <a:latin typeface="Arial"/>
                <a:cs typeface="Arial"/>
              </a:rPr>
              <a:t>Aktivitet:</a:t>
            </a:r>
            <a:r>
              <a:rPr sz="1200" b="1" i="1" spc="-25" dirty="0">
                <a:solidFill>
                  <a:srgbClr val="FFFFFF"/>
                </a:solidFill>
                <a:latin typeface="Arial"/>
                <a:cs typeface="Arial"/>
              </a:rPr>
              <a:t> </a:t>
            </a:r>
            <a:r>
              <a:rPr sz="1200" b="1" i="1" dirty="0">
                <a:solidFill>
                  <a:srgbClr val="FFFFFF"/>
                </a:solidFill>
                <a:latin typeface="Arial"/>
                <a:cs typeface="Arial"/>
              </a:rPr>
              <a:t>På</a:t>
            </a:r>
            <a:r>
              <a:rPr sz="1200" b="1" i="1" spc="-10" dirty="0">
                <a:solidFill>
                  <a:srgbClr val="FFFFFF"/>
                </a:solidFill>
                <a:latin typeface="Arial"/>
                <a:cs typeface="Arial"/>
              </a:rPr>
              <a:t> </a:t>
            </a:r>
            <a:r>
              <a:rPr sz="1200" b="1" i="1" dirty="0">
                <a:solidFill>
                  <a:srgbClr val="FFFFFF"/>
                </a:solidFill>
                <a:latin typeface="Arial"/>
                <a:cs typeface="Arial"/>
              </a:rPr>
              <a:t>nivå</a:t>
            </a:r>
            <a:r>
              <a:rPr sz="1200" b="1" i="1" spc="-5" dirty="0">
                <a:solidFill>
                  <a:srgbClr val="FFFFFF"/>
                </a:solidFill>
                <a:latin typeface="Arial"/>
                <a:cs typeface="Arial"/>
              </a:rPr>
              <a:t> </a:t>
            </a:r>
            <a:r>
              <a:rPr sz="1200" b="1" i="1" dirty="0">
                <a:solidFill>
                  <a:srgbClr val="FFFFFF"/>
                </a:solidFill>
                <a:latin typeface="Arial"/>
                <a:cs typeface="Arial"/>
              </a:rPr>
              <a:t>1 har</a:t>
            </a:r>
            <a:r>
              <a:rPr sz="1200" b="1" i="1" spc="-10" dirty="0">
                <a:solidFill>
                  <a:srgbClr val="FFFFFF"/>
                </a:solidFill>
                <a:latin typeface="Arial"/>
                <a:cs typeface="Arial"/>
              </a:rPr>
              <a:t> </a:t>
            </a:r>
            <a:r>
              <a:rPr sz="1200" b="1" i="1" dirty="0">
                <a:solidFill>
                  <a:srgbClr val="FFFFFF"/>
                </a:solidFill>
                <a:latin typeface="Arial"/>
                <a:cs typeface="Arial"/>
              </a:rPr>
              <a:t>vi</a:t>
            </a:r>
            <a:r>
              <a:rPr sz="1200" b="1" i="1" spc="-15" dirty="0">
                <a:solidFill>
                  <a:srgbClr val="FFFFFF"/>
                </a:solidFill>
                <a:latin typeface="Arial"/>
                <a:cs typeface="Arial"/>
              </a:rPr>
              <a:t> </a:t>
            </a:r>
            <a:r>
              <a:rPr sz="1200" b="1" i="1" dirty="0">
                <a:solidFill>
                  <a:srgbClr val="FFFFFF"/>
                </a:solidFill>
                <a:latin typeface="Arial"/>
                <a:cs typeface="Arial"/>
              </a:rPr>
              <a:t>en tydlig</a:t>
            </a:r>
            <a:r>
              <a:rPr sz="1200" b="1" i="1" spc="5" dirty="0">
                <a:solidFill>
                  <a:srgbClr val="FFFFFF"/>
                </a:solidFill>
                <a:latin typeface="Arial"/>
                <a:cs typeface="Arial"/>
              </a:rPr>
              <a:t> </a:t>
            </a:r>
            <a:r>
              <a:rPr sz="1200" b="1" i="1" dirty="0">
                <a:solidFill>
                  <a:srgbClr val="FFFFFF"/>
                </a:solidFill>
                <a:latin typeface="Arial"/>
                <a:cs typeface="Arial"/>
              </a:rPr>
              <a:t>plan för</a:t>
            </a:r>
            <a:r>
              <a:rPr sz="1200" b="1" i="1" spc="10" dirty="0">
                <a:solidFill>
                  <a:srgbClr val="FFFFFF"/>
                </a:solidFill>
                <a:latin typeface="Arial"/>
                <a:cs typeface="Arial"/>
              </a:rPr>
              <a:t> </a:t>
            </a:r>
            <a:r>
              <a:rPr sz="1200" b="1" i="1" dirty="0">
                <a:solidFill>
                  <a:srgbClr val="FFFFFF"/>
                </a:solidFill>
                <a:latin typeface="Arial"/>
                <a:cs typeface="Arial"/>
              </a:rPr>
              <a:t>att</a:t>
            </a:r>
            <a:r>
              <a:rPr sz="1200" b="1" i="1" spc="-15" dirty="0">
                <a:solidFill>
                  <a:srgbClr val="FFFFFF"/>
                </a:solidFill>
                <a:latin typeface="Arial"/>
                <a:cs typeface="Arial"/>
              </a:rPr>
              <a:t> </a:t>
            </a:r>
            <a:r>
              <a:rPr sz="1200" b="1" i="1" dirty="0">
                <a:solidFill>
                  <a:srgbClr val="FFFFFF"/>
                </a:solidFill>
                <a:latin typeface="Arial"/>
                <a:cs typeface="Arial"/>
              </a:rPr>
              <a:t>erbjuda</a:t>
            </a:r>
            <a:r>
              <a:rPr sz="1200" b="1" i="1" spc="5" dirty="0">
                <a:solidFill>
                  <a:srgbClr val="FFFFFF"/>
                </a:solidFill>
                <a:latin typeface="Arial"/>
                <a:cs typeface="Arial"/>
              </a:rPr>
              <a:t> </a:t>
            </a:r>
            <a:r>
              <a:rPr sz="1200" b="1" i="1" dirty="0">
                <a:solidFill>
                  <a:srgbClr val="FFFFFF"/>
                </a:solidFill>
                <a:latin typeface="Arial"/>
                <a:cs typeface="Arial"/>
              </a:rPr>
              <a:t>bra</a:t>
            </a:r>
            <a:r>
              <a:rPr sz="1200" b="1" i="1" spc="-10" dirty="0">
                <a:solidFill>
                  <a:srgbClr val="FFFFFF"/>
                </a:solidFill>
                <a:latin typeface="Arial"/>
                <a:cs typeface="Arial"/>
              </a:rPr>
              <a:t> </a:t>
            </a:r>
            <a:r>
              <a:rPr sz="1200" b="1" i="1" dirty="0">
                <a:solidFill>
                  <a:srgbClr val="FFFFFF"/>
                </a:solidFill>
                <a:latin typeface="Arial"/>
                <a:cs typeface="Arial"/>
              </a:rPr>
              <a:t>mat</a:t>
            </a:r>
            <a:r>
              <a:rPr sz="1200" b="1" i="1" spc="-15" dirty="0">
                <a:solidFill>
                  <a:srgbClr val="FFFFFF"/>
                </a:solidFill>
                <a:latin typeface="Arial"/>
                <a:cs typeface="Arial"/>
              </a:rPr>
              <a:t> </a:t>
            </a:r>
            <a:r>
              <a:rPr sz="1200" b="1" i="1" dirty="0">
                <a:solidFill>
                  <a:srgbClr val="FFFFFF"/>
                </a:solidFill>
                <a:latin typeface="Arial"/>
                <a:cs typeface="Arial"/>
              </a:rPr>
              <a:t>och</a:t>
            </a:r>
            <a:r>
              <a:rPr sz="1200" b="1" i="1" spc="-5" dirty="0">
                <a:solidFill>
                  <a:srgbClr val="FFFFFF"/>
                </a:solidFill>
                <a:latin typeface="Arial"/>
                <a:cs typeface="Arial"/>
              </a:rPr>
              <a:t> </a:t>
            </a:r>
            <a:r>
              <a:rPr sz="1200" b="1" i="1" dirty="0">
                <a:solidFill>
                  <a:srgbClr val="FFFFFF"/>
                </a:solidFill>
                <a:latin typeface="Arial"/>
                <a:cs typeface="Arial"/>
              </a:rPr>
              <a:t>dryck</a:t>
            </a:r>
            <a:r>
              <a:rPr sz="1200" b="1" i="1" spc="-20" dirty="0">
                <a:solidFill>
                  <a:srgbClr val="FFFFFF"/>
                </a:solidFill>
                <a:latin typeface="Arial"/>
                <a:cs typeface="Arial"/>
              </a:rPr>
              <a:t> </a:t>
            </a:r>
            <a:r>
              <a:rPr sz="1200" b="1" i="1" dirty="0">
                <a:solidFill>
                  <a:srgbClr val="FFFFFF"/>
                </a:solidFill>
                <a:latin typeface="Arial"/>
                <a:cs typeface="Arial"/>
              </a:rPr>
              <a:t>till</a:t>
            </a:r>
            <a:r>
              <a:rPr sz="1200" b="1" i="1" spc="10" dirty="0">
                <a:solidFill>
                  <a:srgbClr val="FFFFFF"/>
                </a:solidFill>
                <a:latin typeface="Arial"/>
                <a:cs typeface="Arial"/>
              </a:rPr>
              <a:t> </a:t>
            </a:r>
            <a:r>
              <a:rPr sz="1200" b="1" i="1" spc="-10" dirty="0">
                <a:solidFill>
                  <a:srgbClr val="FFFFFF"/>
                </a:solidFill>
                <a:latin typeface="Arial"/>
                <a:cs typeface="Arial"/>
              </a:rPr>
              <a:t>gästerna.</a:t>
            </a:r>
            <a:endParaRPr sz="1200" dirty="0">
              <a:latin typeface="Arial"/>
              <a:cs typeface="Arial"/>
            </a:endParaRPr>
          </a:p>
          <a:p>
            <a:pPr marL="274320" indent="-261620">
              <a:lnSpc>
                <a:spcPct val="100000"/>
              </a:lnSpc>
              <a:spcBef>
                <a:spcPts val="705"/>
              </a:spcBef>
              <a:buFont typeface="Arial"/>
              <a:buChar char="•"/>
              <a:tabLst>
                <a:tab pos="274320" algn="l"/>
              </a:tabLst>
            </a:pPr>
            <a:r>
              <a:rPr sz="1600" b="1" spc="-10" dirty="0">
                <a:solidFill>
                  <a:srgbClr val="FFFFFF"/>
                </a:solidFill>
                <a:latin typeface="Arial"/>
                <a:cs typeface="Arial"/>
              </a:rPr>
              <a:t>Journalister</a:t>
            </a:r>
            <a:endParaRPr sz="1600" dirty="0">
              <a:latin typeface="Arial"/>
              <a:cs typeface="Arial"/>
            </a:endParaRPr>
          </a:p>
          <a:p>
            <a:pPr marL="731520" marR="137160" indent="-262255">
              <a:lnSpc>
                <a:spcPct val="120000"/>
              </a:lnSpc>
              <a:spcBef>
                <a:spcPts val="355"/>
              </a:spcBef>
              <a:tabLst>
                <a:tab pos="731520"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Det</a:t>
            </a:r>
            <a:r>
              <a:rPr sz="1200" spc="-20" dirty="0">
                <a:solidFill>
                  <a:srgbClr val="FFFFFF"/>
                </a:solidFill>
                <a:latin typeface="Arial"/>
                <a:cs typeface="Arial"/>
              </a:rPr>
              <a:t> </a:t>
            </a:r>
            <a:r>
              <a:rPr sz="1200" dirty="0">
                <a:solidFill>
                  <a:srgbClr val="FFFFFF"/>
                </a:solidFill>
                <a:latin typeface="Arial"/>
                <a:cs typeface="Arial"/>
              </a:rPr>
              <a:t>är</a:t>
            </a:r>
            <a:r>
              <a:rPr sz="1200" spc="-5" dirty="0">
                <a:solidFill>
                  <a:srgbClr val="FFFFFF"/>
                </a:solidFill>
                <a:latin typeface="Arial"/>
                <a:cs typeface="Arial"/>
              </a:rPr>
              <a:t> </a:t>
            </a:r>
            <a:r>
              <a:rPr sz="1200" dirty="0">
                <a:solidFill>
                  <a:srgbClr val="FFFFFF"/>
                </a:solidFill>
                <a:latin typeface="Arial"/>
                <a:cs typeface="Arial"/>
              </a:rPr>
              <a:t>viktigt</a:t>
            </a:r>
            <a:r>
              <a:rPr sz="1200" spc="10" dirty="0">
                <a:solidFill>
                  <a:srgbClr val="FFFFFF"/>
                </a:solidFill>
                <a:latin typeface="Arial"/>
                <a:cs typeface="Arial"/>
              </a:rPr>
              <a:t> </a:t>
            </a:r>
            <a:r>
              <a:rPr sz="1200" dirty="0">
                <a:solidFill>
                  <a:srgbClr val="FFFFFF"/>
                </a:solidFill>
                <a:latin typeface="Arial"/>
                <a:cs typeface="Arial"/>
              </a:rPr>
              <a:t>att</a:t>
            </a:r>
            <a:r>
              <a:rPr sz="1200" spc="-10" dirty="0">
                <a:solidFill>
                  <a:srgbClr val="FFFFFF"/>
                </a:solidFill>
                <a:latin typeface="Arial"/>
                <a:cs typeface="Arial"/>
              </a:rPr>
              <a:t> </a:t>
            </a:r>
            <a:r>
              <a:rPr sz="1200" dirty="0">
                <a:solidFill>
                  <a:srgbClr val="FFFFFF"/>
                </a:solidFill>
                <a:latin typeface="Arial"/>
                <a:cs typeface="Arial"/>
              </a:rPr>
              <a:t>hålla</a:t>
            </a:r>
            <a:r>
              <a:rPr sz="1200" spc="-35" dirty="0">
                <a:solidFill>
                  <a:srgbClr val="FFFFFF"/>
                </a:solidFill>
                <a:latin typeface="Arial"/>
                <a:cs typeface="Arial"/>
              </a:rPr>
              <a:t> </a:t>
            </a:r>
            <a:r>
              <a:rPr sz="1200" dirty="0">
                <a:solidFill>
                  <a:srgbClr val="FFFFFF"/>
                </a:solidFill>
                <a:latin typeface="Arial"/>
                <a:cs typeface="Arial"/>
              </a:rPr>
              <a:t>en</a:t>
            </a:r>
            <a:r>
              <a:rPr sz="1200" spc="-15" dirty="0">
                <a:solidFill>
                  <a:srgbClr val="FFFFFF"/>
                </a:solidFill>
                <a:latin typeface="Arial"/>
                <a:cs typeface="Arial"/>
              </a:rPr>
              <a:t> </a:t>
            </a:r>
            <a:r>
              <a:rPr sz="1200" dirty="0">
                <a:solidFill>
                  <a:srgbClr val="FFFFFF"/>
                </a:solidFill>
                <a:latin typeface="Arial"/>
                <a:cs typeface="Arial"/>
              </a:rPr>
              <a:t>god</a:t>
            </a:r>
            <a:r>
              <a:rPr sz="1200" spc="-15" dirty="0">
                <a:solidFill>
                  <a:srgbClr val="FFFFFF"/>
                </a:solidFill>
                <a:latin typeface="Arial"/>
                <a:cs typeface="Arial"/>
              </a:rPr>
              <a:t> </a:t>
            </a:r>
            <a:r>
              <a:rPr sz="1200" dirty="0">
                <a:solidFill>
                  <a:srgbClr val="FFFFFF"/>
                </a:solidFill>
                <a:latin typeface="Arial"/>
                <a:cs typeface="Arial"/>
              </a:rPr>
              <a:t>relation</a:t>
            </a:r>
            <a:r>
              <a:rPr sz="1200" spc="-35" dirty="0">
                <a:solidFill>
                  <a:srgbClr val="FFFFFF"/>
                </a:solidFill>
                <a:latin typeface="Arial"/>
                <a:cs typeface="Arial"/>
              </a:rPr>
              <a:t> </a:t>
            </a:r>
            <a:r>
              <a:rPr sz="1200" dirty="0">
                <a:solidFill>
                  <a:srgbClr val="FFFFFF"/>
                </a:solidFill>
                <a:latin typeface="Arial"/>
                <a:cs typeface="Arial"/>
              </a:rPr>
              <a:t>till</a:t>
            </a:r>
            <a:r>
              <a:rPr sz="1200" spc="-10" dirty="0">
                <a:solidFill>
                  <a:srgbClr val="FFFFFF"/>
                </a:solidFill>
                <a:latin typeface="Arial"/>
                <a:cs typeface="Arial"/>
              </a:rPr>
              <a:t> </a:t>
            </a:r>
            <a:r>
              <a:rPr sz="1200" dirty="0">
                <a:solidFill>
                  <a:srgbClr val="FFFFFF"/>
                </a:solidFill>
                <a:latin typeface="Arial"/>
                <a:cs typeface="Arial"/>
              </a:rPr>
              <a:t>de</a:t>
            </a:r>
            <a:r>
              <a:rPr sz="1200" spc="-30" dirty="0">
                <a:solidFill>
                  <a:srgbClr val="FFFFFF"/>
                </a:solidFill>
                <a:latin typeface="Arial"/>
                <a:cs typeface="Arial"/>
              </a:rPr>
              <a:t> </a:t>
            </a:r>
            <a:r>
              <a:rPr sz="1200" dirty="0">
                <a:solidFill>
                  <a:srgbClr val="FFFFFF"/>
                </a:solidFill>
                <a:latin typeface="Arial"/>
                <a:cs typeface="Arial"/>
              </a:rPr>
              <a:t>journalister</a:t>
            </a:r>
            <a:r>
              <a:rPr sz="1200" spc="-30" dirty="0">
                <a:solidFill>
                  <a:srgbClr val="FFFFFF"/>
                </a:solidFill>
                <a:latin typeface="Arial"/>
                <a:cs typeface="Arial"/>
              </a:rPr>
              <a:t> </a:t>
            </a:r>
            <a:r>
              <a:rPr sz="1200" dirty="0">
                <a:solidFill>
                  <a:srgbClr val="FFFFFF"/>
                </a:solidFill>
                <a:latin typeface="Arial"/>
                <a:cs typeface="Arial"/>
              </a:rPr>
              <a:t>som</a:t>
            </a:r>
            <a:r>
              <a:rPr sz="1200" spc="-10" dirty="0">
                <a:solidFill>
                  <a:srgbClr val="FFFFFF"/>
                </a:solidFill>
                <a:latin typeface="Arial"/>
                <a:cs typeface="Arial"/>
              </a:rPr>
              <a:t> </a:t>
            </a:r>
            <a:r>
              <a:rPr sz="1200" dirty="0">
                <a:solidFill>
                  <a:srgbClr val="FFFFFF"/>
                </a:solidFill>
                <a:latin typeface="Arial"/>
                <a:cs typeface="Arial"/>
              </a:rPr>
              <a:t>bevakar</a:t>
            </a:r>
            <a:r>
              <a:rPr sz="1200" spc="-30" dirty="0">
                <a:solidFill>
                  <a:srgbClr val="FFFFFF"/>
                </a:solidFill>
                <a:latin typeface="Arial"/>
                <a:cs typeface="Arial"/>
              </a:rPr>
              <a:t> </a:t>
            </a:r>
            <a:r>
              <a:rPr sz="1200" dirty="0">
                <a:solidFill>
                  <a:srgbClr val="FFFFFF"/>
                </a:solidFill>
                <a:latin typeface="Arial"/>
                <a:cs typeface="Arial"/>
              </a:rPr>
              <a:t>våra</a:t>
            </a:r>
            <a:r>
              <a:rPr sz="1200" spc="-5" dirty="0">
                <a:solidFill>
                  <a:srgbClr val="FFFFFF"/>
                </a:solidFill>
                <a:latin typeface="Arial"/>
                <a:cs typeface="Arial"/>
              </a:rPr>
              <a:t> </a:t>
            </a:r>
            <a:r>
              <a:rPr sz="1200" spc="-10" dirty="0">
                <a:solidFill>
                  <a:srgbClr val="FFFFFF"/>
                </a:solidFill>
                <a:latin typeface="Arial"/>
                <a:cs typeface="Arial"/>
              </a:rPr>
              <a:t>matcher.</a:t>
            </a:r>
            <a:r>
              <a:rPr sz="1200" spc="-40" dirty="0">
                <a:solidFill>
                  <a:srgbClr val="FFFFFF"/>
                </a:solidFill>
                <a:latin typeface="Arial"/>
                <a:cs typeface="Arial"/>
              </a:rPr>
              <a:t> </a:t>
            </a:r>
            <a:r>
              <a:rPr sz="1200" dirty="0">
                <a:solidFill>
                  <a:srgbClr val="FFFFFF"/>
                </a:solidFill>
                <a:latin typeface="Arial"/>
                <a:cs typeface="Arial"/>
              </a:rPr>
              <a:t>Bjud</a:t>
            </a:r>
            <a:r>
              <a:rPr sz="1200" spc="20" dirty="0">
                <a:solidFill>
                  <a:srgbClr val="FFFFFF"/>
                </a:solidFill>
                <a:latin typeface="Arial"/>
                <a:cs typeface="Arial"/>
              </a:rPr>
              <a:t> </a:t>
            </a:r>
            <a:r>
              <a:rPr sz="1200" spc="-10" dirty="0">
                <a:solidFill>
                  <a:srgbClr val="FFFFFF"/>
                </a:solidFill>
                <a:latin typeface="Arial"/>
                <a:cs typeface="Arial"/>
              </a:rPr>
              <a:t>journaliserna</a:t>
            </a:r>
            <a:r>
              <a:rPr sz="1200" spc="-45" dirty="0">
                <a:solidFill>
                  <a:srgbClr val="FFFFFF"/>
                </a:solidFill>
                <a:latin typeface="Arial"/>
                <a:cs typeface="Arial"/>
              </a:rPr>
              <a:t> </a:t>
            </a:r>
            <a:r>
              <a:rPr sz="1200" dirty="0">
                <a:solidFill>
                  <a:srgbClr val="FFFFFF"/>
                </a:solidFill>
                <a:latin typeface="Arial"/>
                <a:cs typeface="Arial"/>
              </a:rPr>
              <a:t>på</a:t>
            </a:r>
            <a:r>
              <a:rPr sz="1200" spc="-25" dirty="0">
                <a:solidFill>
                  <a:srgbClr val="FFFFFF"/>
                </a:solidFill>
                <a:latin typeface="Arial"/>
                <a:cs typeface="Arial"/>
              </a:rPr>
              <a:t> </a:t>
            </a:r>
            <a:r>
              <a:rPr sz="1200" dirty="0">
                <a:solidFill>
                  <a:srgbClr val="FFFFFF"/>
                </a:solidFill>
                <a:latin typeface="Arial"/>
                <a:cs typeface="Arial"/>
              </a:rPr>
              <a:t>en</a:t>
            </a:r>
            <a:r>
              <a:rPr sz="1200" spc="-15" dirty="0">
                <a:solidFill>
                  <a:srgbClr val="FFFFFF"/>
                </a:solidFill>
                <a:latin typeface="Arial"/>
                <a:cs typeface="Arial"/>
              </a:rPr>
              <a:t> </a:t>
            </a:r>
            <a:r>
              <a:rPr sz="1200" dirty="0">
                <a:solidFill>
                  <a:srgbClr val="FFFFFF"/>
                </a:solidFill>
                <a:latin typeface="Arial"/>
                <a:cs typeface="Arial"/>
              </a:rPr>
              <a:t>finare</a:t>
            </a:r>
            <a:r>
              <a:rPr sz="1200" spc="-40" dirty="0">
                <a:solidFill>
                  <a:srgbClr val="FFFFFF"/>
                </a:solidFill>
                <a:latin typeface="Arial"/>
                <a:cs typeface="Arial"/>
              </a:rPr>
              <a:t> </a:t>
            </a:r>
            <a:r>
              <a:rPr sz="1200" dirty="0">
                <a:solidFill>
                  <a:srgbClr val="FFFFFF"/>
                </a:solidFill>
                <a:latin typeface="Arial"/>
                <a:cs typeface="Arial"/>
              </a:rPr>
              <a:t>räkmacka</a:t>
            </a:r>
            <a:r>
              <a:rPr sz="1200" spc="-40" dirty="0">
                <a:solidFill>
                  <a:srgbClr val="FFFFFF"/>
                </a:solidFill>
                <a:latin typeface="Arial"/>
                <a:cs typeface="Arial"/>
              </a:rPr>
              <a:t> </a:t>
            </a:r>
            <a:r>
              <a:rPr sz="1200" dirty="0">
                <a:solidFill>
                  <a:srgbClr val="FFFFFF"/>
                </a:solidFill>
                <a:latin typeface="Arial"/>
                <a:cs typeface="Arial"/>
              </a:rPr>
              <a:t>(eller</a:t>
            </a:r>
            <a:r>
              <a:rPr sz="1200" spc="-20" dirty="0">
                <a:solidFill>
                  <a:srgbClr val="FFFFFF"/>
                </a:solidFill>
                <a:latin typeface="Arial"/>
                <a:cs typeface="Arial"/>
              </a:rPr>
              <a:t> </a:t>
            </a:r>
            <a:r>
              <a:rPr sz="1200" dirty="0">
                <a:solidFill>
                  <a:srgbClr val="FFFFFF"/>
                </a:solidFill>
                <a:latin typeface="Arial"/>
                <a:cs typeface="Arial"/>
              </a:rPr>
              <a:t>vad</a:t>
            </a:r>
            <a:r>
              <a:rPr sz="1200" spc="-5" dirty="0">
                <a:solidFill>
                  <a:srgbClr val="FFFFFF"/>
                </a:solidFill>
                <a:latin typeface="Arial"/>
                <a:cs typeface="Arial"/>
              </a:rPr>
              <a:t> </a:t>
            </a:r>
            <a:r>
              <a:rPr sz="1200" dirty="0">
                <a:solidFill>
                  <a:srgbClr val="FFFFFF"/>
                </a:solidFill>
                <a:latin typeface="Arial"/>
                <a:cs typeface="Arial"/>
              </a:rPr>
              <a:t>ni</a:t>
            </a:r>
            <a:r>
              <a:rPr sz="1200" spc="-20" dirty="0">
                <a:solidFill>
                  <a:srgbClr val="FFFFFF"/>
                </a:solidFill>
                <a:latin typeface="Arial"/>
                <a:cs typeface="Arial"/>
              </a:rPr>
              <a:t> </a:t>
            </a:r>
            <a:r>
              <a:rPr sz="1200" spc="-10" dirty="0">
                <a:solidFill>
                  <a:srgbClr val="FFFFFF"/>
                </a:solidFill>
                <a:latin typeface="Arial"/>
                <a:cs typeface="Arial"/>
              </a:rPr>
              <a:t>tycker </a:t>
            </a:r>
            <a:r>
              <a:rPr sz="1200" dirty="0">
                <a:solidFill>
                  <a:srgbClr val="FFFFFF"/>
                </a:solidFill>
                <a:latin typeface="Arial"/>
                <a:cs typeface="Arial"/>
              </a:rPr>
              <a:t>passar)</a:t>
            </a:r>
            <a:r>
              <a:rPr sz="1200" spc="-45" dirty="0">
                <a:solidFill>
                  <a:srgbClr val="FFFFFF"/>
                </a:solidFill>
                <a:latin typeface="Arial"/>
                <a:cs typeface="Arial"/>
              </a:rPr>
              <a:t> </a:t>
            </a:r>
            <a:r>
              <a:rPr sz="1200" dirty="0">
                <a:solidFill>
                  <a:srgbClr val="FFFFFF"/>
                </a:solidFill>
                <a:latin typeface="Arial"/>
                <a:cs typeface="Arial"/>
              </a:rPr>
              <a:t>som</a:t>
            </a:r>
            <a:r>
              <a:rPr sz="1200" spc="-20" dirty="0">
                <a:solidFill>
                  <a:srgbClr val="FFFFFF"/>
                </a:solidFill>
                <a:latin typeface="Arial"/>
                <a:cs typeface="Arial"/>
              </a:rPr>
              <a:t> </a:t>
            </a:r>
            <a:r>
              <a:rPr sz="1200" dirty="0">
                <a:solidFill>
                  <a:srgbClr val="FFFFFF"/>
                </a:solidFill>
                <a:latin typeface="Arial"/>
                <a:cs typeface="Arial"/>
              </a:rPr>
              <a:t>ger</a:t>
            </a:r>
            <a:r>
              <a:rPr sz="1200" spc="-10" dirty="0">
                <a:solidFill>
                  <a:srgbClr val="FFFFFF"/>
                </a:solidFill>
                <a:latin typeface="Arial"/>
                <a:cs typeface="Arial"/>
              </a:rPr>
              <a:t> </a:t>
            </a:r>
            <a:r>
              <a:rPr sz="1200" dirty="0">
                <a:solidFill>
                  <a:srgbClr val="FFFFFF"/>
                </a:solidFill>
                <a:latin typeface="Arial"/>
                <a:cs typeface="Arial"/>
              </a:rPr>
              <a:t>ett</a:t>
            </a:r>
            <a:r>
              <a:rPr sz="1200" spc="-15" dirty="0">
                <a:solidFill>
                  <a:srgbClr val="FFFFFF"/>
                </a:solidFill>
                <a:latin typeface="Arial"/>
                <a:cs typeface="Arial"/>
              </a:rPr>
              <a:t> </a:t>
            </a:r>
            <a:r>
              <a:rPr sz="1200" dirty="0">
                <a:solidFill>
                  <a:srgbClr val="FFFFFF"/>
                </a:solidFill>
                <a:latin typeface="Arial"/>
                <a:cs typeface="Arial"/>
              </a:rPr>
              <a:t>bra</a:t>
            </a:r>
            <a:r>
              <a:rPr sz="1200" spc="-40" dirty="0">
                <a:solidFill>
                  <a:srgbClr val="FFFFFF"/>
                </a:solidFill>
                <a:latin typeface="Arial"/>
                <a:cs typeface="Arial"/>
              </a:rPr>
              <a:t> </a:t>
            </a:r>
            <a:r>
              <a:rPr sz="1200" dirty="0">
                <a:solidFill>
                  <a:srgbClr val="FFFFFF"/>
                </a:solidFill>
                <a:latin typeface="Arial"/>
                <a:cs typeface="Arial"/>
              </a:rPr>
              <a:t>intryck. Erfarenheten</a:t>
            </a:r>
            <a:r>
              <a:rPr sz="1200" spc="-55" dirty="0">
                <a:solidFill>
                  <a:srgbClr val="FFFFFF"/>
                </a:solidFill>
                <a:latin typeface="Arial"/>
                <a:cs typeface="Arial"/>
              </a:rPr>
              <a:t> </a:t>
            </a:r>
            <a:r>
              <a:rPr sz="1200" dirty="0">
                <a:solidFill>
                  <a:srgbClr val="FFFFFF"/>
                </a:solidFill>
                <a:latin typeface="Arial"/>
                <a:cs typeface="Arial"/>
              </a:rPr>
              <a:t>säger</a:t>
            </a:r>
            <a:r>
              <a:rPr sz="1200" spc="-30" dirty="0">
                <a:solidFill>
                  <a:srgbClr val="FFFFFF"/>
                </a:solidFill>
                <a:latin typeface="Arial"/>
                <a:cs typeface="Arial"/>
              </a:rPr>
              <a:t> </a:t>
            </a:r>
            <a:r>
              <a:rPr sz="1200" dirty="0">
                <a:solidFill>
                  <a:srgbClr val="FFFFFF"/>
                </a:solidFill>
                <a:latin typeface="Arial"/>
                <a:cs typeface="Arial"/>
              </a:rPr>
              <a:t>att</a:t>
            </a:r>
            <a:r>
              <a:rPr sz="1200" spc="-10" dirty="0">
                <a:solidFill>
                  <a:srgbClr val="FFFFFF"/>
                </a:solidFill>
                <a:latin typeface="Arial"/>
                <a:cs typeface="Arial"/>
              </a:rPr>
              <a:t> </a:t>
            </a:r>
            <a:r>
              <a:rPr sz="1200" dirty="0">
                <a:solidFill>
                  <a:srgbClr val="FFFFFF"/>
                </a:solidFill>
                <a:latin typeface="Arial"/>
                <a:cs typeface="Arial"/>
              </a:rPr>
              <a:t>journalister</a:t>
            </a:r>
            <a:r>
              <a:rPr sz="1200" spc="-40" dirty="0">
                <a:solidFill>
                  <a:srgbClr val="FFFFFF"/>
                </a:solidFill>
                <a:latin typeface="Arial"/>
                <a:cs typeface="Arial"/>
              </a:rPr>
              <a:t> </a:t>
            </a:r>
            <a:r>
              <a:rPr sz="1200" dirty="0">
                <a:solidFill>
                  <a:srgbClr val="FFFFFF"/>
                </a:solidFill>
                <a:latin typeface="Arial"/>
                <a:cs typeface="Arial"/>
              </a:rPr>
              <a:t>uppskattar</a:t>
            </a:r>
            <a:r>
              <a:rPr sz="1200" spc="-50" dirty="0">
                <a:solidFill>
                  <a:srgbClr val="FFFFFF"/>
                </a:solidFill>
                <a:latin typeface="Arial"/>
                <a:cs typeface="Arial"/>
              </a:rPr>
              <a:t> </a:t>
            </a:r>
            <a:r>
              <a:rPr sz="1200" spc="-10" dirty="0">
                <a:solidFill>
                  <a:srgbClr val="FFFFFF"/>
                </a:solidFill>
                <a:latin typeface="Arial"/>
                <a:cs typeface="Arial"/>
              </a:rPr>
              <a:t>detta.</a:t>
            </a:r>
            <a:endParaRPr sz="1200" dirty="0">
              <a:latin typeface="Arial"/>
              <a:cs typeface="Arial"/>
            </a:endParaRPr>
          </a:p>
          <a:p>
            <a:pPr marL="469900">
              <a:lnSpc>
                <a:spcPct val="100000"/>
              </a:lnSpc>
              <a:spcBef>
                <a:spcPts val="575"/>
              </a:spcBef>
              <a:tabLst>
                <a:tab pos="731520"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b="1" i="1" dirty="0">
                <a:solidFill>
                  <a:srgbClr val="FFFFFF"/>
                </a:solidFill>
                <a:latin typeface="Arial"/>
                <a:cs typeface="Arial"/>
              </a:rPr>
              <a:t>Aktivitet:</a:t>
            </a:r>
            <a:r>
              <a:rPr sz="1200" b="1" i="1" spc="-30" dirty="0">
                <a:solidFill>
                  <a:srgbClr val="FFFFFF"/>
                </a:solidFill>
                <a:latin typeface="Arial"/>
                <a:cs typeface="Arial"/>
              </a:rPr>
              <a:t> </a:t>
            </a:r>
            <a:r>
              <a:rPr sz="1200" b="1" i="1" dirty="0">
                <a:solidFill>
                  <a:srgbClr val="FFFFFF"/>
                </a:solidFill>
                <a:latin typeface="Arial"/>
                <a:cs typeface="Arial"/>
              </a:rPr>
              <a:t>På</a:t>
            </a:r>
            <a:r>
              <a:rPr sz="1200" b="1" i="1" spc="-20" dirty="0">
                <a:solidFill>
                  <a:srgbClr val="FFFFFF"/>
                </a:solidFill>
                <a:latin typeface="Arial"/>
                <a:cs typeface="Arial"/>
              </a:rPr>
              <a:t> </a:t>
            </a:r>
            <a:r>
              <a:rPr sz="1200" b="1" i="1" dirty="0">
                <a:solidFill>
                  <a:srgbClr val="FFFFFF"/>
                </a:solidFill>
                <a:latin typeface="Arial"/>
                <a:cs typeface="Arial"/>
              </a:rPr>
              <a:t>nivå</a:t>
            </a:r>
            <a:r>
              <a:rPr sz="1200" b="1" i="1" spc="-20" dirty="0">
                <a:solidFill>
                  <a:srgbClr val="FFFFFF"/>
                </a:solidFill>
                <a:latin typeface="Arial"/>
                <a:cs typeface="Arial"/>
              </a:rPr>
              <a:t> </a:t>
            </a:r>
            <a:r>
              <a:rPr sz="1200" b="1" i="1" dirty="0">
                <a:solidFill>
                  <a:srgbClr val="FFFFFF"/>
                </a:solidFill>
                <a:latin typeface="Arial"/>
                <a:cs typeface="Arial"/>
              </a:rPr>
              <a:t>1</a:t>
            </a:r>
            <a:r>
              <a:rPr sz="1200" b="1" i="1" spc="-5" dirty="0">
                <a:solidFill>
                  <a:srgbClr val="FFFFFF"/>
                </a:solidFill>
                <a:latin typeface="Arial"/>
                <a:cs typeface="Arial"/>
              </a:rPr>
              <a:t> </a:t>
            </a:r>
            <a:r>
              <a:rPr sz="1200" b="1" i="1" dirty="0">
                <a:solidFill>
                  <a:srgbClr val="FFFFFF"/>
                </a:solidFill>
                <a:latin typeface="Arial"/>
                <a:cs typeface="Arial"/>
              </a:rPr>
              <a:t>erbjuder</a:t>
            </a:r>
            <a:r>
              <a:rPr sz="1200" b="1" i="1" spc="-20" dirty="0">
                <a:solidFill>
                  <a:srgbClr val="FFFFFF"/>
                </a:solidFill>
                <a:latin typeface="Arial"/>
                <a:cs typeface="Arial"/>
              </a:rPr>
              <a:t> </a:t>
            </a:r>
            <a:r>
              <a:rPr sz="1200" b="1" i="1" dirty="0">
                <a:solidFill>
                  <a:srgbClr val="FFFFFF"/>
                </a:solidFill>
                <a:latin typeface="Arial"/>
                <a:cs typeface="Arial"/>
              </a:rPr>
              <a:t>vi</a:t>
            </a:r>
            <a:r>
              <a:rPr sz="1200" b="1" i="1" spc="-20" dirty="0">
                <a:solidFill>
                  <a:srgbClr val="FFFFFF"/>
                </a:solidFill>
                <a:latin typeface="Arial"/>
                <a:cs typeface="Arial"/>
              </a:rPr>
              <a:t> </a:t>
            </a:r>
            <a:r>
              <a:rPr sz="1200" b="1" i="1" dirty="0">
                <a:solidFill>
                  <a:srgbClr val="FFFFFF"/>
                </a:solidFill>
                <a:latin typeface="Arial"/>
                <a:cs typeface="Arial"/>
              </a:rPr>
              <a:t>de</a:t>
            </a:r>
            <a:r>
              <a:rPr sz="1200" b="1" i="1" spc="-10" dirty="0">
                <a:solidFill>
                  <a:srgbClr val="FFFFFF"/>
                </a:solidFill>
                <a:latin typeface="Arial"/>
                <a:cs typeface="Arial"/>
              </a:rPr>
              <a:t> </a:t>
            </a:r>
            <a:r>
              <a:rPr sz="1200" b="1" i="1" dirty="0">
                <a:solidFill>
                  <a:srgbClr val="FFFFFF"/>
                </a:solidFill>
                <a:latin typeface="Arial"/>
                <a:cs typeface="Arial"/>
              </a:rPr>
              <a:t>journalister</a:t>
            </a:r>
            <a:r>
              <a:rPr sz="1200" b="1" i="1" spc="-15" dirty="0">
                <a:solidFill>
                  <a:srgbClr val="FFFFFF"/>
                </a:solidFill>
                <a:latin typeface="Arial"/>
                <a:cs typeface="Arial"/>
              </a:rPr>
              <a:t> </a:t>
            </a:r>
            <a:r>
              <a:rPr sz="1200" b="1" i="1" dirty="0">
                <a:solidFill>
                  <a:srgbClr val="FFFFFF"/>
                </a:solidFill>
                <a:latin typeface="Arial"/>
                <a:cs typeface="Arial"/>
              </a:rPr>
              <a:t>som</a:t>
            </a:r>
            <a:r>
              <a:rPr sz="1200" b="1" i="1" spc="-20" dirty="0">
                <a:solidFill>
                  <a:srgbClr val="FFFFFF"/>
                </a:solidFill>
                <a:latin typeface="Arial"/>
                <a:cs typeface="Arial"/>
              </a:rPr>
              <a:t> </a:t>
            </a:r>
            <a:r>
              <a:rPr sz="1200" b="1" i="1" dirty="0">
                <a:solidFill>
                  <a:srgbClr val="FFFFFF"/>
                </a:solidFill>
                <a:latin typeface="Arial"/>
                <a:cs typeface="Arial"/>
              </a:rPr>
              <a:t>kommer</a:t>
            </a:r>
            <a:r>
              <a:rPr sz="1200" b="1" i="1" spc="-35" dirty="0">
                <a:solidFill>
                  <a:srgbClr val="FFFFFF"/>
                </a:solidFill>
                <a:latin typeface="Arial"/>
                <a:cs typeface="Arial"/>
              </a:rPr>
              <a:t> </a:t>
            </a:r>
            <a:r>
              <a:rPr sz="1200" b="1" i="1" dirty="0">
                <a:solidFill>
                  <a:srgbClr val="FFFFFF"/>
                </a:solidFill>
                <a:latin typeface="Arial"/>
                <a:cs typeface="Arial"/>
              </a:rPr>
              <a:t>till</a:t>
            </a:r>
            <a:r>
              <a:rPr sz="1200" b="1" i="1" spc="10" dirty="0">
                <a:solidFill>
                  <a:srgbClr val="FFFFFF"/>
                </a:solidFill>
                <a:latin typeface="Arial"/>
                <a:cs typeface="Arial"/>
              </a:rPr>
              <a:t> </a:t>
            </a:r>
            <a:r>
              <a:rPr sz="1200" b="1" i="1" dirty="0">
                <a:solidFill>
                  <a:srgbClr val="FFFFFF"/>
                </a:solidFill>
                <a:latin typeface="Arial"/>
                <a:cs typeface="Arial"/>
              </a:rPr>
              <a:t>våra</a:t>
            </a:r>
            <a:r>
              <a:rPr sz="1200" b="1" i="1" spc="-40" dirty="0">
                <a:solidFill>
                  <a:srgbClr val="FFFFFF"/>
                </a:solidFill>
                <a:latin typeface="Arial"/>
                <a:cs typeface="Arial"/>
              </a:rPr>
              <a:t> </a:t>
            </a:r>
            <a:r>
              <a:rPr sz="1200" b="1" i="1" dirty="0">
                <a:solidFill>
                  <a:srgbClr val="FFFFFF"/>
                </a:solidFill>
                <a:latin typeface="Arial"/>
                <a:cs typeface="Arial"/>
              </a:rPr>
              <a:t>matcher</a:t>
            </a:r>
            <a:r>
              <a:rPr sz="1200" b="1" i="1" spc="-35" dirty="0">
                <a:solidFill>
                  <a:srgbClr val="FFFFFF"/>
                </a:solidFill>
                <a:latin typeface="Arial"/>
                <a:cs typeface="Arial"/>
              </a:rPr>
              <a:t> </a:t>
            </a:r>
            <a:r>
              <a:rPr sz="1200" b="1" i="1" dirty="0">
                <a:solidFill>
                  <a:srgbClr val="FFFFFF"/>
                </a:solidFill>
                <a:latin typeface="Arial"/>
                <a:cs typeface="Arial"/>
              </a:rPr>
              <a:t>någonting</a:t>
            </a:r>
            <a:r>
              <a:rPr sz="1200" b="1" i="1" spc="15" dirty="0">
                <a:solidFill>
                  <a:srgbClr val="FFFFFF"/>
                </a:solidFill>
                <a:latin typeface="Arial"/>
                <a:cs typeface="Arial"/>
              </a:rPr>
              <a:t> </a:t>
            </a:r>
            <a:r>
              <a:rPr sz="1200" b="1" i="1" dirty="0">
                <a:solidFill>
                  <a:srgbClr val="FFFFFF"/>
                </a:solidFill>
                <a:latin typeface="Arial"/>
                <a:cs typeface="Arial"/>
              </a:rPr>
              <a:t>att</a:t>
            </a:r>
            <a:r>
              <a:rPr sz="1200" b="1" i="1" spc="-15" dirty="0">
                <a:solidFill>
                  <a:srgbClr val="FFFFFF"/>
                </a:solidFill>
                <a:latin typeface="Arial"/>
                <a:cs typeface="Arial"/>
              </a:rPr>
              <a:t> </a:t>
            </a:r>
            <a:r>
              <a:rPr sz="1200" b="1" i="1" dirty="0">
                <a:solidFill>
                  <a:srgbClr val="FFFFFF"/>
                </a:solidFill>
                <a:latin typeface="Arial"/>
                <a:cs typeface="Arial"/>
              </a:rPr>
              <a:t>äta</a:t>
            </a:r>
            <a:r>
              <a:rPr sz="1200" b="1" i="1" spc="-20" dirty="0">
                <a:solidFill>
                  <a:srgbClr val="FFFFFF"/>
                </a:solidFill>
                <a:latin typeface="Arial"/>
                <a:cs typeface="Arial"/>
              </a:rPr>
              <a:t> </a:t>
            </a:r>
            <a:r>
              <a:rPr sz="1200" b="1" i="1" dirty="0">
                <a:solidFill>
                  <a:srgbClr val="FFFFFF"/>
                </a:solidFill>
                <a:latin typeface="Arial"/>
                <a:cs typeface="Arial"/>
              </a:rPr>
              <a:t>och</a:t>
            </a:r>
            <a:r>
              <a:rPr sz="1200" b="1" i="1" spc="-10" dirty="0">
                <a:solidFill>
                  <a:srgbClr val="FFFFFF"/>
                </a:solidFill>
                <a:latin typeface="Arial"/>
                <a:cs typeface="Arial"/>
              </a:rPr>
              <a:t> </a:t>
            </a:r>
            <a:r>
              <a:rPr sz="1200" b="1" i="1" spc="-10" dirty="0" err="1">
                <a:solidFill>
                  <a:srgbClr val="FFFFFF"/>
                </a:solidFill>
                <a:latin typeface="Arial"/>
                <a:cs typeface="Arial"/>
              </a:rPr>
              <a:t>dricka</a:t>
            </a:r>
            <a:r>
              <a:rPr sz="1200" b="1" i="1" spc="-10" dirty="0">
                <a:solidFill>
                  <a:srgbClr val="FFFFFF"/>
                </a:solidFill>
                <a:latin typeface="Arial"/>
                <a:cs typeface="Arial"/>
              </a:rPr>
              <a:t>.</a:t>
            </a:r>
            <a:endParaRPr lang="sv-SE" sz="1200" b="1" i="1" spc="-10" dirty="0">
              <a:solidFill>
                <a:srgbClr val="FFFFFF"/>
              </a:solidFill>
              <a:latin typeface="Arial"/>
              <a:cs typeface="Arial"/>
            </a:endParaRPr>
          </a:p>
          <a:p>
            <a:pPr marL="266700" marR="5080" indent="-266700">
              <a:lnSpc>
                <a:spcPct val="120100"/>
              </a:lnSpc>
              <a:spcBef>
                <a:spcPts val="350"/>
              </a:spcBef>
              <a:buFont typeface="Arial" panose="020B0604020202020204" pitchFamily="34" charset="0"/>
              <a:buChar char="•"/>
            </a:pPr>
            <a:r>
              <a:rPr lang="sv-SE" sz="1600" b="1" dirty="0">
                <a:solidFill>
                  <a:srgbClr val="FFFFFF"/>
                </a:solidFill>
                <a:latin typeface="Arial"/>
                <a:cs typeface="Arial"/>
              </a:rPr>
              <a:t>Pysselblock</a:t>
            </a:r>
          </a:p>
          <a:p>
            <a:pPr marL="896619" marR="5080" indent="-340360">
              <a:lnSpc>
                <a:spcPct val="120100"/>
              </a:lnSpc>
              <a:spcBef>
                <a:spcPts val="350"/>
              </a:spcBef>
              <a:tabLst>
                <a:tab pos="895985" algn="l"/>
              </a:tabLst>
            </a:pPr>
            <a:r>
              <a:rPr lang="sv-SE" sz="1200" dirty="0">
                <a:solidFill>
                  <a:srgbClr val="FFFFFF"/>
                </a:solidFill>
                <a:latin typeface="Arial" panose="020B0604020202020204" pitchFamily="34" charset="0"/>
                <a:cs typeface="Arial" panose="020B0604020202020204" pitchFamily="34" charset="0"/>
              </a:rPr>
              <a:t>‒	Den yngsta målgruppen behöver vi knyta så nära klubben och vårt varumärke som möjligt. Pysselblocken fungerar utmärkt för att locka den yngsta målgruppen, både i samband med matchevenemang och vid andra tillfällen.</a:t>
            </a:r>
          </a:p>
          <a:p>
            <a:pPr marL="896619" marR="5080" indent="-340360">
              <a:lnSpc>
                <a:spcPct val="120100"/>
              </a:lnSpc>
              <a:spcBef>
                <a:spcPts val="350"/>
              </a:spcBef>
              <a:tabLst>
                <a:tab pos="895985" algn="l"/>
              </a:tabLst>
            </a:pPr>
            <a:r>
              <a:rPr lang="sv-SE" sz="1200" b="1" i="1" dirty="0">
                <a:solidFill>
                  <a:srgbClr val="FFFFFF"/>
                </a:solidFill>
                <a:latin typeface="Arial" panose="020B0604020202020204" pitchFamily="34" charset="0"/>
                <a:cs typeface="Arial" panose="020B0604020202020204" pitchFamily="34" charset="0"/>
              </a:rPr>
              <a:t>‒	Aktivitet: På nivå 1 sprider vi aktivt våra pysselblock till våra yngsta fans i samband med matchevenemang och vid andra aktiviteter.</a:t>
            </a:r>
          </a:p>
          <a:p>
            <a:pPr marL="469900">
              <a:lnSpc>
                <a:spcPct val="100000"/>
              </a:lnSpc>
              <a:spcBef>
                <a:spcPts val="575"/>
              </a:spcBef>
              <a:tabLst>
                <a:tab pos="731520" algn="l"/>
              </a:tabLst>
            </a:pPr>
            <a:endParaRPr sz="1200" dirty="0">
              <a:latin typeface="Arial"/>
              <a:cs typeface="Arial"/>
            </a:endParaRPr>
          </a:p>
        </p:txBody>
      </p:sp>
      <p:sp>
        <p:nvSpPr>
          <p:cNvPr id="4" name="object 4"/>
          <p:cNvSpPr txBox="1"/>
          <p:nvPr/>
        </p:nvSpPr>
        <p:spPr>
          <a:xfrm>
            <a:off x="10328275" y="898652"/>
            <a:ext cx="1480185"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Upplevelseprocessen</a:t>
            </a:r>
            <a:endParaRPr sz="1200">
              <a:latin typeface="Arial"/>
              <a:cs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70866" rIns="0" bIns="0" rtlCol="0">
            <a:spAutoFit/>
          </a:bodyPr>
          <a:lstStyle/>
          <a:p>
            <a:pPr marL="12700">
              <a:lnSpc>
                <a:spcPct val="100000"/>
              </a:lnSpc>
              <a:spcBef>
                <a:spcPts val="95"/>
              </a:spcBef>
            </a:pPr>
            <a:r>
              <a:rPr dirty="0"/>
              <a:t>Före</a:t>
            </a:r>
            <a:r>
              <a:rPr spc="-75" dirty="0"/>
              <a:t> </a:t>
            </a:r>
            <a:r>
              <a:rPr dirty="0"/>
              <a:t>evenemanget</a:t>
            </a:r>
            <a:r>
              <a:rPr spc="-40" dirty="0"/>
              <a:t> </a:t>
            </a:r>
            <a:r>
              <a:rPr dirty="0"/>
              <a:t>–</a:t>
            </a:r>
            <a:r>
              <a:rPr spc="-80" dirty="0"/>
              <a:t> </a:t>
            </a:r>
            <a:r>
              <a:rPr dirty="0"/>
              <a:t>innan</a:t>
            </a:r>
            <a:r>
              <a:rPr spc="-90" dirty="0"/>
              <a:t> </a:t>
            </a:r>
            <a:r>
              <a:rPr dirty="0"/>
              <a:t>matchen</a:t>
            </a:r>
            <a:r>
              <a:rPr spc="-70" dirty="0"/>
              <a:t> </a:t>
            </a:r>
            <a:r>
              <a:rPr spc="-10" dirty="0"/>
              <a:t>börjar</a:t>
            </a:r>
          </a:p>
        </p:txBody>
      </p:sp>
      <p:sp>
        <p:nvSpPr>
          <p:cNvPr id="5" name="object 5"/>
          <p:cNvSpPr txBox="1">
            <a:spLocks noGrp="1"/>
          </p:cNvSpPr>
          <p:nvPr>
            <p:ph type="sldNum" sz="quarter" idx="7"/>
          </p:nvPr>
        </p:nvSpPr>
        <p:spPr>
          <a:xfrm>
            <a:off x="11383009" y="6545487"/>
            <a:ext cx="259715" cy="196215"/>
          </a:xfrm>
          <a:prstGeom prst="rect">
            <a:avLst/>
          </a:prstGeom>
        </p:spPr>
        <p:txBody>
          <a:bodyPr vert="horz" wrap="square" lIns="0" tIns="0" rIns="0" bIns="0" rtlCol="0">
            <a:spAutoFit/>
          </a:bodyPr>
          <a:lstStyle>
            <a:defPPr>
              <a:defRPr kern="0"/>
            </a:defPPr>
            <a:lvl1pPr>
              <a:defRPr sz="1200" b="0" i="0">
                <a:solidFill>
                  <a:schemeClr val="bg1"/>
                </a:solidFill>
                <a:latin typeface="Arial"/>
                <a:cs typeface="Arial"/>
              </a:defRPr>
            </a:lvl1pPr>
          </a:lstStyle>
          <a:p>
            <a:pPr marL="38100">
              <a:lnSpc>
                <a:spcPts val="1425"/>
              </a:lnSpc>
            </a:pPr>
            <a:fld id="{81D60167-4931-47E6-BA6A-407CBD079E47}" type="slidenum">
              <a:rPr lang="sv-SE" spc="-25" smtClean="0"/>
              <a:pPr marL="38100">
                <a:lnSpc>
                  <a:spcPts val="1425"/>
                </a:lnSpc>
              </a:pPr>
              <a:t>60</a:t>
            </a:fld>
            <a:endParaRPr spc="-25" dirty="0"/>
          </a:p>
        </p:txBody>
      </p:sp>
      <p:sp>
        <p:nvSpPr>
          <p:cNvPr id="3" name="object 3"/>
          <p:cNvSpPr txBox="1"/>
          <p:nvPr/>
        </p:nvSpPr>
        <p:spPr>
          <a:xfrm>
            <a:off x="827024" y="2238581"/>
            <a:ext cx="10329545" cy="2884805"/>
          </a:xfrm>
          <a:prstGeom prst="rect">
            <a:avLst/>
          </a:prstGeom>
        </p:spPr>
        <p:txBody>
          <a:bodyPr vert="horz" wrap="square" lIns="0" tIns="119380" rIns="0" bIns="0" rtlCol="0">
            <a:spAutoFit/>
          </a:bodyPr>
          <a:lstStyle/>
          <a:p>
            <a:pPr marL="281940" indent="-269240">
              <a:lnSpc>
                <a:spcPct val="100000"/>
              </a:lnSpc>
              <a:spcBef>
                <a:spcPts val="940"/>
              </a:spcBef>
              <a:buFont typeface="Arial"/>
              <a:buChar char="•"/>
              <a:tabLst>
                <a:tab pos="281940" algn="l"/>
              </a:tabLst>
            </a:pPr>
            <a:r>
              <a:rPr sz="1600" b="1" dirty="0">
                <a:solidFill>
                  <a:srgbClr val="FFFFFF"/>
                </a:solidFill>
                <a:latin typeface="Arial"/>
                <a:cs typeface="Arial"/>
              </a:rPr>
              <a:t>Intervjuer</a:t>
            </a:r>
            <a:r>
              <a:rPr sz="1600" b="1" spc="-30" dirty="0">
                <a:solidFill>
                  <a:srgbClr val="FFFFFF"/>
                </a:solidFill>
                <a:latin typeface="Arial"/>
                <a:cs typeface="Arial"/>
              </a:rPr>
              <a:t> </a:t>
            </a:r>
            <a:r>
              <a:rPr sz="1600" b="1" dirty="0">
                <a:solidFill>
                  <a:srgbClr val="FFFFFF"/>
                </a:solidFill>
                <a:latin typeface="Arial"/>
                <a:cs typeface="Arial"/>
              </a:rPr>
              <a:t>med</a:t>
            </a:r>
            <a:r>
              <a:rPr sz="1600" b="1" spc="-80" dirty="0">
                <a:solidFill>
                  <a:srgbClr val="FFFFFF"/>
                </a:solidFill>
                <a:latin typeface="Arial"/>
                <a:cs typeface="Arial"/>
              </a:rPr>
              <a:t> </a:t>
            </a:r>
            <a:r>
              <a:rPr sz="1600" b="1" dirty="0">
                <a:solidFill>
                  <a:srgbClr val="FFFFFF"/>
                </a:solidFill>
                <a:latin typeface="Arial"/>
                <a:cs typeface="Arial"/>
              </a:rPr>
              <a:t>tränare</a:t>
            </a:r>
            <a:r>
              <a:rPr sz="1600" b="1" spc="-70" dirty="0">
                <a:solidFill>
                  <a:srgbClr val="FFFFFF"/>
                </a:solidFill>
                <a:latin typeface="Arial"/>
                <a:cs typeface="Arial"/>
              </a:rPr>
              <a:t> </a:t>
            </a:r>
            <a:r>
              <a:rPr sz="1600" b="1" dirty="0">
                <a:solidFill>
                  <a:srgbClr val="FFFFFF"/>
                </a:solidFill>
                <a:latin typeface="Arial"/>
                <a:cs typeface="Arial"/>
              </a:rPr>
              <a:t>och/eller</a:t>
            </a:r>
            <a:r>
              <a:rPr sz="1600" b="1" spc="-70" dirty="0">
                <a:solidFill>
                  <a:srgbClr val="FFFFFF"/>
                </a:solidFill>
                <a:latin typeface="Arial"/>
                <a:cs typeface="Arial"/>
              </a:rPr>
              <a:t> </a:t>
            </a:r>
            <a:r>
              <a:rPr sz="1600" b="1" spc="-10" dirty="0">
                <a:solidFill>
                  <a:srgbClr val="FFFFFF"/>
                </a:solidFill>
                <a:latin typeface="Arial"/>
                <a:cs typeface="Arial"/>
              </a:rPr>
              <a:t>spelare</a:t>
            </a:r>
            <a:endParaRPr sz="1600" dirty="0">
              <a:latin typeface="Arial"/>
              <a:cs typeface="Arial"/>
            </a:endParaRPr>
          </a:p>
          <a:p>
            <a:pPr marL="896619" marR="5080" indent="-340360">
              <a:lnSpc>
                <a:spcPct val="120100"/>
              </a:lnSpc>
              <a:spcBef>
                <a:spcPts val="350"/>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Innan</a:t>
            </a:r>
            <a:r>
              <a:rPr sz="1200" spc="-55" dirty="0">
                <a:solidFill>
                  <a:srgbClr val="FFFFFF"/>
                </a:solidFill>
                <a:latin typeface="Arial"/>
                <a:cs typeface="Arial"/>
              </a:rPr>
              <a:t> </a:t>
            </a:r>
            <a:r>
              <a:rPr sz="1200" dirty="0">
                <a:solidFill>
                  <a:srgbClr val="FFFFFF"/>
                </a:solidFill>
                <a:latin typeface="Arial"/>
                <a:cs typeface="Arial"/>
              </a:rPr>
              <a:t>matchen</a:t>
            </a:r>
            <a:r>
              <a:rPr sz="1200" spc="-50" dirty="0">
                <a:solidFill>
                  <a:srgbClr val="FFFFFF"/>
                </a:solidFill>
                <a:latin typeface="Arial"/>
                <a:cs typeface="Arial"/>
              </a:rPr>
              <a:t> </a:t>
            </a:r>
            <a:r>
              <a:rPr sz="1200" dirty="0">
                <a:solidFill>
                  <a:srgbClr val="FFFFFF"/>
                </a:solidFill>
                <a:latin typeface="Arial"/>
                <a:cs typeface="Arial"/>
              </a:rPr>
              <a:t>börjar</a:t>
            </a:r>
            <a:r>
              <a:rPr sz="1200" spc="-25" dirty="0">
                <a:solidFill>
                  <a:srgbClr val="FFFFFF"/>
                </a:solidFill>
                <a:latin typeface="Arial"/>
                <a:cs typeface="Arial"/>
              </a:rPr>
              <a:t> </a:t>
            </a:r>
            <a:r>
              <a:rPr sz="1200" dirty="0">
                <a:solidFill>
                  <a:srgbClr val="FFFFFF"/>
                </a:solidFill>
                <a:latin typeface="Arial"/>
                <a:cs typeface="Arial"/>
              </a:rPr>
              <a:t>intervjuas</a:t>
            </a:r>
            <a:r>
              <a:rPr sz="1200" spc="-35" dirty="0">
                <a:solidFill>
                  <a:srgbClr val="FFFFFF"/>
                </a:solidFill>
                <a:latin typeface="Arial"/>
                <a:cs typeface="Arial"/>
              </a:rPr>
              <a:t> </a:t>
            </a:r>
            <a:r>
              <a:rPr sz="1200" dirty="0">
                <a:solidFill>
                  <a:srgbClr val="FFFFFF"/>
                </a:solidFill>
                <a:latin typeface="Arial"/>
                <a:cs typeface="Arial"/>
              </a:rPr>
              <a:t>en</a:t>
            </a:r>
            <a:r>
              <a:rPr sz="1200" spc="-20" dirty="0">
                <a:solidFill>
                  <a:srgbClr val="FFFFFF"/>
                </a:solidFill>
                <a:latin typeface="Arial"/>
                <a:cs typeface="Arial"/>
              </a:rPr>
              <a:t> </a:t>
            </a:r>
            <a:r>
              <a:rPr sz="1200" dirty="0">
                <a:solidFill>
                  <a:srgbClr val="FFFFFF"/>
                </a:solidFill>
                <a:latin typeface="Arial"/>
                <a:cs typeface="Arial"/>
              </a:rPr>
              <a:t>spelare</a:t>
            </a:r>
            <a:r>
              <a:rPr sz="1200" spc="-40" dirty="0">
                <a:solidFill>
                  <a:srgbClr val="FFFFFF"/>
                </a:solidFill>
                <a:latin typeface="Arial"/>
                <a:cs typeface="Arial"/>
              </a:rPr>
              <a:t> </a:t>
            </a:r>
            <a:r>
              <a:rPr sz="1200" dirty="0">
                <a:solidFill>
                  <a:srgbClr val="FFFFFF"/>
                </a:solidFill>
                <a:latin typeface="Arial"/>
                <a:cs typeface="Arial"/>
              </a:rPr>
              <a:t>och/eller</a:t>
            </a:r>
            <a:r>
              <a:rPr sz="1200" spc="-40" dirty="0">
                <a:solidFill>
                  <a:srgbClr val="FFFFFF"/>
                </a:solidFill>
                <a:latin typeface="Arial"/>
                <a:cs typeface="Arial"/>
              </a:rPr>
              <a:t> </a:t>
            </a:r>
            <a:r>
              <a:rPr sz="1200" dirty="0">
                <a:solidFill>
                  <a:srgbClr val="FFFFFF"/>
                </a:solidFill>
                <a:latin typeface="Arial"/>
                <a:cs typeface="Arial"/>
              </a:rPr>
              <a:t>tränare</a:t>
            </a:r>
            <a:r>
              <a:rPr sz="1200" spc="-35" dirty="0">
                <a:solidFill>
                  <a:srgbClr val="FFFFFF"/>
                </a:solidFill>
                <a:latin typeface="Arial"/>
                <a:cs typeface="Arial"/>
              </a:rPr>
              <a:t> </a:t>
            </a:r>
            <a:r>
              <a:rPr sz="1200" dirty="0">
                <a:solidFill>
                  <a:srgbClr val="FFFFFF"/>
                </a:solidFill>
                <a:latin typeface="Arial"/>
                <a:cs typeface="Arial"/>
              </a:rPr>
              <a:t>från</a:t>
            </a:r>
            <a:r>
              <a:rPr sz="1200" spc="-30" dirty="0">
                <a:solidFill>
                  <a:srgbClr val="FFFFFF"/>
                </a:solidFill>
                <a:latin typeface="Arial"/>
                <a:cs typeface="Arial"/>
              </a:rPr>
              <a:t> </a:t>
            </a:r>
            <a:r>
              <a:rPr sz="1200" dirty="0">
                <a:solidFill>
                  <a:srgbClr val="FFFFFF"/>
                </a:solidFill>
                <a:latin typeface="Arial"/>
                <a:cs typeface="Arial"/>
              </a:rPr>
              <a:t>vardera</a:t>
            </a:r>
            <a:r>
              <a:rPr sz="1200" spc="-30" dirty="0">
                <a:solidFill>
                  <a:srgbClr val="FFFFFF"/>
                </a:solidFill>
                <a:latin typeface="Arial"/>
                <a:cs typeface="Arial"/>
              </a:rPr>
              <a:t> </a:t>
            </a:r>
            <a:r>
              <a:rPr sz="1200" dirty="0">
                <a:solidFill>
                  <a:srgbClr val="FFFFFF"/>
                </a:solidFill>
                <a:latin typeface="Arial"/>
                <a:cs typeface="Arial"/>
              </a:rPr>
              <a:t>lag</a:t>
            </a:r>
            <a:r>
              <a:rPr sz="1200" spc="-10" dirty="0">
                <a:solidFill>
                  <a:srgbClr val="FFFFFF"/>
                </a:solidFill>
                <a:latin typeface="Arial"/>
                <a:cs typeface="Arial"/>
              </a:rPr>
              <a:t> </a:t>
            </a:r>
            <a:r>
              <a:rPr sz="1200" dirty="0">
                <a:solidFill>
                  <a:srgbClr val="FFFFFF"/>
                </a:solidFill>
                <a:latin typeface="Arial"/>
                <a:cs typeface="Arial"/>
              </a:rPr>
              <a:t>för</a:t>
            </a:r>
            <a:r>
              <a:rPr sz="1200" spc="-40" dirty="0">
                <a:solidFill>
                  <a:srgbClr val="FFFFFF"/>
                </a:solidFill>
                <a:latin typeface="Arial"/>
                <a:cs typeface="Arial"/>
              </a:rPr>
              <a:t> </a:t>
            </a:r>
            <a:r>
              <a:rPr sz="1200" dirty="0">
                <a:solidFill>
                  <a:srgbClr val="FFFFFF"/>
                </a:solidFill>
                <a:latin typeface="Arial"/>
                <a:cs typeface="Arial"/>
              </a:rPr>
              <a:t>publiken</a:t>
            </a:r>
            <a:r>
              <a:rPr sz="1200" spc="-50" dirty="0">
                <a:solidFill>
                  <a:srgbClr val="FFFFFF"/>
                </a:solidFill>
                <a:latin typeface="Arial"/>
                <a:cs typeface="Arial"/>
              </a:rPr>
              <a:t> </a:t>
            </a:r>
            <a:r>
              <a:rPr sz="1200" dirty="0">
                <a:solidFill>
                  <a:srgbClr val="FFFFFF"/>
                </a:solidFill>
                <a:latin typeface="Arial"/>
                <a:cs typeface="Arial"/>
              </a:rPr>
              <a:t>på</a:t>
            </a:r>
            <a:r>
              <a:rPr sz="1200" spc="-25" dirty="0">
                <a:solidFill>
                  <a:srgbClr val="FFFFFF"/>
                </a:solidFill>
                <a:latin typeface="Arial"/>
                <a:cs typeface="Arial"/>
              </a:rPr>
              <a:t> </a:t>
            </a:r>
            <a:r>
              <a:rPr sz="1200" dirty="0">
                <a:solidFill>
                  <a:srgbClr val="FFFFFF"/>
                </a:solidFill>
                <a:latin typeface="Arial"/>
                <a:cs typeface="Arial"/>
              </a:rPr>
              <a:t>plats</a:t>
            </a:r>
            <a:r>
              <a:rPr sz="1200" spc="-35" dirty="0">
                <a:solidFill>
                  <a:srgbClr val="FFFFFF"/>
                </a:solidFill>
                <a:latin typeface="Arial"/>
                <a:cs typeface="Arial"/>
              </a:rPr>
              <a:t> </a:t>
            </a:r>
            <a:r>
              <a:rPr sz="1200" dirty="0">
                <a:solidFill>
                  <a:srgbClr val="FFFFFF"/>
                </a:solidFill>
                <a:latin typeface="Arial"/>
                <a:cs typeface="Arial"/>
              </a:rPr>
              <a:t>i</a:t>
            </a:r>
            <a:r>
              <a:rPr sz="1200" spc="-10" dirty="0">
                <a:solidFill>
                  <a:srgbClr val="FFFFFF"/>
                </a:solidFill>
                <a:latin typeface="Arial"/>
                <a:cs typeface="Arial"/>
              </a:rPr>
              <a:t> </a:t>
            </a:r>
            <a:r>
              <a:rPr sz="1200" dirty="0">
                <a:solidFill>
                  <a:srgbClr val="FFFFFF"/>
                </a:solidFill>
                <a:latin typeface="Arial"/>
                <a:cs typeface="Arial"/>
              </a:rPr>
              <a:t>arenan.</a:t>
            </a:r>
            <a:r>
              <a:rPr sz="1200" spc="-45" dirty="0">
                <a:solidFill>
                  <a:srgbClr val="FFFFFF"/>
                </a:solidFill>
                <a:latin typeface="Arial"/>
                <a:cs typeface="Arial"/>
              </a:rPr>
              <a:t> </a:t>
            </a:r>
            <a:r>
              <a:rPr sz="1200" dirty="0">
                <a:solidFill>
                  <a:srgbClr val="FFFFFF"/>
                </a:solidFill>
                <a:latin typeface="Arial"/>
                <a:cs typeface="Arial"/>
              </a:rPr>
              <a:t>Intervjuerna</a:t>
            </a:r>
            <a:r>
              <a:rPr sz="1200" spc="-40" dirty="0">
                <a:solidFill>
                  <a:srgbClr val="FFFFFF"/>
                </a:solidFill>
                <a:latin typeface="Arial"/>
                <a:cs typeface="Arial"/>
              </a:rPr>
              <a:t> </a:t>
            </a:r>
            <a:r>
              <a:rPr sz="1200" spc="-10" dirty="0">
                <a:solidFill>
                  <a:srgbClr val="FFFFFF"/>
                </a:solidFill>
                <a:latin typeface="Arial"/>
                <a:cs typeface="Arial"/>
              </a:rPr>
              <a:t>kan</a:t>
            </a:r>
            <a:r>
              <a:rPr sz="1200" spc="-20" dirty="0">
                <a:solidFill>
                  <a:srgbClr val="FFFFFF"/>
                </a:solidFill>
                <a:latin typeface="Arial"/>
                <a:cs typeface="Arial"/>
              </a:rPr>
              <a:t> </a:t>
            </a:r>
            <a:r>
              <a:rPr sz="1200" dirty="0">
                <a:solidFill>
                  <a:srgbClr val="FFFFFF"/>
                </a:solidFill>
                <a:latin typeface="Arial"/>
                <a:cs typeface="Arial"/>
              </a:rPr>
              <a:t>ha</a:t>
            </a:r>
            <a:r>
              <a:rPr sz="1200" spc="-30" dirty="0">
                <a:solidFill>
                  <a:srgbClr val="FFFFFF"/>
                </a:solidFill>
                <a:latin typeface="Arial"/>
                <a:cs typeface="Arial"/>
              </a:rPr>
              <a:t> </a:t>
            </a:r>
            <a:r>
              <a:rPr sz="1200" spc="-10" dirty="0" err="1">
                <a:solidFill>
                  <a:srgbClr val="FFFFFF"/>
                </a:solidFill>
                <a:latin typeface="Arial"/>
                <a:cs typeface="Arial"/>
              </a:rPr>
              <a:t>genomför</a:t>
            </a:r>
            <a:r>
              <a:rPr lang="sv-SE" sz="1200" spc="-10" dirty="0">
                <a:solidFill>
                  <a:srgbClr val="FFFFFF"/>
                </a:solidFill>
                <a:latin typeface="Arial"/>
                <a:cs typeface="Arial"/>
              </a:rPr>
              <a:t>t</a:t>
            </a:r>
            <a:r>
              <a:rPr sz="1200" spc="-10" dirty="0">
                <a:solidFill>
                  <a:srgbClr val="FFFFFF"/>
                </a:solidFill>
                <a:latin typeface="Arial"/>
                <a:cs typeface="Arial"/>
              </a:rPr>
              <a:t>s </a:t>
            </a:r>
            <a:r>
              <a:rPr sz="1200" dirty="0">
                <a:solidFill>
                  <a:srgbClr val="FFFFFF"/>
                </a:solidFill>
                <a:latin typeface="Arial"/>
                <a:cs typeface="Arial"/>
              </a:rPr>
              <a:t>innan</a:t>
            </a:r>
            <a:r>
              <a:rPr sz="1200" spc="-40" dirty="0">
                <a:solidFill>
                  <a:srgbClr val="FFFFFF"/>
                </a:solidFill>
                <a:latin typeface="Arial"/>
                <a:cs typeface="Arial"/>
              </a:rPr>
              <a:t> </a:t>
            </a:r>
            <a:r>
              <a:rPr sz="1200" dirty="0">
                <a:solidFill>
                  <a:srgbClr val="FFFFFF"/>
                </a:solidFill>
                <a:latin typeface="Arial"/>
                <a:cs typeface="Arial"/>
              </a:rPr>
              <a:t>(tidigare</a:t>
            </a:r>
            <a:r>
              <a:rPr sz="1200" spc="-20" dirty="0">
                <a:solidFill>
                  <a:srgbClr val="FFFFFF"/>
                </a:solidFill>
                <a:latin typeface="Arial"/>
                <a:cs typeface="Arial"/>
              </a:rPr>
              <a:t> </a:t>
            </a:r>
            <a:r>
              <a:rPr sz="1200" dirty="0">
                <a:solidFill>
                  <a:srgbClr val="FFFFFF"/>
                </a:solidFill>
                <a:latin typeface="Arial"/>
                <a:cs typeface="Arial"/>
              </a:rPr>
              <a:t>samma</a:t>
            </a:r>
            <a:r>
              <a:rPr sz="1200" spc="-15" dirty="0">
                <a:solidFill>
                  <a:srgbClr val="FFFFFF"/>
                </a:solidFill>
                <a:latin typeface="Arial"/>
                <a:cs typeface="Arial"/>
              </a:rPr>
              <a:t> </a:t>
            </a:r>
            <a:r>
              <a:rPr sz="1200" dirty="0">
                <a:solidFill>
                  <a:srgbClr val="FFFFFF"/>
                </a:solidFill>
                <a:latin typeface="Arial"/>
                <a:cs typeface="Arial"/>
              </a:rPr>
              <a:t>dag</a:t>
            </a:r>
            <a:r>
              <a:rPr sz="1200" spc="-30" dirty="0">
                <a:solidFill>
                  <a:srgbClr val="FFFFFF"/>
                </a:solidFill>
                <a:latin typeface="Arial"/>
                <a:cs typeface="Arial"/>
              </a:rPr>
              <a:t> </a:t>
            </a:r>
            <a:r>
              <a:rPr sz="1200" dirty="0">
                <a:solidFill>
                  <a:srgbClr val="FFFFFF"/>
                </a:solidFill>
                <a:latin typeface="Arial"/>
                <a:cs typeface="Arial"/>
              </a:rPr>
              <a:t>eller</a:t>
            </a:r>
            <a:r>
              <a:rPr sz="1200" spc="-15" dirty="0">
                <a:solidFill>
                  <a:srgbClr val="FFFFFF"/>
                </a:solidFill>
                <a:latin typeface="Arial"/>
                <a:cs typeface="Arial"/>
              </a:rPr>
              <a:t> </a:t>
            </a:r>
            <a:r>
              <a:rPr sz="1200" dirty="0">
                <a:solidFill>
                  <a:srgbClr val="FFFFFF"/>
                </a:solidFill>
                <a:latin typeface="Arial"/>
                <a:cs typeface="Arial"/>
              </a:rPr>
              <a:t>dagen</a:t>
            </a:r>
            <a:r>
              <a:rPr sz="1200" spc="-30" dirty="0">
                <a:solidFill>
                  <a:srgbClr val="FFFFFF"/>
                </a:solidFill>
                <a:latin typeface="Arial"/>
                <a:cs typeface="Arial"/>
              </a:rPr>
              <a:t> </a:t>
            </a:r>
            <a:r>
              <a:rPr sz="1200" dirty="0">
                <a:solidFill>
                  <a:srgbClr val="FFFFFF"/>
                </a:solidFill>
                <a:latin typeface="Arial"/>
                <a:cs typeface="Arial"/>
              </a:rPr>
              <a:t>innan)</a:t>
            </a:r>
            <a:r>
              <a:rPr sz="1200" spc="-35" dirty="0">
                <a:solidFill>
                  <a:srgbClr val="FFFFFF"/>
                </a:solidFill>
                <a:latin typeface="Arial"/>
                <a:cs typeface="Arial"/>
              </a:rPr>
              <a:t> </a:t>
            </a:r>
            <a:r>
              <a:rPr sz="1200" dirty="0">
                <a:solidFill>
                  <a:srgbClr val="FFFFFF"/>
                </a:solidFill>
                <a:latin typeface="Arial"/>
                <a:cs typeface="Arial"/>
              </a:rPr>
              <a:t>och</a:t>
            </a:r>
            <a:r>
              <a:rPr sz="1200" spc="-5" dirty="0">
                <a:solidFill>
                  <a:srgbClr val="FFFFFF"/>
                </a:solidFill>
                <a:latin typeface="Arial"/>
                <a:cs typeface="Arial"/>
              </a:rPr>
              <a:t> </a:t>
            </a:r>
            <a:r>
              <a:rPr sz="1200" dirty="0">
                <a:solidFill>
                  <a:srgbClr val="FFFFFF"/>
                </a:solidFill>
                <a:latin typeface="Arial"/>
                <a:cs typeface="Arial"/>
              </a:rPr>
              <a:t>sedan</a:t>
            </a:r>
            <a:r>
              <a:rPr sz="1200" spc="-30" dirty="0">
                <a:solidFill>
                  <a:srgbClr val="FFFFFF"/>
                </a:solidFill>
                <a:latin typeface="Arial"/>
                <a:cs typeface="Arial"/>
              </a:rPr>
              <a:t> </a:t>
            </a:r>
            <a:r>
              <a:rPr sz="1200" dirty="0">
                <a:solidFill>
                  <a:srgbClr val="FFFFFF"/>
                </a:solidFill>
                <a:latin typeface="Arial"/>
                <a:cs typeface="Arial"/>
              </a:rPr>
              <a:t>spelas</a:t>
            </a:r>
            <a:r>
              <a:rPr sz="1200" spc="-30" dirty="0">
                <a:solidFill>
                  <a:srgbClr val="FFFFFF"/>
                </a:solidFill>
                <a:latin typeface="Arial"/>
                <a:cs typeface="Arial"/>
              </a:rPr>
              <a:t> </a:t>
            </a:r>
            <a:r>
              <a:rPr sz="1200" dirty="0">
                <a:solidFill>
                  <a:srgbClr val="FFFFFF"/>
                </a:solidFill>
                <a:latin typeface="Arial"/>
                <a:cs typeface="Arial"/>
              </a:rPr>
              <a:t>de</a:t>
            </a:r>
            <a:r>
              <a:rPr sz="1200" spc="-5" dirty="0">
                <a:solidFill>
                  <a:srgbClr val="FFFFFF"/>
                </a:solidFill>
                <a:latin typeface="Arial"/>
                <a:cs typeface="Arial"/>
              </a:rPr>
              <a:t> </a:t>
            </a:r>
            <a:r>
              <a:rPr sz="1200" dirty="0">
                <a:solidFill>
                  <a:srgbClr val="FFFFFF"/>
                </a:solidFill>
                <a:latin typeface="Arial"/>
                <a:cs typeface="Arial"/>
              </a:rPr>
              <a:t>upp</a:t>
            </a:r>
            <a:r>
              <a:rPr sz="1200" spc="-20" dirty="0">
                <a:solidFill>
                  <a:srgbClr val="FFFFFF"/>
                </a:solidFill>
                <a:latin typeface="Arial"/>
                <a:cs typeface="Arial"/>
              </a:rPr>
              <a:t> </a:t>
            </a:r>
            <a:r>
              <a:rPr sz="1200" dirty="0">
                <a:solidFill>
                  <a:srgbClr val="FFFFFF"/>
                </a:solidFill>
                <a:latin typeface="Arial"/>
                <a:cs typeface="Arial"/>
              </a:rPr>
              <a:t>för</a:t>
            </a:r>
            <a:r>
              <a:rPr sz="1200" spc="-20" dirty="0">
                <a:solidFill>
                  <a:srgbClr val="FFFFFF"/>
                </a:solidFill>
                <a:latin typeface="Arial"/>
                <a:cs typeface="Arial"/>
              </a:rPr>
              <a:t> </a:t>
            </a:r>
            <a:r>
              <a:rPr sz="1200" dirty="0">
                <a:solidFill>
                  <a:srgbClr val="FFFFFF"/>
                </a:solidFill>
                <a:latin typeface="Arial"/>
                <a:cs typeface="Arial"/>
              </a:rPr>
              <a:t>arenapubliken</a:t>
            </a:r>
            <a:r>
              <a:rPr sz="1200" spc="-10" dirty="0">
                <a:solidFill>
                  <a:srgbClr val="FFFFFF"/>
                </a:solidFill>
                <a:latin typeface="Arial"/>
                <a:cs typeface="Arial"/>
              </a:rPr>
              <a:t> </a:t>
            </a:r>
            <a:r>
              <a:rPr sz="1200" dirty="0">
                <a:solidFill>
                  <a:srgbClr val="FFFFFF"/>
                </a:solidFill>
                <a:latin typeface="Arial"/>
                <a:cs typeface="Arial"/>
              </a:rPr>
              <a:t>med</a:t>
            </a:r>
            <a:r>
              <a:rPr sz="1200" spc="-40" dirty="0">
                <a:solidFill>
                  <a:srgbClr val="FFFFFF"/>
                </a:solidFill>
                <a:latin typeface="Arial"/>
                <a:cs typeface="Arial"/>
              </a:rPr>
              <a:t> </a:t>
            </a:r>
            <a:r>
              <a:rPr sz="1200" dirty="0">
                <a:solidFill>
                  <a:srgbClr val="FFFFFF"/>
                </a:solidFill>
                <a:latin typeface="Arial"/>
                <a:cs typeface="Arial"/>
              </a:rPr>
              <a:t>bild och</a:t>
            </a:r>
            <a:r>
              <a:rPr sz="1200" spc="-15" dirty="0">
                <a:solidFill>
                  <a:srgbClr val="FFFFFF"/>
                </a:solidFill>
                <a:latin typeface="Arial"/>
                <a:cs typeface="Arial"/>
              </a:rPr>
              <a:t> </a:t>
            </a:r>
            <a:r>
              <a:rPr sz="1200" dirty="0">
                <a:solidFill>
                  <a:srgbClr val="FFFFFF"/>
                </a:solidFill>
                <a:latin typeface="Arial"/>
                <a:cs typeface="Arial"/>
              </a:rPr>
              <a:t>ljud</a:t>
            </a:r>
            <a:r>
              <a:rPr sz="1200" spc="-5" dirty="0">
                <a:solidFill>
                  <a:srgbClr val="FFFFFF"/>
                </a:solidFill>
                <a:latin typeface="Arial"/>
                <a:cs typeface="Arial"/>
              </a:rPr>
              <a:t> </a:t>
            </a:r>
            <a:r>
              <a:rPr sz="1200" dirty="0">
                <a:solidFill>
                  <a:srgbClr val="FFFFFF"/>
                </a:solidFill>
                <a:latin typeface="Arial"/>
                <a:cs typeface="Arial"/>
              </a:rPr>
              <a:t>eller</a:t>
            </a:r>
            <a:r>
              <a:rPr sz="1200" spc="-20" dirty="0">
                <a:solidFill>
                  <a:srgbClr val="FFFFFF"/>
                </a:solidFill>
                <a:latin typeface="Arial"/>
                <a:cs typeface="Arial"/>
              </a:rPr>
              <a:t> </a:t>
            </a:r>
            <a:r>
              <a:rPr sz="1200" dirty="0">
                <a:solidFill>
                  <a:srgbClr val="FFFFFF"/>
                </a:solidFill>
                <a:latin typeface="Arial"/>
                <a:cs typeface="Arial"/>
              </a:rPr>
              <a:t>endast</a:t>
            </a:r>
            <a:r>
              <a:rPr sz="1200" spc="-30" dirty="0">
                <a:solidFill>
                  <a:srgbClr val="FFFFFF"/>
                </a:solidFill>
                <a:latin typeface="Arial"/>
                <a:cs typeface="Arial"/>
              </a:rPr>
              <a:t> </a:t>
            </a:r>
            <a:r>
              <a:rPr sz="1200" dirty="0">
                <a:solidFill>
                  <a:srgbClr val="FFFFFF"/>
                </a:solidFill>
                <a:latin typeface="Arial"/>
                <a:cs typeface="Arial"/>
              </a:rPr>
              <a:t>med</a:t>
            </a:r>
            <a:r>
              <a:rPr sz="1200" spc="-20" dirty="0">
                <a:solidFill>
                  <a:srgbClr val="FFFFFF"/>
                </a:solidFill>
                <a:latin typeface="Arial"/>
                <a:cs typeface="Arial"/>
              </a:rPr>
              <a:t> ljud</a:t>
            </a:r>
            <a:r>
              <a:rPr sz="1200" spc="-15" dirty="0">
                <a:solidFill>
                  <a:srgbClr val="FFFFFF"/>
                </a:solidFill>
                <a:latin typeface="Arial"/>
                <a:cs typeface="Arial"/>
              </a:rPr>
              <a:t> </a:t>
            </a:r>
            <a:r>
              <a:rPr sz="1200" dirty="0">
                <a:solidFill>
                  <a:srgbClr val="FFFFFF"/>
                </a:solidFill>
                <a:latin typeface="Arial"/>
                <a:cs typeface="Arial"/>
              </a:rPr>
              <a:t>om</a:t>
            </a:r>
            <a:r>
              <a:rPr sz="1200" spc="-5" dirty="0">
                <a:solidFill>
                  <a:srgbClr val="FFFFFF"/>
                </a:solidFill>
                <a:latin typeface="Arial"/>
                <a:cs typeface="Arial"/>
              </a:rPr>
              <a:t> </a:t>
            </a:r>
            <a:r>
              <a:rPr sz="1200" dirty="0">
                <a:solidFill>
                  <a:srgbClr val="FFFFFF"/>
                </a:solidFill>
                <a:latin typeface="Arial"/>
                <a:cs typeface="Arial"/>
              </a:rPr>
              <a:t>det</a:t>
            </a:r>
            <a:r>
              <a:rPr sz="1200" spc="-5" dirty="0">
                <a:solidFill>
                  <a:srgbClr val="FFFFFF"/>
                </a:solidFill>
                <a:latin typeface="Arial"/>
                <a:cs typeface="Arial"/>
              </a:rPr>
              <a:t> </a:t>
            </a:r>
            <a:r>
              <a:rPr sz="1200" spc="-20" dirty="0">
                <a:solidFill>
                  <a:srgbClr val="FFFFFF"/>
                </a:solidFill>
                <a:latin typeface="Arial"/>
                <a:cs typeface="Arial"/>
              </a:rPr>
              <a:t>inte </a:t>
            </a:r>
            <a:r>
              <a:rPr sz="1200" dirty="0">
                <a:solidFill>
                  <a:srgbClr val="FFFFFF"/>
                </a:solidFill>
                <a:latin typeface="Arial"/>
                <a:cs typeface="Arial"/>
              </a:rPr>
              <a:t>finns</a:t>
            </a:r>
            <a:r>
              <a:rPr sz="1200" spc="-15" dirty="0">
                <a:solidFill>
                  <a:srgbClr val="FFFFFF"/>
                </a:solidFill>
                <a:latin typeface="Arial"/>
                <a:cs typeface="Arial"/>
              </a:rPr>
              <a:t> </a:t>
            </a:r>
            <a:r>
              <a:rPr sz="1200" dirty="0">
                <a:solidFill>
                  <a:srgbClr val="FFFFFF"/>
                </a:solidFill>
                <a:latin typeface="Arial"/>
                <a:cs typeface="Arial"/>
              </a:rPr>
              <a:t>någon</a:t>
            </a:r>
            <a:r>
              <a:rPr sz="1200" spc="-25" dirty="0">
                <a:solidFill>
                  <a:srgbClr val="FFFFFF"/>
                </a:solidFill>
                <a:latin typeface="Arial"/>
                <a:cs typeface="Arial"/>
              </a:rPr>
              <a:t> </a:t>
            </a:r>
            <a:r>
              <a:rPr sz="1200" dirty="0">
                <a:solidFill>
                  <a:srgbClr val="FFFFFF"/>
                </a:solidFill>
                <a:latin typeface="Arial"/>
                <a:cs typeface="Arial"/>
              </a:rPr>
              <a:t>skärm</a:t>
            </a:r>
            <a:r>
              <a:rPr sz="1200" spc="5" dirty="0">
                <a:solidFill>
                  <a:srgbClr val="FFFFFF"/>
                </a:solidFill>
                <a:latin typeface="Arial"/>
                <a:cs typeface="Arial"/>
              </a:rPr>
              <a:t> </a:t>
            </a:r>
            <a:r>
              <a:rPr sz="1200" dirty="0">
                <a:solidFill>
                  <a:srgbClr val="FFFFFF"/>
                </a:solidFill>
                <a:latin typeface="Arial"/>
                <a:cs typeface="Arial"/>
              </a:rPr>
              <a:t>på</a:t>
            </a:r>
            <a:r>
              <a:rPr sz="1200" spc="-10" dirty="0">
                <a:solidFill>
                  <a:srgbClr val="FFFFFF"/>
                </a:solidFill>
                <a:latin typeface="Arial"/>
                <a:cs typeface="Arial"/>
              </a:rPr>
              <a:t> arenan.</a:t>
            </a:r>
            <a:endParaRPr sz="1200" dirty="0">
              <a:latin typeface="Arial"/>
              <a:cs typeface="Arial"/>
            </a:endParaRPr>
          </a:p>
          <a:p>
            <a:pPr marL="556260">
              <a:lnSpc>
                <a:spcPct val="100000"/>
              </a:lnSpc>
              <a:spcBef>
                <a:spcPts val="580"/>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b="1" i="1" dirty="0">
                <a:solidFill>
                  <a:srgbClr val="FFFFFF"/>
                </a:solidFill>
                <a:latin typeface="Arial"/>
                <a:cs typeface="Arial"/>
              </a:rPr>
              <a:t>Aktivitet:</a:t>
            </a:r>
            <a:r>
              <a:rPr sz="1200" b="1" i="1" spc="-25" dirty="0">
                <a:solidFill>
                  <a:srgbClr val="FFFFFF"/>
                </a:solidFill>
                <a:latin typeface="Arial"/>
                <a:cs typeface="Arial"/>
              </a:rPr>
              <a:t> </a:t>
            </a:r>
            <a:r>
              <a:rPr sz="1200" b="1" i="1" dirty="0">
                <a:solidFill>
                  <a:srgbClr val="FFFFFF"/>
                </a:solidFill>
                <a:latin typeface="Arial"/>
                <a:cs typeface="Arial"/>
              </a:rPr>
              <a:t>På</a:t>
            </a:r>
            <a:r>
              <a:rPr sz="1200" b="1" i="1" spc="-10" dirty="0">
                <a:solidFill>
                  <a:srgbClr val="FFFFFF"/>
                </a:solidFill>
                <a:latin typeface="Arial"/>
                <a:cs typeface="Arial"/>
              </a:rPr>
              <a:t> </a:t>
            </a:r>
            <a:r>
              <a:rPr sz="1200" b="1" i="1" dirty="0">
                <a:solidFill>
                  <a:srgbClr val="FFFFFF"/>
                </a:solidFill>
                <a:latin typeface="Arial"/>
                <a:cs typeface="Arial"/>
              </a:rPr>
              <a:t>nivå</a:t>
            </a:r>
            <a:r>
              <a:rPr sz="1200" b="1" i="1" spc="-5" dirty="0">
                <a:solidFill>
                  <a:srgbClr val="FFFFFF"/>
                </a:solidFill>
                <a:latin typeface="Arial"/>
                <a:cs typeface="Arial"/>
              </a:rPr>
              <a:t> </a:t>
            </a:r>
            <a:r>
              <a:rPr sz="1200" b="1" i="1" dirty="0">
                <a:solidFill>
                  <a:srgbClr val="FFFFFF"/>
                </a:solidFill>
                <a:latin typeface="Arial"/>
                <a:cs typeface="Arial"/>
              </a:rPr>
              <a:t>2 gör</a:t>
            </a:r>
            <a:r>
              <a:rPr sz="1200" b="1" i="1" spc="-5" dirty="0">
                <a:solidFill>
                  <a:srgbClr val="FFFFFF"/>
                </a:solidFill>
                <a:latin typeface="Arial"/>
                <a:cs typeface="Arial"/>
              </a:rPr>
              <a:t> </a:t>
            </a:r>
            <a:r>
              <a:rPr sz="1200" b="1" i="1" dirty="0">
                <a:solidFill>
                  <a:srgbClr val="FFFFFF"/>
                </a:solidFill>
                <a:latin typeface="Arial"/>
                <a:cs typeface="Arial"/>
              </a:rPr>
              <a:t>vi intervjuer</a:t>
            </a:r>
            <a:r>
              <a:rPr sz="1200" b="1" i="1" spc="-30" dirty="0">
                <a:solidFill>
                  <a:srgbClr val="FFFFFF"/>
                </a:solidFill>
                <a:latin typeface="Arial"/>
                <a:cs typeface="Arial"/>
              </a:rPr>
              <a:t> </a:t>
            </a:r>
            <a:r>
              <a:rPr sz="1200" b="1" i="1" dirty="0">
                <a:solidFill>
                  <a:srgbClr val="FFFFFF"/>
                </a:solidFill>
                <a:latin typeface="Arial"/>
                <a:cs typeface="Arial"/>
              </a:rPr>
              <a:t>för</a:t>
            </a:r>
            <a:r>
              <a:rPr sz="1200" b="1" i="1" spc="5" dirty="0">
                <a:solidFill>
                  <a:srgbClr val="FFFFFF"/>
                </a:solidFill>
                <a:latin typeface="Arial"/>
                <a:cs typeface="Arial"/>
              </a:rPr>
              <a:t> </a:t>
            </a:r>
            <a:r>
              <a:rPr sz="1200" b="1" i="1" dirty="0">
                <a:solidFill>
                  <a:srgbClr val="FFFFFF"/>
                </a:solidFill>
                <a:latin typeface="Arial"/>
                <a:cs typeface="Arial"/>
              </a:rPr>
              <a:t>publiken på plats</a:t>
            </a:r>
            <a:r>
              <a:rPr sz="1200" b="1" i="1" spc="-15" dirty="0">
                <a:solidFill>
                  <a:srgbClr val="FFFFFF"/>
                </a:solidFill>
                <a:latin typeface="Arial"/>
                <a:cs typeface="Arial"/>
              </a:rPr>
              <a:t> </a:t>
            </a:r>
            <a:r>
              <a:rPr sz="1200" b="1" i="1" dirty="0">
                <a:solidFill>
                  <a:srgbClr val="FFFFFF"/>
                </a:solidFill>
                <a:latin typeface="Arial"/>
                <a:cs typeface="Arial"/>
              </a:rPr>
              <a:t>innan</a:t>
            </a:r>
            <a:r>
              <a:rPr sz="1200" b="1" i="1" spc="10" dirty="0">
                <a:solidFill>
                  <a:srgbClr val="FFFFFF"/>
                </a:solidFill>
                <a:latin typeface="Arial"/>
                <a:cs typeface="Arial"/>
              </a:rPr>
              <a:t> </a:t>
            </a:r>
            <a:r>
              <a:rPr sz="1200" b="1" i="1" dirty="0">
                <a:solidFill>
                  <a:srgbClr val="FFFFFF"/>
                </a:solidFill>
                <a:latin typeface="Arial"/>
                <a:cs typeface="Arial"/>
              </a:rPr>
              <a:t>matchen</a:t>
            </a:r>
            <a:r>
              <a:rPr sz="1200" b="1" i="1" spc="-15" dirty="0">
                <a:solidFill>
                  <a:srgbClr val="FFFFFF"/>
                </a:solidFill>
                <a:latin typeface="Arial"/>
                <a:cs typeface="Arial"/>
              </a:rPr>
              <a:t> </a:t>
            </a:r>
            <a:r>
              <a:rPr sz="1200" b="1" i="1" spc="-10" dirty="0">
                <a:solidFill>
                  <a:srgbClr val="FFFFFF"/>
                </a:solidFill>
                <a:latin typeface="Arial"/>
                <a:cs typeface="Arial"/>
              </a:rPr>
              <a:t>börjar.</a:t>
            </a:r>
            <a:endParaRPr sz="1200" dirty="0">
              <a:latin typeface="Arial"/>
              <a:cs typeface="Arial"/>
            </a:endParaRPr>
          </a:p>
          <a:p>
            <a:pPr marL="281940" indent="-269240">
              <a:lnSpc>
                <a:spcPct val="100000"/>
              </a:lnSpc>
              <a:spcBef>
                <a:spcPts val="700"/>
              </a:spcBef>
              <a:buFont typeface="Arial"/>
              <a:buChar char="•"/>
              <a:tabLst>
                <a:tab pos="281940" algn="l"/>
              </a:tabLst>
            </a:pPr>
            <a:r>
              <a:rPr sz="1600" b="1" dirty="0">
                <a:solidFill>
                  <a:srgbClr val="FFFFFF"/>
                </a:solidFill>
                <a:latin typeface="Arial"/>
                <a:cs typeface="Arial"/>
              </a:rPr>
              <a:t>Introt</a:t>
            </a:r>
            <a:r>
              <a:rPr sz="1600" b="1" spc="-35" dirty="0">
                <a:solidFill>
                  <a:srgbClr val="FFFFFF"/>
                </a:solidFill>
                <a:latin typeface="Arial"/>
                <a:cs typeface="Arial"/>
              </a:rPr>
              <a:t> </a:t>
            </a:r>
            <a:r>
              <a:rPr sz="1600" b="1" dirty="0">
                <a:solidFill>
                  <a:srgbClr val="FFFFFF"/>
                </a:solidFill>
                <a:latin typeface="Arial"/>
                <a:cs typeface="Arial"/>
              </a:rPr>
              <a:t>när</a:t>
            </a:r>
            <a:r>
              <a:rPr sz="1600" b="1" spc="-45" dirty="0">
                <a:solidFill>
                  <a:srgbClr val="FFFFFF"/>
                </a:solidFill>
                <a:latin typeface="Arial"/>
                <a:cs typeface="Arial"/>
              </a:rPr>
              <a:t> </a:t>
            </a:r>
            <a:r>
              <a:rPr sz="1600" b="1" dirty="0">
                <a:solidFill>
                  <a:srgbClr val="FFFFFF"/>
                </a:solidFill>
                <a:latin typeface="Arial"/>
                <a:cs typeface="Arial"/>
              </a:rPr>
              <a:t>spelarna</a:t>
            </a:r>
            <a:r>
              <a:rPr sz="1600" b="1" spc="-55" dirty="0">
                <a:solidFill>
                  <a:srgbClr val="FFFFFF"/>
                </a:solidFill>
                <a:latin typeface="Arial"/>
                <a:cs typeface="Arial"/>
              </a:rPr>
              <a:t> </a:t>
            </a:r>
            <a:r>
              <a:rPr sz="1600" b="1" dirty="0">
                <a:solidFill>
                  <a:srgbClr val="FFFFFF"/>
                </a:solidFill>
                <a:latin typeface="Arial"/>
                <a:cs typeface="Arial"/>
              </a:rPr>
              <a:t>åker</a:t>
            </a:r>
            <a:r>
              <a:rPr sz="1600" b="1" spc="-45" dirty="0">
                <a:solidFill>
                  <a:srgbClr val="FFFFFF"/>
                </a:solidFill>
                <a:latin typeface="Arial"/>
                <a:cs typeface="Arial"/>
              </a:rPr>
              <a:t> </a:t>
            </a:r>
            <a:r>
              <a:rPr sz="1600" b="1" spc="-25" dirty="0">
                <a:solidFill>
                  <a:srgbClr val="FFFFFF"/>
                </a:solidFill>
                <a:latin typeface="Arial"/>
                <a:cs typeface="Arial"/>
              </a:rPr>
              <a:t>in</a:t>
            </a:r>
            <a:endParaRPr sz="1600" dirty="0">
              <a:latin typeface="Arial"/>
              <a:cs typeface="Arial"/>
            </a:endParaRPr>
          </a:p>
          <a:p>
            <a:pPr marL="556260">
              <a:lnSpc>
                <a:spcPct val="100000"/>
              </a:lnSpc>
              <a:spcBef>
                <a:spcPts val="640"/>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Introt</a:t>
            </a:r>
            <a:r>
              <a:rPr sz="1200" spc="-15" dirty="0">
                <a:solidFill>
                  <a:srgbClr val="FFFFFF"/>
                </a:solidFill>
                <a:latin typeface="Arial"/>
                <a:cs typeface="Arial"/>
              </a:rPr>
              <a:t> </a:t>
            </a:r>
            <a:r>
              <a:rPr sz="1200" dirty="0">
                <a:solidFill>
                  <a:srgbClr val="FFFFFF"/>
                </a:solidFill>
                <a:latin typeface="Arial"/>
                <a:cs typeface="Arial"/>
              </a:rPr>
              <a:t>när</a:t>
            </a:r>
            <a:r>
              <a:rPr sz="1200" spc="-15" dirty="0">
                <a:solidFill>
                  <a:srgbClr val="FFFFFF"/>
                </a:solidFill>
                <a:latin typeface="Arial"/>
                <a:cs typeface="Arial"/>
              </a:rPr>
              <a:t> </a:t>
            </a:r>
            <a:r>
              <a:rPr sz="1200" dirty="0">
                <a:solidFill>
                  <a:srgbClr val="FFFFFF"/>
                </a:solidFill>
                <a:latin typeface="Arial"/>
                <a:cs typeface="Arial"/>
              </a:rPr>
              <a:t>spelarna</a:t>
            </a:r>
            <a:r>
              <a:rPr sz="1200" spc="-40" dirty="0">
                <a:solidFill>
                  <a:srgbClr val="FFFFFF"/>
                </a:solidFill>
                <a:latin typeface="Arial"/>
                <a:cs typeface="Arial"/>
              </a:rPr>
              <a:t> </a:t>
            </a:r>
            <a:r>
              <a:rPr sz="1200" dirty="0">
                <a:solidFill>
                  <a:srgbClr val="FFFFFF"/>
                </a:solidFill>
                <a:latin typeface="Arial"/>
                <a:cs typeface="Arial"/>
              </a:rPr>
              <a:t>åker</a:t>
            </a:r>
            <a:r>
              <a:rPr sz="1200" spc="-15" dirty="0">
                <a:solidFill>
                  <a:srgbClr val="FFFFFF"/>
                </a:solidFill>
                <a:latin typeface="Arial"/>
                <a:cs typeface="Arial"/>
              </a:rPr>
              <a:t> </a:t>
            </a:r>
            <a:r>
              <a:rPr sz="1200" dirty="0">
                <a:solidFill>
                  <a:srgbClr val="FFFFFF"/>
                </a:solidFill>
                <a:latin typeface="Arial"/>
                <a:cs typeface="Arial"/>
              </a:rPr>
              <a:t>in på</a:t>
            </a:r>
            <a:r>
              <a:rPr sz="1200" spc="-25" dirty="0">
                <a:solidFill>
                  <a:srgbClr val="FFFFFF"/>
                </a:solidFill>
                <a:latin typeface="Arial"/>
                <a:cs typeface="Arial"/>
              </a:rPr>
              <a:t> </a:t>
            </a:r>
            <a:r>
              <a:rPr sz="1200" dirty="0">
                <a:solidFill>
                  <a:srgbClr val="FFFFFF"/>
                </a:solidFill>
                <a:latin typeface="Arial"/>
                <a:cs typeface="Arial"/>
              </a:rPr>
              <a:t>isen</a:t>
            </a:r>
            <a:r>
              <a:rPr sz="1200" spc="-10" dirty="0">
                <a:solidFill>
                  <a:srgbClr val="FFFFFF"/>
                </a:solidFill>
                <a:latin typeface="Arial"/>
                <a:cs typeface="Arial"/>
              </a:rPr>
              <a:t> </a:t>
            </a:r>
            <a:r>
              <a:rPr sz="1200" dirty="0">
                <a:solidFill>
                  <a:srgbClr val="FFFFFF"/>
                </a:solidFill>
                <a:latin typeface="Arial"/>
                <a:cs typeface="Arial"/>
              </a:rPr>
              <a:t>är</a:t>
            </a:r>
            <a:r>
              <a:rPr sz="1200" spc="-15" dirty="0">
                <a:solidFill>
                  <a:srgbClr val="FFFFFF"/>
                </a:solidFill>
                <a:latin typeface="Arial"/>
                <a:cs typeface="Arial"/>
              </a:rPr>
              <a:t> </a:t>
            </a:r>
            <a:r>
              <a:rPr sz="1200" dirty="0">
                <a:solidFill>
                  <a:srgbClr val="FFFFFF"/>
                </a:solidFill>
                <a:latin typeface="Arial"/>
                <a:cs typeface="Arial"/>
              </a:rPr>
              <a:t>ett viktig tillfälle</a:t>
            </a:r>
            <a:r>
              <a:rPr sz="1200" spc="-35" dirty="0">
                <a:solidFill>
                  <a:srgbClr val="FFFFFF"/>
                </a:solidFill>
                <a:latin typeface="Arial"/>
                <a:cs typeface="Arial"/>
              </a:rPr>
              <a:t> </a:t>
            </a:r>
            <a:r>
              <a:rPr sz="1200" dirty="0">
                <a:solidFill>
                  <a:srgbClr val="FFFFFF"/>
                </a:solidFill>
                <a:latin typeface="Arial"/>
                <a:cs typeface="Arial"/>
              </a:rPr>
              <a:t>i </a:t>
            </a:r>
            <a:r>
              <a:rPr sz="1200" spc="-10" dirty="0">
                <a:solidFill>
                  <a:srgbClr val="FFFFFF"/>
                </a:solidFill>
                <a:latin typeface="Arial"/>
                <a:cs typeface="Arial"/>
              </a:rPr>
              <a:t>evenemangsupplevelsen.</a:t>
            </a:r>
            <a:r>
              <a:rPr sz="1200" spc="-35" dirty="0">
                <a:solidFill>
                  <a:srgbClr val="FFFFFF"/>
                </a:solidFill>
                <a:latin typeface="Arial"/>
                <a:cs typeface="Arial"/>
              </a:rPr>
              <a:t> </a:t>
            </a:r>
            <a:r>
              <a:rPr sz="1200" dirty="0">
                <a:solidFill>
                  <a:srgbClr val="FFFFFF"/>
                </a:solidFill>
                <a:latin typeface="Arial"/>
                <a:cs typeface="Arial"/>
              </a:rPr>
              <a:t>Olika arenor</a:t>
            </a:r>
            <a:r>
              <a:rPr sz="1200" spc="-40" dirty="0">
                <a:solidFill>
                  <a:srgbClr val="FFFFFF"/>
                </a:solidFill>
                <a:latin typeface="Arial"/>
                <a:cs typeface="Arial"/>
              </a:rPr>
              <a:t> </a:t>
            </a:r>
            <a:r>
              <a:rPr sz="1200" dirty="0">
                <a:solidFill>
                  <a:srgbClr val="FFFFFF"/>
                </a:solidFill>
                <a:latin typeface="Arial"/>
                <a:cs typeface="Arial"/>
              </a:rPr>
              <a:t>har</a:t>
            </a:r>
            <a:r>
              <a:rPr sz="1200" spc="-15" dirty="0">
                <a:solidFill>
                  <a:srgbClr val="FFFFFF"/>
                </a:solidFill>
                <a:latin typeface="Arial"/>
                <a:cs typeface="Arial"/>
              </a:rPr>
              <a:t> </a:t>
            </a:r>
            <a:r>
              <a:rPr sz="1200" dirty="0">
                <a:solidFill>
                  <a:srgbClr val="FFFFFF"/>
                </a:solidFill>
                <a:latin typeface="Arial"/>
                <a:cs typeface="Arial"/>
              </a:rPr>
              <a:t>olika</a:t>
            </a:r>
            <a:r>
              <a:rPr sz="1200" spc="-25" dirty="0">
                <a:solidFill>
                  <a:srgbClr val="FFFFFF"/>
                </a:solidFill>
                <a:latin typeface="Arial"/>
                <a:cs typeface="Arial"/>
              </a:rPr>
              <a:t> </a:t>
            </a:r>
            <a:r>
              <a:rPr sz="1200" spc="-10" dirty="0">
                <a:solidFill>
                  <a:srgbClr val="FFFFFF"/>
                </a:solidFill>
                <a:latin typeface="Arial"/>
                <a:cs typeface="Arial"/>
              </a:rPr>
              <a:t>förutsättningar,</a:t>
            </a:r>
            <a:r>
              <a:rPr sz="1200" spc="-105" dirty="0">
                <a:solidFill>
                  <a:srgbClr val="FFFFFF"/>
                </a:solidFill>
                <a:latin typeface="Arial"/>
                <a:cs typeface="Arial"/>
              </a:rPr>
              <a:t> </a:t>
            </a:r>
            <a:r>
              <a:rPr sz="1200" dirty="0">
                <a:solidFill>
                  <a:srgbClr val="FFFFFF"/>
                </a:solidFill>
                <a:latin typeface="Arial"/>
                <a:cs typeface="Arial"/>
              </a:rPr>
              <a:t>det</a:t>
            </a:r>
            <a:r>
              <a:rPr sz="1200" spc="-25" dirty="0">
                <a:solidFill>
                  <a:srgbClr val="FFFFFF"/>
                </a:solidFill>
                <a:latin typeface="Arial"/>
                <a:cs typeface="Arial"/>
              </a:rPr>
              <a:t> </a:t>
            </a:r>
            <a:r>
              <a:rPr sz="1200" dirty="0">
                <a:solidFill>
                  <a:srgbClr val="FFFFFF"/>
                </a:solidFill>
                <a:latin typeface="Arial"/>
                <a:cs typeface="Arial"/>
              </a:rPr>
              <a:t>viktiga</a:t>
            </a:r>
            <a:r>
              <a:rPr sz="1200" spc="15" dirty="0">
                <a:solidFill>
                  <a:srgbClr val="FFFFFF"/>
                </a:solidFill>
                <a:latin typeface="Arial"/>
                <a:cs typeface="Arial"/>
              </a:rPr>
              <a:t> </a:t>
            </a:r>
            <a:r>
              <a:rPr sz="1200" dirty="0">
                <a:solidFill>
                  <a:srgbClr val="FFFFFF"/>
                </a:solidFill>
                <a:latin typeface="Arial"/>
                <a:cs typeface="Arial"/>
              </a:rPr>
              <a:t>är</a:t>
            </a:r>
            <a:r>
              <a:rPr sz="1200" spc="-10" dirty="0">
                <a:solidFill>
                  <a:srgbClr val="FFFFFF"/>
                </a:solidFill>
                <a:latin typeface="Arial"/>
                <a:cs typeface="Arial"/>
              </a:rPr>
              <a:t> </a:t>
            </a:r>
            <a:r>
              <a:rPr sz="1200" dirty="0">
                <a:solidFill>
                  <a:srgbClr val="FFFFFF"/>
                </a:solidFill>
                <a:latin typeface="Arial"/>
                <a:cs typeface="Arial"/>
              </a:rPr>
              <a:t>att vi</a:t>
            </a:r>
            <a:r>
              <a:rPr sz="1200" spc="10" dirty="0">
                <a:solidFill>
                  <a:srgbClr val="FFFFFF"/>
                </a:solidFill>
                <a:latin typeface="Arial"/>
                <a:cs typeface="Arial"/>
              </a:rPr>
              <a:t> </a:t>
            </a:r>
            <a:r>
              <a:rPr sz="1200" spc="-25" dirty="0">
                <a:solidFill>
                  <a:srgbClr val="FFFFFF"/>
                </a:solidFill>
                <a:latin typeface="Arial"/>
                <a:cs typeface="Arial"/>
              </a:rPr>
              <a:t>gör</a:t>
            </a:r>
            <a:endParaRPr sz="1200" dirty="0">
              <a:latin typeface="Arial"/>
              <a:cs typeface="Arial"/>
            </a:endParaRPr>
          </a:p>
          <a:p>
            <a:pPr marL="896619">
              <a:lnSpc>
                <a:spcPct val="100000"/>
              </a:lnSpc>
              <a:spcBef>
                <a:spcPts val="290"/>
              </a:spcBef>
            </a:pPr>
            <a:r>
              <a:rPr sz="1200" dirty="0">
                <a:solidFill>
                  <a:srgbClr val="FFFFFF"/>
                </a:solidFill>
                <a:latin typeface="Arial"/>
                <a:cs typeface="Arial"/>
              </a:rPr>
              <a:t>vårt</a:t>
            </a:r>
            <a:r>
              <a:rPr sz="1200" spc="5" dirty="0">
                <a:solidFill>
                  <a:srgbClr val="FFFFFF"/>
                </a:solidFill>
                <a:latin typeface="Arial"/>
                <a:cs typeface="Arial"/>
              </a:rPr>
              <a:t> </a:t>
            </a:r>
            <a:r>
              <a:rPr sz="1200" dirty="0">
                <a:solidFill>
                  <a:srgbClr val="FFFFFF"/>
                </a:solidFill>
                <a:latin typeface="Arial"/>
                <a:cs typeface="Arial"/>
              </a:rPr>
              <a:t>yttersta</a:t>
            </a:r>
            <a:r>
              <a:rPr sz="1200" spc="5" dirty="0">
                <a:solidFill>
                  <a:srgbClr val="FFFFFF"/>
                </a:solidFill>
                <a:latin typeface="Arial"/>
                <a:cs typeface="Arial"/>
              </a:rPr>
              <a:t> </a:t>
            </a:r>
            <a:r>
              <a:rPr sz="1200" dirty="0">
                <a:solidFill>
                  <a:srgbClr val="FFFFFF"/>
                </a:solidFill>
                <a:latin typeface="Arial"/>
                <a:cs typeface="Arial"/>
              </a:rPr>
              <a:t>för</a:t>
            </a:r>
            <a:r>
              <a:rPr sz="1200" spc="-15" dirty="0">
                <a:solidFill>
                  <a:srgbClr val="FFFFFF"/>
                </a:solidFill>
                <a:latin typeface="Arial"/>
                <a:cs typeface="Arial"/>
              </a:rPr>
              <a:t> </a:t>
            </a:r>
            <a:r>
              <a:rPr sz="1200" dirty="0">
                <a:solidFill>
                  <a:srgbClr val="FFFFFF"/>
                </a:solidFill>
                <a:latin typeface="Arial"/>
                <a:cs typeface="Arial"/>
              </a:rPr>
              <a:t>att</a:t>
            </a:r>
            <a:r>
              <a:rPr sz="1200" spc="-10" dirty="0">
                <a:solidFill>
                  <a:srgbClr val="FFFFFF"/>
                </a:solidFill>
                <a:latin typeface="Arial"/>
                <a:cs typeface="Arial"/>
              </a:rPr>
              <a:t> </a:t>
            </a:r>
            <a:r>
              <a:rPr sz="1200" dirty="0">
                <a:solidFill>
                  <a:srgbClr val="FFFFFF"/>
                </a:solidFill>
                <a:latin typeface="Arial"/>
                <a:cs typeface="Arial"/>
              </a:rPr>
              <a:t>skapa</a:t>
            </a:r>
            <a:r>
              <a:rPr sz="1200" spc="-20" dirty="0">
                <a:solidFill>
                  <a:srgbClr val="FFFFFF"/>
                </a:solidFill>
                <a:latin typeface="Arial"/>
                <a:cs typeface="Arial"/>
              </a:rPr>
              <a:t> </a:t>
            </a:r>
            <a:r>
              <a:rPr sz="1200" dirty="0">
                <a:solidFill>
                  <a:srgbClr val="FFFFFF"/>
                </a:solidFill>
                <a:latin typeface="Arial"/>
                <a:cs typeface="Arial"/>
              </a:rPr>
              <a:t>en</a:t>
            </a:r>
            <a:r>
              <a:rPr sz="1200" spc="-5" dirty="0">
                <a:solidFill>
                  <a:srgbClr val="FFFFFF"/>
                </a:solidFill>
                <a:latin typeface="Arial"/>
                <a:cs typeface="Arial"/>
              </a:rPr>
              <a:t> </a:t>
            </a:r>
            <a:r>
              <a:rPr sz="1200" dirty="0">
                <a:solidFill>
                  <a:srgbClr val="FFFFFF"/>
                </a:solidFill>
                <a:latin typeface="Arial"/>
                <a:cs typeface="Arial"/>
              </a:rPr>
              <a:t>riktig</a:t>
            </a:r>
            <a:r>
              <a:rPr sz="1200" spc="-15" dirty="0">
                <a:solidFill>
                  <a:srgbClr val="FFFFFF"/>
                </a:solidFill>
                <a:latin typeface="Arial"/>
                <a:cs typeface="Arial"/>
              </a:rPr>
              <a:t> </a:t>
            </a:r>
            <a:r>
              <a:rPr sz="1200" dirty="0">
                <a:solidFill>
                  <a:srgbClr val="FFFFFF"/>
                </a:solidFill>
                <a:latin typeface="Arial"/>
                <a:cs typeface="Arial"/>
              </a:rPr>
              <a:t>stämningshöjare</a:t>
            </a:r>
            <a:r>
              <a:rPr sz="1200" spc="-10" dirty="0">
                <a:solidFill>
                  <a:srgbClr val="FFFFFF"/>
                </a:solidFill>
                <a:latin typeface="Arial"/>
                <a:cs typeface="Arial"/>
              </a:rPr>
              <a:t> </a:t>
            </a:r>
            <a:r>
              <a:rPr sz="1200" dirty="0">
                <a:solidFill>
                  <a:srgbClr val="FFFFFF"/>
                </a:solidFill>
                <a:latin typeface="Arial"/>
                <a:cs typeface="Arial"/>
              </a:rPr>
              <a:t>i</a:t>
            </a:r>
            <a:r>
              <a:rPr sz="1200" spc="-25" dirty="0">
                <a:solidFill>
                  <a:srgbClr val="FFFFFF"/>
                </a:solidFill>
                <a:latin typeface="Arial"/>
                <a:cs typeface="Arial"/>
              </a:rPr>
              <a:t> </a:t>
            </a:r>
            <a:r>
              <a:rPr sz="1200" dirty="0">
                <a:solidFill>
                  <a:srgbClr val="FFFFFF"/>
                </a:solidFill>
                <a:latin typeface="Arial"/>
                <a:cs typeface="Arial"/>
              </a:rPr>
              <a:t>samband</a:t>
            </a:r>
            <a:r>
              <a:rPr sz="1200" spc="-40" dirty="0">
                <a:solidFill>
                  <a:srgbClr val="FFFFFF"/>
                </a:solidFill>
                <a:latin typeface="Arial"/>
                <a:cs typeface="Arial"/>
              </a:rPr>
              <a:t> </a:t>
            </a:r>
            <a:r>
              <a:rPr sz="1200" dirty="0">
                <a:solidFill>
                  <a:srgbClr val="FFFFFF"/>
                </a:solidFill>
                <a:latin typeface="Arial"/>
                <a:cs typeface="Arial"/>
              </a:rPr>
              <a:t>med</a:t>
            </a:r>
            <a:r>
              <a:rPr sz="1200" spc="-20" dirty="0">
                <a:solidFill>
                  <a:srgbClr val="FFFFFF"/>
                </a:solidFill>
                <a:latin typeface="Arial"/>
                <a:cs typeface="Arial"/>
              </a:rPr>
              <a:t> </a:t>
            </a:r>
            <a:r>
              <a:rPr sz="1200" dirty="0">
                <a:solidFill>
                  <a:srgbClr val="FFFFFF"/>
                </a:solidFill>
                <a:latin typeface="Arial"/>
                <a:cs typeface="Arial"/>
              </a:rPr>
              <a:t>att spelarna</a:t>
            </a:r>
            <a:r>
              <a:rPr sz="1200" spc="-35" dirty="0">
                <a:solidFill>
                  <a:srgbClr val="FFFFFF"/>
                </a:solidFill>
                <a:latin typeface="Arial"/>
                <a:cs typeface="Arial"/>
              </a:rPr>
              <a:t> </a:t>
            </a:r>
            <a:r>
              <a:rPr sz="1200" dirty="0">
                <a:solidFill>
                  <a:srgbClr val="FFFFFF"/>
                </a:solidFill>
                <a:latin typeface="Arial"/>
                <a:cs typeface="Arial"/>
              </a:rPr>
              <a:t>äntrar</a:t>
            </a:r>
            <a:r>
              <a:rPr sz="1200" spc="-25" dirty="0">
                <a:solidFill>
                  <a:srgbClr val="FFFFFF"/>
                </a:solidFill>
                <a:latin typeface="Arial"/>
                <a:cs typeface="Arial"/>
              </a:rPr>
              <a:t> </a:t>
            </a:r>
            <a:r>
              <a:rPr sz="1200" spc="-10" dirty="0">
                <a:solidFill>
                  <a:srgbClr val="FFFFFF"/>
                </a:solidFill>
                <a:latin typeface="Arial"/>
                <a:cs typeface="Arial"/>
              </a:rPr>
              <a:t>isen.</a:t>
            </a:r>
            <a:endParaRPr sz="1200" dirty="0">
              <a:latin typeface="Arial"/>
              <a:cs typeface="Arial"/>
            </a:endParaRPr>
          </a:p>
          <a:p>
            <a:pPr marL="896619" marR="78105" indent="-340360">
              <a:lnSpc>
                <a:spcPct val="120000"/>
              </a:lnSpc>
              <a:spcBef>
                <a:spcPts val="290"/>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Bortalaget</a:t>
            </a:r>
            <a:r>
              <a:rPr sz="1200" spc="-40" dirty="0">
                <a:solidFill>
                  <a:srgbClr val="FFFFFF"/>
                </a:solidFill>
                <a:latin typeface="Arial"/>
                <a:cs typeface="Arial"/>
              </a:rPr>
              <a:t> </a:t>
            </a:r>
            <a:r>
              <a:rPr sz="1200" dirty="0">
                <a:solidFill>
                  <a:srgbClr val="FFFFFF"/>
                </a:solidFill>
                <a:latin typeface="Arial"/>
                <a:cs typeface="Arial"/>
              </a:rPr>
              <a:t>bör</a:t>
            </a:r>
            <a:r>
              <a:rPr sz="1200" spc="-15" dirty="0">
                <a:solidFill>
                  <a:srgbClr val="FFFFFF"/>
                </a:solidFill>
                <a:latin typeface="Arial"/>
                <a:cs typeface="Arial"/>
              </a:rPr>
              <a:t> </a:t>
            </a:r>
            <a:r>
              <a:rPr sz="1200" dirty="0">
                <a:solidFill>
                  <a:srgbClr val="FFFFFF"/>
                </a:solidFill>
                <a:latin typeface="Arial"/>
                <a:cs typeface="Arial"/>
              </a:rPr>
              <a:t>åka</a:t>
            </a:r>
            <a:r>
              <a:rPr sz="1200" spc="-5" dirty="0">
                <a:solidFill>
                  <a:srgbClr val="FFFFFF"/>
                </a:solidFill>
                <a:latin typeface="Arial"/>
                <a:cs typeface="Arial"/>
              </a:rPr>
              <a:t> </a:t>
            </a:r>
            <a:r>
              <a:rPr sz="1200" dirty="0">
                <a:solidFill>
                  <a:srgbClr val="FFFFFF"/>
                </a:solidFill>
                <a:latin typeface="Arial"/>
                <a:cs typeface="Arial"/>
              </a:rPr>
              <a:t>in</a:t>
            </a:r>
            <a:r>
              <a:rPr sz="1200" spc="-10" dirty="0">
                <a:solidFill>
                  <a:srgbClr val="FFFFFF"/>
                </a:solidFill>
                <a:latin typeface="Arial"/>
                <a:cs typeface="Arial"/>
              </a:rPr>
              <a:t> </a:t>
            </a:r>
            <a:r>
              <a:rPr sz="1200" dirty="0">
                <a:solidFill>
                  <a:srgbClr val="FFFFFF"/>
                </a:solidFill>
                <a:latin typeface="Arial"/>
                <a:cs typeface="Arial"/>
              </a:rPr>
              <a:t>efter</a:t>
            </a:r>
            <a:r>
              <a:rPr sz="1200" spc="-25" dirty="0">
                <a:solidFill>
                  <a:srgbClr val="FFFFFF"/>
                </a:solidFill>
                <a:latin typeface="Arial"/>
                <a:cs typeface="Arial"/>
              </a:rPr>
              <a:t> </a:t>
            </a:r>
            <a:r>
              <a:rPr sz="1200" dirty="0">
                <a:solidFill>
                  <a:srgbClr val="FFFFFF"/>
                </a:solidFill>
                <a:latin typeface="Arial"/>
                <a:cs typeface="Arial"/>
              </a:rPr>
              <a:t>hemmalaget</a:t>
            </a:r>
            <a:r>
              <a:rPr sz="1200" spc="-35" dirty="0">
                <a:solidFill>
                  <a:srgbClr val="FFFFFF"/>
                </a:solidFill>
                <a:latin typeface="Arial"/>
                <a:cs typeface="Arial"/>
              </a:rPr>
              <a:t> </a:t>
            </a:r>
            <a:r>
              <a:rPr sz="1200" dirty="0">
                <a:solidFill>
                  <a:srgbClr val="FFFFFF"/>
                </a:solidFill>
                <a:latin typeface="Arial"/>
                <a:cs typeface="Arial"/>
              </a:rPr>
              <a:t>så</a:t>
            </a:r>
            <a:r>
              <a:rPr sz="1200" spc="-5" dirty="0">
                <a:solidFill>
                  <a:srgbClr val="FFFFFF"/>
                </a:solidFill>
                <a:latin typeface="Arial"/>
                <a:cs typeface="Arial"/>
              </a:rPr>
              <a:t> </a:t>
            </a:r>
            <a:r>
              <a:rPr sz="1200" dirty="0">
                <a:solidFill>
                  <a:srgbClr val="FFFFFF"/>
                </a:solidFill>
                <a:latin typeface="Arial"/>
                <a:cs typeface="Arial"/>
              </a:rPr>
              <a:t>att de</a:t>
            </a:r>
            <a:r>
              <a:rPr sz="1200" spc="-5" dirty="0">
                <a:solidFill>
                  <a:srgbClr val="FFFFFF"/>
                </a:solidFill>
                <a:latin typeface="Arial"/>
                <a:cs typeface="Arial"/>
              </a:rPr>
              <a:t> </a:t>
            </a:r>
            <a:r>
              <a:rPr sz="1200" dirty="0">
                <a:solidFill>
                  <a:srgbClr val="FFFFFF"/>
                </a:solidFill>
                <a:latin typeface="Arial"/>
                <a:cs typeface="Arial"/>
              </a:rPr>
              <a:t>slipper</a:t>
            </a:r>
            <a:r>
              <a:rPr sz="1200" spc="-40" dirty="0">
                <a:solidFill>
                  <a:srgbClr val="FFFFFF"/>
                </a:solidFill>
                <a:latin typeface="Arial"/>
                <a:cs typeface="Arial"/>
              </a:rPr>
              <a:t> </a:t>
            </a:r>
            <a:r>
              <a:rPr sz="1200" dirty="0">
                <a:solidFill>
                  <a:srgbClr val="FFFFFF"/>
                </a:solidFill>
                <a:latin typeface="Arial"/>
                <a:cs typeface="Arial"/>
              </a:rPr>
              <a:t>åka</a:t>
            </a:r>
            <a:r>
              <a:rPr sz="1200" spc="-5" dirty="0">
                <a:solidFill>
                  <a:srgbClr val="FFFFFF"/>
                </a:solidFill>
                <a:latin typeface="Arial"/>
                <a:cs typeface="Arial"/>
              </a:rPr>
              <a:t> </a:t>
            </a:r>
            <a:r>
              <a:rPr sz="1200" dirty="0">
                <a:solidFill>
                  <a:srgbClr val="FFFFFF"/>
                </a:solidFill>
                <a:latin typeface="Arial"/>
                <a:cs typeface="Arial"/>
              </a:rPr>
              <a:t>runt</a:t>
            </a:r>
            <a:r>
              <a:rPr sz="1200" spc="-10" dirty="0">
                <a:solidFill>
                  <a:srgbClr val="FFFFFF"/>
                </a:solidFill>
                <a:latin typeface="Arial"/>
                <a:cs typeface="Arial"/>
              </a:rPr>
              <a:t> </a:t>
            </a:r>
            <a:r>
              <a:rPr sz="1200" dirty="0">
                <a:solidFill>
                  <a:srgbClr val="FFFFFF"/>
                </a:solidFill>
                <a:latin typeface="Arial"/>
                <a:cs typeface="Arial"/>
              </a:rPr>
              <a:t>i mörker</a:t>
            </a:r>
            <a:r>
              <a:rPr sz="1200" spc="-25" dirty="0">
                <a:solidFill>
                  <a:srgbClr val="FFFFFF"/>
                </a:solidFill>
                <a:latin typeface="Arial"/>
                <a:cs typeface="Arial"/>
              </a:rPr>
              <a:t> </a:t>
            </a:r>
            <a:r>
              <a:rPr sz="1200" dirty="0">
                <a:solidFill>
                  <a:srgbClr val="FFFFFF"/>
                </a:solidFill>
                <a:latin typeface="Arial"/>
                <a:cs typeface="Arial"/>
              </a:rPr>
              <a:t>(för</a:t>
            </a:r>
            <a:r>
              <a:rPr sz="1200" spc="-5" dirty="0">
                <a:solidFill>
                  <a:srgbClr val="FFFFFF"/>
                </a:solidFill>
                <a:latin typeface="Arial"/>
                <a:cs typeface="Arial"/>
              </a:rPr>
              <a:t> </a:t>
            </a:r>
            <a:r>
              <a:rPr sz="1200" dirty="0">
                <a:solidFill>
                  <a:srgbClr val="FFFFFF"/>
                </a:solidFill>
                <a:latin typeface="Arial"/>
                <a:cs typeface="Arial"/>
              </a:rPr>
              <a:t>de</a:t>
            </a:r>
            <a:r>
              <a:rPr sz="1200" spc="-20" dirty="0">
                <a:solidFill>
                  <a:srgbClr val="FFFFFF"/>
                </a:solidFill>
                <a:latin typeface="Arial"/>
                <a:cs typeface="Arial"/>
              </a:rPr>
              <a:t> </a:t>
            </a:r>
            <a:r>
              <a:rPr sz="1200" dirty="0">
                <a:solidFill>
                  <a:srgbClr val="FFFFFF"/>
                </a:solidFill>
                <a:latin typeface="Arial"/>
                <a:cs typeface="Arial"/>
              </a:rPr>
              <a:t>arenor</a:t>
            </a:r>
            <a:r>
              <a:rPr sz="1200" spc="-25" dirty="0">
                <a:solidFill>
                  <a:srgbClr val="FFFFFF"/>
                </a:solidFill>
                <a:latin typeface="Arial"/>
                <a:cs typeface="Arial"/>
              </a:rPr>
              <a:t> </a:t>
            </a:r>
            <a:r>
              <a:rPr sz="1200" dirty="0">
                <a:solidFill>
                  <a:srgbClr val="FFFFFF"/>
                </a:solidFill>
                <a:latin typeface="Arial"/>
                <a:cs typeface="Arial"/>
              </a:rPr>
              <a:t>som</a:t>
            </a:r>
            <a:r>
              <a:rPr sz="1200" spc="-15" dirty="0">
                <a:solidFill>
                  <a:srgbClr val="FFFFFF"/>
                </a:solidFill>
                <a:latin typeface="Arial"/>
                <a:cs typeface="Arial"/>
              </a:rPr>
              <a:t> </a:t>
            </a:r>
            <a:r>
              <a:rPr sz="1200" dirty="0">
                <a:solidFill>
                  <a:srgbClr val="FFFFFF"/>
                </a:solidFill>
                <a:latin typeface="Arial"/>
                <a:cs typeface="Arial"/>
              </a:rPr>
              <a:t>kan</a:t>
            </a:r>
            <a:r>
              <a:rPr sz="1200" spc="-5" dirty="0">
                <a:solidFill>
                  <a:srgbClr val="FFFFFF"/>
                </a:solidFill>
                <a:latin typeface="Arial"/>
                <a:cs typeface="Arial"/>
              </a:rPr>
              <a:t> </a:t>
            </a:r>
            <a:r>
              <a:rPr sz="1200" dirty="0">
                <a:solidFill>
                  <a:srgbClr val="FFFFFF"/>
                </a:solidFill>
                <a:latin typeface="Arial"/>
                <a:cs typeface="Arial"/>
              </a:rPr>
              <a:t>släcka</a:t>
            </a:r>
            <a:r>
              <a:rPr sz="1200" spc="-20" dirty="0">
                <a:solidFill>
                  <a:srgbClr val="FFFFFF"/>
                </a:solidFill>
                <a:latin typeface="Arial"/>
                <a:cs typeface="Arial"/>
              </a:rPr>
              <a:t> </a:t>
            </a:r>
            <a:r>
              <a:rPr sz="1200" dirty="0">
                <a:solidFill>
                  <a:srgbClr val="FFFFFF"/>
                </a:solidFill>
                <a:latin typeface="Arial"/>
                <a:cs typeface="Arial"/>
              </a:rPr>
              <a:t>ner).</a:t>
            </a:r>
            <a:r>
              <a:rPr sz="1200" spc="-70" dirty="0">
                <a:solidFill>
                  <a:srgbClr val="FFFFFF"/>
                </a:solidFill>
                <a:latin typeface="Arial"/>
                <a:cs typeface="Arial"/>
              </a:rPr>
              <a:t> </a:t>
            </a:r>
            <a:r>
              <a:rPr sz="1200" dirty="0">
                <a:solidFill>
                  <a:srgbClr val="FFFFFF"/>
                </a:solidFill>
                <a:latin typeface="Arial"/>
                <a:cs typeface="Arial"/>
              </a:rPr>
              <a:t>Det</a:t>
            </a:r>
            <a:r>
              <a:rPr sz="1200" spc="-10" dirty="0">
                <a:solidFill>
                  <a:srgbClr val="FFFFFF"/>
                </a:solidFill>
                <a:latin typeface="Arial"/>
                <a:cs typeface="Arial"/>
              </a:rPr>
              <a:t> </a:t>
            </a:r>
            <a:r>
              <a:rPr sz="1200" dirty="0">
                <a:solidFill>
                  <a:srgbClr val="FFFFFF"/>
                </a:solidFill>
                <a:latin typeface="Arial"/>
                <a:cs typeface="Arial"/>
              </a:rPr>
              <a:t>ger ett mer</a:t>
            </a:r>
            <a:r>
              <a:rPr sz="1200" spc="-15" dirty="0">
                <a:solidFill>
                  <a:srgbClr val="FFFFFF"/>
                </a:solidFill>
                <a:latin typeface="Arial"/>
                <a:cs typeface="Arial"/>
              </a:rPr>
              <a:t> </a:t>
            </a:r>
            <a:r>
              <a:rPr sz="1200" spc="-10" dirty="0">
                <a:solidFill>
                  <a:srgbClr val="FFFFFF"/>
                </a:solidFill>
                <a:latin typeface="Arial"/>
                <a:cs typeface="Arial"/>
              </a:rPr>
              <a:t>välkomnande intryck.</a:t>
            </a:r>
            <a:endParaRPr sz="1200" dirty="0">
              <a:latin typeface="Arial"/>
              <a:cs typeface="Arial"/>
            </a:endParaRPr>
          </a:p>
          <a:p>
            <a:pPr marL="556260">
              <a:lnSpc>
                <a:spcPct val="100000"/>
              </a:lnSpc>
              <a:spcBef>
                <a:spcPts val="575"/>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b="1" i="1" dirty="0">
                <a:solidFill>
                  <a:srgbClr val="FFFFFF"/>
                </a:solidFill>
                <a:latin typeface="Arial"/>
                <a:cs typeface="Arial"/>
              </a:rPr>
              <a:t>Aktivitet:</a:t>
            </a:r>
            <a:r>
              <a:rPr sz="1200" b="1" i="1" spc="-25" dirty="0">
                <a:solidFill>
                  <a:srgbClr val="FFFFFF"/>
                </a:solidFill>
                <a:latin typeface="Arial"/>
                <a:cs typeface="Arial"/>
              </a:rPr>
              <a:t> </a:t>
            </a:r>
            <a:r>
              <a:rPr sz="1200" b="1" i="1" dirty="0">
                <a:solidFill>
                  <a:srgbClr val="FFFFFF"/>
                </a:solidFill>
                <a:latin typeface="Arial"/>
                <a:cs typeface="Arial"/>
              </a:rPr>
              <a:t>På</a:t>
            </a:r>
            <a:r>
              <a:rPr sz="1200" b="1" i="1" spc="-5" dirty="0">
                <a:solidFill>
                  <a:srgbClr val="FFFFFF"/>
                </a:solidFill>
                <a:latin typeface="Arial"/>
                <a:cs typeface="Arial"/>
              </a:rPr>
              <a:t> </a:t>
            </a:r>
            <a:r>
              <a:rPr sz="1200" b="1" i="1" dirty="0">
                <a:solidFill>
                  <a:srgbClr val="FFFFFF"/>
                </a:solidFill>
                <a:latin typeface="Arial"/>
                <a:cs typeface="Arial"/>
              </a:rPr>
              <a:t>nivå</a:t>
            </a:r>
            <a:r>
              <a:rPr sz="1200" b="1" i="1" spc="-5" dirty="0">
                <a:solidFill>
                  <a:srgbClr val="FFFFFF"/>
                </a:solidFill>
                <a:latin typeface="Arial"/>
                <a:cs typeface="Arial"/>
              </a:rPr>
              <a:t> </a:t>
            </a:r>
            <a:r>
              <a:rPr sz="1200" b="1" i="1" dirty="0">
                <a:solidFill>
                  <a:srgbClr val="FFFFFF"/>
                </a:solidFill>
                <a:latin typeface="Arial"/>
                <a:cs typeface="Arial"/>
              </a:rPr>
              <a:t>2 satsar</a:t>
            </a:r>
            <a:r>
              <a:rPr sz="1200" b="1" i="1" spc="-15" dirty="0">
                <a:solidFill>
                  <a:srgbClr val="FFFFFF"/>
                </a:solidFill>
                <a:latin typeface="Arial"/>
                <a:cs typeface="Arial"/>
              </a:rPr>
              <a:t> </a:t>
            </a:r>
            <a:r>
              <a:rPr sz="1200" b="1" i="1" dirty="0">
                <a:solidFill>
                  <a:srgbClr val="FFFFFF"/>
                </a:solidFill>
                <a:latin typeface="Arial"/>
                <a:cs typeface="Arial"/>
              </a:rPr>
              <a:t>vi</a:t>
            </a:r>
            <a:r>
              <a:rPr sz="1200" b="1" i="1" spc="-35" dirty="0">
                <a:solidFill>
                  <a:srgbClr val="FFFFFF"/>
                </a:solidFill>
                <a:latin typeface="Arial"/>
                <a:cs typeface="Arial"/>
              </a:rPr>
              <a:t> </a:t>
            </a:r>
            <a:r>
              <a:rPr sz="1200" b="1" i="1" dirty="0">
                <a:solidFill>
                  <a:srgbClr val="FFFFFF"/>
                </a:solidFill>
                <a:latin typeface="Arial"/>
                <a:cs typeface="Arial"/>
              </a:rPr>
              <a:t>resurser</a:t>
            </a:r>
            <a:r>
              <a:rPr sz="1200" b="1" i="1" spc="-35" dirty="0">
                <a:solidFill>
                  <a:srgbClr val="FFFFFF"/>
                </a:solidFill>
                <a:latin typeface="Arial"/>
                <a:cs typeface="Arial"/>
              </a:rPr>
              <a:t> </a:t>
            </a:r>
            <a:r>
              <a:rPr sz="1200" b="1" i="1" dirty="0">
                <a:solidFill>
                  <a:srgbClr val="FFFFFF"/>
                </a:solidFill>
                <a:latin typeface="Arial"/>
                <a:cs typeface="Arial"/>
              </a:rPr>
              <a:t>på att</a:t>
            </a:r>
            <a:r>
              <a:rPr sz="1200" b="1" i="1" spc="-10" dirty="0">
                <a:solidFill>
                  <a:srgbClr val="FFFFFF"/>
                </a:solidFill>
                <a:latin typeface="Arial"/>
                <a:cs typeface="Arial"/>
              </a:rPr>
              <a:t> </a:t>
            </a:r>
            <a:r>
              <a:rPr sz="1200" b="1" i="1" dirty="0">
                <a:solidFill>
                  <a:srgbClr val="FFFFFF"/>
                </a:solidFill>
                <a:latin typeface="Arial"/>
                <a:cs typeface="Arial"/>
              </a:rPr>
              <a:t>skapa</a:t>
            </a:r>
            <a:r>
              <a:rPr sz="1200" b="1" i="1" spc="-30" dirty="0">
                <a:solidFill>
                  <a:srgbClr val="FFFFFF"/>
                </a:solidFill>
                <a:latin typeface="Arial"/>
                <a:cs typeface="Arial"/>
              </a:rPr>
              <a:t> </a:t>
            </a:r>
            <a:r>
              <a:rPr sz="1200" b="1" i="1" dirty="0">
                <a:solidFill>
                  <a:srgbClr val="FFFFFF"/>
                </a:solidFill>
                <a:latin typeface="Arial"/>
                <a:cs typeface="Arial"/>
              </a:rPr>
              <a:t>ett</a:t>
            </a:r>
            <a:r>
              <a:rPr sz="1200" b="1" i="1" spc="-15" dirty="0">
                <a:solidFill>
                  <a:srgbClr val="FFFFFF"/>
                </a:solidFill>
                <a:latin typeface="Arial"/>
                <a:cs typeface="Arial"/>
              </a:rPr>
              <a:t> </a:t>
            </a:r>
            <a:r>
              <a:rPr sz="1200" b="1" i="1" dirty="0">
                <a:solidFill>
                  <a:srgbClr val="FFFFFF"/>
                </a:solidFill>
                <a:latin typeface="Arial"/>
                <a:cs typeface="Arial"/>
              </a:rPr>
              <a:t>effektfullt</a:t>
            </a:r>
            <a:r>
              <a:rPr sz="1200" b="1" i="1" spc="5" dirty="0">
                <a:solidFill>
                  <a:srgbClr val="FFFFFF"/>
                </a:solidFill>
                <a:latin typeface="Arial"/>
                <a:cs typeface="Arial"/>
              </a:rPr>
              <a:t> </a:t>
            </a:r>
            <a:r>
              <a:rPr sz="1200" b="1" i="1" dirty="0">
                <a:solidFill>
                  <a:srgbClr val="FFFFFF"/>
                </a:solidFill>
                <a:latin typeface="Arial"/>
                <a:cs typeface="Arial"/>
              </a:rPr>
              <a:t>spelarintro</a:t>
            </a:r>
            <a:r>
              <a:rPr sz="1200" b="1" i="1" spc="-25" dirty="0">
                <a:solidFill>
                  <a:srgbClr val="FFFFFF"/>
                </a:solidFill>
                <a:latin typeface="Arial"/>
                <a:cs typeface="Arial"/>
              </a:rPr>
              <a:t> </a:t>
            </a:r>
            <a:r>
              <a:rPr sz="1200" b="1" i="1" dirty="0">
                <a:solidFill>
                  <a:srgbClr val="FFFFFF"/>
                </a:solidFill>
                <a:latin typeface="Arial"/>
                <a:cs typeface="Arial"/>
              </a:rPr>
              <a:t>som passar</a:t>
            </a:r>
            <a:r>
              <a:rPr sz="1200" b="1" i="1" spc="-40" dirty="0">
                <a:solidFill>
                  <a:srgbClr val="FFFFFF"/>
                </a:solidFill>
                <a:latin typeface="Arial"/>
                <a:cs typeface="Arial"/>
              </a:rPr>
              <a:t> </a:t>
            </a:r>
            <a:r>
              <a:rPr sz="1200" b="1" i="1" dirty="0">
                <a:solidFill>
                  <a:srgbClr val="FFFFFF"/>
                </a:solidFill>
                <a:latin typeface="Arial"/>
                <a:cs typeface="Arial"/>
              </a:rPr>
              <a:t>vår</a:t>
            </a:r>
            <a:r>
              <a:rPr sz="1200" b="1" i="1" spc="-25" dirty="0">
                <a:solidFill>
                  <a:srgbClr val="FFFFFF"/>
                </a:solidFill>
                <a:latin typeface="Arial"/>
                <a:cs typeface="Arial"/>
              </a:rPr>
              <a:t> </a:t>
            </a:r>
            <a:r>
              <a:rPr sz="1200" b="1" i="1" dirty="0">
                <a:solidFill>
                  <a:srgbClr val="FFFFFF"/>
                </a:solidFill>
                <a:latin typeface="Arial"/>
                <a:cs typeface="Arial"/>
              </a:rPr>
              <a:t>publik,</a:t>
            </a:r>
            <a:r>
              <a:rPr sz="1200" b="1" i="1" spc="15" dirty="0">
                <a:solidFill>
                  <a:srgbClr val="FFFFFF"/>
                </a:solidFill>
                <a:latin typeface="Arial"/>
                <a:cs typeface="Arial"/>
              </a:rPr>
              <a:t> </a:t>
            </a:r>
            <a:r>
              <a:rPr sz="1200" b="1" i="1" dirty="0">
                <a:solidFill>
                  <a:srgbClr val="FFFFFF"/>
                </a:solidFill>
                <a:latin typeface="Arial"/>
                <a:cs typeface="Arial"/>
              </a:rPr>
              <a:t>arena</a:t>
            </a:r>
            <a:r>
              <a:rPr sz="1200" b="1" i="1" spc="-20" dirty="0">
                <a:solidFill>
                  <a:srgbClr val="FFFFFF"/>
                </a:solidFill>
                <a:latin typeface="Arial"/>
                <a:cs typeface="Arial"/>
              </a:rPr>
              <a:t> </a:t>
            </a:r>
            <a:r>
              <a:rPr sz="1200" b="1" i="1" dirty="0">
                <a:solidFill>
                  <a:srgbClr val="FFFFFF"/>
                </a:solidFill>
                <a:latin typeface="Arial"/>
                <a:cs typeface="Arial"/>
              </a:rPr>
              <a:t>och </a:t>
            </a:r>
            <a:r>
              <a:rPr sz="1200" b="1" i="1" spc="-10" dirty="0">
                <a:solidFill>
                  <a:srgbClr val="FFFFFF"/>
                </a:solidFill>
                <a:latin typeface="Arial"/>
                <a:cs typeface="Arial"/>
              </a:rPr>
              <a:t>varumärke.</a:t>
            </a:r>
            <a:endParaRPr sz="1200" dirty="0">
              <a:latin typeface="Arial"/>
              <a:cs typeface="Arial"/>
            </a:endParaRPr>
          </a:p>
        </p:txBody>
      </p:sp>
      <p:sp>
        <p:nvSpPr>
          <p:cNvPr id="4" name="object 4"/>
          <p:cNvSpPr txBox="1"/>
          <p:nvPr/>
        </p:nvSpPr>
        <p:spPr>
          <a:xfrm>
            <a:off x="10328275" y="898652"/>
            <a:ext cx="1480185"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Upplevelseprocessen</a:t>
            </a:r>
            <a:endParaRPr sz="1200">
              <a:latin typeface="Arial"/>
              <a:cs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70866" rIns="0" bIns="0" rtlCol="0">
            <a:spAutoFit/>
          </a:bodyPr>
          <a:lstStyle/>
          <a:p>
            <a:pPr marL="12700">
              <a:lnSpc>
                <a:spcPct val="100000"/>
              </a:lnSpc>
              <a:spcBef>
                <a:spcPts val="95"/>
              </a:spcBef>
            </a:pPr>
            <a:r>
              <a:rPr dirty="0"/>
              <a:t>Före</a:t>
            </a:r>
            <a:r>
              <a:rPr spc="-75" dirty="0"/>
              <a:t> </a:t>
            </a:r>
            <a:r>
              <a:rPr dirty="0"/>
              <a:t>evenemanget</a:t>
            </a:r>
            <a:r>
              <a:rPr spc="-40" dirty="0"/>
              <a:t> </a:t>
            </a:r>
            <a:r>
              <a:rPr dirty="0"/>
              <a:t>–</a:t>
            </a:r>
            <a:r>
              <a:rPr spc="-80" dirty="0"/>
              <a:t> </a:t>
            </a:r>
            <a:r>
              <a:rPr dirty="0"/>
              <a:t>innan</a:t>
            </a:r>
            <a:r>
              <a:rPr spc="-90" dirty="0"/>
              <a:t> </a:t>
            </a:r>
            <a:r>
              <a:rPr dirty="0"/>
              <a:t>matchen</a:t>
            </a:r>
            <a:r>
              <a:rPr spc="-70" dirty="0"/>
              <a:t> </a:t>
            </a:r>
            <a:r>
              <a:rPr spc="-10" dirty="0"/>
              <a:t>börjar</a:t>
            </a:r>
          </a:p>
        </p:txBody>
      </p:sp>
      <p:sp>
        <p:nvSpPr>
          <p:cNvPr id="5" name="object 5"/>
          <p:cNvSpPr txBox="1">
            <a:spLocks noGrp="1"/>
          </p:cNvSpPr>
          <p:nvPr>
            <p:ph type="sldNum" sz="quarter" idx="7"/>
          </p:nvPr>
        </p:nvSpPr>
        <p:spPr>
          <a:xfrm>
            <a:off x="11383009" y="6545487"/>
            <a:ext cx="259715" cy="196215"/>
          </a:xfrm>
          <a:prstGeom prst="rect">
            <a:avLst/>
          </a:prstGeom>
        </p:spPr>
        <p:txBody>
          <a:bodyPr vert="horz" wrap="square" lIns="0" tIns="0" rIns="0" bIns="0" rtlCol="0">
            <a:spAutoFit/>
          </a:bodyPr>
          <a:lstStyle>
            <a:defPPr>
              <a:defRPr kern="0"/>
            </a:defPPr>
            <a:lvl1pPr>
              <a:defRPr sz="1200" b="0" i="0">
                <a:solidFill>
                  <a:schemeClr val="bg1"/>
                </a:solidFill>
                <a:latin typeface="Arial"/>
                <a:cs typeface="Arial"/>
              </a:defRPr>
            </a:lvl1pPr>
          </a:lstStyle>
          <a:p>
            <a:pPr marL="38100">
              <a:lnSpc>
                <a:spcPts val="1425"/>
              </a:lnSpc>
            </a:pPr>
            <a:fld id="{81D60167-4931-47E6-BA6A-407CBD079E47}" type="slidenum">
              <a:rPr lang="sv-SE" spc="-25" smtClean="0"/>
              <a:pPr marL="38100">
                <a:lnSpc>
                  <a:spcPts val="1425"/>
                </a:lnSpc>
              </a:pPr>
              <a:t>61</a:t>
            </a:fld>
            <a:endParaRPr spc="-25" dirty="0"/>
          </a:p>
        </p:txBody>
      </p:sp>
      <p:sp>
        <p:nvSpPr>
          <p:cNvPr id="3" name="object 3"/>
          <p:cNvSpPr txBox="1"/>
          <p:nvPr/>
        </p:nvSpPr>
        <p:spPr>
          <a:xfrm>
            <a:off x="827024" y="2238581"/>
            <a:ext cx="10478135" cy="2344231"/>
          </a:xfrm>
          <a:prstGeom prst="rect">
            <a:avLst/>
          </a:prstGeom>
        </p:spPr>
        <p:txBody>
          <a:bodyPr vert="horz" wrap="square" lIns="0" tIns="119380" rIns="0" bIns="0" rtlCol="0">
            <a:spAutoFit/>
          </a:bodyPr>
          <a:lstStyle/>
          <a:p>
            <a:pPr marL="281940" indent="-269240">
              <a:lnSpc>
                <a:spcPct val="100000"/>
              </a:lnSpc>
              <a:spcBef>
                <a:spcPts val="940"/>
              </a:spcBef>
              <a:buFont typeface="Arial"/>
              <a:buChar char="•"/>
              <a:tabLst>
                <a:tab pos="281940" algn="l"/>
              </a:tabLst>
            </a:pPr>
            <a:r>
              <a:rPr sz="1600" b="1" spc="-10" dirty="0">
                <a:solidFill>
                  <a:srgbClr val="FFFFFF"/>
                </a:solidFill>
                <a:latin typeface="Arial"/>
                <a:cs typeface="Arial"/>
              </a:rPr>
              <a:t>Matchprogram</a:t>
            </a:r>
            <a:endParaRPr sz="1600" dirty="0">
              <a:latin typeface="Arial"/>
              <a:cs typeface="Arial"/>
            </a:endParaRPr>
          </a:p>
          <a:p>
            <a:pPr marL="556260">
              <a:lnSpc>
                <a:spcPct val="100000"/>
              </a:lnSpc>
              <a:spcBef>
                <a:spcPts val="640"/>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Ett</a:t>
            </a:r>
            <a:r>
              <a:rPr sz="1200" spc="5" dirty="0">
                <a:solidFill>
                  <a:srgbClr val="FFFFFF"/>
                </a:solidFill>
                <a:latin typeface="Arial"/>
                <a:cs typeface="Arial"/>
              </a:rPr>
              <a:t> </a:t>
            </a:r>
            <a:r>
              <a:rPr sz="1200" dirty="0">
                <a:solidFill>
                  <a:srgbClr val="FFFFFF"/>
                </a:solidFill>
                <a:latin typeface="Arial"/>
                <a:cs typeface="Arial"/>
              </a:rPr>
              <a:t>tryckt</a:t>
            </a:r>
            <a:r>
              <a:rPr sz="1200" spc="30" dirty="0">
                <a:solidFill>
                  <a:srgbClr val="FFFFFF"/>
                </a:solidFill>
                <a:latin typeface="Arial"/>
                <a:cs typeface="Arial"/>
              </a:rPr>
              <a:t> </a:t>
            </a:r>
            <a:r>
              <a:rPr sz="1200" dirty="0">
                <a:solidFill>
                  <a:srgbClr val="FFFFFF"/>
                </a:solidFill>
                <a:latin typeface="Arial"/>
                <a:cs typeface="Arial"/>
              </a:rPr>
              <a:t>eller</a:t>
            </a:r>
            <a:r>
              <a:rPr sz="1200" spc="-20" dirty="0">
                <a:solidFill>
                  <a:srgbClr val="FFFFFF"/>
                </a:solidFill>
                <a:latin typeface="Arial"/>
                <a:cs typeface="Arial"/>
              </a:rPr>
              <a:t> </a:t>
            </a:r>
            <a:r>
              <a:rPr sz="1200" dirty="0">
                <a:solidFill>
                  <a:srgbClr val="FFFFFF"/>
                </a:solidFill>
                <a:latin typeface="Arial"/>
                <a:cs typeface="Arial"/>
              </a:rPr>
              <a:t>digitalt</a:t>
            </a:r>
            <a:r>
              <a:rPr sz="1200" spc="-10" dirty="0">
                <a:solidFill>
                  <a:srgbClr val="FFFFFF"/>
                </a:solidFill>
                <a:latin typeface="Arial"/>
                <a:cs typeface="Arial"/>
              </a:rPr>
              <a:t> matchprogram/programblad</a:t>
            </a:r>
            <a:r>
              <a:rPr sz="1200" spc="-35" dirty="0">
                <a:solidFill>
                  <a:srgbClr val="FFFFFF"/>
                </a:solidFill>
                <a:latin typeface="Arial"/>
                <a:cs typeface="Arial"/>
              </a:rPr>
              <a:t> </a:t>
            </a:r>
            <a:r>
              <a:rPr sz="1200" dirty="0">
                <a:solidFill>
                  <a:srgbClr val="FFFFFF"/>
                </a:solidFill>
                <a:latin typeface="Arial"/>
                <a:cs typeface="Arial"/>
              </a:rPr>
              <a:t>är en viktig</a:t>
            </a:r>
            <a:r>
              <a:rPr sz="1200" spc="5" dirty="0">
                <a:solidFill>
                  <a:srgbClr val="FFFFFF"/>
                </a:solidFill>
                <a:latin typeface="Arial"/>
                <a:cs typeface="Arial"/>
              </a:rPr>
              <a:t> </a:t>
            </a:r>
            <a:r>
              <a:rPr sz="1200" dirty="0">
                <a:solidFill>
                  <a:srgbClr val="FFFFFF"/>
                </a:solidFill>
                <a:latin typeface="Arial"/>
                <a:cs typeface="Arial"/>
              </a:rPr>
              <a:t>del</a:t>
            </a:r>
            <a:r>
              <a:rPr sz="1200" spc="-20" dirty="0">
                <a:solidFill>
                  <a:srgbClr val="FFFFFF"/>
                </a:solidFill>
                <a:latin typeface="Arial"/>
                <a:cs typeface="Arial"/>
              </a:rPr>
              <a:t> </a:t>
            </a:r>
            <a:r>
              <a:rPr sz="1200" dirty="0">
                <a:solidFill>
                  <a:srgbClr val="FFFFFF"/>
                </a:solidFill>
                <a:latin typeface="Arial"/>
                <a:cs typeface="Arial"/>
              </a:rPr>
              <a:t>av </a:t>
            </a:r>
            <a:r>
              <a:rPr sz="1200" spc="-10" dirty="0">
                <a:solidFill>
                  <a:srgbClr val="FFFFFF"/>
                </a:solidFill>
                <a:latin typeface="Arial"/>
                <a:cs typeface="Arial"/>
              </a:rPr>
              <a:t>arenaupplevelsen</a:t>
            </a:r>
            <a:r>
              <a:rPr sz="1200" spc="-35" dirty="0">
                <a:solidFill>
                  <a:srgbClr val="FFFFFF"/>
                </a:solidFill>
                <a:latin typeface="Arial"/>
                <a:cs typeface="Arial"/>
              </a:rPr>
              <a:t> </a:t>
            </a:r>
            <a:r>
              <a:rPr sz="1200" dirty="0">
                <a:solidFill>
                  <a:srgbClr val="FFFFFF"/>
                </a:solidFill>
                <a:latin typeface="Arial"/>
                <a:cs typeface="Arial"/>
              </a:rPr>
              <a:t>eftersom</a:t>
            </a:r>
            <a:r>
              <a:rPr sz="1200" spc="-25" dirty="0">
                <a:solidFill>
                  <a:srgbClr val="FFFFFF"/>
                </a:solidFill>
                <a:latin typeface="Arial"/>
                <a:cs typeface="Arial"/>
              </a:rPr>
              <a:t> </a:t>
            </a:r>
            <a:r>
              <a:rPr sz="1200" dirty="0">
                <a:solidFill>
                  <a:srgbClr val="FFFFFF"/>
                </a:solidFill>
                <a:latin typeface="Arial"/>
                <a:cs typeface="Arial"/>
              </a:rPr>
              <a:t>det</a:t>
            </a:r>
            <a:r>
              <a:rPr sz="1200" spc="-15" dirty="0">
                <a:solidFill>
                  <a:srgbClr val="FFFFFF"/>
                </a:solidFill>
                <a:latin typeface="Arial"/>
                <a:cs typeface="Arial"/>
              </a:rPr>
              <a:t> </a:t>
            </a:r>
            <a:r>
              <a:rPr sz="1200" dirty="0">
                <a:solidFill>
                  <a:srgbClr val="FFFFFF"/>
                </a:solidFill>
                <a:latin typeface="Arial"/>
                <a:cs typeface="Arial"/>
              </a:rPr>
              <a:t>ger</a:t>
            </a:r>
            <a:r>
              <a:rPr sz="1200" spc="5" dirty="0">
                <a:solidFill>
                  <a:srgbClr val="FFFFFF"/>
                </a:solidFill>
                <a:latin typeface="Arial"/>
                <a:cs typeface="Arial"/>
              </a:rPr>
              <a:t> </a:t>
            </a:r>
            <a:r>
              <a:rPr sz="1200" dirty="0">
                <a:solidFill>
                  <a:srgbClr val="FFFFFF"/>
                </a:solidFill>
                <a:latin typeface="Arial"/>
                <a:cs typeface="Arial"/>
              </a:rPr>
              <a:t>information</a:t>
            </a:r>
            <a:r>
              <a:rPr sz="1200" spc="-35" dirty="0">
                <a:solidFill>
                  <a:srgbClr val="FFFFFF"/>
                </a:solidFill>
                <a:latin typeface="Arial"/>
                <a:cs typeface="Arial"/>
              </a:rPr>
              <a:t> </a:t>
            </a:r>
            <a:r>
              <a:rPr sz="1200" dirty="0">
                <a:solidFill>
                  <a:srgbClr val="FFFFFF"/>
                </a:solidFill>
                <a:latin typeface="Arial"/>
                <a:cs typeface="Arial"/>
              </a:rPr>
              <a:t>om </a:t>
            </a:r>
            <a:r>
              <a:rPr sz="1200" spc="-10" dirty="0">
                <a:solidFill>
                  <a:srgbClr val="FFFFFF"/>
                </a:solidFill>
                <a:latin typeface="Arial"/>
                <a:cs typeface="Arial"/>
              </a:rPr>
              <a:t>matchen</a:t>
            </a:r>
            <a:r>
              <a:rPr sz="1200" spc="-35" dirty="0">
                <a:solidFill>
                  <a:srgbClr val="FFFFFF"/>
                </a:solidFill>
                <a:latin typeface="Arial"/>
                <a:cs typeface="Arial"/>
              </a:rPr>
              <a:t> </a:t>
            </a:r>
            <a:r>
              <a:rPr sz="1200" dirty="0">
                <a:solidFill>
                  <a:srgbClr val="FFFFFF"/>
                </a:solidFill>
                <a:latin typeface="Arial"/>
                <a:cs typeface="Arial"/>
              </a:rPr>
              <a:t>och </a:t>
            </a:r>
            <a:r>
              <a:rPr sz="1200" spc="-10" dirty="0">
                <a:solidFill>
                  <a:srgbClr val="FFFFFF"/>
                </a:solidFill>
                <a:latin typeface="Arial"/>
                <a:cs typeface="Arial"/>
              </a:rPr>
              <a:t>spelarna.</a:t>
            </a:r>
            <a:endParaRPr sz="1200" dirty="0">
              <a:latin typeface="Arial"/>
              <a:cs typeface="Arial"/>
            </a:endParaRPr>
          </a:p>
          <a:p>
            <a:pPr marL="896619">
              <a:lnSpc>
                <a:spcPct val="100000"/>
              </a:lnSpc>
              <a:spcBef>
                <a:spcPts val="290"/>
              </a:spcBef>
            </a:pPr>
            <a:r>
              <a:rPr sz="1200" spc="-10" dirty="0">
                <a:solidFill>
                  <a:srgbClr val="FFFFFF"/>
                </a:solidFill>
                <a:latin typeface="Arial"/>
                <a:cs typeface="Arial"/>
              </a:rPr>
              <a:t>Matchprogrammet/programbladet</a:t>
            </a:r>
            <a:r>
              <a:rPr sz="1200" spc="40" dirty="0">
                <a:solidFill>
                  <a:srgbClr val="FFFFFF"/>
                </a:solidFill>
                <a:latin typeface="Arial"/>
                <a:cs typeface="Arial"/>
              </a:rPr>
              <a:t> </a:t>
            </a:r>
            <a:r>
              <a:rPr sz="1200" dirty="0">
                <a:solidFill>
                  <a:srgbClr val="FFFFFF"/>
                </a:solidFill>
                <a:latin typeface="Arial"/>
                <a:cs typeface="Arial"/>
              </a:rPr>
              <a:t>bör</a:t>
            </a:r>
            <a:r>
              <a:rPr sz="1200" spc="65" dirty="0">
                <a:solidFill>
                  <a:srgbClr val="FFFFFF"/>
                </a:solidFill>
                <a:latin typeface="Arial"/>
                <a:cs typeface="Arial"/>
              </a:rPr>
              <a:t> </a:t>
            </a:r>
            <a:r>
              <a:rPr sz="1200" spc="-10" dirty="0">
                <a:solidFill>
                  <a:srgbClr val="FFFFFF"/>
                </a:solidFill>
                <a:latin typeface="Arial"/>
                <a:cs typeface="Arial"/>
              </a:rPr>
              <a:t>innehålla:</a:t>
            </a:r>
            <a:endParaRPr sz="1200" dirty="0">
              <a:latin typeface="Arial"/>
              <a:cs typeface="Arial"/>
            </a:endParaRPr>
          </a:p>
          <a:p>
            <a:pPr marL="1100455">
              <a:lnSpc>
                <a:spcPct val="100000"/>
              </a:lnSpc>
              <a:spcBef>
                <a:spcPts val="580"/>
              </a:spcBef>
              <a:tabLst>
                <a:tab pos="137350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spc="-10" dirty="0">
                <a:solidFill>
                  <a:srgbClr val="FFFFFF"/>
                </a:solidFill>
                <a:latin typeface="Arial"/>
                <a:cs typeface="Arial"/>
              </a:rPr>
              <a:t>Spelarpresentationer</a:t>
            </a:r>
            <a:r>
              <a:rPr sz="1200" spc="-45" dirty="0">
                <a:solidFill>
                  <a:srgbClr val="FFFFFF"/>
                </a:solidFill>
                <a:latin typeface="Arial"/>
                <a:cs typeface="Arial"/>
              </a:rPr>
              <a:t> </a:t>
            </a:r>
            <a:r>
              <a:rPr sz="1200" dirty="0">
                <a:solidFill>
                  <a:srgbClr val="FFFFFF"/>
                </a:solidFill>
                <a:latin typeface="Arial"/>
                <a:cs typeface="Arial"/>
              </a:rPr>
              <a:t>(innehåll</a:t>
            </a:r>
            <a:r>
              <a:rPr sz="1200" spc="-35" dirty="0">
                <a:solidFill>
                  <a:srgbClr val="FFFFFF"/>
                </a:solidFill>
                <a:latin typeface="Arial"/>
                <a:cs typeface="Arial"/>
              </a:rPr>
              <a:t> </a:t>
            </a:r>
            <a:r>
              <a:rPr sz="1200" dirty="0">
                <a:solidFill>
                  <a:srgbClr val="FFFFFF"/>
                </a:solidFill>
                <a:latin typeface="Arial"/>
                <a:cs typeface="Arial"/>
              </a:rPr>
              <a:t>presenteras</a:t>
            </a:r>
            <a:r>
              <a:rPr sz="1200" spc="-25" dirty="0">
                <a:solidFill>
                  <a:srgbClr val="FFFFFF"/>
                </a:solidFill>
                <a:latin typeface="Arial"/>
                <a:cs typeface="Arial"/>
              </a:rPr>
              <a:t> </a:t>
            </a:r>
            <a:r>
              <a:rPr sz="1200" dirty="0">
                <a:solidFill>
                  <a:srgbClr val="FFFFFF"/>
                </a:solidFill>
                <a:latin typeface="Arial"/>
                <a:cs typeface="Arial"/>
              </a:rPr>
              <a:t>på</a:t>
            </a:r>
            <a:r>
              <a:rPr sz="1200" spc="-5" dirty="0">
                <a:solidFill>
                  <a:srgbClr val="FFFFFF"/>
                </a:solidFill>
                <a:latin typeface="Arial"/>
                <a:cs typeface="Arial"/>
              </a:rPr>
              <a:t> </a:t>
            </a:r>
            <a:r>
              <a:rPr sz="1200" dirty="0">
                <a:solidFill>
                  <a:srgbClr val="FFFFFF"/>
                </a:solidFill>
                <a:latin typeface="Arial"/>
                <a:cs typeface="Arial"/>
              </a:rPr>
              <a:t>nästa</a:t>
            </a:r>
            <a:r>
              <a:rPr sz="1200" spc="-10" dirty="0">
                <a:solidFill>
                  <a:srgbClr val="FFFFFF"/>
                </a:solidFill>
                <a:latin typeface="Arial"/>
                <a:cs typeface="Arial"/>
              </a:rPr>
              <a:t> sida)</a:t>
            </a:r>
            <a:endParaRPr sz="1200" dirty="0">
              <a:latin typeface="Arial"/>
              <a:cs typeface="Arial"/>
            </a:endParaRPr>
          </a:p>
          <a:p>
            <a:pPr marL="1100455">
              <a:lnSpc>
                <a:spcPct val="100000"/>
              </a:lnSpc>
              <a:spcBef>
                <a:spcPts val="575"/>
              </a:spcBef>
              <a:tabLst>
                <a:tab pos="137350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Nästa</a:t>
            </a:r>
            <a:r>
              <a:rPr sz="1200" spc="-10" dirty="0">
                <a:solidFill>
                  <a:srgbClr val="FFFFFF"/>
                </a:solidFill>
                <a:latin typeface="Arial"/>
                <a:cs typeface="Arial"/>
              </a:rPr>
              <a:t> match</a:t>
            </a:r>
            <a:endParaRPr sz="1200" dirty="0">
              <a:latin typeface="Arial"/>
              <a:cs typeface="Arial"/>
            </a:endParaRPr>
          </a:p>
          <a:p>
            <a:pPr marL="1100455">
              <a:lnSpc>
                <a:spcPct val="100000"/>
              </a:lnSpc>
              <a:spcBef>
                <a:spcPts val="575"/>
              </a:spcBef>
              <a:tabLst>
                <a:tab pos="137350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spc="-10" dirty="0">
                <a:solidFill>
                  <a:srgbClr val="FFFFFF"/>
                </a:solidFill>
                <a:latin typeface="Arial"/>
                <a:cs typeface="Arial"/>
              </a:rPr>
              <a:t>Tabell</a:t>
            </a:r>
            <a:endParaRPr sz="1200" dirty="0">
              <a:latin typeface="Arial"/>
              <a:cs typeface="Arial"/>
            </a:endParaRPr>
          </a:p>
          <a:p>
            <a:pPr marL="1100455">
              <a:lnSpc>
                <a:spcPct val="100000"/>
              </a:lnSpc>
              <a:spcBef>
                <a:spcPts val="575"/>
              </a:spcBef>
              <a:tabLst>
                <a:tab pos="1373505" algn="l"/>
              </a:tabLst>
            </a:pPr>
            <a:endParaRPr lang="sv-SE" sz="1200" spc="-50" dirty="0">
              <a:solidFill>
                <a:srgbClr val="FFFFFF"/>
              </a:solidFill>
              <a:latin typeface="Calibri"/>
              <a:cs typeface="Calibri"/>
            </a:endParaRPr>
          </a:p>
          <a:p>
            <a:pPr marL="1100455">
              <a:lnSpc>
                <a:spcPct val="100000"/>
              </a:lnSpc>
              <a:spcBef>
                <a:spcPts val="575"/>
              </a:spcBef>
              <a:tabLst>
                <a:tab pos="137350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b="1" i="1" dirty="0">
                <a:solidFill>
                  <a:srgbClr val="FFFFFF"/>
                </a:solidFill>
                <a:latin typeface="Arial"/>
                <a:cs typeface="Arial"/>
              </a:rPr>
              <a:t>Aktivitet:</a:t>
            </a:r>
            <a:r>
              <a:rPr sz="1200" b="1" i="1" spc="-30" dirty="0">
                <a:solidFill>
                  <a:srgbClr val="FFFFFF"/>
                </a:solidFill>
                <a:latin typeface="Arial"/>
                <a:cs typeface="Arial"/>
              </a:rPr>
              <a:t> </a:t>
            </a:r>
            <a:r>
              <a:rPr sz="1200" b="1" i="1" dirty="0">
                <a:solidFill>
                  <a:srgbClr val="FFFFFF"/>
                </a:solidFill>
                <a:latin typeface="Arial"/>
                <a:cs typeface="Arial"/>
              </a:rPr>
              <a:t>På</a:t>
            </a:r>
            <a:r>
              <a:rPr sz="1200" b="1" i="1" spc="-10" dirty="0">
                <a:solidFill>
                  <a:srgbClr val="FFFFFF"/>
                </a:solidFill>
                <a:latin typeface="Arial"/>
                <a:cs typeface="Arial"/>
              </a:rPr>
              <a:t> </a:t>
            </a:r>
            <a:r>
              <a:rPr sz="1200" b="1" i="1" dirty="0">
                <a:solidFill>
                  <a:srgbClr val="FFFFFF"/>
                </a:solidFill>
                <a:latin typeface="Arial"/>
                <a:cs typeface="Arial"/>
              </a:rPr>
              <a:t>nivå</a:t>
            </a:r>
            <a:r>
              <a:rPr sz="1200" b="1" i="1" spc="-10" dirty="0">
                <a:solidFill>
                  <a:srgbClr val="FFFFFF"/>
                </a:solidFill>
                <a:latin typeface="Arial"/>
                <a:cs typeface="Arial"/>
              </a:rPr>
              <a:t> </a:t>
            </a:r>
            <a:r>
              <a:rPr sz="1200" b="1" i="1" dirty="0">
                <a:solidFill>
                  <a:srgbClr val="FFFFFF"/>
                </a:solidFill>
                <a:latin typeface="Arial"/>
                <a:cs typeface="Arial"/>
              </a:rPr>
              <a:t>1</a:t>
            </a:r>
            <a:r>
              <a:rPr sz="1200" b="1" i="1" spc="-5" dirty="0">
                <a:solidFill>
                  <a:srgbClr val="FFFFFF"/>
                </a:solidFill>
                <a:latin typeface="Arial"/>
                <a:cs typeface="Arial"/>
              </a:rPr>
              <a:t> </a:t>
            </a:r>
            <a:r>
              <a:rPr sz="1200" b="1" i="1" dirty="0">
                <a:solidFill>
                  <a:srgbClr val="FFFFFF"/>
                </a:solidFill>
                <a:latin typeface="Arial"/>
                <a:cs typeface="Arial"/>
              </a:rPr>
              <a:t>erbjuder</a:t>
            </a:r>
            <a:r>
              <a:rPr sz="1200" b="1" i="1" spc="-15" dirty="0">
                <a:solidFill>
                  <a:srgbClr val="FFFFFF"/>
                </a:solidFill>
                <a:latin typeface="Arial"/>
                <a:cs typeface="Arial"/>
              </a:rPr>
              <a:t> </a:t>
            </a:r>
            <a:r>
              <a:rPr sz="1200" b="1" i="1" dirty="0">
                <a:solidFill>
                  <a:srgbClr val="FFFFFF"/>
                </a:solidFill>
                <a:latin typeface="Arial"/>
                <a:cs typeface="Arial"/>
              </a:rPr>
              <a:t>vi</a:t>
            </a:r>
            <a:r>
              <a:rPr sz="1200" b="1" i="1" spc="-15" dirty="0">
                <a:solidFill>
                  <a:srgbClr val="FFFFFF"/>
                </a:solidFill>
                <a:latin typeface="Arial"/>
                <a:cs typeface="Arial"/>
              </a:rPr>
              <a:t> </a:t>
            </a:r>
            <a:r>
              <a:rPr sz="1200" b="1" i="1" dirty="0">
                <a:solidFill>
                  <a:srgbClr val="FFFFFF"/>
                </a:solidFill>
                <a:latin typeface="Arial"/>
                <a:cs typeface="Arial"/>
              </a:rPr>
              <a:t>ett</a:t>
            </a:r>
            <a:r>
              <a:rPr sz="1200" b="1" i="1" spc="-15" dirty="0">
                <a:solidFill>
                  <a:srgbClr val="FFFFFF"/>
                </a:solidFill>
                <a:latin typeface="Arial"/>
                <a:cs typeface="Arial"/>
              </a:rPr>
              <a:t> </a:t>
            </a:r>
            <a:r>
              <a:rPr sz="1200" b="1" i="1" dirty="0">
                <a:solidFill>
                  <a:srgbClr val="FFFFFF"/>
                </a:solidFill>
                <a:latin typeface="Arial"/>
                <a:cs typeface="Arial"/>
              </a:rPr>
              <a:t>matchprogram/programblad</a:t>
            </a:r>
            <a:r>
              <a:rPr sz="1200" b="1" i="1" spc="-30" dirty="0">
                <a:solidFill>
                  <a:srgbClr val="FFFFFF"/>
                </a:solidFill>
                <a:latin typeface="Arial"/>
                <a:cs typeface="Arial"/>
              </a:rPr>
              <a:t> </a:t>
            </a:r>
            <a:r>
              <a:rPr sz="1200" b="1" i="1" dirty="0">
                <a:solidFill>
                  <a:srgbClr val="FFFFFF"/>
                </a:solidFill>
                <a:latin typeface="Arial"/>
                <a:cs typeface="Arial"/>
              </a:rPr>
              <a:t>(tryckt</a:t>
            </a:r>
            <a:r>
              <a:rPr sz="1200" b="1" i="1" spc="-30" dirty="0">
                <a:solidFill>
                  <a:srgbClr val="FFFFFF"/>
                </a:solidFill>
                <a:latin typeface="Arial"/>
                <a:cs typeface="Arial"/>
              </a:rPr>
              <a:t> </a:t>
            </a:r>
            <a:r>
              <a:rPr sz="1200" b="1" i="1" dirty="0">
                <a:solidFill>
                  <a:srgbClr val="FFFFFF"/>
                </a:solidFill>
                <a:latin typeface="Arial"/>
                <a:cs typeface="Arial"/>
              </a:rPr>
              <a:t>eller</a:t>
            </a:r>
            <a:r>
              <a:rPr sz="1200" b="1" i="1" spc="-15" dirty="0">
                <a:solidFill>
                  <a:srgbClr val="FFFFFF"/>
                </a:solidFill>
                <a:latin typeface="Arial"/>
                <a:cs typeface="Arial"/>
              </a:rPr>
              <a:t> </a:t>
            </a:r>
            <a:r>
              <a:rPr sz="1200" b="1" i="1" dirty="0">
                <a:solidFill>
                  <a:srgbClr val="FFFFFF"/>
                </a:solidFill>
                <a:latin typeface="Arial"/>
                <a:cs typeface="Arial"/>
              </a:rPr>
              <a:t>digitalt)</a:t>
            </a:r>
            <a:r>
              <a:rPr sz="1200" b="1" i="1" spc="-5" dirty="0">
                <a:solidFill>
                  <a:srgbClr val="FFFFFF"/>
                </a:solidFill>
                <a:latin typeface="Arial"/>
                <a:cs typeface="Arial"/>
              </a:rPr>
              <a:t> </a:t>
            </a:r>
            <a:r>
              <a:rPr sz="1200" b="1" i="1" dirty="0">
                <a:solidFill>
                  <a:srgbClr val="FFFFFF"/>
                </a:solidFill>
                <a:latin typeface="Arial"/>
                <a:cs typeface="Arial"/>
              </a:rPr>
              <a:t>till</a:t>
            </a:r>
            <a:r>
              <a:rPr sz="1200" b="1" i="1" spc="10" dirty="0">
                <a:solidFill>
                  <a:srgbClr val="FFFFFF"/>
                </a:solidFill>
                <a:latin typeface="Arial"/>
                <a:cs typeface="Arial"/>
              </a:rPr>
              <a:t> </a:t>
            </a:r>
            <a:r>
              <a:rPr sz="1200" b="1" i="1" dirty="0">
                <a:solidFill>
                  <a:srgbClr val="FFFFFF"/>
                </a:solidFill>
                <a:latin typeface="Arial"/>
                <a:cs typeface="Arial"/>
              </a:rPr>
              <a:t>publiken.</a:t>
            </a:r>
            <a:r>
              <a:rPr sz="1200" b="1" i="1" spc="10" dirty="0">
                <a:solidFill>
                  <a:srgbClr val="FFFFFF"/>
                </a:solidFill>
                <a:latin typeface="Arial"/>
                <a:cs typeface="Arial"/>
              </a:rPr>
              <a:t> </a:t>
            </a:r>
            <a:r>
              <a:rPr sz="1200" b="1" i="1" dirty="0">
                <a:solidFill>
                  <a:srgbClr val="FFFFFF"/>
                </a:solidFill>
                <a:latin typeface="Arial"/>
                <a:cs typeface="Arial"/>
              </a:rPr>
              <a:t>Om</a:t>
            </a:r>
            <a:r>
              <a:rPr sz="1200" b="1" i="1" spc="-10" dirty="0">
                <a:solidFill>
                  <a:srgbClr val="FFFFFF"/>
                </a:solidFill>
                <a:latin typeface="Arial"/>
                <a:cs typeface="Arial"/>
              </a:rPr>
              <a:t> </a:t>
            </a:r>
            <a:r>
              <a:rPr sz="1200" b="1" i="1" dirty="0">
                <a:solidFill>
                  <a:srgbClr val="FFFFFF"/>
                </a:solidFill>
                <a:latin typeface="Arial"/>
                <a:cs typeface="Arial"/>
              </a:rPr>
              <a:t>det</a:t>
            </a:r>
            <a:r>
              <a:rPr sz="1200" b="1" i="1" spc="-5" dirty="0">
                <a:solidFill>
                  <a:srgbClr val="FFFFFF"/>
                </a:solidFill>
                <a:latin typeface="Arial"/>
                <a:cs typeface="Arial"/>
              </a:rPr>
              <a:t> </a:t>
            </a:r>
            <a:r>
              <a:rPr sz="1200" b="1" i="1" dirty="0">
                <a:solidFill>
                  <a:srgbClr val="FFFFFF"/>
                </a:solidFill>
                <a:latin typeface="Arial"/>
                <a:cs typeface="Arial"/>
              </a:rPr>
              <a:t>endast</a:t>
            </a:r>
            <a:r>
              <a:rPr sz="1200" b="1" i="1" spc="-20" dirty="0">
                <a:solidFill>
                  <a:srgbClr val="FFFFFF"/>
                </a:solidFill>
                <a:latin typeface="Arial"/>
                <a:cs typeface="Arial"/>
              </a:rPr>
              <a:t> </a:t>
            </a:r>
            <a:r>
              <a:rPr sz="1200" b="1" i="1" dirty="0">
                <a:solidFill>
                  <a:srgbClr val="FFFFFF"/>
                </a:solidFill>
                <a:latin typeface="Arial"/>
                <a:cs typeface="Arial"/>
              </a:rPr>
              <a:t>finns digitalt</a:t>
            </a:r>
            <a:r>
              <a:rPr sz="1200" b="1" i="1" spc="10" dirty="0">
                <a:solidFill>
                  <a:srgbClr val="FFFFFF"/>
                </a:solidFill>
                <a:latin typeface="Arial"/>
                <a:cs typeface="Arial"/>
              </a:rPr>
              <a:t> </a:t>
            </a:r>
            <a:r>
              <a:rPr sz="1200" b="1" i="1" spc="-25" dirty="0">
                <a:solidFill>
                  <a:srgbClr val="FFFFFF"/>
                </a:solidFill>
                <a:latin typeface="Arial"/>
                <a:cs typeface="Arial"/>
              </a:rPr>
              <a:t>ska </a:t>
            </a:r>
            <a:r>
              <a:rPr sz="1200" b="1" i="1" dirty="0">
                <a:solidFill>
                  <a:srgbClr val="FFFFFF"/>
                </a:solidFill>
                <a:latin typeface="Arial"/>
                <a:cs typeface="Arial"/>
              </a:rPr>
              <a:t>hänvisning</a:t>
            </a:r>
            <a:r>
              <a:rPr sz="1200" b="1" i="1" spc="-5" dirty="0">
                <a:solidFill>
                  <a:srgbClr val="FFFFFF"/>
                </a:solidFill>
                <a:latin typeface="Arial"/>
                <a:cs typeface="Arial"/>
              </a:rPr>
              <a:t> </a:t>
            </a:r>
            <a:r>
              <a:rPr sz="1200" b="1" i="1" dirty="0">
                <a:solidFill>
                  <a:srgbClr val="FFFFFF"/>
                </a:solidFill>
                <a:latin typeface="Arial"/>
                <a:cs typeface="Arial"/>
              </a:rPr>
              <a:t>finnas</a:t>
            </a:r>
            <a:r>
              <a:rPr sz="1200" b="1" i="1" spc="5" dirty="0">
                <a:solidFill>
                  <a:srgbClr val="FFFFFF"/>
                </a:solidFill>
                <a:latin typeface="Arial"/>
                <a:cs typeface="Arial"/>
              </a:rPr>
              <a:t> </a:t>
            </a:r>
            <a:r>
              <a:rPr sz="1200" b="1" i="1" dirty="0">
                <a:solidFill>
                  <a:srgbClr val="FFFFFF"/>
                </a:solidFill>
                <a:latin typeface="Arial"/>
                <a:cs typeface="Arial"/>
              </a:rPr>
              <a:t>till</a:t>
            </a:r>
            <a:r>
              <a:rPr sz="1200" b="1" i="1" spc="15" dirty="0">
                <a:solidFill>
                  <a:srgbClr val="FFFFFF"/>
                </a:solidFill>
                <a:latin typeface="Arial"/>
                <a:cs typeface="Arial"/>
              </a:rPr>
              <a:t> </a:t>
            </a:r>
            <a:r>
              <a:rPr sz="1200" b="1" i="1" dirty="0">
                <a:solidFill>
                  <a:srgbClr val="FFFFFF"/>
                </a:solidFill>
                <a:latin typeface="Arial"/>
                <a:cs typeface="Arial"/>
              </a:rPr>
              <a:t>digital</a:t>
            </a:r>
            <a:r>
              <a:rPr sz="1200" b="1" i="1" spc="15" dirty="0">
                <a:solidFill>
                  <a:srgbClr val="FFFFFF"/>
                </a:solidFill>
                <a:latin typeface="Arial"/>
                <a:cs typeface="Arial"/>
              </a:rPr>
              <a:t> </a:t>
            </a:r>
            <a:r>
              <a:rPr sz="1200" b="1" i="1" spc="-10" dirty="0">
                <a:solidFill>
                  <a:srgbClr val="FFFFFF"/>
                </a:solidFill>
                <a:latin typeface="Arial"/>
                <a:cs typeface="Arial"/>
              </a:rPr>
              <a:t>plattform.</a:t>
            </a:r>
            <a:endParaRPr sz="1200" dirty="0">
              <a:latin typeface="Arial"/>
              <a:cs typeface="Arial"/>
            </a:endParaRPr>
          </a:p>
        </p:txBody>
      </p:sp>
      <p:sp>
        <p:nvSpPr>
          <p:cNvPr id="4" name="object 4"/>
          <p:cNvSpPr txBox="1"/>
          <p:nvPr/>
        </p:nvSpPr>
        <p:spPr>
          <a:xfrm>
            <a:off x="10328275" y="898652"/>
            <a:ext cx="1480185"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Upplevelseprocessen</a:t>
            </a:r>
            <a:endParaRPr sz="1200">
              <a:latin typeface="Arial"/>
              <a:cs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26719" y="1272793"/>
            <a:ext cx="6758940" cy="452120"/>
          </a:xfrm>
          <a:prstGeom prst="rect">
            <a:avLst/>
          </a:prstGeom>
        </p:spPr>
        <p:txBody>
          <a:bodyPr vert="horz" wrap="square" lIns="0" tIns="12065" rIns="0" bIns="0" rtlCol="0">
            <a:spAutoFit/>
          </a:bodyPr>
          <a:lstStyle/>
          <a:p>
            <a:pPr marL="12700">
              <a:lnSpc>
                <a:spcPct val="100000"/>
              </a:lnSpc>
              <a:spcBef>
                <a:spcPts val="95"/>
              </a:spcBef>
            </a:pPr>
            <a:r>
              <a:rPr dirty="0"/>
              <a:t>Före</a:t>
            </a:r>
            <a:r>
              <a:rPr spc="-80" dirty="0"/>
              <a:t> </a:t>
            </a:r>
            <a:r>
              <a:rPr dirty="0"/>
              <a:t>evenemanget</a:t>
            </a:r>
            <a:r>
              <a:rPr spc="-65" dirty="0"/>
              <a:t> </a:t>
            </a:r>
            <a:r>
              <a:rPr dirty="0"/>
              <a:t>–</a:t>
            </a:r>
            <a:r>
              <a:rPr spc="-90" dirty="0"/>
              <a:t> </a:t>
            </a:r>
            <a:r>
              <a:rPr dirty="0"/>
              <a:t>innan</a:t>
            </a:r>
            <a:r>
              <a:rPr spc="-85" dirty="0"/>
              <a:t> </a:t>
            </a:r>
            <a:r>
              <a:rPr dirty="0"/>
              <a:t>matchen</a:t>
            </a:r>
            <a:r>
              <a:rPr spc="-80" dirty="0"/>
              <a:t> </a:t>
            </a:r>
            <a:r>
              <a:rPr spc="-10" dirty="0"/>
              <a:t>börjar</a:t>
            </a:r>
          </a:p>
        </p:txBody>
      </p:sp>
      <p:sp>
        <p:nvSpPr>
          <p:cNvPr id="3" name="object 3"/>
          <p:cNvSpPr txBox="1"/>
          <p:nvPr/>
        </p:nvSpPr>
        <p:spPr>
          <a:xfrm>
            <a:off x="826719" y="1724913"/>
            <a:ext cx="6569709" cy="3145790"/>
          </a:xfrm>
          <a:prstGeom prst="rect">
            <a:avLst/>
          </a:prstGeom>
        </p:spPr>
        <p:txBody>
          <a:bodyPr vert="horz" wrap="square" lIns="0" tIns="12065" rIns="0" bIns="0" rtlCol="0">
            <a:spAutoFit/>
          </a:bodyPr>
          <a:lstStyle/>
          <a:p>
            <a:pPr marL="12700">
              <a:lnSpc>
                <a:spcPct val="100000"/>
              </a:lnSpc>
              <a:spcBef>
                <a:spcPts val="95"/>
              </a:spcBef>
            </a:pPr>
            <a:r>
              <a:rPr sz="1600" b="1" spc="-10" dirty="0">
                <a:solidFill>
                  <a:srgbClr val="FFFFFF"/>
                </a:solidFill>
                <a:latin typeface="Arial"/>
                <a:cs typeface="Arial"/>
              </a:rPr>
              <a:t>Spelarpresentationer</a:t>
            </a:r>
            <a:r>
              <a:rPr sz="1600" b="1" spc="5" dirty="0">
                <a:solidFill>
                  <a:srgbClr val="FFFFFF"/>
                </a:solidFill>
                <a:latin typeface="Arial"/>
                <a:cs typeface="Arial"/>
              </a:rPr>
              <a:t> </a:t>
            </a:r>
            <a:r>
              <a:rPr sz="1600" b="1" dirty="0">
                <a:solidFill>
                  <a:srgbClr val="FFFFFF"/>
                </a:solidFill>
                <a:latin typeface="Arial"/>
                <a:cs typeface="Arial"/>
              </a:rPr>
              <a:t>–</a:t>
            </a:r>
            <a:r>
              <a:rPr sz="1600" b="1" spc="-50" dirty="0">
                <a:solidFill>
                  <a:srgbClr val="FFFFFF"/>
                </a:solidFill>
                <a:latin typeface="Arial"/>
                <a:cs typeface="Arial"/>
              </a:rPr>
              <a:t> </a:t>
            </a:r>
            <a:r>
              <a:rPr sz="1600" b="1" i="1" dirty="0">
                <a:solidFill>
                  <a:srgbClr val="FFFFFF"/>
                </a:solidFill>
                <a:latin typeface="Arial"/>
                <a:cs typeface="Arial"/>
              </a:rPr>
              <a:t>digitalt</a:t>
            </a:r>
            <a:r>
              <a:rPr sz="1600" b="1" i="1" spc="-15" dirty="0">
                <a:solidFill>
                  <a:srgbClr val="FFFFFF"/>
                </a:solidFill>
                <a:latin typeface="Arial"/>
                <a:cs typeface="Arial"/>
              </a:rPr>
              <a:t> </a:t>
            </a:r>
            <a:r>
              <a:rPr sz="1600" b="1" i="1" dirty="0">
                <a:solidFill>
                  <a:srgbClr val="FFFFFF"/>
                </a:solidFill>
                <a:latin typeface="Arial"/>
                <a:cs typeface="Arial"/>
              </a:rPr>
              <a:t>eller</a:t>
            </a:r>
            <a:r>
              <a:rPr sz="1600" b="1" i="1" spc="-25" dirty="0">
                <a:solidFill>
                  <a:srgbClr val="FFFFFF"/>
                </a:solidFill>
                <a:latin typeface="Arial"/>
                <a:cs typeface="Arial"/>
              </a:rPr>
              <a:t> </a:t>
            </a:r>
            <a:r>
              <a:rPr sz="1600" b="1" i="1" dirty="0">
                <a:solidFill>
                  <a:srgbClr val="FFFFFF"/>
                </a:solidFill>
                <a:latin typeface="Arial"/>
                <a:cs typeface="Arial"/>
              </a:rPr>
              <a:t>i</a:t>
            </a:r>
            <a:r>
              <a:rPr sz="1600" b="1" i="1" spc="-35" dirty="0">
                <a:solidFill>
                  <a:srgbClr val="FFFFFF"/>
                </a:solidFill>
                <a:latin typeface="Arial"/>
                <a:cs typeface="Arial"/>
              </a:rPr>
              <a:t> </a:t>
            </a:r>
            <a:r>
              <a:rPr sz="1600" b="1" i="1" dirty="0">
                <a:solidFill>
                  <a:srgbClr val="FFFFFF"/>
                </a:solidFill>
                <a:latin typeface="Arial"/>
                <a:cs typeface="Arial"/>
              </a:rPr>
              <a:t>tryck</a:t>
            </a:r>
            <a:r>
              <a:rPr sz="1600" b="1" i="1" spc="-35" dirty="0">
                <a:solidFill>
                  <a:srgbClr val="FFFFFF"/>
                </a:solidFill>
                <a:latin typeface="Arial"/>
                <a:cs typeface="Arial"/>
              </a:rPr>
              <a:t> </a:t>
            </a:r>
            <a:r>
              <a:rPr sz="1600" b="1" i="1" dirty="0">
                <a:solidFill>
                  <a:srgbClr val="FFFFFF"/>
                </a:solidFill>
                <a:latin typeface="Arial"/>
                <a:cs typeface="Arial"/>
              </a:rPr>
              <a:t>bestämmer</a:t>
            </a:r>
            <a:r>
              <a:rPr sz="1600" b="1" i="1" spc="-15" dirty="0">
                <a:solidFill>
                  <a:srgbClr val="FFFFFF"/>
                </a:solidFill>
                <a:latin typeface="Arial"/>
                <a:cs typeface="Arial"/>
              </a:rPr>
              <a:t> </a:t>
            </a:r>
            <a:r>
              <a:rPr sz="1600" b="1" i="1" dirty="0">
                <a:solidFill>
                  <a:srgbClr val="FFFFFF"/>
                </a:solidFill>
                <a:latin typeface="Arial"/>
                <a:cs typeface="Arial"/>
              </a:rPr>
              <a:t>klubben</a:t>
            </a:r>
            <a:r>
              <a:rPr sz="1600" b="1" i="1" spc="-30" dirty="0">
                <a:solidFill>
                  <a:srgbClr val="FFFFFF"/>
                </a:solidFill>
                <a:latin typeface="Arial"/>
                <a:cs typeface="Arial"/>
              </a:rPr>
              <a:t> </a:t>
            </a:r>
            <a:r>
              <a:rPr sz="1600" b="1" i="1" spc="-10" dirty="0">
                <a:solidFill>
                  <a:srgbClr val="FFFFFF"/>
                </a:solidFill>
                <a:latin typeface="Arial"/>
                <a:cs typeface="Arial"/>
              </a:rPr>
              <a:t>själv</a:t>
            </a:r>
            <a:endParaRPr sz="1600" dirty="0">
              <a:latin typeface="Arial"/>
              <a:cs typeface="Arial"/>
            </a:endParaRPr>
          </a:p>
          <a:p>
            <a:pPr>
              <a:lnSpc>
                <a:spcPct val="100000"/>
              </a:lnSpc>
              <a:spcBef>
                <a:spcPts val="25"/>
              </a:spcBef>
            </a:pPr>
            <a:endParaRPr sz="1700" dirty="0">
              <a:latin typeface="Arial"/>
              <a:cs typeface="Arial"/>
            </a:endParaRPr>
          </a:p>
          <a:p>
            <a:pPr marL="104139" marR="5657850">
              <a:lnSpc>
                <a:spcPct val="179500"/>
              </a:lnSpc>
            </a:pPr>
            <a:r>
              <a:rPr sz="1200" spc="-10" dirty="0">
                <a:solidFill>
                  <a:srgbClr val="FFFFFF"/>
                </a:solidFill>
                <a:latin typeface="Arial"/>
                <a:cs typeface="Arial"/>
              </a:rPr>
              <a:t>Position </a:t>
            </a:r>
            <a:r>
              <a:rPr sz="1200" spc="-10" dirty="0" err="1">
                <a:solidFill>
                  <a:srgbClr val="FFFFFF"/>
                </a:solidFill>
                <a:latin typeface="Arial"/>
                <a:cs typeface="Arial"/>
              </a:rPr>
              <a:t>Ålder</a:t>
            </a:r>
            <a:r>
              <a:rPr sz="1200" spc="500" dirty="0">
                <a:solidFill>
                  <a:srgbClr val="FFFFFF"/>
                </a:solidFill>
                <a:latin typeface="Arial"/>
                <a:cs typeface="Arial"/>
              </a:rPr>
              <a:t> </a:t>
            </a:r>
            <a:r>
              <a:rPr sz="1200" dirty="0" err="1">
                <a:solidFill>
                  <a:srgbClr val="FFFFFF"/>
                </a:solidFill>
                <a:latin typeface="Arial"/>
                <a:cs typeface="Arial"/>
              </a:rPr>
              <a:t>Längd</a:t>
            </a:r>
            <a:r>
              <a:rPr sz="1200" spc="-20" dirty="0">
                <a:solidFill>
                  <a:srgbClr val="FFFFFF"/>
                </a:solidFill>
                <a:latin typeface="Arial"/>
                <a:cs typeface="Arial"/>
              </a:rPr>
              <a:t> </a:t>
            </a:r>
            <a:r>
              <a:rPr sz="1200" spc="-10" dirty="0">
                <a:solidFill>
                  <a:srgbClr val="FFFFFF"/>
                </a:solidFill>
                <a:latin typeface="Arial"/>
                <a:cs typeface="Arial"/>
              </a:rPr>
              <a:t>Nationalitet</a:t>
            </a:r>
            <a:endParaRPr sz="1200" dirty="0">
              <a:latin typeface="Arial"/>
              <a:cs typeface="Arial"/>
            </a:endParaRPr>
          </a:p>
          <a:p>
            <a:pPr marL="104139">
              <a:lnSpc>
                <a:spcPct val="100000"/>
              </a:lnSpc>
              <a:spcBef>
                <a:spcPts val="1140"/>
              </a:spcBef>
            </a:pPr>
            <a:r>
              <a:rPr sz="1200" dirty="0">
                <a:solidFill>
                  <a:srgbClr val="FFFFFF"/>
                </a:solidFill>
                <a:latin typeface="Arial"/>
                <a:cs typeface="Arial"/>
              </a:rPr>
              <a:t>Meriter</a:t>
            </a:r>
            <a:r>
              <a:rPr sz="1200" spc="-5" dirty="0">
                <a:solidFill>
                  <a:srgbClr val="FFFFFF"/>
                </a:solidFill>
                <a:latin typeface="Arial"/>
                <a:cs typeface="Arial"/>
              </a:rPr>
              <a:t> </a:t>
            </a:r>
            <a:r>
              <a:rPr sz="1200" spc="-20" dirty="0">
                <a:solidFill>
                  <a:srgbClr val="FFFFFF"/>
                </a:solidFill>
                <a:latin typeface="Arial"/>
                <a:cs typeface="Arial"/>
              </a:rPr>
              <a:t>(landskamper,</a:t>
            </a:r>
            <a:r>
              <a:rPr sz="1200" spc="-35" dirty="0">
                <a:solidFill>
                  <a:srgbClr val="FFFFFF"/>
                </a:solidFill>
                <a:latin typeface="Arial"/>
                <a:cs typeface="Arial"/>
              </a:rPr>
              <a:t> </a:t>
            </a:r>
            <a:r>
              <a:rPr sz="1200" dirty="0">
                <a:solidFill>
                  <a:srgbClr val="FFFFFF"/>
                </a:solidFill>
                <a:latin typeface="Arial"/>
                <a:cs typeface="Arial"/>
              </a:rPr>
              <a:t>titlar </a:t>
            </a:r>
            <a:r>
              <a:rPr sz="1200" spc="-10" dirty="0">
                <a:solidFill>
                  <a:srgbClr val="FFFFFF"/>
                </a:solidFill>
                <a:latin typeface="Arial"/>
                <a:cs typeface="Arial"/>
              </a:rPr>
              <a:t>etc.)</a:t>
            </a:r>
            <a:endParaRPr sz="1200" dirty="0">
              <a:latin typeface="Arial"/>
              <a:cs typeface="Arial"/>
            </a:endParaRPr>
          </a:p>
          <a:p>
            <a:pPr marL="104139">
              <a:lnSpc>
                <a:spcPct val="100000"/>
              </a:lnSpc>
              <a:spcBef>
                <a:spcPts val="1150"/>
              </a:spcBef>
            </a:pPr>
            <a:r>
              <a:rPr sz="1200" spc="-10" dirty="0">
                <a:solidFill>
                  <a:srgbClr val="FFFFFF"/>
                </a:solidFill>
                <a:latin typeface="Arial"/>
                <a:cs typeface="Arial"/>
              </a:rPr>
              <a:t>Moderklubb</a:t>
            </a:r>
            <a:endParaRPr sz="1200" dirty="0">
              <a:latin typeface="Arial"/>
              <a:cs typeface="Arial"/>
            </a:endParaRPr>
          </a:p>
          <a:p>
            <a:pPr marL="104139" marR="2021839">
              <a:lnSpc>
                <a:spcPct val="179200"/>
              </a:lnSpc>
            </a:pPr>
            <a:r>
              <a:rPr sz="1200" spc="-10" dirty="0">
                <a:solidFill>
                  <a:srgbClr val="FFFFFF"/>
                </a:solidFill>
                <a:latin typeface="Arial"/>
                <a:cs typeface="Arial"/>
              </a:rPr>
              <a:t>Matcher,</a:t>
            </a:r>
            <a:r>
              <a:rPr sz="1200" spc="-30" dirty="0">
                <a:solidFill>
                  <a:srgbClr val="FFFFFF"/>
                </a:solidFill>
                <a:latin typeface="Arial"/>
                <a:cs typeface="Arial"/>
              </a:rPr>
              <a:t> </a:t>
            </a:r>
            <a:r>
              <a:rPr sz="1200" dirty="0">
                <a:solidFill>
                  <a:srgbClr val="FFFFFF"/>
                </a:solidFill>
                <a:latin typeface="Arial"/>
                <a:cs typeface="Arial"/>
              </a:rPr>
              <a:t>mål</a:t>
            </a:r>
            <a:r>
              <a:rPr sz="1200" spc="-25" dirty="0">
                <a:solidFill>
                  <a:srgbClr val="FFFFFF"/>
                </a:solidFill>
                <a:latin typeface="Arial"/>
                <a:cs typeface="Arial"/>
              </a:rPr>
              <a:t> </a:t>
            </a:r>
            <a:r>
              <a:rPr sz="1200" dirty="0">
                <a:solidFill>
                  <a:srgbClr val="FFFFFF"/>
                </a:solidFill>
                <a:latin typeface="Arial"/>
                <a:cs typeface="Arial"/>
              </a:rPr>
              <a:t>och</a:t>
            </a:r>
            <a:r>
              <a:rPr sz="1200" spc="-25" dirty="0">
                <a:solidFill>
                  <a:srgbClr val="FFFFFF"/>
                </a:solidFill>
                <a:latin typeface="Arial"/>
                <a:cs typeface="Arial"/>
              </a:rPr>
              <a:t> </a:t>
            </a:r>
            <a:r>
              <a:rPr sz="1200" dirty="0">
                <a:solidFill>
                  <a:srgbClr val="FFFFFF"/>
                </a:solidFill>
                <a:latin typeface="Arial"/>
                <a:cs typeface="Arial"/>
              </a:rPr>
              <a:t>assist</a:t>
            </a:r>
            <a:r>
              <a:rPr sz="1200" spc="-10" dirty="0">
                <a:solidFill>
                  <a:srgbClr val="FFFFFF"/>
                </a:solidFill>
                <a:latin typeface="Arial"/>
                <a:cs typeface="Arial"/>
              </a:rPr>
              <a:t> </a:t>
            </a:r>
            <a:r>
              <a:rPr sz="1200" dirty="0">
                <a:solidFill>
                  <a:srgbClr val="FFFFFF"/>
                </a:solidFill>
                <a:latin typeface="Arial"/>
                <a:cs typeface="Arial"/>
              </a:rPr>
              <a:t>under</a:t>
            </a:r>
            <a:r>
              <a:rPr sz="1200" spc="-30" dirty="0">
                <a:solidFill>
                  <a:srgbClr val="FFFFFF"/>
                </a:solidFill>
                <a:latin typeface="Arial"/>
                <a:cs typeface="Arial"/>
              </a:rPr>
              <a:t> </a:t>
            </a:r>
            <a:r>
              <a:rPr sz="1200" dirty="0">
                <a:solidFill>
                  <a:srgbClr val="FFFFFF"/>
                </a:solidFill>
                <a:latin typeface="Arial"/>
                <a:cs typeface="Arial"/>
              </a:rPr>
              <a:t>förra</a:t>
            </a:r>
            <a:r>
              <a:rPr sz="1200" spc="-30" dirty="0">
                <a:solidFill>
                  <a:srgbClr val="FFFFFF"/>
                </a:solidFill>
                <a:latin typeface="Arial"/>
                <a:cs typeface="Arial"/>
              </a:rPr>
              <a:t> </a:t>
            </a:r>
            <a:r>
              <a:rPr sz="1200" dirty="0">
                <a:solidFill>
                  <a:srgbClr val="FFFFFF"/>
                </a:solidFill>
                <a:latin typeface="Arial"/>
                <a:cs typeface="Arial"/>
              </a:rPr>
              <a:t>säsongen</a:t>
            </a:r>
            <a:r>
              <a:rPr sz="1200" spc="-20" dirty="0">
                <a:solidFill>
                  <a:srgbClr val="FFFFFF"/>
                </a:solidFill>
                <a:latin typeface="Arial"/>
                <a:cs typeface="Arial"/>
              </a:rPr>
              <a:t> </a:t>
            </a:r>
            <a:r>
              <a:rPr sz="1200" dirty="0">
                <a:solidFill>
                  <a:srgbClr val="FFFFFF"/>
                </a:solidFill>
                <a:latin typeface="Arial"/>
                <a:cs typeface="Arial"/>
              </a:rPr>
              <a:t>/</a:t>
            </a:r>
            <a:r>
              <a:rPr sz="1200" spc="-25" dirty="0">
                <a:solidFill>
                  <a:srgbClr val="FFFFFF"/>
                </a:solidFill>
                <a:latin typeface="Arial"/>
                <a:cs typeface="Arial"/>
              </a:rPr>
              <a:t> </a:t>
            </a:r>
            <a:r>
              <a:rPr sz="1200" spc="-10" dirty="0">
                <a:solidFill>
                  <a:srgbClr val="FFFFFF"/>
                </a:solidFill>
                <a:latin typeface="Arial"/>
                <a:cs typeface="Arial"/>
              </a:rPr>
              <a:t>Räddningsprocent Tidigare</a:t>
            </a:r>
            <a:r>
              <a:rPr sz="1200" spc="-15" dirty="0">
                <a:solidFill>
                  <a:srgbClr val="FFFFFF"/>
                </a:solidFill>
                <a:latin typeface="Arial"/>
                <a:cs typeface="Arial"/>
              </a:rPr>
              <a:t> </a:t>
            </a:r>
            <a:r>
              <a:rPr sz="1200" spc="-10" dirty="0">
                <a:solidFill>
                  <a:srgbClr val="FFFFFF"/>
                </a:solidFill>
                <a:latin typeface="Arial"/>
                <a:cs typeface="Arial"/>
              </a:rPr>
              <a:t>klubbar</a:t>
            </a:r>
            <a:endParaRPr sz="1200" dirty="0">
              <a:latin typeface="Arial"/>
              <a:cs typeface="Arial"/>
            </a:endParaRPr>
          </a:p>
        </p:txBody>
      </p:sp>
      <p:sp>
        <p:nvSpPr>
          <p:cNvPr id="4" name="object 4"/>
          <p:cNvSpPr txBox="1"/>
          <p:nvPr/>
        </p:nvSpPr>
        <p:spPr>
          <a:xfrm>
            <a:off x="918159" y="5293535"/>
            <a:ext cx="8185784" cy="563245"/>
          </a:xfrm>
          <a:prstGeom prst="rect">
            <a:avLst/>
          </a:prstGeom>
        </p:spPr>
        <p:txBody>
          <a:bodyPr vert="horz" wrap="square" lIns="0" tIns="37465" rIns="0" bIns="0" rtlCol="0">
            <a:spAutoFit/>
          </a:bodyPr>
          <a:lstStyle/>
          <a:p>
            <a:pPr marL="12700">
              <a:lnSpc>
                <a:spcPct val="100000"/>
              </a:lnSpc>
              <a:spcBef>
                <a:spcPts val="295"/>
              </a:spcBef>
            </a:pPr>
            <a:r>
              <a:rPr sz="1600" spc="-10" dirty="0">
                <a:solidFill>
                  <a:schemeClr val="bg1"/>
                </a:solidFill>
                <a:latin typeface="Arial"/>
                <a:cs typeface="Arial"/>
              </a:rPr>
              <a:t>*Spelarinformationen</a:t>
            </a:r>
            <a:r>
              <a:rPr sz="1600" spc="-40" dirty="0">
                <a:solidFill>
                  <a:schemeClr val="bg1"/>
                </a:solidFill>
                <a:latin typeface="Arial"/>
                <a:cs typeface="Arial"/>
              </a:rPr>
              <a:t> </a:t>
            </a:r>
            <a:r>
              <a:rPr sz="1600" dirty="0">
                <a:solidFill>
                  <a:schemeClr val="bg1"/>
                </a:solidFill>
                <a:latin typeface="Arial"/>
                <a:cs typeface="Arial"/>
              </a:rPr>
              <a:t>samlas</a:t>
            </a:r>
            <a:r>
              <a:rPr sz="1600" spc="-40" dirty="0">
                <a:solidFill>
                  <a:schemeClr val="bg1"/>
                </a:solidFill>
                <a:latin typeface="Arial"/>
                <a:cs typeface="Arial"/>
              </a:rPr>
              <a:t> </a:t>
            </a:r>
            <a:r>
              <a:rPr sz="1600" dirty="0">
                <a:solidFill>
                  <a:schemeClr val="bg1"/>
                </a:solidFill>
                <a:latin typeface="Arial"/>
                <a:cs typeface="Arial"/>
              </a:rPr>
              <a:t>i</a:t>
            </a:r>
            <a:r>
              <a:rPr sz="1600" spc="-45" dirty="0">
                <a:solidFill>
                  <a:schemeClr val="bg1"/>
                </a:solidFill>
                <a:latin typeface="Arial"/>
                <a:cs typeface="Arial"/>
              </a:rPr>
              <a:t> </a:t>
            </a:r>
            <a:r>
              <a:rPr sz="1600" dirty="0">
                <a:solidFill>
                  <a:schemeClr val="bg1"/>
                </a:solidFill>
                <a:latin typeface="Arial"/>
                <a:cs typeface="Arial"/>
              </a:rPr>
              <a:t>en</a:t>
            </a:r>
            <a:r>
              <a:rPr sz="1600" spc="-35" dirty="0">
                <a:solidFill>
                  <a:schemeClr val="bg1"/>
                </a:solidFill>
                <a:latin typeface="Arial"/>
                <a:cs typeface="Arial"/>
              </a:rPr>
              <a:t> </a:t>
            </a:r>
            <a:r>
              <a:rPr sz="1600" dirty="0">
                <a:solidFill>
                  <a:schemeClr val="bg1"/>
                </a:solidFill>
                <a:latin typeface="Arial"/>
                <a:cs typeface="Arial"/>
              </a:rPr>
              <a:t>central</a:t>
            </a:r>
            <a:r>
              <a:rPr sz="1600" spc="-40" dirty="0">
                <a:solidFill>
                  <a:schemeClr val="bg1"/>
                </a:solidFill>
                <a:latin typeface="Arial"/>
                <a:cs typeface="Arial"/>
              </a:rPr>
              <a:t> </a:t>
            </a:r>
            <a:r>
              <a:rPr sz="1600" dirty="0">
                <a:solidFill>
                  <a:schemeClr val="bg1"/>
                </a:solidFill>
                <a:latin typeface="Arial"/>
                <a:cs typeface="Arial"/>
              </a:rPr>
              <a:t>databas</a:t>
            </a:r>
            <a:r>
              <a:rPr sz="1600" spc="-25" dirty="0">
                <a:solidFill>
                  <a:schemeClr val="bg1"/>
                </a:solidFill>
                <a:latin typeface="Arial"/>
                <a:cs typeface="Arial"/>
              </a:rPr>
              <a:t> </a:t>
            </a:r>
            <a:r>
              <a:rPr sz="1600" dirty="0">
                <a:solidFill>
                  <a:schemeClr val="bg1"/>
                </a:solidFill>
                <a:latin typeface="Arial"/>
                <a:cs typeface="Arial"/>
              </a:rPr>
              <a:t>så</a:t>
            </a:r>
            <a:r>
              <a:rPr sz="1600" spc="-40" dirty="0">
                <a:solidFill>
                  <a:schemeClr val="bg1"/>
                </a:solidFill>
                <a:latin typeface="Arial"/>
                <a:cs typeface="Arial"/>
              </a:rPr>
              <a:t> </a:t>
            </a:r>
            <a:r>
              <a:rPr sz="1600" dirty="0">
                <a:solidFill>
                  <a:schemeClr val="bg1"/>
                </a:solidFill>
                <a:latin typeface="Arial"/>
                <a:cs typeface="Arial"/>
              </a:rPr>
              <a:t>att</a:t>
            </a:r>
            <a:r>
              <a:rPr sz="1600" spc="-30" dirty="0">
                <a:solidFill>
                  <a:schemeClr val="bg1"/>
                </a:solidFill>
                <a:latin typeface="Arial"/>
                <a:cs typeface="Arial"/>
              </a:rPr>
              <a:t> </a:t>
            </a:r>
            <a:r>
              <a:rPr sz="1600" dirty="0">
                <a:solidFill>
                  <a:schemeClr val="bg1"/>
                </a:solidFill>
                <a:latin typeface="Arial"/>
                <a:cs typeface="Arial"/>
              </a:rPr>
              <a:t>alla</a:t>
            </a:r>
            <a:r>
              <a:rPr sz="1600" spc="-50" dirty="0">
                <a:solidFill>
                  <a:schemeClr val="bg1"/>
                </a:solidFill>
                <a:latin typeface="Arial"/>
                <a:cs typeface="Arial"/>
              </a:rPr>
              <a:t> </a:t>
            </a:r>
            <a:r>
              <a:rPr sz="1600" dirty="0">
                <a:solidFill>
                  <a:schemeClr val="bg1"/>
                </a:solidFill>
                <a:latin typeface="Arial"/>
                <a:cs typeface="Arial"/>
              </a:rPr>
              <a:t>klubbar</a:t>
            </a:r>
            <a:r>
              <a:rPr sz="1600" spc="-45" dirty="0">
                <a:solidFill>
                  <a:schemeClr val="bg1"/>
                </a:solidFill>
                <a:latin typeface="Arial"/>
                <a:cs typeface="Arial"/>
              </a:rPr>
              <a:t> </a:t>
            </a:r>
            <a:r>
              <a:rPr sz="1600" dirty="0">
                <a:solidFill>
                  <a:schemeClr val="bg1"/>
                </a:solidFill>
                <a:latin typeface="Arial"/>
                <a:cs typeface="Arial"/>
              </a:rPr>
              <a:t>kan</a:t>
            </a:r>
            <a:r>
              <a:rPr sz="1600" spc="-40" dirty="0">
                <a:solidFill>
                  <a:schemeClr val="bg1"/>
                </a:solidFill>
                <a:latin typeface="Arial"/>
                <a:cs typeface="Arial"/>
              </a:rPr>
              <a:t> </a:t>
            </a:r>
            <a:r>
              <a:rPr sz="1600" dirty="0">
                <a:solidFill>
                  <a:schemeClr val="bg1"/>
                </a:solidFill>
                <a:latin typeface="Arial"/>
                <a:cs typeface="Arial"/>
              </a:rPr>
              <a:t>plocka</a:t>
            </a:r>
            <a:r>
              <a:rPr sz="1600" spc="-50" dirty="0">
                <a:solidFill>
                  <a:schemeClr val="bg1"/>
                </a:solidFill>
                <a:latin typeface="Arial"/>
                <a:cs typeface="Arial"/>
              </a:rPr>
              <a:t> </a:t>
            </a:r>
            <a:r>
              <a:rPr sz="1600" spc="-10" dirty="0">
                <a:solidFill>
                  <a:schemeClr val="bg1"/>
                </a:solidFill>
                <a:latin typeface="Arial"/>
                <a:cs typeface="Arial"/>
              </a:rPr>
              <a:t>information</a:t>
            </a:r>
            <a:endParaRPr sz="1600" dirty="0">
              <a:solidFill>
                <a:schemeClr val="bg1"/>
              </a:solidFill>
              <a:latin typeface="Arial"/>
              <a:cs typeface="Arial"/>
            </a:endParaRPr>
          </a:p>
          <a:p>
            <a:pPr marL="12700">
              <a:lnSpc>
                <a:spcPct val="100000"/>
              </a:lnSpc>
              <a:spcBef>
                <a:spcPts val="195"/>
              </a:spcBef>
            </a:pPr>
            <a:r>
              <a:rPr sz="1600" dirty="0">
                <a:solidFill>
                  <a:schemeClr val="bg1"/>
                </a:solidFill>
                <a:latin typeface="Arial"/>
                <a:cs typeface="Arial"/>
              </a:rPr>
              <a:t>om</a:t>
            </a:r>
            <a:r>
              <a:rPr sz="1600" spc="-60" dirty="0">
                <a:solidFill>
                  <a:schemeClr val="bg1"/>
                </a:solidFill>
                <a:latin typeface="Arial"/>
                <a:cs typeface="Arial"/>
              </a:rPr>
              <a:t> </a:t>
            </a:r>
            <a:r>
              <a:rPr sz="1600" dirty="0">
                <a:solidFill>
                  <a:schemeClr val="bg1"/>
                </a:solidFill>
                <a:latin typeface="Arial"/>
                <a:cs typeface="Arial"/>
              </a:rPr>
              <a:t>bortalagets</a:t>
            </a:r>
            <a:r>
              <a:rPr sz="1600" spc="-50" dirty="0">
                <a:solidFill>
                  <a:schemeClr val="bg1"/>
                </a:solidFill>
                <a:latin typeface="Arial"/>
                <a:cs typeface="Arial"/>
              </a:rPr>
              <a:t> </a:t>
            </a:r>
            <a:r>
              <a:rPr sz="1600" spc="-10" dirty="0">
                <a:solidFill>
                  <a:schemeClr val="bg1"/>
                </a:solidFill>
                <a:latin typeface="Arial"/>
                <a:cs typeface="Arial"/>
              </a:rPr>
              <a:t>spelare.</a:t>
            </a:r>
            <a:endParaRPr sz="1600" dirty="0">
              <a:solidFill>
                <a:schemeClr val="bg1"/>
              </a:solidFill>
              <a:latin typeface="Arial"/>
              <a:cs typeface="Arial"/>
            </a:endParaRPr>
          </a:p>
        </p:txBody>
      </p:sp>
      <p:sp>
        <p:nvSpPr>
          <p:cNvPr id="5" name="object 5"/>
          <p:cNvSpPr txBox="1"/>
          <p:nvPr/>
        </p:nvSpPr>
        <p:spPr>
          <a:xfrm>
            <a:off x="977595" y="6421323"/>
            <a:ext cx="4198620" cy="197490"/>
          </a:xfrm>
          <a:prstGeom prst="rect">
            <a:avLst/>
          </a:prstGeom>
        </p:spPr>
        <p:txBody>
          <a:bodyPr vert="horz" wrap="square" lIns="0" tIns="12700" rIns="0" bIns="0" rtlCol="0">
            <a:spAutoFit/>
          </a:bodyPr>
          <a:lstStyle/>
          <a:p>
            <a:pPr marL="12700">
              <a:lnSpc>
                <a:spcPct val="100000"/>
              </a:lnSpc>
              <a:spcBef>
                <a:spcPts val="100"/>
              </a:spcBef>
            </a:pPr>
            <a:r>
              <a:rPr sz="1200" i="1" spc="-150" dirty="0">
                <a:solidFill>
                  <a:schemeClr val="bg1"/>
                </a:solidFill>
                <a:latin typeface="Verdana"/>
                <a:cs typeface="Verdana"/>
              </a:rPr>
              <a:t>*Information</a:t>
            </a:r>
            <a:r>
              <a:rPr sz="1200" i="1" spc="-105" dirty="0">
                <a:solidFill>
                  <a:schemeClr val="bg1"/>
                </a:solidFill>
                <a:latin typeface="Verdana"/>
                <a:cs typeface="Verdana"/>
              </a:rPr>
              <a:t> </a:t>
            </a:r>
            <a:r>
              <a:rPr sz="1200" i="1" spc="-130" dirty="0">
                <a:solidFill>
                  <a:schemeClr val="bg1"/>
                </a:solidFill>
                <a:latin typeface="Verdana"/>
                <a:cs typeface="Verdana"/>
              </a:rPr>
              <a:t>som</a:t>
            </a:r>
            <a:r>
              <a:rPr sz="1200" i="1" spc="-80" dirty="0">
                <a:solidFill>
                  <a:schemeClr val="bg1"/>
                </a:solidFill>
                <a:latin typeface="Verdana"/>
                <a:cs typeface="Verdana"/>
              </a:rPr>
              <a:t> </a:t>
            </a:r>
            <a:r>
              <a:rPr sz="1200" i="1" spc="-120" dirty="0">
                <a:solidFill>
                  <a:schemeClr val="bg1"/>
                </a:solidFill>
                <a:latin typeface="Verdana"/>
                <a:cs typeface="Verdana"/>
              </a:rPr>
              <a:t>inte</a:t>
            </a:r>
            <a:r>
              <a:rPr sz="1200" i="1" spc="-70" dirty="0">
                <a:solidFill>
                  <a:schemeClr val="bg1"/>
                </a:solidFill>
                <a:latin typeface="Verdana"/>
                <a:cs typeface="Verdana"/>
              </a:rPr>
              <a:t> </a:t>
            </a:r>
            <a:r>
              <a:rPr sz="1200" i="1" spc="-110" dirty="0">
                <a:solidFill>
                  <a:schemeClr val="bg1"/>
                </a:solidFill>
                <a:latin typeface="Verdana"/>
                <a:cs typeface="Verdana"/>
              </a:rPr>
              <a:t>får</a:t>
            </a:r>
            <a:r>
              <a:rPr sz="1200" i="1" spc="-65" dirty="0">
                <a:solidFill>
                  <a:schemeClr val="bg1"/>
                </a:solidFill>
                <a:latin typeface="Verdana"/>
                <a:cs typeface="Verdana"/>
              </a:rPr>
              <a:t> </a:t>
            </a:r>
            <a:r>
              <a:rPr sz="1200" i="1" spc="-105" dirty="0">
                <a:solidFill>
                  <a:schemeClr val="bg1"/>
                </a:solidFill>
                <a:latin typeface="Verdana"/>
                <a:cs typeface="Verdana"/>
              </a:rPr>
              <a:t>plats</a:t>
            </a:r>
            <a:r>
              <a:rPr sz="1200" i="1" spc="-70" dirty="0">
                <a:solidFill>
                  <a:schemeClr val="bg1"/>
                </a:solidFill>
                <a:latin typeface="Verdana"/>
                <a:cs typeface="Verdana"/>
              </a:rPr>
              <a:t> </a:t>
            </a:r>
            <a:r>
              <a:rPr sz="1200" i="1" spc="-120" dirty="0">
                <a:solidFill>
                  <a:schemeClr val="bg1"/>
                </a:solidFill>
                <a:latin typeface="Verdana"/>
                <a:cs typeface="Verdana"/>
              </a:rPr>
              <a:t>kan</a:t>
            </a:r>
            <a:r>
              <a:rPr sz="1200" i="1" spc="-75" dirty="0">
                <a:solidFill>
                  <a:schemeClr val="bg1"/>
                </a:solidFill>
                <a:latin typeface="Verdana"/>
                <a:cs typeface="Verdana"/>
              </a:rPr>
              <a:t> </a:t>
            </a:r>
            <a:r>
              <a:rPr sz="1200" i="1" spc="-110" dirty="0">
                <a:solidFill>
                  <a:schemeClr val="bg1"/>
                </a:solidFill>
                <a:latin typeface="Verdana"/>
                <a:cs typeface="Verdana"/>
              </a:rPr>
              <a:t>finnas</a:t>
            </a:r>
            <a:r>
              <a:rPr sz="1200" i="1" spc="-85" dirty="0">
                <a:solidFill>
                  <a:schemeClr val="bg1"/>
                </a:solidFill>
                <a:latin typeface="Verdana"/>
                <a:cs typeface="Verdana"/>
              </a:rPr>
              <a:t> </a:t>
            </a:r>
            <a:r>
              <a:rPr sz="1200" i="1" spc="-95" dirty="0">
                <a:solidFill>
                  <a:schemeClr val="bg1"/>
                </a:solidFill>
                <a:latin typeface="Verdana"/>
                <a:cs typeface="Verdana"/>
              </a:rPr>
              <a:t>på</a:t>
            </a:r>
            <a:r>
              <a:rPr sz="1200" i="1" spc="-75" dirty="0">
                <a:solidFill>
                  <a:schemeClr val="bg1"/>
                </a:solidFill>
                <a:latin typeface="Verdana"/>
                <a:cs typeface="Verdana"/>
              </a:rPr>
              <a:t> </a:t>
            </a:r>
            <a:r>
              <a:rPr sz="1200" i="1" spc="-110" dirty="0">
                <a:solidFill>
                  <a:schemeClr val="bg1"/>
                </a:solidFill>
                <a:latin typeface="Verdana"/>
                <a:cs typeface="Verdana"/>
              </a:rPr>
              <a:t>klubbens</a:t>
            </a:r>
            <a:r>
              <a:rPr sz="1200" i="1" spc="-85" dirty="0">
                <a:solidFill>
                  <a:schemeClr val="bg1"/>
                </a:solidFill>
                <a:latin typeface="Verdana"/>
                <a:cs typeface="Verdana"/>
              </a:rPr>
              <a:t> </a:t>
            </a:r>
            <a:r>
              <a:rPr sz="1200" i="1" spc="-60" dirty="0">
                <a:solidFill>
                  <a:schemeClr val="bg1"/>
                </a:solidFill>
                <a:latin typeface="Verdana"/>
                <a:cs typeface="Verdana"/>
              </a:rPr>
              <a:t>webbsida.</a:t>
            </a:r>
            <a:endParaRPr sz="1200" dirty="0">
              <a:solidFill>
                <a:schemeClr val="bg1"/>
              </a:solidFill>
              <a:latin typeface="Verdana"/>
              <a:cs typeface="Verdana"/>
            </a:endParaRPr>
          </a:p>
        </p:txBody>
      </p:sp>
      <p:sp>
        <p:nvSpPr>
          <p:cNvPr id="6" name="object 6"/>
          <p:cNvSpPr txBox="1"/>
          <p:nvPr/>
        </p:nvSpPr>
        <p:spPr>
          <a:xfrm>
            <a:off x="11408409" y="6531050"/>
            <a:ext cx="196215" cy="208279"/>
          </a:xfrm>
          <a:prstGeom prst="rect">
            <a:avLst/>
          </a:prstGeom>
        </p:spPr>
        <p:txBody>
          <a:bodyPr vert="horz" wrap="square" lIns="0" tIns="12700" rIns="0" bIns="0" rtlCol="0">
            <a:spAutoFit/>
          </a:bodyPr>
          <a:lstStyle/>
          <a:p>
            <a:pPr marL="12700">
              <a:lnSpc>
                <a:spcPct val="100000"/>
              </a:lnSpc>
              <a:spcBef>
                <a:spcPts val="100"/>
              </a:spcBef>
            </a:pPr>
            <a:r>
              <a:rPr sz="1200" spc="-25" dirty="0">
                <a:solidFill>
                  <a:srgbClr val="FFFFFF"/>
                </a:solidFill>
                <a:latin typeface="Arial"/>
                <a:cs typeface="Arial"/>
              </a:rPr>
              <a:t>65</a:t>
            </a:r>
            <a:endParaRPr sz="1200">
              <a:latin typeface="Arial"/>
              <a:cs typeface="Arial"/>
            </a:endParaRPr>
          </a:p>
        </p:txBody>
      </p:sp>
      <p:sp>
        <p:nvSpPr>
          <p:cNvPr id="7" name="object 7"/>
          <p:cNvSpPr txBox="1"/>
          <p:nvPr/>
        </p:nvSpPr>
        <p:spPr>
          <a:xfrm>
            <a:off x="10328275" y="898652"/>
            <a:ext cx="1480185"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Upplevelseprocessen</a:t>
            </a:r>
            <a:endParaRPr sz="1200">
              <a:latin typeface="Arial"/>
              <a:cs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20953" y="1165351"/>
            <a:ext cx="3911600" cy="513715"/>
          </a:xfrm>
          <a:prstGeom prst="rect">
            <a:avLst/>
          </a:prstGeom>
        </p:spPr>
        <p:txBody>
          <a:bodyPr vert="horz" wrap="square" lIns="0" tIns="13335" rIns="0" bIns="0" rtlCol="0">
            <a:spAutoFit/>
          </a:bodyPr>
          <a:lstStyle/>
          <a:p>
            <a:pPr marL="12700">
              <a:lnSpc>
                <a:spcPct val="100000"/>
              </a:lnSpc>
              <a:spcBef>
                <a:spcPts val="105"/>
              </a:spcBef>
            </a:pPr>
            <a:r>
              <a:rPr sz="3200" spc="-10" dirty="0"/>
              <a:t>Upplevelseprocessen</a:t>
            </a:r>
            <a:endParaRPr sz="3200"/>
          </a:p>
        </p:txBody>
      </p:sp>
      <p:grpSp>
        <p:nvGrpSpPr>
          <p:cNvPr id="3" name="object 3"/>
          <p:cNvGrpSpPr/>
          <p:nvPr/>
        </p:nvGrpSpPr>
        <p:grpSpPr>
          <a:xfrm>
            <a:off x="1735835" y="2851365"/>
            <a:ext cx="8807450" cy="603885"/>
            <a:chOff x="1735835" y="2851365"/>
            <a:chExt cx="8807450" cy="603885"/>
          </a:xfrm>
        </p:grpSpPr>
        <p:pic>
          <p:nvPicPr>
            <p:cNvPr id="4" name="object 4"/>
            <p:cNvPicPr/>
            <p:nvPr/>
          </p:nvPicPr>
          <p:blipFill>
            <a:blip r:embed="rId2" cstate="print"/>
            <a:stretch>
              <a:fillRect/>
            </a:stretch>
          </p:blipFill>
          <p:spPr>
            <a:xfrm>
              <a:off x="1735835" y="2924543"/>
              <a:ext cx="8807196" cy="496836"/>
            </a:xfrm>
            <a:prstGeom prst="rect">
              <a:avLst/>
            </a:prstGeom>
          </p:spPr>
        </p:pic>
        <p:sp>
          <p:nvSpPr>
            <p:cNvPr id="5" name="object 5"/>
            <p:cNvSpPr/>
            <p:nvPr/>
          </p:nvSpPr>
          <p:spPr>
            <a:xfrm>
              <a:off x="1779269" y="3049269"/>
              <a:ext cx="8517890" cy="206375"/>
            </a:xfrm>
            <a:custGeom>
              <a:avLst/>
              <a:gdLst/>
              <a:ahLst/>
              <a:cxnLst/>
              <a:rect l="l" t="t" r="r" b="b"/>
              <a:pathLst>
                <a:path w="8517890" h="206375">
                  <a:moveTo>
                    <a:pt x="8311260" y="123820"/>
                  </a:moveTo>
                  <a:lnTo>
                    <a:pt x="8311260" y="206375"/>
                  </a:lnTo>
                  <a:lnTo>
                    <a:pt x="8476259" y="123825"/>
                  </a:lnTo>
                  <a:lnTo>
                    <a:pt x="8311260" y="123820"/>
                  </a:lnTo>
                  <a:close/>
                </a:path>
                <a:path w="8517890" h="206375">
                  <a:moveTo>
                    <a:pt x="8311260" y="82545"/>
                  </a:moveTo>
                  <a:lnTo>
                    <a:pt x="8311260" y="123820"/>
                  </a:lnTo>
                  <a:lnTo>
                    <a:pt x="8331834" y="123825"/>
                  </a:lnTo>
                  <a:lnTo>
                    <a:pt x="8331834" y="82550"/>
                  </a:lnTo>
                  <a:lnTo>
                    <a:pt x="8311260" y="82545"/>
                  </a:lnTo>
                  <a:close/>
                </a:path>
                <a:path w="8517890" h="206375">
                  <a:moveTo>
                    <a:pt x="8311260" y="0"/>
                  </a:moveTo>
                  <a:lnTo>
                    <a:pt x="8311260" y="82545"/>
                  </a:lnTo>
                  <a:lnTo>
                    <a:pt x="8331834" y="82550"/>
                  </a:lnTo>
                  <a:lnTo>
                    <a:pt x="8331834" y="123825"/>
                  </a:lnTo>
                  <a:lnTo>
                    <a:pt x="8476267" y="123820"/>
                  </a:lnTo>
                  <a:lnTo>
                    <a:pt x="8517636" y="103124"/>
                  </a:lnTo>
                  <a:lnTo>
                    <a:pt x="8311260" y="0"/>
                  </a:lnTo>
                  <a:close/>
                </a:path>
                <a:path w="8517890" h="206375">
                  <a:moveTo>
                    <a:pt x="0" y="80899"/>
                  </a:moveTo>
                  <a:lnTo>
                    <a:pt x="0" y="122174"/>
                  </a:lnTo>
                  <a:lnTo>
                    <a:pt x="8311260" y="123820"/>
                  </a:lnTo>
                  <a:lnTo>
                    <a:pt x="8311260" y="82545"/>
                  </a:lnTo>
                  <a:lnTo>
                    <a:pt x="0" y="80899"/>
                  </a:lnTo>
                  <a:close/>
                </a:path>
              </a:pathLst>
            </a:custGeom>
            <a:solidFill>
              <a:srgbClr val="9BC6CF"/>
            </a:solidFill>
          </p:spPr>
          <p:txBody>
            <a:bodyPr wrap="square" lIns="0" tIns="0" rIns="0" bIns="0" rtlCol="0"/>
            <a:lstStyle/>
            <a:p>
              <a:endParaRPr/>
            </a:p>
          </p:txBody>
        </p:sp>
        <p:pic>
          <p:nvPicPr>
            <p:cNvPr id="6" name="object 6"/>
            <p:cNvPicPr/>
            <p:nvPr/>
          </p:nvPicPr>
          <p:blipFill>
            <a:blip r:embed="rId3" cstate="print"/>
            <a:stretch>
              <a:fillRect/>
            </a:stretch>
          </p:blipFill>
          <p:spPr>
            <a:xfrm>
              <a:off x="7443215" y="2851365"/>
              <a:ext cx="119034" cy="603542"/>
            </a:xfrm>
            <a:prstGeom prst="rect">
              <a:avLst/>
            </a:prstGeom>
          </p:spPr>
        </p:pic>
        <p:sp>
          <p:nvSpPr>
            <p:cNvPr id="7" name="object 7"/>
            <p:cNvSpPr/>
            <p:nvPr/>
          </p:nvSpPr>
          <p:spPr>
            <a:xfrm>
              <a:off x="7504938" y="2890265"/>
              <a:ext cx="0" cy="504190"/>
            </a:xfrm>
            <a:custGeom>
              <a:avLst/>
              <a:gdLst/>
              <a:ahLst/>
              <a:cxnLst/>
              <a:rect l="l" t="t" r="r" b="b"/>
              <a:pathLst>
                <a:path h="504189">
                  <a:moveTo>
                    <a:pt x="0" y="504063"/>
                  </a:moveTo>
                  <a:lnTo>
                    <a:pt x="0" y="0"/>
                  </a:lnTo>
                </a:path>
              </a:pathLst>
            </a:custGeom>
            <a:ln w="38100">
              <a:solidFill>
                <a:srgbClr val="9BC6CF"/>
              </a:solidFill>
            </a:ln>
          </p:spPr>
          <p:txBody>
            <a:bodyPr wrap="square" lIns="0" tIns="0" rIns="0" bIns="0" rtlCol="0"/>
            <a:lstStyle/>
            <a:p>
              <a:endParaRPr/>
            </a:p>
          </p:txBody>
        </p:sp>
      </p:grpSp>
      <p:sp>
        <p:nvSpPr>
          <p:cNvPr id="8" name="object 8"/>
          <p:cNvSpPr txBox="1"/>
          <p:nvPr/>
        </p:nvSpPr>
        <p:spPr>
          <a:xfrm>
            <a:off x="2276982" y="2715259"/>
            <a:ext cx="1827530" cy="391160"/>
          </a:xfrm>
          <a:prstGeom prst="rect">
            <a:avLst/>
          </a:prstGeom>
        </p:spPr>
        <p:txBody>
          <a:bodyPr vert="horz" wrap="square" lIns="0" tIns="12700" rIns="0" bIns="0" rtlCol="0">
            <a:spAutoFit/>
          </a:bodyPr>
          <a:lstStyle/>
          <a:p>
            <a:pPr marL="476884" marR="5080" indent="-464820">
              <a:lnSpc>
                <a:spcPct val="100000"/>
              </a:lnSpc>
              <a:spcBef>
                <a:spcPts val="100"/>
              </a:spcBef>
            </a:pPr>
            <a:r>
              <a:rPr sz="1200" i="1" dirty="0">
                <a:solidFill>
                  <a:srgbClr val="FFFFFF"/>
                </a:solidFill>
                <a:latin typeface="Arial"/>
                <a:cs typeface="Arial"/>
              </a:rPr>
              <a:t>Bygga</a:t>
            </a:r>
            <a:r>
              <a:rPr sz="1200" i="1" spc="-40" dirty="0">
                <a:solidFill>
                  <a:srgbClr val="FFFFFF"/>
                </a:solidFill>
                <a:latin typeface="Arial"/>
                <a:cs typeface="Arial"/>
              </a:rPr>
              <a:t> </a:t>
            </a:r>
            <a:r>
              <a:rPr sz="1200" i="1" dirty="0">
                <a:solidFill>
                  <a:srgbClr val="FFFFFF"/>
                </a:solidFill>
                <a:latin typeface="Arial"/>
                <a:cs typeface="Arial"/>
              </a:rPr>
              <a:t>intresse</a:t>
            </a:r>
            <a:r>
              <a:rPr sz="1200" i="1" spc="-30" dirty="0">
                <a:solidFill>
                  <a:srgbClr val="FFFFFF"/>
                </a:solidFill>
                <a:latin typeface="Arial"/>
                <a:cs typeface="Arial"/>
              </a:rPr>
              <a:t> </a:t>
            </a:r>
            <a:r>
              <a:rPr sz="1200" i="1" dirty="0">
                <a:solidFill>
                  <a:srgbClr val="FFFFFF"/>
                </a:solidFill>
                <a:latin typeface="Arial"/>
                <a:cs typeface="Arial"/>
              </a:rPr>
              <a:t>för</a:t>
            </a:r>
            <a:r>
              <a:rPr sz="1200" i="1" spc="-5" dirty="0">
                <a:solidFill>
                  <a:srgbClr val="FFFFFF"/>
                </a:solidFill>
                <a:latin typeface="Arial"/>
                <a:cs typeface="Arial"/>
              </a:rPr>
              <a:t> </a:t>
            </a:r>
            <a:r>
              <a:rPr sz="1200" i="1" spc="-10" dirty="0">
                <a:solidFill>
                  <a:srgbClr val="FFFFFF"/>
                </a:solidFill>
                <a:latin typeface="Arial"/>
                <a:cs typeface="Arial"/>
              </a:rPr>
              <a:t>klubben </a:t>
            </a:r>
            <a:r>
              <a:rPr sz="1200" i="1" dirty="0">
                <a:solidFill>
                  <a:srgbClr val="FFFFFF"/>
                </a:solidFill>
                <a:latin typeface="Arial"/>
                <a:cs typeface="Arial"/>
              </a:rPr>
              <a:t>och</a:t>
            </a:r>
            <a:r>
              <a:rPr sz="1200" i="1" spc="-15" dirty="0">
                <a:solidFill>
                  <a:srgbClr val="FFFFFF"/>
                </a:solidFill>
                <a:latin typeface="Arial"/>
                <a:cs typeface="Arial"/>
              </a:rPr>
              <a:t> </a:t>
            </a:r>
            <a:r>
              <a:rPr sz="1200" i="1" spc="-10" dirty="0">
                <a:solidFill>
                  <a:srgbClr val="FFFFFF"/>
                </a:solidFill>
                <a:latin typeface="Arial"/>
                <a:cs typeface="Arial"/>
              </a:rPr>
              <a:t>matchen</a:t>
            </a:r>
            <a:endParaRPr sz="1200">
              <a:latin typeface="Arial"/>
              <a:cs typeface="Arial"/>
            </a:endParaRPr>
          </a:p>
        </p:txBody>
      </p:sp>
      <p:sp>
        <p:nvSpPr>
          <p:cNvPr id="9" name="object 9"/>
          <p:cNvSpPr txBox="1"/>
          <p:nvPr/>
        </p:nvSpPr>
        <p:spPr>
          <a:xfrm>
            <a:off x="5339334" y="2699384"/>
            <a:ext cx="1446530" cy="391795"/>
          </a:xfrm>
          <a:prstGeom prst="rect">
            <a:avLst/>
          </a:prstGeom>
        </p:spPr>
        <p:txBody>
          <a:bodyPr vert="horz" wrap="square" lIns="0" tIns="12700" rIns="0" bIns="0" rtlCol="0">
            <a:spAutoFit/>
          </a:bodyPr>
          <a:lstStyle/>
          <a:p>
            <a:pPr algn="ctr">
              <a:lnSpc>
                <a:spcPct val="100000"/>
              </a:lnSpc>
              <a:spcBef>
                <a:spcPts val="100"/>
              </a:spcBef>
            </a:pPr>
            <a:r>
              <a:rPr sz="1200" i="1" dirty="0">
                <a:solidFill>
                  <a:srgbClr val="FFFFFF"/>
                </a:solidFill>
                <a:latin typeface="Arial"/>
                <a:cs typeface="Arial"/>
              </a:rPr>
              <a:t>Före,</a:t>
            </a:r>
            <a:r>
              <a:rPr sz="1200" i="1" spc="-15" dirty="0">
                <a:solidFill>
                  <a:srgbClr val="FFFFFF"/>
                </a:solidFill>
                <a:latin typeface="Arial"/>
                <a:cs typeface="Arial"/>
              </a:rPr>
              <a:t> </a:t>
            </a:r>
            <a:r>
              <a:rPr sz="1200" i="1" dirty="0">
                <a:solidFill>
                  <a:srgbClr val="FFFFFF"/>
                </a:solidFill>
                <a:latin typeface="Arial"/>
                <a:cs typeface="Arial"/>
              </a:rPr>
              <a:t>under</a:t>
            </a:r>
            <a:r>
              <a:rPr sz="1200" i="1" spc="-30" dirty="0">
                <a:solidFill>
                  <a:srgbClr val="FFFFFF"/>
                </a:solidFill>
                <a:latin typeface="Arial"/>
                <a:cs typeface="Arial"/>
              </a:rPr>
              <a:t> </a:t>
            </a:r>
            <a:r>
              <a:rPr sz="1200" i="1" dirty="0">
                <a:solidFill>
                  <a:srgbClr val="FFFFFF"/>
                </a:solidFill>
                <a:latin typeface="Arial"/>
                <a:cs typeface="Arial"/>
              </a:rPr>
              <a:t>och</a:t>
            </a:r>
            <a:r>
              <a:rPr sz="1200" i="1" spc="-20" dirty="0">
                <a:solidFill>
                  <a:srgbClr val="FFFFFF"/>
                </a:solidFill>
                <a:latin typeface="Arial"/>
                <a:cs typeface="Arial"/>
              </a:rPr>
              <a:t> </a:t>
            </a:r>
            <a:r>
              <a:rPr sz="1200" i="1" spc="-10" dirty="0">
                <a:solidFill>
                  <a:srgbClr val="FFFFFF"/>
                </a:solidFill>
                <a:latin typeface="Arial"/>
                <a:cs typeface="Arial"/>
              </a:rPr>
              <a:t>efter</a:t>
            </a:r>
            <a:endParaRPr sz="1200">
              <a:latin typeface="Arial"/>
              <a:cs typeface="Arial"/>
            </a:endParaRPr>
          </a:p>
          <a:p>
            <a:pPr marL="1905" algn="ctr">
              <a:lnSpc>
                <a:spcPct val="100000"/>
              </a:lnSpc>
            </a:pPr>
            <a:r>
              <a:rPr sz="1200" i="1" spc="-10" dirty="0">
                <a:solidFill>
                  <a:srgbClr val="FFFFFF"/>
                </a:solidFill>
                <a:latin typeface="Arial"/>
                <a:cs typeface="Arial"/>
              </a:rPr>
              <a:t>arenaupplevelsen</a:t>
            </a:r>
            <a:endParaRPr sz="1200">
              <a:latin typeface="Arial"/>
              <a:cs typeface="Arial"/>
            </a:endParaRPr>
          </a:p>
        </p:txBody>
      </p:sp>
      <p:sp>
        <p:nvSpPr>
          <p:cNvPr id="10" name="object 10"/>
          <p:cNvSpPr txBox="1"/>
          <p:nvPr/>
        </p:nvSpPr>
        <p:spPr>
          <a:xfrm>
            <a:off x="8141589" y="2727452"/>
            <a:ext cx="1623695" cy="391160"/>
          </a:xfrm>
          <a:prstGeom prst="rect">
            <a:avLst/>
          </a:prstGeom>
        </p:spPr>
        <p:txBody>
          <a:bodyPr vert="horz" wrap="square" lIns="0" tIns="12700" rIns="0" bIns="0" rtlCol="0">
            <a:spAutoFit/>
          </a:bodyPr>
          <a:lstStyle/>
          <a:p>
            <a:pPr marL="396875" marR="5080" indent="-384810">
              <a:lnSpc>
                <a:spcPct val="100000"/>
              </a:lnSpc>
              <a:spcBef>
                <a:spcPts val="100"/>
              </a:spcBef>
            </a:pPr>
            <a:r>
              <a:rPr sz="1200" i="1" spc="-10" dirty="0">
                <a:solidFill>
                  <a:srgbClr val="FFFFFF"/>
                </a:solidFill>
                <a:latin typeface="Arial"/>
                <a:cs typeface="Arial"/>
              </a:rPr>
              <a:t>Mervärden</a:t>
            </a:r>
            <a:r>
              <a:rPr sz="1200" i="1" spc="-40" dirty="0">
                <a:solidFill>
                  <a:srgbClr val="FFFFFF"/>
                </a:solidFill>
                <a:latin typeface="Arial"/>
                <a:cs typeface="Arial"/>
              </a:rPr>
              <a:t> </a:t>
            </a:r>
            <a:r>
              <a:rPr sz="1200" i="1" dirty="0">
                <a:solidFill>
                  <a:srgbClr val="FFFFFF"/>
                </a:solidFill>
                <a:latin typeface="Arial"/>
                <a:cs typeface="Arial"/>
              </a:rPr>
              <a:t>när</a:t>
            </a:r>
            <a:r>
              <a:rPr sz="1200" i="1" spc="-25" dirty="0">
                <a:solidFill>
                  <a:srgbClr val="FFFFFF"/>
                </a:solidFill>
                <a:latin typeface="Arial"/>
                <a:cs typeface="Arial"/>
              </a:rPr>
              <a:t> </a:t>
            </a:r>
            <a:r>
              <a:rPr sz="1200" i="1" spc="-10" dirty="0">
                <a:solidFill>
                  <a:srgbClr val="FFFFFF"/>
                </a:solidFill>
                <a:latin typeface="Arial"/>
                <a:cs typeface="Arial"/>
              </a:rPr>
              <a:t>publiken </a:t>
            </a:r>
            <a:r>
              <a:rPr sz="1200" i="1" dirty="0">
                <a:solidFill>
                  <a:srgbClr val="FFFFFF"/>
                </a:solidFill>
                <a:latin typeface="Arial"/>
                <a:cs typeface="Arial"/>
              </a:rPr>
              <a:t>kommit</a:t>
            </a:r>
            <a:r>
              <a:rPr sz="1200" i="1" spc="-65" dirty="0">
                <a:solidFill>
                  <a:srgbClr val="FFFFFF"/>
                </a:solidFill>
                <a:latin typeface="Arial"/>
                <a:cs typeface="Arial"/>
              </a:rPr>
              <a:t> </a:t>
            </a:r>
            <a:r>
              <a:rPr sz="1200" i="1" spc="-25" dirty="0">
                <a:solidFill>
                  <a:srgbClr val="FFFFFF"/>
                </a:solidFill>
                <a:latin typeface="Arial"/>
                <a:cs typeface="Arial"/>
              </a:rPr>
              <a:t>hem</a:t>
            </a:r>
            <a:endParaRPr sz="1200">
              <a:latin typeface="Arial"/>
              <a:cs typeface="Arial"/>
            </a:endParaRPr>
          </a:p>
        </p:txBody>
      </p:sp>
      <p:grpSp>
        <p:nvGrpSpPr>
          <p:cNvPr id="11" name="object 11"/>
          <p:cNvGrpSpPr/>
          <p:nvPr/>
        </p:nvGrpSpPr>
        <p:grpSpPr>
          <a:xfrm>
            <a:off x="1723644" y="2096985"/>
            <a:ext cx="2933700" cy="572135"/>
            <a:chOff x="1723644" y="2096985"/>
            <a:chExt cx="2933700" cy="572135"/>
          </a:xfrm>
        </p:grpSpPr>
        <p:pic>
          <p:nvPicPr>
            <p:cNvPr id="12" name="object 12"/>
            <p:cNvPicPr/>
            <p:nvPr/>
          </p:nvPicPr>
          <p:blipFill>
            <a:blip r:embed="rId4" cstate="print"/>
            <a:stretch>
              <a:fillRect/>
            </a:stretch>
          </p:blipFill>
          <p:spPr>
            <a:xfrm>
              <a:off x="1723644" y="2096985"/>
              <a:ext cx="2933700" cy="512102"/>
            </a:xfrm>
            <a:prstGeom prst="rect">
              <a:avLst/>
            </a:prstGeom>
          </p:spPr>
        </p:pic>
        <p:pic>
          <p:nvPicPr>
            <p:cNvPr id="13" name="object 13"/>
            <p:cNvPicPr/>
            <p:nvPr/>
          </p:nvPicPr>
          <p:blipFill>
            <a:blip r:embed="rId5" cstate="print"/>
            <a:stretch>
              <a:fillRect/>
            </a:stretch>
          </p:blipFill>
          <p:spPr>
            <a:xfrm>
              <a:off x="2694432" y="2107679"/>
              <a:ext cx="990612" cy="560844"/>
            </a:xfrm>
            <a:prstGeom prst="rect">
              <a:avLst/>
            </a:prstGeom>
          </p:spPr>
        </p:pic>
        <p:sp>
          <p:nvSpPr>
            <p:cNvPr id="14" name="object 14"/>
            <p:cNvSpPr/>
            <p:nvPr/>
          </p:nvSpPr>
          <p:spPr>
            <a:xfrm>
              <a:off x="1770888" y="2124456"/>
              <a:ext cx="2844165" cy="422275"/>
            </a:xfrm>
            <a:custGeom>
              <a:avLst/>
              <a:gdLst/>
              <a:ahLst/>
              <a:cxnLst/>
              <a:rect l="l" t="t" r="r" b="b"/>
              <a:pathLst>
                <a:path w="2844165" h="422275">
                  <a:moveTo>
                    <a:pt x="2843784" y="0"/>
                  </a:moveTo>
                  <a:lnTo>
                    <a:pt x="0" y="0"/>
                  </a:lnTo>
                  <a:lnTo>
                    <a:pt x="0" y="422148"/>
                  </a:lnTo>
                  <a:lnTo>
                    <a:pt x="2843784" y="422148"/>
                  </a:lnTo>
                  <a:lnTo>
                    <a:pt x="2843784" y="0"/>
                  </a:lnTo>
                  <a:close/>
                </a:path>
              </a:pathLst>
            </a:custGeom>
            <a:solidFill>
              <a:schemeClr val="accent1"/>
            </a:solidFill>
          </p:spPr>
          <p:txBody>
            <a:bodyPr wrap="square" lIns="0" tIns="0" rIns="0" bIns="0" rtlCol="0"/>
            <a:lstStyle/>
            <a:p>
              <a:endParaRPr/>
            </a:p>
          </p:txBody>
        </p:sp>
        <p:sp>
          <p:nvSpPr>
            <p:cNvPr id="15" name="object 15"/>
            <p:cNvSpPr/>
            <p:nvPr/>
          </p:nvSpPr>
          <p:spPr>
            <a:xfrm>
              <a:off x="1770888" y="2124456"/>
              <a:ext cx="2844165" cy="422275"/>
            </a:xfrm>
            <a:custGeom>
              <a:avLst/>
              <a:gdLst/>
              <a:ahLst/>
              <a:cxnLst/>
              <a:rect l="l" t="t" r="r" b="b"/>
              <a:pathLst>
                <a:path w="2844165" h="422275">
                  <a:moveTo>
                    <a:pt x="0" y="422148"/>
                  </a:moveTo>
                  <a:lnTo>
                    <a:pt x="2843784" y="422148"/>
                  </a:lnTo>
                  <a:lnTo>
                    <a:pt x="2843784" y="0"/>
                  </a:lnTo>
                  <a:lnTo>
                    <a:pt x="0" y="0"/>
                  </a:lnTo>
                  <a:lnTo>
                    <a:pt x="0" y="422148"/>
                  </a:lnTo>
                  <a:close/>
                </a:path>
              </a:pathLst>
            </a:custGeom>
            <a:ln w="9524">
              <a:solidFill>
                <a:srgbClr val="005F70"/>
              </a:solidFill>
            </a:ln>
          </p:spPr>
          <p:txBody>
            <a:bodyPr wrap="square" lIns="0" tIns="0" rIns="0" bIns="0" rtlCol="0"/>
            <a:lstStyle/>
            <a:p>
              <a:endParaRPr/>
            </a:p>
          </p:txBody>
        </p:sp>
      </p:grpSp>
      <p:grpSp>
        <p:nvGrpSpPr>
          <p:cNvPr id="16" name="object 16"/>
          <p:cNvGrpSpPr/>
          <p:nvPr/>
        </p:nvGrpSpPr>
        <p:grpSpPr>
          <a:xfrm>
            <a:off x="2766060" y="2804121"/>
            <a:ext cx="6565900" cy="1521460"/>
            <a:chOff x="2766060" y="2804121"/>
            <a:chExt cx="6565900" cy="1521460"/>
          </a:xfrm>
        </p:grpSpPr>
        <p:pic>
          <p:nvPicPr>
            <p:cNvPr id="17" name="object 17"/>
            <p:cNvPicPr/>
            <p:nvPr/>
          </p:nvPicPr>
          <p:blipFill>
            <a:blip r:embed="rId6" cstate="print"/>
            <a:stretch>
              <a:fillRect/>
            </a:stretch>
          </p:blipFill>
          <p:spPr>
            <a:xfrm>
              <a:off x="2766060" y="3308591"/>
              <a:ext cx="797064" cy="1016520"/>
            </a:xfrm>
            <a:prstGeom prst="rect">
              <a:avLst/>
            </a:prstGeom>
          </p:spPr>
        </p:pic>
        <p:sp>
          <p:nvSpPr>
            <p:cNvPr id="18" name="object 18"/>
            <p:cNvSpPr/>
            <p:nvPr/>
          </p:nvSpPr>
          <p:spPr>
            <a:xfrm>
              <a:off x="3053080" y="3686555"/>
              <a:ext cx="228600" cy="577215"/>
            </a:xfrm>
            <a:custGeom>
              <a:avLst/>
              <a:gdLst/>
              <a:ahLst/>
              <a:cxnLst/>
              <a:rect l="l" t="t" r="r" b="b"/>
              <a:pathLst>
                <a:path w="228600" h="577214">
                  <a:moveTo>
                    <a:pt x="152441" y="380957"/>
                  </a:moveTo>
                  <a:lnTo>
                    <a:pt x="76241" y="381042"/>
                  </a:lnTo>
                  <a:lnTo>
                    <a:pt x="76453" y="576961"/>
                  </a:lnTo>
                  <a:lnTo>
                    <a:pt x="152653" y="576834"/>
                  </a:lnTo>
                  <a:lnTo>
                    <a:pt x="152441" y="380957"/>
                  </a:lnTo>
                  <a:close/>
                </a:path>
                <a:path w="228600" h="577214">
                  <a:moveTo>
                    <a:pt x="113792" y="0"/>
                  </a:moveTo>
                  <a:lnTo>
                    <a:pt x="0" y="381127"/>
                  </a:lnTo>
                  <a:lnTo>
                    <a:pt x="76241" y="381042"/>
                  </a:lnTo>
                  <a:lnTo>
                    <a:pt x="76200" y="342900"/>
                  </a:lnTo>
                  <a:lnTo>
                    <a:pt x="217153" y="342900"/>
                  </a:lnTo>
                  <a:lnTo>
                    <a:pt x="113792"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599" y="380873"/>
                  </a:lnTo>
                  <a:lnTo>
                    <a:pt x="217153" y="342900"/>
                  </a:lnTo>
                  <a:close/>
                </a:path>
              </a:pathLst>
            </a:custGeom>
            <a:solidFill>
              <a:srgbClr val="9BC6CF"/>
            </a:solidFill>
          </p:spPr>
          <p:txBody>
            <a:bodyPr wrap="square" lIns="0" tIns="0" rIns="0" bIns="0" rtlCol="0"/>
            <a:lstStyle/>
            <a:p>
              <a:endParaRPr/>
            </a:p>
          </p:txBody>
        </p:sp>
        <p:pic>
          <p:nvPicPr>
            <p:cNvPr id="19" name="object 19"/>
            <p:cNvPicPr/>
            <p:nvPr/>
          </p:nvPicPr>
          <p:blipFill>
            <a:blip r:embed="rId6" cstate="print"/>
            <a:stretch>
              <a:fillRect/>
            </a:stretch>
          </p:blipFill>
          <p:spPr>
            <a:xfrm>
              <a:off x="5652516" y="3308591"/>
              <a:ext cx="797064" cy="1016520"/>
            </a:xfrm>
            <a:prstGeom prst="rect">
              <a:avLst/>
            </a:prstGeom>
          </p:spPr>
        </p:pic>
        <p:sp>
          <p:nvSpPr>
            <p:cNvPr id="20" name="object 20"/>
            <p:cNvSpPr/>
            <p:nvPr/>
          </p:nvSpPr>
          <p:spPr>
            <a:xfrm>
              <a:off x="5939536" y="3686555"/>
              <a:ext cx="228600" cy="577215"/>
            </a:xfrm>
            <a:custGeom>
              <a:avLst/>
              <a:gdLst/>
              <a:ahLst/>
              <a:cxnLst/>
              <a:rect l="l" t="t" r="r" b="b"/>
              <a:pathLst>
                <a:path w="228600" h="577214">
                  <a:moveTo>
                    <a:pt x="152441" y="380957"/>
                  </a:moveTo>
                  <a:lnTo>
                    <a:pt x="76241" y="381042"/>
                  </a:lnTo>
                  <a:lnTo>
                    <a:pt x="76453" y="576961"/>
                  </a:lnTo>
                  <a:lnTo>
                    <a:pt x="152653" y="576834"/>
                  </a:lnTo>
                  <a:lnTo>
                    <a:pt x="152441" y="380957"/>
                  </a:lnTo>
                  <a:close/>
                </a:path>
                <a:path w="228600" h="577214">
                  <a:moveTo>
                    <a:pt x="113791" y="0"/>
                  </a:moveTo>
                  <a:lnTo>
                    <a:pt x="0" y="381127"/>
                  </a:lnTo>
                  <a:lnTo>
                    <a:pt x="76241" y="381042"/>
                  </a:lnTo>
                  <a:lnTo>
                    <a:pt x="76200" y="342900"/>
                  </a:lnTo>
                  <a:lnTo>
                    <a:pt x="217153" y="342900"/>
                  </a:lnTo>
                  <a:lnTo>
                    <a:pt x="113791"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600" y="380873"/>
                  </a:lnTo>
                  <a:lnTo>
                    <a:pt x="217153" y="342900"/>
                  </a:lnTo>
                  <a:close/>
                </a:path>
              </a:pathLst>
            </a:custGeom>
            <a:solidFill>
              <a:srgbClr val="9BC6CF"/>
            </a:solidFill>
          </p:spPr>
          <p:txBody>
            <a:bodyPr wrap="square" lIns="0" tIns="0" rIns="0" bIns="0" rtlCol="0"/>
            <a:lstStyle/>
            <a:p>
              <a:endParaRPr/>
            </a:p>
          </p:txBody>
        </p:sp>
        <p:pic>
          <p:nvPicPr>
            <p:cNvPr id="21" name="object 21"/>
            <p:cNvPicPr/>
            <p:nvPr/>
          </p:nvPicPr>
          <p:blipFill>
            <a:blip r:embed="rId3" cstate="print"/>
            <a:stretch>
              <a:fillRect/>
            </a:stretch>
          </p:blipFill>
          <p:spPr>
            <a:xfrm>
              <a:off x="4573524" y="2804121"/>
              <a:ext cx="119034" cy="603542"/>
            </a:xfrm>
            <a:prstGeom prst="rect">
              <a:avLst/>
            </a:prstGeom>
          </p:spPr>
        </p:pic>
        <p:sp>
          <p:nvSpPr>
            <p:cNvPr id="22" name="object 22"/>
            <p:cNvSpPr/>
            <p:nvPr/>
          </p:nvSpPr>
          <p:spPr>
            <a:xfrm>
              <a:off x="4635245" y="2843021"/>
              <a:ext cx="0" cy="504190"/>
            </a:xfrm>
            <a:custGeom>
              <a:avLst/>
              <a:gdLst/>
              <a:ahLst/>
              <a:cxnLst/>
              <a:rect l="l" t="t" r="r" b="b"/>
              <a:pathLst>
                <a:path h="504189">
                  <a:moveTo>
                    <a:pt x="0" y="504063"/>
                  </a:moveTo>
                  <a:lnTo>
                    <a:pt x="0" y="0"/>
                  </a:lnTo>
                </a:path>
              </a:pathLst>
            </a:custGeom>
            <a:ln w="38100">
              <a:solidFill>
                <a:srgbClr val="9BC6CF"/>
              </a:solidFill>
            </a:ln>
          </p:spPr>
          <p:txBody>
            <a:bodyPr wrap="square" lIns="0" tIns="0" rIns="0" bIns="0" rtlCol="0"/>
            <a:lstStyle/>
            <a:p>
              <a:endParaRPr/>
            </a:p>
          </p:txBody>
        </p:sp>
        <p:pic>
          <p:nvPicPr>
            <p:cNvPr id="23" name="object 23"/>
            <p:cNvPicPr/>
            <p:nvPr/>
          </p:nvPicPr>
          <p:blipFill>
            <a:blip r:embed="rId6" cstate="print"/>
            <a:stretch>
              <a:fillRect/>
            </a:stretch>
          </p:blipFill>
          <p:spPr>
            <a:xfrm>
              <a:off x="8534400" y="3308591"/>
              <a:ext cx="797064" cy="1016520"/>
            </a:xfrm>
            <a:prstGeom prst="rect">
              <a:avLst/>
            </a:prstGeom>
          </p:spPr>
        </p:pic>
        <p:sp>
          <p:nvSpPr>
            <p:cNvPr id="24" name="object 24"/>
            <p:cNvSpPr/>
            <p:nvPr/>
          </p:nvSpPr>
          <p:spPr>
            <a:xfrm>
              <a:off x="8821419" y="3686555"/>
              <a:ext cx="228600" cy="577215"/>
            </a:xfrm>
            <a:custGeom>
              <a:avLst/>
              <a:gdLst/>
              <a:ahLst/>
              <a:cxnLst/>
              <a:rect l="l" t="t" r="r" b="b"/>
              <a:pathLst>
                <a:path w="228600" h="577214">
                  <a:moveTo>
                    <a:pt x="152441" y="380957"/>
                  </a:moveTo>
                  <a:lnTo>
                    <a:pt x="76241" y="381042"/>
                  </a:lnTo>
                  <a:lnTo>
                    <a:pt x="76453" y="576961"/>
                  </a:lnTo>
                  <a:lnTo>
                    <a:pt x="152653" y="576834"/>
                  </a:lnTo>
                  <a:lnTo>
                    <a:pt x="152441" y="380957"/>
                  </a:lnTo>
                  <a:close/>
                </a:path>
                <a:path w="228600" h="577214">
                  <a:moveTo>
                    <a:pt x="113791" y="0"/>
                  </a:moveTo>
                  <a:lnTo>
                    <a:pt x="0" y="381127"/>
                  </a:lnTo>
                  <a:lnTo>
                    <a:pt x="76241" y="381042"/>
                  </a:lnTo>
                  <a:lnTo>
                    <a:pt x="76200" y="342900"/>
                  </a:lnTo>
                  <a:lnTo>
                    <a:pt x="217153" y="342900"/>
                  </a:lnTo>
                  <a:lnTo>
                    <a:pt x="113791"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600" y="380873"/>
                  </a:lnTo>
                  <a:lnTo>
                    <a:pt x="217153" y="342900"/>
                  </a:lnTo>
                  <a:close/>
                </a:path>
              </a:pathLst>
            </a:custGeom>
            <a:solidFill>
              <a:srgbClr val="9BC6CF"/>
            </a:solidFill>
          </p:spPr>
          <p:txBody>
            <a:bodyPr wrap="square" lIns="0" tIns="0" rIns="0" bIns="0" rtlCol="0"/>
            <a:lstStyle/>
            <a:p>
              <a:endParaRPr/>
            </a:p>
          </p:txBody>
        </p:sp>
      </p:grpSp>
      <p:sp>
        <p:nvSpPr>
          <p:cNvPr id="25" name="object 25"/>
          <p:cNvSpPr txBox="1"/>
          <p:nvPr/>
        </p:nvSpPr>
        <p:spPr>
          <a:xfrm>
            <a:off x="1775650" y="2180335"/>
            <a:ext cx="2842895" cy="299720"/>
          </a:xfrm>
          <a:prstGeom prst="rect">
            <a:avLst/>
          </a:prstGeom>
        </p:spPr>
        <p:txBody>
          <a:bodyPr vert="horz" wrap="square" lIns="0" tIns="12700" rIns="0" bIns="0" rtlCol="0">
            <a:spAutoFit/>
          </a:bodyPr>
          <a:lstStyle/>
          <a:p>
            <a:pPr marR="635" algn="ctr">
              <a:lnSpc>
                <a:spcPct val="100000"/>
              </a:lnSpc>
              <a:spcBef>
                <a:spcPts val="100"/>
              </a:spcBef>
            </a:pPr>
            <a:r>
              <a:rPr sz="1800" spc="-20" dirty="0">
                <a:solidFill>
                  <a:srgbClr val="FFFFFF"/>
                </a:solidFill>
                <a:latin typeface="Arial"/>
                <a:cs typeface="Arial"/>
              </a:rPr>
              <a:t>FÖRE</a:t>
            </a:r>
            <a:endParaRPr sz="1800">
              <a:latin typeface="Arial"/>
              <a:cs typeface="Arial"/>
            </a:endParaRPr>
          </a:p>
        </p:txBody>
      </p:sp>
      <p:grpSp>
        <p:nvGrpSpPr>
          <p:cNvPr id="26" name="object 26"/>
          <p:cNvGrpSpPr/>
          <p:nvPr/>
        </p:nvGrpSpPr>
        <p:grpSpPr>
          <a:xfrm>
            <a:off x="4584191" y="2096985"/>
            <a:ext cx="2933700" cy="572135"/>
            <a:chOff x="4584191" y="2096985"/>
            <a:chExt cx="2933700" cy="572135"/>
          </a:xfrm>
        </p:grpSpPr>
        <p:pic>
          <p:nvPicPr>
            <p:cNvPr id="27" name="object 27"/>
            <p:cNvPicPr/>
            <p:nvPr/>
          </p:nvPicPr>
          <p:blipFill>
            <a:blip r:embed="rId4" cstate="print"/>
            <a:stretch>
              <a:fillRect/>
            </a:stretch>
          </p:blipFill>
          <p:spPr>
            <a:xfrm>
              <a:off x="4584191" y="2096985"/>
              <a:ext cx="2933700" cy="512102"/>
            </a:xfrm>
            <a:prstGeom prst="rect">
              <a:avLst/>
            </a:prstGeom>
          </p:spPr>
        </p:pic>
        <p:pic>
          <p:nvPicPr>
            <p:cNvPr id="28" name="object 28"/>
            <p:cNvPicPr/>
            <p:nvPr/>
          </p:nvPicPr>
          <p:blipFill>
            <a:blip r:embed="rId7" cstate="print"/>
            <a:stretch>
              <a:fillRect/>
            </a:stretch>
          </p:blipFill>
          <p:spPr>
            <a:xfrm>
              <a:off x="5468111" y="2107679"/>
              <a:ext cx="1165860" cy="560844"/>
            </a:xfrm>
            <a:prstGeom prst="rect">
              <a:avLst/>
            </a:prstGeom>
          </p:spPr>
        </p:pic>
        <p:sp>
          <p:nvSpPr>
            <p:cNvPr id="29" name="object 29"/>
            <p:cNvSpPr/>
            <p:nvPr/>
          </p:nvSpPr>
          <p:spPr>
            <a:xfrm>
              <a:off x="4631435" y="2124456"/>
              <a:ext cx="2844165" cy="422275"/>
            </a:xfrm>
            <a:custGeom>
              <a:avLst/>
              <a:gdLst/>
              <a:ahLst/>
              <a:cxnLst/>
              <a:rect l="l" t="t" r="r" b="b"/>
              <a:pathLst>
                <a:path w="2844165" h="422275">
                  <a:moveTo>
                    <a:pt x="2843784" y="0"/>
                  </a:moveTo>
                  <a:lnTo>
                    <a:pt x="0" y="0"/>
                  </a:lnTo>
                  <a:lnTo>
                    <a:pt x="0" y="422148"/>
                  </a:lnTo>
                  <a:lnTo>
                    <a:pt x="2843784" y="422148"/>
                  </a:lnTo>
                  <a:lnTo>
                    <a:pt x="2843784" y="0"/>
                  </a:lnTo>
                  <a:close/>
                </a:path>
              </a:pathLst>
            </a:custGeom>
            <a:solidFill>
              <a:schemeClr val="accent2"/>
            </a:solidFill>
          </p:spPr>
          <p:txBody>
            <a:bodyPr wrap="square" lIns="0" tIns="0" rIns="0" bIns="0" rtlCol="0"/>
            <a:lstStyle/>
            <a:p>
              <a:endParaRPr/>
            </a:p>
          </p:txBody>
        </p:sp>
        <p:sp>
          <p:nvSpPr>
            <p:cNvPr id="30" name="object 30"/>
            <p:cNvSpPr/>
            <p:nvPr/>
          </p:nvSpPr>
          <p:spPr>
            <a:xfrm>
              <a:off x="4631435" y="2124456"/>
              <a:ext cx="2844165" cy="422275"/>
            </a:xfrm>
            <a:custGeom>
              <a:avLst/>
              <a:gdLst/>
              <a:ahLst/>
              <a:cxnLst/>
              <a:rect l="l" t="t" r="r" b="b"/>
              <a:pathLst>
                <a:path w="2844165" h="422275">
                  <a:moveTo>
                    <a:pt x="0" y="422148"/>
                  </a:moveTo>
                  <a:lnTo>
                    <a:pt x="2843784" y="422148"/>
                  </a:lnTo>
                  <a:lnTo>
                    <a:pt x="2843784" y="0"/>
                  </a:lnTo>
                  <a:lnTo>
                    <a:pt x="0" y="0"/>
                  </a:lnTo>
                  <a:lnTo>
                    <a:pt x="0" y="422148"/>
                  </a:lnTo>
                  <a:close/>
                </a:path>
              </a:pathLst>
            </a:custGeom>
            <a:ln w="9524">
              <a:solidFill>
                <a:srgbClr val="BA9C00"/>
              </a:solidFill>
            </a:ln>
          </p:spPr>
          <p:txBody>
            <a:bodyPr wrap="square" lIns="0" tIns="0" rIns="0" bIns="0" rtlCol="0"/>
            <a:lstStyle/>
            <a:p>
              <a:endParaRPr/>
            </a:p>
          </p:txBody>
        </p:sp>
      </p:grpSp>
      <p:sp>
        <p:nvSpPr>
          <p:cNvPr id="31" name="object 31"/>
          <p:cNvSpPr txBox="1"/>
          <p:nvPr/>
        </p:nvSpPr>
        <p:spPr>
          <a:xfrm>
            <a:off x="4627816" y="2180335"/>
            <a:ext cx="2853055" cy="299720"/>
          </a:xfrm>
          <a:prstGeom prst="rect">
            <a:avLst/>
          </a:prstGeom>
        </p:spPr>
        <p:txBody>
          <a:bodyPr vert="horz" wrap="square" lIns="0" tIns="12700" rIns="0" bIns="0" rtlCol="0">
            <a:spAutoFit/>
          </a:bodyPr>
          <a:lstStyle/>
          <a:p>
            <a:pPr marL="1905" algn="ctr">
              <a:lnSpc>
                <a:spcPct val="100000"/>
              </a:lnSpc>
              <a:spcBef>
                <a:spcPts val="100"/>
              </a:spcBef>
            </a:pPr>
            <a:r>
              <a:rPr sz="1800" spc="-10" dirty="0">
                <a:solidFill>
                  <a:schemeClr val="bg1"/>
                </a:solidFill>
                <a:latin typeface="Arial"/>
                <a:cs typeface="Arial"/>
              </a:rPr>
              <a:t>UNDER</a:t>
            </a:r>
            <a:endParaRPr sz="1800" dirty="0">
              <a:solidFill>
                <a:schemeClr val="bg1"/>
              </a:solidFill>
              <a:latin typeface="Arial"/>
              <a:cs typeface="Arial"/>
            </a:endParaRPr>
          </a:p>
        </p:txBody>
      </p:sp>
      <p:grpSp>
        <p:nvGrpSpPr>
          <p:cNvPr id="32" name="object 32"/>
          <p:cNvGrpSpPr/>
          <p:nvPr/>
        </p:nvGrpSpPr>
        <p:grpSpPr>
          <a:xfrm>
            <a:off x="7447788" y="2096985"/>
            <a:ext cx="2933700" cy="572135"/>
            <a:chOff x="7447788" y="2096985"/>
            <a:chExt cx="2933700" cy="572135"/>
          </a:xfrm>
        </p:grpSpPr>
        <p:pic>
          <p:nvPicPr>
            <p:cNvPr id="33" name="object 33"/>
            <p:cNvPicPr/>
            <p:nvPr/>
          </p:nvPicPr>
          <p:blipFill>
            <a:blip r:embed="rId4" cstate="print"/>
            <a:stretch>
              <a:fillRect/>
            </a:stretch>
          </p:blipFill>
          <p:spPr>
            <a:xfrm>
              <a:off x="7447788" y="2096985"/>
              <a:ext cx="2933700" cy="512102"/>
            </a:xfrm>
            <a:prstGeom prst="rect">
              <a:avLst/>
            </a:prstGeom>
          </p:spPr>
        </p:pic>
        <p:pic>
          <p:nvPicPr>
            <p:cNvPr id="34" name="object 34"/>
            <p:cNvPicPr/>
            <p:nvPr/>
          </p:nvPicPr>
          <p:blipFill>
            <a:blip r:embed="rId8" cstate="print"/>
            <a:stretch>
              <a:fillRect/>
            </a:stretch>
          </p:blipFill>
          <p:spPr>
            <a:xfrm>
              <a:off x="8360663" y="2107679"/>
              <a:ext cx="1106436" cy="560844"/>
            </a:xfrm>
            <a:prstGeom prst="rect">
              <a:avLst/>
            </a:prstGeom>
          </p:spPr>
        </p:pic>
        <p:sp>
          <p:nvSpPr>
            <p:cNvPr id="35" name="object 35"/>
            <p:cNvSpPr/>
            <p:nvPr/>
          </p:nvSpPr>
          <p:spPr>
            <a:xfrm>
              <a:off x="7495032" y="2124456"/>
              <a:ext cx="2844165" cy="422275"/>
            </a:xfrm>
            <a:custGeom>
              <a:avLst/>
              <a:gdLst/>
              <a:ahLst/>
              <a:cxnLst/>
              <a:rect l="l" t="t" r="r" b="b"/>
              <a:pathLst>
                <a:path w="2844165" h="422275">
                  <a:moveTo>
                    <a:pt x="0" y="422148"/>
                  </a:moveTo>
                  <a:lnTo>
                    <a:pt x="2843783" y="422148"/>
                  </a:lnTo>
                  <a:lnTo>
                    <a:pt x="2843783" y="0"/>
                  </a:lnTo>
                  <a:lnTo>
                    <a:pt x="0" y="0"/>
                  </a:lnTo>
                  <a:lnTo>
                    <a:pt x="0" y="422148"/>
                  </a:lnTo>
                  <a:close/>
                </a:path>
              </a:pathLst>
            </a:custGeom>
            <a:ln w="9524">
              <a:solidFill>
                <a:srgbClr val="9BC6CF"/>
              </a:solidFill>
            </a:ln>
          </p:spPr>
          <p:txBody>
            <a:bodyPr wrap="square" lIns="0" tIns="0" rIns="0" bIns="0" rtlCol="0"/>
            <a:lstStyle/>
            <a:p>
              <a:endParaRPr/>
            </a:p>
          </p:txBody>
        </p:sp>
      </p:grpSp>
      <p:sp>
        <p:nvSpPr>
          <p:cNvPr id="36" name="object 36"/>
          <p:cNvSpPr txBox="1"/>
          <p:nvPr/>
        </p:nvSpPr>
        <p:spPr>
          <a:xfrm>
            <a:off x="7495031" y="2124455"/>
            <a:ext cx="2844165" cy="422275"/>
          </a:xfrm>
          <a:prstGeom prst="rect">
            <a:avLst/>
          </a:prstGeom>
          <a:solidFill>
            <a:srgbClr val="C3DDE1"/>
          </a:solidFill>
        </p:spPr>
        <p:txBody>
          <a:bodyPr vert="horz" wrap="square" lIns="0" tIns="68580" rIns="0" bIns="0" rtlCol="0">
            <a:spAutoFit/>
          </a:bodyPr>
          <a:lstStyle/>
          <a:p>
            <a:pPr marL="1270" algn="ctr">
              <a:lnSpc>
                <a:spcPct val="100000"/>
              </a:lnSpc>
              <a:spcBef>
                <a:spcPts val="540"/>
              </a:spcBef>
            </a:pPr>
            <a:r>
              <a:rPr sz="1800" spc="-10" dirty="0">
                <a:solidFill>
                  <a:srgbClr val="2C5A75"/>
                </a:solidFill>
                <a:latin typeface="Arial"/>
                <a:cs typeface="Arial"/>
              </a:rPr>
              <a:t>EFTER</a:t>
            </a:r>
            <a:endParaRPr sz="1800">
              <a:latin typeface="Arial"/>
              <a:cs typeface="Arial"/>
            </a:endParaRPr>
          </a:p>
        </p:txBody>
      </p:sp>
      <p:sp>
        <p:nvSpPr>
          <p:cNvPr id="37" name="object 37"/>
          <p:cNvSpPr txBox="1"/>
          <p:nvPr/>
        </p:nvSpPr>
        <p:spPr>
          <a:xfrm>
            <a:off x="1779270" y="4470653"/>
            <a:ext cx="8560435" cy="646430"/>
          </a:xfrm>
          <a:prstGeom prst="rect">
            <a:avLst/>
          </a:prstGeom>
          <a:ln w="19050">
            <a:solidFill>
              <a:srgbClr val="9BC6CF"/>
            </a:solidFill>
          </a:ln>
        </p:spPr>
        <p:txBody>
          <a:bodyPr vert="horz" wrap="square" lIns="0" tIns="4445" rIns="0" bIns="0" rtlCol="0">
            <a:spAutoFit/>
          </a:bodyPr>
          <a:lstStyle/>
          <a:p>
            <a:pPr>
              <a:lnSpc>
                <a:spcPct val="100000"/>
              </a:lnSpc>
              <a:spcBef>
                <a:spcPts val="35"/>
              </a:spcBef>
            </a:pPr>
            <a:endParaRPr sz="1500">
              <a:latin typeface="Times New Roman"/>
              <a:cs typeface="Times New Roman"/>
            </a:endParaRPr>
          </a:p>
          <a:p>
            <a:pPr marL="5080" algn="ctr">
              <a:lnSpc>
                <a:spcPct val="100000"/>
              </a:lnSpc>
            </a:pPr>
            <a:r>
              <a:rPr sz="1200" b="1" dirty="0">
                <a:solidFill>
                  <a:srgbClr val="FFFFFF"/>
                </a:solidFill>
                <a:latin typeface="Arial"/>
                <a:cs typeface="Arial"/>
              </a:rPr>
              <a:t>Aktiviteter</a:t>
            </a:r>
            <a:r>
              <a:rPr sz="1200" b="1" spc="25" dirty="0">
                <a:solidFill>
                  <a:srgbClr val="FFFFFF"/>
                </a:solidFill>
                <a:latin typeface="Arial"/>
                <a:cs typeface="Arial"/>
              </a:rPr>
              <a:t> </a:t>
            </a:r>
            <a:r>
              <a:rPr sz="1200" b="1" dirty="0">
                <a:solidFill>
                  <a:srgbClr val="FFFFFF"/>
                </a:solidFill>
                <a:latin typeface="Arial"/>
                <a:cs typeface="Arial"/>
              </a:rPr>
              <a:t>som</a:t>
            </a:r>
            <a:r>
              <a:rPr sz="1200" b="1" spc="-20" dirty="0">
                <a:solidFill>
                  <a:srgbClr val="FFFFFF"/>
                </a:solidFill>
                <a:latin typeface="Arial"/>
                <a:cs typeface="Arial"/>
              </a:rPr>
              <a:t> </a:t>
            </a:r>
            <a:r>
              <a:rPr sz="1200" b="1" dirty="0">
                <a:solidFill>
                  <a:srgbClr val="FFFFFF"/>
                </a:solidFill>
                <a:latin typeface="Arial"/>
                <a:cs typeface="Arial"/>
              </a:rPr>
              <a:t>påverkar</a:t>
            </a:r>
            <a:r>
              <a:rPr sz="1200" b="1" spc="-40" dirty="0">
                <a:solidFill>
                  <a:srgbClr val="FFFFFF"/>
                </a:solidFill>
                <a:latin typeface="Arial"/>
                <a:cs typeface="Arial"/>
              </a:rPr>
              <a:t> </a:t>
            </a:r>
            <a:r>
              <a:rPr sz="1200" b="1" dirty="0">
                <a:solidFill>
                  <a:srgbClr val="FFFFFF"/>
                </a:solidFill>
                <a:latin typeface="Arial"/>
                <a:cs typeface="Arial"/>
              </a:rPr>
              <a:t>målgruppen</a:t>
            </a:r>
            <a:r>
              <a:rPr sz="1200" b="1" spc="-10" dirty="0">
                <a:solidFill>
                  <a:srgbClr val="FFFFFF"/>
                </a:solidFill>
                <a:latin typeface="Arial"/>
                <a:cs typeface="Arial"/>
              </a:rPr>
              <a:t> </a:t>
            </a:r>
            <a:r>
              <a:rPr sz="1200" b="1" dirty="0">
                <a:solidFill>
                  <a:srgbClr val="FFFFFF"/>
                </a:solidFill>
                <a:latin typeface="Arial"/>
                <a:cs typeface="Arial"/>
              </a:rPr>
              <a:t>på</a:t>
            </a:r>
            <a:r>
              <a:rPr sz="1200" b="1" spc="-5" dirty="0">
                <a:solidFill>
                  <a:srgbClr val="FFFFFF"/>
                </a:solidFill>
                <a:latin typeface="Arial"/>
                <a:cs typeface="Arial"/>
              </a:rPr>
              <a:t> </a:t>
            </a:r>
            <a:r>
              <a:rPr sz="1200" b="1" dirty="0">
                <a:solidFill>
                  <a:srgbClr val="FFFFFF"/>
                </a:solidFill>
                <a:latin typeface="Arial"/>
                <a:cs typeface="Arial"/>
              </a:rPr>
              <a:t>kort</a:t>
            </a:r>
            <a:r>
              <a:rPr sz="1200" b="1" spc="-25" dirty="0">
                <a:solidFill>
                  <a:srgbClr val="FFFFFF"/>
                </a:solidFill>
                <a:latin typeface="Arial"/>
                <a:cs typeface="Arial"/>
              </a:rPr>
              <a:t> </a:t>
            </a:r>
            <a:r>
              <a:rPr sz="1200" b="1" dirty="0">
                <a:solidFill>
                  <a:srgbClr val="FFFFFF"/>
                </a:solidFill>
                <a:latin typeface="Arial"/>
                <a:cs typeface="Arial"/>
              </a:rPr>
              <a:t>och</a:t>
            </a:r>
            <a:r>
              <a:rPr sz="1200" b="1" spc="-15" dirty="0">
                <a:solidFill>
                  <a:srgbClr val="FFFFFF"/>
                </a:solidFill>
                <a:latin typeface="Arial"/>
                <a:cs typeface="Arial"/>
              </a:rPr>
              <a:t> </a:t>
            </a:r>
            <a:r>
              <a:rPr sz="1200" b="1" dirty="0">
                <a:solidFill>
                  <a:srgbClr val="FFFFFF"/>
                </a:solidFill>
                <a:latin typeface="Arial"/>
                <a:cs typeface="Arial"/>
              </a:rPr>
              <a:t>lång</a:t>
            </a:r>
            <a:r>
              <a:rPr sz="1200" b="1" spc="5" dirty="0">
                <a:solidFill>
                  <a:srgbClr val="FFFFFF"/>
                </a:solidFill>
                <a:latin typeface="Arial"/>
                <a:cs typeface="Arial"/>
              </a:rPr>
              <a:t> </a:t>
            </a:r>
            <a:r>
              <a:rPr sz="1200" b="1" spc="-20" dirty="0">
                <a:solidFill>
                  <a:srgbClr val="FFFFFF"/>
                </a:solidFill>
                <a:latin typeface="Arial"/>
                <a:cs typeface="Arial"/>
              </a:rPr>
              <a:t>sikt</a:t>
            </a:r>
            <a:endParaRPr sz="1200">
              <a:latin typeface="Arial"/>
              <a:cs typeface="Arial"/>
            </a:endParaRPr>
          </a:p>
        </p:txBody>
      </p:sp>
      <p:sp>
        <p:nvSpPr>
          <p:cNvPr id="38" name="object 38"/>
          <p:cNvSpPr txBox="1"/>
          <p:nvPr/>
        </p:nvSpPr>
        <p:spPr>
          <a:xfrm>
            <a:off x="1953260" y="3253816"/>
            <a:ext cx="525780" cy="194310"/>
          </a:xfrm>
          <a:prstGeom prst="rect">
            <a:avLst/>
          </a:prstGeom>
        </p:spPr>
        <p:txBody>
          <a:bodyPr vert="horz" wrap="square" lIns="0" tIns="13335" rIns="0" bIns="0" rtlCol="0">
            <a:spAutoFit/>
          </a:bodyPr>
          <a:lstStyle/>
          <a:p>
            <a:pPr marL="12700">
              <a:lnSpc>
                <a:spcPct val="100000"/>
              </a:lnSpc>
              <a:spcBef>
                <a:spcPts val="105"/>
              </a:spcBef>
            </a:pPr>
            <a:r>
              <a:rPr sz="1100" spc="-10" dirty="0">
                <a:solidFill>
                  <a:srgbClr val="FFFFFF"/>
                </a:solidFill>
                <a:latin typeface="Arial"/>
                <a:cs typeface="Arial"/>
              </a:rPr>
              <a:t>Intresse</a:t>
            </a:r>
            <a:endParaRPr sz="1100">
              <a:latin typeface="Arial"/>
              <a:cs typeface="Arial"/>
            </a:endParaRPr>
          </a:p>
        </p:txBody>
      </p:sp>
      <p:sp>
        <p:nvSpPr>
          <p:cNvPr id="39" name="object 39"/>
          <p:cNvSpPr txBox="1"/>
          <p:nvPr/>
        </p:nvSpPr>
        <p:spPr>
          <a:xfrm>
            <a:off x="2932938" y="3253816"/>
            <a:ext cx="462280" cy="362585"/>
          </a:xfrm>
          <a:prstGeom prst="rect">
            <a:avLst/>
          </a:prstGeom>
        </p:spPr>
        <p:txBody>
          <a:bodyPr vert="horz" wrap="square" lIns="0" tIns="13335" rIns="0" bIns="0" rtlCol="0">
            <a:spAutoFit/>
          </a:bodyPr>
          <a:lstStyle/>
          <a:p>
            <a:pPr marL="12700">
              <a:lnSpc>
                <a:spcPct val="100000"/>
              </a:lnSpc>
              <a:spcBef>
                <a:spcPts val="105"/>
              </a:spcBef>
            </a:pPr>
            <a:r>
              <a:rPr sz="1100" dirty="0">
                <a:solidFill>
                  <a:srgbClr val="FFFFFF"/>
                </a:solidFill>
                <a:latin typeface="Arial"/>
                <a:cs typeface="Arial"/>
              </a:rPr>
              <a:t>Köp</a:t>
            </a:r>
            <a:r>
              <a:rPr sz="1100" spc="-20" dirty="0">
                <a:solidFill>
                  <a:srgbClr val="FFFFFF"/>
                </a:solidFill>
                <a:latin typeface="Arial"/>
                <a:cs typeface="Arial"/>
              </a:rPr>
              <a:t> </a:t>
            </a:r>
            <a:r>
              <a:rPr sz="1100" spc="-25" dirty="0">
                <a:solidFill>
                  <a:srgbClr val="FFFFFF"/>
                </a:solidFill>
                <a:latin typeface="Arial"/>
                <a:cs typeface="Arial"/>
              </a:rPr>
              <a:t>av</a:t>
            </a:r>
            <a:endParaRPr sz="1100">
              <a:latin typeface="Arial"/>
              <a:cs typeface="Arial"/>
            </a:endParaRPr>
          </a:p>
          <a:p>
            <a:pPr marL="65405">
              <a:lnSpc>
                <a:spcPct val="100000"/>
              </a:lnSpc>
              <a:spcBef>
                <a:spcPts val="5"/>
              </a:spcBef>
            </a:pPr>
            <a:r>
              <a:rPr sz="1100" spc="-10" dirty="0">
                <a:solidFill>
                  <a:srgbClr val="FFFFFF"/>
                </a:solidFill>
                <a:latin typeface="Arial"/>
                <a:cs typeface="Arial"/>
              </a:rPr>
              <a:t>biljett</a:t>
            </a:r>
            <a:endParaRPr sz="1100">
              <a:latin typeface="Arial"/>
              <a:cs typeface="Arial"/>
            </a:endParaRPr>
          </a:p>
        </p:txBody>
      </p:sp>
      <p:sp>
        <p:nvSpPr>
          <p:cNvPr id="40" name="object 40"/>
          <p:cNvSpPr txBox="1"/>
          <p:nvPr/>
        </p:nvSpPr>
        <p:spPr>
          <a:xfrm>
            <a:off x="3860419" y="3281298"/>
            <a:ext cx="655320" cy="193675"/>
          </a:xfrm>
          <a:prstGeom prst="rect">
            <a:avLst/>
          </a:prstGeom>
        </p:spPr>
        <p:txBody>
          <a:bodyPr vert="horz" wrap="square" lIns="0" tIns="13335" rIns="0" bIns="0" rtlCol="0">
            <a:spAutoFit/>
          </a:bodyPr>
          <a:lstStyle/>
          <a:p>
            <a:pPr marL="12700">
              <a:lnSpc>
                <a:spcPct val="100000"/>
              </a:lnSpc>
              <a:spcBef>
                <a:spcPts val="105"/>
              </a:spcBef>
            </a:pPr>
            <a:r>
              <a:rPr sz="1100" spc="-10" dirty="0">
                <a:solidFill>
                  <a:srgbClr val="FFFFFF"/>
                </a:solidFill>
                <a:latin typeface="Arial"/>
                <a:cs typeface="Arial"/>
              </a:rPr>
              <a:t>Förväntan</a:t>
            </a:r>
            <a:endParaRPr sz="1100">
              <a:latin typeface="Arial"/>
              <a:cs typeface="Arial"/>
            </a:endParaRPr>
          </a:p>
        </p:txBody>
      </p:sp>
      <p:sp>
        <p:nvSpPr>
          <p:cNvPr id="41" name="object 41"/>
          <p:cNvSpPr txBox="1"/>
          <p:nvPr/>
        </p:nvSpPr>
        <p:spPr>
          <a:xfrm>
            <a:off x="4928742" y="3281298"/>
            <a:ext cx="313690" cy="193675"/>
          </a:xfrm>
          <a:prstGeom prst="rect">
            <a:avLst/>
          </a:prstGeom>
        </p:spPr>
        <p:txBody>
          <a:bodyPr vert="horz" wrap="square" lIns="0" tIns="13335" rIns="0" bIns="0" rtlCol="0">
            <a:spAutoFit/>
          </a:bodyPr>
          <a:lstStyle/>
          <a:p>
            <a:pPr marL="12700">
              <a:lnSpc>
                <a:spcPct val="100000"/>
              </a:lnSpc>
              <a:spcBef>
                <a:spcPts val="105"/>
              </a:spcBef>
            </a:pPr>
            <a:r>
              <a:rPr sz="1100" spc="-20" dirty="0">
                <a:solidFill>
                  <a:srgbClr val="FFFFFF"/>
                </a:solidFill>
                <a:latin typeface="Arial"/>
                <a:cs typeface="Arial"/>
              </a:rPr>
              <a:t>Före</a:t>
            </a:r>
            <a:endParaRPr sz="1100">
              <a:latin typeface="Arial"/>
              <a:cs typeface="Arial"/>
            </a:endParaRPr>
          </a:p>
        </p:txBody>
      </p:sp>
      <p:sp>
        <p:nvSpPr>
          <p:cNvPr id="42" name="object 42"/>
          <p:cNvSpPr txBox="1"/>
          <p:nvPr/>
        </p:nvSpPr>
        <p:spPr>
          <a:xfrm>
            <a:off x="5618226" y="3196589"/>
            <a:ext cx="897890" cy="1243965"/>
          </a:xfrm>
          <a:prstGeom prst="rect">
            <a:avLst/>
          </a:prstGeom>
          <a:ln w="28575">
            <a:solidFill>
              <a:schemeClr val="accent2"/>
            </a:solidFill>
          </a:ln>
        </p:spPr>
        <p:txBody>
          <a:bodyPr vert="horz" wrap="square" lIns="0" tIns="97790" rIns="0" bIns="0" rtlCol="0">
            <a:spAutoFit/>
          </a:bodyPr>
          <a:lstStyle/>
          <a:p>
            <a:pPr marL="260350">
              <a:lnSpc>
                <a:spcPct val="100000"/>
              </a:lnSpc>
              <a:spcBef>
                <a:spcPts val="770"/>
              </a:spcBef>
            </a:pPr>
            <a:r>
              <a:rPr sz="1100" spc="-20" dirty="0">
                <a:solidFill>
                  <a:srgbClr val="FFFFFF"/>
                </a:solidFill>
                <a:latin typeface="Arial"/>
                <a:cs typeface="Arial"/>
              </a:rPr>
              <a:t>Under</a:t>
            </a:r>
            <a:endParaRPr sz="1100">
              <a:latin typeface="Arial"/>
              <a:cs typeface="Arial"/>
            </a:endParaRPr>
          </a:p>
        </p:txBody>
      </p:sp>
      <p:sp>
        <p:nvSpPr>
          <p:cNvPr id="43" name="object 43"/>
          <p:cNvSpPr txBox="1"/>
          <p:nvPr/>
        </p:nvSpPr>
        <p:spPr>
          <a:xfrm>
            <a:off x="6865746" y="3297682"/>
            <a:ext cx="323850" cy="193675"/>
          </a:xfrm>
          <a:prstGeom prst="rect">
            <a:avLst/>
          </a:prstGeom>
        </p:spPr>
        <p:txBody>
          <a:bodyPr vert="horz" wrap="square" lIns="0" tIns="13335" rIns="0" bIns="0" rtlCol="0">
            <a:spAutoFit/>
          </a:bodyPr>
          <a:lstStyle/>
          <a:p>
            <a:pPr marL="12700">
              <a:lnSpc>
                <a:spcPct val="100000"/>
              </a:lnSpc>
              <a:spcBef>
                <a:spcPts val="105"/>
              </a:spcBef>
            </a:pPr>
            <a:r>
              <a:rPr sz="1100" spc="-10" dirty="0">
                <a:solidFill>
                  <a:srgbClr val="FFFFFF"/>
                </a:solidFill>
                <a:latin typeface="Arial"/>
                <a:cs typeface="Arial"/>
              </a:rPr>
              <a:t>Efter</a:t>
            </a:r>
            <a:endParaRPr sz="1100">
              <a:latin typeface="Arial"/>
              <a:cs typeface="Arial"/>
            </a:endParaRPr>
          </a:p>
        </p:txBody>
      </p:sp>
      <p:grpSp>
        <p:nvGrpSpPr>
          <p:cNvPr id="44" name="object 44"/>
          <p:cNvGrpSpPr/>
          <p:nvPr/>
        </p:nvGrpSpPr>
        <p:grpSpPr>
          <a:xfrm>
            <a:off x="1799844" y="3308591"/>
            <a:ext cx="5624195" cy="1016635"/>
            <a:chOff x="1799844" y="3308591"/>
            <a:chExt cx="5624195" cy="1016635"/>
          </a:xfrm>
        </p:grpSpPr>
        <p:pic>
          <p:nvPicPr>
            <p:cNvPr id="45" name="object 45"/>
            <p:cNvPicPr/>
            <p:nvPr/>
          </p:nvPicPr>
          <p:blipFill>
            <a:blip r:embed="rId6" cstate="print"/>
            <a:stretch>
              <a:fillRect/>
            </a:stretch>
          </p:blipFill>
          <p:spPr>
            <a:xfrm>
              <a:off x="1799844" y="3308591"/>
              <a:ext cx="797064" cy="1016520"/>
            </a:xfrm>
            <a:prstGeom prst="rect">
              <a:avLst/>
            </a:prstGeom>
          </p:spPr>
        </p:pic>
        <p:sp>
          <p:nvSpPr>
            <p:cNvPr id="46" name="object 46"/>
            <p:cNvSpPr/>
            <p:nvPr/>
          </p:nvSpPr>
          <p:spPr>
            <a:xfrm>
              <a:off x="2086864" y="3686556"/>
              <a:ext cx="228600" cy="577215"/>
            </a:xfrm>
            <a:custGeom>
              <a:avLst/>
              <a:gdLst/>
              <a:ahLst/>
              <a:cxnLst/>
              <a:rect l="l" t="t" r="r" b="b"/>
              <a:pathLst>
                <a:path w="228600" h="577214">
                  <a:moveTo>
                    <a:pt x="152441" y="380957"/>
                  </a:moveTo>
                  <a:lnTo>
                    <a:pt x="76241" y="381042"/>
                  </a:lnTo>
                  <a:lnTo>
                    <a:pt x="76454" y="576961"/>
                  </a:lnTo>
                  <a:lnTo>
                    <a:pt x="152654" y="576834"/>
                  </a:lnTo>
                  <a:lnTo>
                    <a:pt x="152441" y="380957"/>
                  </a:lnTo>
                  <a:close/>
                </a:path>
                <a:path w="228600" h="577214">
                  <a:moveTo>
                    <a:pt x="113792" y="0"/>
                  </a:moveTo>
                  <a:lnTo>
                    <a:pt x="0" y="381127"/>
                  </a:lnTo>
                  <a:lnTo>
                    <a:pt x="76241" y="381042"/>
                  </a:lnTo>
                  <a:lnTo>
                    <a:pt x="76200" y="342900"/>
                  </a:lnTo>
                  <a:lnTo>
                    <a:pt x="217153" y="342900"/>
                  </a:lnTo>
                  <a:lnTo>
                    <a:pt x="113792"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600" y="380873"/>
                  </a:lnTo>
                  <a:lnTo>
                    <a:pt x="217153" y="342900"/>
                  </a:lnTo>
                  <a:close/>
                </a:path>
              </a:pathLst>
            </a:custGeom>
            <a:solidFill>
              <a:srgbClr val="9BC6CF"/>
            </a:solidFill>
          </p:spPr>
          <p:txBody>
            <a:bodyPr wrap="square" lIns="0" tIns="0" rIns="0" bIns="0" rtlCol="0"/>
            <a:lstStyle/>
            <a:p>
              <a:endParaRPr/>
            </a:p>
          </p:txBody>
        </p:sp>
        <p:pic>
          <p:nvPicPr>
            <p:cNvPr id="47" name="object 47"/>
            <p:cNvPicPr/>
            <p:nvPr/>
          </p:nvPicPr>
          <p:blipFill>
            <a:blip r:embed="rId6" cstate="print"/>
            <a:stretch>
              <a:fillRect/>
            </a:stretch>
          </p:blipFill>
          <p:spPr>
            <a:xfrm>
              <a:off x="4689348" y="3308591"/>
              <a:ext cx="797064" cy="1016520"/>
            </a:xfrm>
            <a:prstGeom prst="rect">
              <a:avLst/>
            </a:prstGeom>
          </p:spPr>
        </p:pic>
        <p:sp>
          <p:nvSpPr>
            <p:cNvPr id="48" name="object 48"/>
            <p:cNvSpPr/>
            <p:nvPr/>
          </p:nvSpPr>
          <p:spPr>
            <a:xfrm>
              <a:off x="4976367" y="3686556"/>
              <a:ext cx="228600" cy="577215"/>
            </a:xfrm>
            <a:custGeom>
              <a:avLst/>
              <a:gdLst/>
              <a:ahLst/>
              <a:cxnLst/>
              <a:rect l="l" t="t" r="r" b="b"/>
              <a:pathLst>
                <a:path w="228600" h="577214">
                  <a:moveTo>
                    <a:pt x="152441" y="380957"/>
                  </a:moveTo>
                  <a:lnTo>
                    <a:pt x="76241" y="381042"/>
                  </a:lnTo>
                  <a:lnTo>
                    <a:pt x="76454" y="576961"/>
                  </a:lnTo>
                  <a:lnTo>
                    <a:pt x="152654" y="576834"/>
                  </a:lnTo>
                  <a:lnTo>
                    <a:pt x="152441" y="380957"/>
                  </a:lnTo>
                  <a:close/>
                </a:path>
                <a:path w="228600" h="577214">
                  <a:moveTo>
                    <a:pt x="113792" y="0"/>
                  </a:moveTo>
                  <a:lnTo>
                    <a:pt x="0" y="381127"/>
                  </a:lnTo>
                  <a:lnTo>
                    <a:pt x="76241" y="381042"/>
                  </a:lnTo>
                  <a:lnTo>
                    <a:pt x="76200" y="342900"/>
                  </a:lnTo>
                  <a:lnTo>
                    <a:pt x="217153" y="342900"/>
                  </a:lnTo>
                  <a:lnTo>
                    <a:pt x="113792"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600" y="380873"/>
                  </a:lnTo>
                  <a:lnTo>
                    <a:pt x="217153" y="342900"/>
                  </a:lnTo>
                  <a:close/>
                </a:path>
              </a:pathLst>
            </a:custGeom>
            <a:solidFill>
              <a:srgbClr val="9BC6CF"/>
            </a:solidFill>
          </p:spPr>
          <p:txBody>
            <a:bodyPr wrap="square" lIns="0" tIns="0" rIns="0" bIns="0" rtlCol="0"/>
            <a:lstStyle/>
            <a:p>
              <a:endParaRPr/>
            </a:p>
          </p:txBody>
        </p:sp>
        <p:pic>
          <p:nvPicPr>
            <p:cNvPr id="49" name="object 49"/>
            <p:cNvPicPr/>
            <p:nvPr/>
          </p:nvPicPr>
          <p:blipFill>
            <a:blip r:embed="rId6" cstate="print"/>
            <a:stretch>
              <a:fillRect/>
            </a:stretch>
          </p:blipFill>
          <p:spPr>
            <a:xfrm>
              <a:off x="3776472" y="3308591"/>
              <a:ext cx="797064" cy="1016520"/>
            </a:xfrm>
            <a:prstGeom prst="rect">
              <a:avLst/>
            </a:prstGeom>
          </p:spPr>
        </p:pic>
        <p:sp>
          <p:nvSpPr>
            <p:cNvPr id="50" name="object 50"/>
            <p:cNvSpPr/>
            <p:nvPr/>
          </p:nvSpPr>
          <p:spPr>
            <a:xfrm>
              <a:off x="4063492" y="3686556"/>
              <a:ext cx="228600" cy="577215"/>
            </a:xfrm>
            <a:custGeom>
              <a:avLst/>
              <a:gdLst/>
              <a:ahLst/>
              <a:cxnLst/>
              <a:rect l="l" t="t" r="r" b="b"/>
              <a:pathLst>
                <a:path w="228600" h="577214">
                  <a:moveTo>
                    <a:pt x="152441" y="380957"/>
                  </a:moveTo>
                  <a:lnTo>
                    <a:pt x="76241" y="381042"/>
                  </a:lnTo>
                  <a:lnTo>
                    <a:pt x="76454" y="576961"/>
                  </a:lnTo>
                  <a:lnTo>
                    <a:pt x="152654" y="576834"/>
                  </a:lnTo>
                  <a:lnTo>
                    <a:pt x="152441" y="380957"/>
                  </a:lnTo>
                  <a:close/>
                </a:path>
                <a:path w="228600" h="577214">
                  <a:moveTo>
                    <a:pt x="113792" y="0"/>
                  </a:moveTo>
                  <a:lnTo>
                    <a:pt x="0" y="381127"/>
                  </a:lnTo>
                  <a:lnTo>
                    <a:pt x="76241" y="381042"/>
                  </a:lnTo>
                  <a:lnTo>
                    <a:pt x="76200" y="342900"/>
                  </a:lnTo>
                  <a:lnTo>
                    <a:pt x="217153" y="342900"/>
                  </a:lnTo>
                  <a:lnTo>
                    <a:pt x="113792"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600" y="380873"/>
                  </a:lnTo>
                  <a:lnTo>
                    <a:pt x="217153" y="342900"/>
                  </a:lnTo>
                  <a:close/>
                </a:path>
              </a:pathLst>
            </a:custGeom>
            <a:solidFill>
              <a:srgbClr val="9BC6CF"/>
            </a:solidFill>
          </p:spPr>
          <p:txBody>
            <a:bodyPr wrap="square" lIns="0" tIns="0" rIns="0" bIns="0" rtlCol="0"/>
            <a:lstStyle/>
            <a:p>
              <a:endParaRPr/>
            </a:p>
          </p:txBody>
        </p:sp>
        <p:pic>
          <p:nvPicPr>
            <p:cNvPr id="51" name="object 51"/>
            <p:cNvPicPr/>
            <p:nvPr/>
          </p:nvPicPr>
          <p:blipFill>
            <a:blip r:embed="rId6" cstate="print"/>
            <a:stretch>
              <a:fillRect/>
            </a:stretch>
          </p:blipFill>
          <p:spPr>
            <a:xfrm>
              <a:off x="6626352" y="3308591"/>
              <a:ext cx="797064" cy="1016520"/>
            </a:xfrm>
            <a:prstGeom prst="rect">
              <a:avLst/>
            </a:prstGeom>
          </p:spPr>
        </p:pic>
        <p:sp>
          <p:nvSpPr>
            <p:cNvPr id="52" name="object 52"/>
            <p:cNvSpPr/>
            <p:nvPr/>
          </p:nvSpPr>
          <p:spPr>
            <a:xfrm>
              <a:off x="6913372" y="3686556"/>
              <a:ext cx="228600" cy="577215"/>
            </a:xfrm>
            <a:custGeom>
              <a:avLst/>
              <a:gdLst/>
              <a:ahLst/>
              <a:cxnLst/>
              <a:rect l="l" t="t" r="r" b="b"/>
              <a:pathLst>
                <a:path w="228600" h="577214">
                  <a:moveTo>
                    <a:pt x="152441" y="380957"/>
                  </a:moveTo>
                  <a:lnTo>
                    <a:pt x="76241" y="381042"/>
                  </a:lnTo>
                  <a:lnTo>
                    <a:pt x="76453" y="576961"/>
                  </a:lnTo>
                  <a:lnTo>
                    <a:pt x="152653" y="576834"/>
                  </a:lnTo>
                  <a:lnTo>
                    <a:pt x="152441" y="380957"/>
                  </a:lnTo>
                  <a:close/>
                </a:path>
                <a:path w="228600" h="577214">
                  <a:moveTo>
                    <a:pt x="113792" y="0"/>
                  </a:moveTo>
                  <a:lnTo>
                    <a:pt x="0" y="381127"/>
                  </a:lnTo>
                  <a:lnTo>
                    <a:pt x="76241" y="381042"/>
                  </a:lnTo>
                  <a:lnTo>
                    <a:pt x="76200" y="342900"/>
                  </a:lnTo>
                  <a:lnTo>
                    <a:pt x="217153" y="342900"/>
                  </a:lnTo>
                  <a:lnTo>
                    <a:pt x="113792"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600" y="380873"/>
                  </a:lnTo>
                  <a:lnTo>
                    <a:pt x="217153" y="342900"/>
                  </a:lnTo>
                  <a:close/>
                </a:path>
              </a:pathLst>
            </a:custGeom>
            <a:solidFill>
              <a:srgbClr val="9BC6CF"/>
            </a:solidFill>
          </p:spPr>
          <p:txBody>
            <a:bodyPr wrap="square" lIns="0" tIns="0" rIns="0" bIns="0" rtlCol="0"/>
            <a:lstStyle/>
            <a:p>
              <a:endParaRPr/>
            </a:p>
          </p:txBody>
        </p:sp>
      </p:grpSp>
      <p:sp>
        <p:nvSpPr>
          <p:cNvPr id="53" name="object 53"/>
          <p:cNvSpPr txBox="1"/>
          <p:nvPr/>
        </p:nvSpPr>
        <p:spPr>
          <a:xfrm>
            <a:off x="10328275" y="898652"/>
            <a:ext cx="1480185"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Upplevelseprocessen</a:t>
            </a:r>
            <a:endParaRPr sz="1200">
              <a:latin typeface="Arial"/>
              <a:cs typeface="Arial"/>
            </a:endParaRPr>
          </a:p>
        </p:txBody>
      </p:sp>
      <p:sp>
        <p:nvSpPr>
          <p:cNvPr id="54" name="object 54"/>
          <p:cNvSpPr txBox="1">
            <a:spLocks noGrp="1"/>
          </p:cNvSpPr>
          <p:nvPr>
            <p:ph type="sldNum" sz="quarter" idx="7"/>
          </p:nvPr>
        </p:nvSpPr>
        <p:spPr>
          <a:xfrm>
            <a:off x="11383009" y="6545487"/>
            <a:ext cx="259715" cy="196215"/>
          </a:xfrm>
          <a:prstGeom prst="rect">
            <a:avLst/>
          </a:prstGeom>
        </p:spPr>
        <p:txBody>
          <a:bodyPr vert="horz" wrap="square" lIns="0" tIns="0" rIns="0" bIns="0" rtlCol="0">
            <a:spAutoFit/>
          </a:bodyPr>
          <a:lstStyle>
            <a:defPPr>
              <a:defRPr kern="0"/>
            </a:defPPr>
            <a:lvl1pPr>
              <a:defRPr sz="1200" b="0" i="0">
                <a:solidFill>
                  <a:schemeClr val="bg1"/>
                </a:solidFill>
                <a:latin typeface="Arial"/>
                <a:cs typeface="Arial"/>
              </a:defRPr>
            </a:lvl1pPr>
          </a:lstStyle>
          <a:p>
            <a:pPr marL="38100">
              <a:lnSpc>
                <a:spcPts val="1425"/>
              </a:lnSpc>
            </a:pPr>
            <a:fld id="{81D60167-4931-47E6-BA6A-407CBD079E47}" type="slidenum">
              <a:rPr lang="sv-SE" spc="-25" smtClean="0"/>
              <a:pPr marL="38100">
                <a:lnSpc>
                  <a:spcPts val="1425"/>
                </a:lnSpc>
              </a:pPr>
              <a:t>63</a:t>
            </a:fld>
            <a:endParaRPr spc="-25"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70866" rIns="0" bIns="0" rtlCol="0">
            <a:spAutoFit/>
          </a:bodyPr>
          <a:lstStyle/>
          <a:p>
            <a:pPr marL="12700">
              <a:lnSpc>
                <a:spcPct val="100000"/>
              </a:lnSpc>
              <a:spcBef>
                <a:spcPts val="95"/>
              </a:spcBef>
            </a:pPr>
            <a:r>
              <a:rPr dirty="0"/>
              <a:t>Under</a:t>
            </a:r>
            <a:r>
              <a:rPr spc="-55" dirty="0"/>
              <a:t> </a:t>
            </a:r>
            <a:r>
              <a:rPr dirty="0"/>
              <a:t>evenemanget</a:t>
            </a:r>
            <a:r>
              <a:rPr spc="-30" dirty="0"/>
              <a:t> </a:t>
            </a:r>
            <a:r>
              <a:rPr dirty="0"/>
              <a:t>–</a:t>
            </a:r>
            <a:r>
              <a:rPr spc="-65" dirty="0"/>
              <a:t> </a:t>
            </a:r>
            <a:r>
              <a:rPr dirty="0"/>
              <a:t>i</a:t>
            </a:r>
            <a:r>
              <a:rPr spc="-70" dirty="0"/>
              <a:t> </a:t>
            </a:r>
            <a:r>
              <a:rPr spc="-10" dirty="0"/>
              <a:t>arenan</a:t>
            </a:r>
          </a:p>
        </p:txBody>
      </p:sp>
      <p:sp>
        <p:nvSpPr>
          <p:cNvPr id="5" name="object 5"/>
          <p:cNvSpPr txBox="1">
            <a:spLocks noGrp="1"/>
          </p:cNvSpPr>
          <p:nvPr>
            <p:ph type="sldNum" sz="quarter" idx="7"/>
          </p:nvPr>
        </p:nvSpPr>
        <p:spPr>
          <a:xfrm>
            <a:off x="11383009" y="6545487"/>
            <a:ext cx="259715" cy="196215"/>
          </a:xfrm>
          <a:prstGeom prst="rect">
            <a:avLst/>
          </a:prstGeom>
        </p:spPr>
        <p:txBody>
          <a:bodyPr vert="horz" wrap="square" lIns="0" tIns="0" rIns="0" bIns="0" rtlCol="0">
            <a:spAutoFit/>
          </a:bodyPr>
          <a:lstStyle>
            <a:defPPr>
              <a:defRPr kern="0"/>
            </a:defPPr>
            <a:lvl1pPr>
              <a:defRPr sz="1200" b="0" i="0">
                <a:solidFill>
                  <a:schemeClr val="bg1"/>
                </a:solidFill>
                <a:latin typeface="Arial"/>
                <a:cs typeface="Arial"/>
              </a:defRPr>
            </a:lvl1pPr>
          </a:lstStyle>
          <a:p>
            <a:pPr marL="38100">
              <a:lnSpc>
                <a:spcPts val="1425"/>
              </a:lnSpc>
            </a:pPr>
            <a:fld id="{81D60167-4931-47E6-BA6A-407CBD079E47}" type="slidenum">
              <a:rPr lang="sv-SE" spc="-25" smtClean="0"/>
              <a:pPr marL="38100">
                <a:lnSpc>
                  <a:spcPts val="1425"/>
                </a:lnSpc>
              </a:pPr>
              <a:t>64</a:t>
            </a:fld>
            <a:endParaRPr spc="-25" dirty="0"/>
          </a:p>
        </p:txBody>
      </p:sp>
      <p:sp>
        <p:nvSpPr>
          <p:cNvPr id="3" name="object 3"/>
          <p:cNvSpPr txBox="1">
            <a:spLocks noGrp="1"/>
          </p:cNvSpPr>
          <p:nvPr>
            <p:ph type="body" idx="1"/>
          </p:nvPr>
        </p:nvSpPr>
        <p:spPr>
          <a:xfrm>
            <a:off x="827024" y="2265072"/>
            <a:ext cx="10514965" cy="2195473"/>
          </a:xfrm>
          <a:prstGeom prst="rect">
            <a:avLst/>
          </a:prstGeom>
        </p:spPr>
        <p:txBody>
          <a:bodyPr vert="horz" wrap="square" lIns="0" tIns="119380" rIns="0" bIns="0" rtlCol="0">
            <a:spAutoFit/>
          </a:bodyPr>
          <a:lstStyle/>
          <a:p>
            <a:pPr marL="421005" indent="-408305">
              <a:lnSpc>
                <a:spcPct val="100000"/>
              </a:lnSpc>
              <a:spcBef>
                <a:spcPts val="940"/>
              </a:spcBef>
              <a:buFont typeface="Arial"/>
              <a:buChar char="•"/>
              <a:tabLst>
                <a:tab pos="421005" algn="l"/>
              </a:tabLst>
            </a:pPr>
            <a:r>
              <a:rPr dirty="0"/>
              <a:t>Intervjuer</a:t>
            </a:r>
            <a:r>
              <a:rPr spc="-10" dirty="0"/>
              <a:t> </a:t>
            </a:r>
            <a:r>
              <a:rPr dirty="0"/>
              <a:t>i</a:t>
            </a:r>
            <a:r>
              <a:rPr spc="-60" dirty="0"/>
              <a:t> </a:t>
            </a:r>
            <a:r>
              <a:rPr spc="-10" dirty="0"/>
              <a:t>halvtidspausen</a:t>
            </a:r>
          </a:p>
          <a:p>
            <a:pPr marL="556260">
              <a:lnSpc>
                <a:spcPct val="100000"/>
              </a:lnSpc>
              <a:spcBef>
                <a:spcPts val="640"/>
              </a:spcBef>
              <a:tabLst>
                <a:tab pos="895985" algn="l"/>
              </a:tabLst>
            </a:pPr>
            <a:r>
              <a:rPr sz="1200" b="0" spc="-50" dirty="0">
                <a:latin typeface="Calibri"/>
                <a:cs typeface="Calibri"/>
              </a:rPr>
              <a:t>‒</a:t>
            </a:r>
            <a:r>
              <a:rPr sz="1200" b="0" dirty="0">
                <a:latin typeface="Calibri"/>
                <a:cs typeface="Calibri"/>
              </a:rPr>
              <a:t>	</a:t>
            </a:r>
            <a:r>
              <a:rPr sz="1200" b="0" dirty="0">
                <a:latin typeface="Arial"/>
                <a:cs typeface="Arial"/>
              </a:rPr>
              <a:t>Direkt efter</a:t>
            </a:r>
            <a:r>
              <a:rPr sz="1200" b="0" spc="-30" dirty="0">
                <a:latin typeface="Arial"/>
                <a:cs typeface="Arial"/>
              </a:rPr>
              <a:t> </a:t>
            </a:r>
            <a:r>
              <a:rPr sz="1200" b="0" dirty="0">
                <a:latin typeface="Arial"/>
                <a:cs typeface="Arial"/>
              </a:rPr>
              <a:t>att</a:t>
            </a:r>
            <a:r>
              <a:rPr sz="1200" b="0" spc="-10" dirty="0">
                <a:latin typeface="Arial"/>
                <a:cs typeface="Arial"/>
              </a:rPr>
              <a:t> slutsignalen</a:t>
            </a:r>
            <a:r>
              <a:rPr sz="1200" b="0" spc="-40" dirty="0">
                <a:latin typeface="Arial"/>
                <a:cs typeface="Arial"/>
              </a:rPr>
              <a:t> </a:t>
            </a:r>
            <a:r>
              <a:rPr sz="1200" b="0" dirty="0">
                <a:latin typeface="Arial"/>
                <a:cs typeface="Arial"/>
              </a:rPr>
              <a:t>för</a:t>
            </a:r>
            <a:r>
              <a:rPr sz="1200" b="0" spc="-15" dirty="0">
                <a:latin typeface="Arial"/>
                <a:cs typeface="Arial"/>
              </a:rPr>
              <a:t> </a:t>
            </a:r>
            <a:r>
              <a:rPr sz="1200" b="0" dirty="0">
                <a:latin typeface="Arial"/>
                <a:cs typeface="Arial"/>
              </a:rPr>
              <a:t>den</a:t>
            </a:r>
            <a:r>
              <a:rPr sz="1200" b="0" spc="-20" dirty="0">
                <a:latin typeface="Arial"/>
                <a:cs typeface="Arial"/>
              </a:rPr>
              <a:t> </a:t>
            </a:r>
            <a:r>
              <a:rPr sz="1200" b="0" dirty="0">
                <a:latin typeface="Arial"/>
                <a:cs typeface="Arial"/>
              </a:rPr>
              <a:t>första</a:t>
            </a:r>
            <a:r>
              <a:rPr sz="1200" b="0" spc="-15" dirty="0">
                <a:latin typeface="Arial"/>
                <a:cs typeface="Arial"/>
              </a:rPr>
              <a:t> </a:t>
            </a:r>
            <a:r>
              <a:rPr sz="1200" b="0" dirty="0">
                <a:latin typeface="Arial"/>
                <a:cs typeface="Arial"/>
              </a:rPr>
              <a:t>halvleken</a:t>
            </a:r>
            <a:r>
              <a:rPr sz="1200" b="0" spc="-25" dirty="0">
                <a:latin typeface="Arial"/>
                <a:cs typeface="Arial"/>
              </a:rPr>
              <a:t> </a:t>
            </a:r>
            <a:r>
              <a:rPr sz="1200" b="0" dirty="0">
                <a:latin typeface="Arial"/>
                <a:cs typeface="Arial"/>
              </a:rPr>
              <a:t>har</a:t>
            </a:r>
            <a:r>
              <a:rPr sz="1200" b="0" spc="-15" dirty="0">
                <a:latin typeface="Arial"/>
                <a:cs typeface="Arial"/>
              </a:rPr>
              <a:t> </a:t>
            </a:r>
            <a:r>
              <a:rPr sz="1200" b="0" dirty="0">
                <a:latin typeface="Arial"/>
                <a:cs typeface="Arial"/>
              </a:rPr>
              <a:t>gått sker</a:t>
            </a:r>
            <a:r>
              <a:rPr sz="1200" b="0" spc="-15" dirty="0">
                <a:latin typeface="Arial"/>
                <a:cs typeface="Arial"/>
              </a:rPr>
              <a:t> </a:t>
            </a:r>
            <a:r>
              <a:rPr sz="1200" b="0" dirty="0">
                <a:latin typeface="Arial"/>
                <a:cs typeface="Arial"/>
              </a:rPr>
              <a:t>intervjuer</a:t>
            </a:r>
            <a:r>
              <a:rPr sz="1200" b="0" spc="-15" dirty="0">
                <a:latin typeface="Arial"/>
                <a:cs typeface="Arial"/>
              </a:rPr>
              <a:t> </a:t>
            </a:r>
            <a:r>
              <a:rPr sz="1200" b="0" dirty="0">
                <a:latin typeface="Arial"/>
                <a:cs typeface="Arial"/>
              </a:rPr>
              <a:t>med</a:t>
            </a:r>
            <a:r>
              <a:rPr sz="1200" b="0" spc="-20" dirty="0">
                <a:latin typeface="Arial"/>
                <a:cs typeface="Arial"/>
              </a:rPr>
              <a:t> </a:t>
            </a:r>
            <a:r>
              <a:rPr sz="1200" b="0" dirty="0">
                <a:latin typeface="Arial"/>
                <a:cs typeface="Arial"/>
              </a:rPr>
              <a:t>en</a:t>
            </a:r>
            <a:r>
              <a:rPr sz="1200" b="0" spc="-20" dirty="0">
                <a:latin typeface="Arial"/>
                <a:cs typeface="Arial"/>
              </a:rPr>
              <a:t> </a:t>
            </a:r>
            <a:r>
              <a:rPr sz="1200" b="0" dirty="0">
                <a:latin typeface="Arial"/>
                <a:cs typeface="Arial"/>
              </a:rPr>
              <a:t>spelare</a:t>
            </a:r>
            <a:r>
              <a:rPr sz="1200" b="0" spc="-25" dirty="0">
                <a:latin typeface="Arial"/>
                <a:cs typeface="Arial"/>
              </a:rPr>
              <a:t> </a:t>
            </a:r>
            <a:r>
              <a:rPr sz="1200" b="0" dirty="0">
                <a:latin typeface="Arial"/>
                <a:cs typeface="Arial"/>
              </a:rPr>
              <a:t>från</a:t>
            </a:r>
            <a:r>
              <a:rPr sz="1200" b="0" spc="-20" dirty="0">
                <a:latin typeface="Arial"/>
                <a:cs typeface="Arial"/>
              </a:rPr>
              <a:t> </a:t>
            </a:r>
            <a:r>
              <a:rPr sz="1200" b="0" dirty="0">
                <a:latin typeface="Arial"/>
                <a:cs typeface="Arial"/>
              </a:rPr>
              <a:t>vardera</a:t>
            </a:r>
            <a:r>
              <a:rPr sz="1200" b="0" spc="-10" dirty="0">
                <a:latin typeface="Arial"/>
                <a:cs typeface="Arial"/>
              </a:rPr>
              <a:t> </a:t>
            </a:r>
            <a:r>
              <a:rPr sz="1200" b="0" dirty="0">
                <a:latin typeface="Arial"/>
                <a:cs typeface="Arial"/>
              </a:rPr>
              <a:t>lag</a:t>
            </a:r>
            <a:r>
              <a:rPr sz="1200" b="0" spc="-15" dirty="0">
                <a:latin typeface="Arial"/>
                <a:cs typeface="Arial"/>
              </a:rPr>
              <a:t> </a:t>
            </a:r>
            <a:r>
              <a:rPr sz="1200" b="0" dirty="0">
                <a:latin typeface="Arial"/>
                <a:cs typeface="Arial"/>
              </a:rPr>
              <a:t>för</a:t>
            </a:r>
            <a:r>
              <a:rPr sz="1200" b="0" spc="-15" dirty="0">
                <a:latin typeface="Arial"/>
                <a:cs typeface="Arial"/>
              </a:rPr>
              <a:t> </a:t>
            </a:r>
            <a:r>
              <a:rPr sz="1200" b="0" spc="-10" dirty="0">
                <a:latin typeface="Arial"/>
                <a:cs typeface="Arial"/>
              </a:rPr>
              <a:t>publiken.</a:t>
            </a:r>
            <a:r>
              <a:rPr sz="1200" b="0" spc="-110" dirty="0">
                <a:latin typeface="Arial"/>
                <a:cs typeface="Arial"/>
              </a:rPr>
              <a:t> </a:t>
            </a:r>
            <a:r>
              <a:rPr sz="1200" b="0" dirty="0">
                <a:latin typeface="Arial"/>
                <a:cs typeface="Arial"/>
              </a:rPr>
              <a:t>En</a:t>
            </a:r>
            <a:r>
              <a:rPr sz="1200" b="0" spc="-10" dirty="0">
                <a:latin typeface="Arial"/>
                <a:cs typeface="Arial"/>
              </a:rPr>
              <a:t> </a:t>
            </a:r>
            <a:r>
              <a:rPr sz="1200" b="0" dirty="0">
                <a:latin typeface="Arial"/>
                <a:cs typeface="Arial"/>
              </a:rPr>
              <a:t>matchfunktionär</a:t>
            </a:r>
            <a:r>
              <a:rPr sz="1200" b="0" spc="-25" dirty="0">
                <a:latin typeface="Arial"/>
                <a:cs typeface="Arial"/>
              </a:rPr>
              <a:t> är</a:t>
            </a:r>
            <a:endParaRPr sz="1200" dirty="0">
              <a:latin typeface="Arial"/>
              <a:cs typeface="Arial"/>
            </a:endParaRPr>
          </a:p>
          <a:p>
            <a:pPr marL="896619">
              <a:lnSpc>
                <a:spcPct val="100000"/>
              </a:lnSpc>
              <a:spcBef>
                <a:spcPts val="290"/>
              </a:spcBef>
            </a:pPr>
            <a:r>
              <a:rPr sz="1200" b="0" dirty="0">
                <a:latin typeface="Arial"/>
                <a:cs typeface="Arial"/>
              </a:rPr>
              <a:t>ansvarig</a:t>
            </a:r>
            <a:r>
              <a:rPr sz="1200" b="0" spc="-30" dirty="0">
                <a:latin typeface="Arial"/>
                <a:cs typeface="Arial"/>
              </a:rPr>
              <a:t> </a:t>
            </a:r>
            <a:r>
              <a:rPr sz="1200" b="0" dirty="0">
                <a:latin typeface="Arial"/>
                <a:cs typeface="Arial"/>
              </a:rPr>
              <a:t>för</a:t>
            </a:r>
            <a:r>
              <a:rPr sz="1200" b="0" spc="-20" dirty="0">
                <a:latin typeface="Arial"/>
                <a:cs typeface="Arial"/>
              </a:rPr>
              <a:t> </a:t>
            </a:r>
            <a:r>
              <a:rPr sz="1200" b="0" dirty="0">
                <a:latin typeface="Arial"/>
                <a:cs typeface="Arial"/>
              </a:rPr>
              <a:t>att</a:t>
            </a:r>
            <a:r>
              <a:rPr sz="1200" b="0" spc="-5" dirty="0">
                <a:latin typeface="Arial"/>
                <a:cs typeface="Arial"/>
              </a:rPr>
              <a:t> </a:t>
            </a:r>
            <a:r>
              <a:rPr sz="1200" b="0" dirty="0">
                <a:latin typeface="Arial"/>
                <a:cs typeface="Arial"/>
              </a:rPr>
              <a:t>meddela</a:t>
            </a:r>
            <a:r>
              <a:rPr sz="1200" b="0" spc="-45" dirty="0">
                <a:latin typeface="Arial"/>
                <a:cs typeface="Arial"/>
              </a:rPr>
              <a:t> </a:t>
            </a:r>
            <a:r>
              <a:rPr sz="1200" b="0" dirty="0">
                <a:latin typeface="Arial"/>
                <a:cs typeface="Arial"/>
              </a:rPr>
              <a:t>vardera</a:t>
            </a:r>
            <a:r>
              <a:rPr sz="1200" b="0" spc="-15" dirty="0">
                <a:latin typeface="Arial"/>
                <a:cs typeface="Arial"/>
              </a:rPr>
              <a:t> </a:t>
            </a:r>
            <a:r>
              <a:rPr sz="1200" b="0" dirty="0">
                <a:latin typeface="Arial"/>
                <a:cs typeface="Arial"/>
              </a:rPr>
              <a:t>lags</a:t>
            </a:r>
            <a:r>
              <a:rPr sz="1200" b="0" spc="-15" dirty="0">
                <a:latin typeface="Arial"/>
                <a:cs typeface="Arial"/>
              </a:rPr>
              <a:t> </a:t>
            </a:r>
            <a:r>
              <a:rPr sz="1200" b="0" dirty="0">
                <a:latin typeface="Arial"/>
                <a:cs typeface="Arial"/>
              </a:rPr>
              <a:t>lagledare</a:t>
            </a:r>
            <a:r>
              <a:rPr sz="1200" b="0" spc="-45" dirty="0">
                <a:latin typeface="Arial"/>
                <a:cs typeface="Arial"/>
              </a:rPr>
              <a:t> </a:t>
            </a:r>
            <a:r>
              <a:rPr sz="1200" b="0" dirty="0">
                <a:latin typeface="Arial"/>
                <a:cs typeface="Arial"/>
              </a:rPr>
              <a:t>vilka</a:t>
            </a:r>
            <a:r>
              <a:rPr sz="1200" b="0" spc="15" dirty="0">
                <a:latin typeface="Arial"/>
                <a:cs typeface="Arial"/>
              </a:rPr>
              <a:t> </a:t>
            </a:r>
            <a:r>
              <a:rPr sz="1200" b="0" dirty="0">
                <a:latin typeface="Arial"/>
                <a:cs typeface="Arial"/>
              </a:rPr>
              <a:t>spelare</a:t>
            </a:r>
            <a:r>
              <a:rPr sz="1200" b="0" spc="-35" dirty="0">
                <a:latin typeface="Arial"/>
                <a:cs typeface="Arial"/>
              </a:rPr>
              <a:t> </a:t>
            </a:r>
            <a:r>
              <a:rPr sz="1200" b="0" dirty="0">
                <a:latin typeface="Arial"/>
                <a:cs typeface="Arial"/>
              </a:rPr>
              <a:t>som</a:t>
            </a:r>
            <a:r>
              <a:rPr sz="1200" b="0" spc="-20" dirty="0">
                <a:latin typeface="Arial"/>
                <a:cs typeface="Arial"/>
              </a:rPr>
              <a:t> </a:t>
            </a:r>
            <a:r>
              <a:rPr sz="1200" b="0" dirty="0">
                <a:latin typeface="Arial"/>
                <a:cs typeface="Arial"/>
              </a:rPr>
              <a:t>ska</a:t>
            </a:r>
            <a:r>
              <a:rPr sz="1200" b="0" spc="5" dirty="0">
                <a:latin typeface="Arial"/>
                <a:cs typeface="Arial"/>
              </a:rPr>
              <a:t> </a:t>
            </a:r>
            <a:r>
              <a:rPr sz="1200" b="0" spc="-10" dirty="0">
                <a:latin typeface="Arial"/>
                <a:cs typeface="Arial"/>
              </a:rPr>
              <a:t>intervjuas.</a:t>
            </a:r>
            <a:endParaRPr sz="1200" dirty="0">
              <a:latin typeface="Arial"/>
              <a:cs typeface="Arial"/>
            </a:endParaRPr>
          </a:p>
          <a:p>
            <a:pPr marL="556260">
              <a:lnSpc>
                <a:spcPct val="100000"/>
              </a:lnSpc>
              <a:spcBef>
                <a:spcPts val="580"/>
              </a:spcBef>
              <a:tabLst>
                <a:tab pos="895985" algn="l"/>
              </a:tabLst>
            </a:pPr>
            <a:r>
              <a:rPr sz="1200" b="0" spc="-50" dirty="0">
                <a:latin typeface="Calibri"/>
                <a:cs typeface="Calibri"/>
              </a:rPr>
              <a:t>‒</a:t>
            </a:r>
            <a:r>
              <a:rPr sz="1200" b="0" dirty="0">
                <a:latin typeface="Calibri"/>
                <a:cs typeface="Calibri"/>
              </a:rPr>
              <a:t>	</a:t>
            </a:r>
            <a:r>
              <a:rPr sz="1200" i="1" dirty="0">
                <a:latin typeface="Arial"/>
                <a:cs typeface="Arial"/>
              </a:rPr>
              <a:t>Aktivitet:</a:t>
            </a:r>
            <a:r>
              <a:rPr sz="1200" i="1" spc="-30" dirty="0">
                <a:latin typeface="Arial"/>
                <a:cs typeface="Arial"/>
              </a:rPr>
              <a:t> </a:t>
            </a:r>
            <a:r>
              <a:rPr sz="1200" i="1" dirty="0">
                <a:latin typeface="Arial"/>
                <a:cs typeface="Arial"/>
              </a:rPr>
              <a:t>På</a:t>
            </a:r>
            <a:r>
              <a:rPr sz="1200" i="1" spc="-15" dirty="0">
                <a:latin typeface="Arial"/>
                <a:cs typeface="Arial"/>
              </a:rPr>
              <a:t> </a:t>
            </a:r>
            <a:r>
              <a:rPr sz="1200" i="1" dirty="0">
                <a:latin typeface="Arial"/>
                <a:cs typeface="Arial"/>
              </a:rPr>
              <a:t>nivå</a:t>
            </a:r>
            <a:r>
              <a:rPr sz="1200" i="1" spc="-15" dirty="0">
                <a:latin typeface="Arial"/>
                <a:cs typeface="Arial"/>
              </a:rPr>
              <a:t> </a:t>
            </a:r>
            <a:r>
              <a:rPr sz="1200" i="1" dirty="0">
                <a:latin typeface="Arial"/>
                <a:cs typeface="Arial"/>
              </a:rPr>
              <a:t>2</a:t>
            </a:r>
            <a:r>
              <a:rPr sz="1200" i="1" spc="-5" dirty="0">
                <a:latin typeface="Arial"/>
                <a:cs typeface="Arial"/>
              </a:rPr>
              <a:t> </a:t>
            </a:r>
            <a:r>
              <a:rPr sz="1200" i="1" dirty="0">
                <a:latin typeface="Arial"/>
                <a:cs typeface="Arial"/>
              </a:rPr>
              <a:t>genomför</a:t>
            </a:r>
            <a:r>
              <a:rPr sz="1200" i="1" spc="-10" dirty="0">
                <a:latin typeface="Arial"/>
                <a:cs typeface="Arial"/>
              </a:rPr>
              <a:t> </a:t>
            </a:r>
            <a:r>
              <a:rPr sz="1200" i="1" dirty="0">
                <a:latin typeface="Arial"/>
                <a:cs typeface="Arial"/>
              </a:rPr>
              <a:t>vi</a:t>
            </a:r>
            <a:r>
              <a:rPr sz="1200" i="1" spc="-10" dirty="0">
                <a:latin typeface="Arial"/>
                <a:cs typeface="Arial"/>
              </a:rPr>
              <a:t> </a:t>
            </a:r>
            <a:r>
              <a:rPr sz="1200" i="1" dirty="0">
                <a:latin typeface="Arial"/>
                <a:cs typeface="Arial"/>
              </a:rPr>
              <a:t>intervjuer</a:t>
            </a:r>
            <a:r>
              <a:rPr sz="1200" i="1" spc="-35" dirty="0">
                <a:latin typeface="Arial"/>
                <a:cs typeface="Arial"/>
              </a:rPr>
              <a:t> </a:t>
            </a:r>
            <a:r>
              <a:rPr sz="1200" i="1" dirty="0">
                <a:latin typeface="Arial"/>
                <a:cs typeface="Arial"/>
              </a:rPr>
              <a:t>i</a:t>
            </a:r>
            <a:r>
              <a:rPr sz="1200" i="1" spc="-10" dirty="0">
                <a:latin typeface="Arial"/>
                <a:cs typeface="Arial"/>
              </a:rPr>
              <a:t> halvtidspausen.</a:t>
            </a:r>
            <a:endParaRPr sz="1200" dirty="0">
              <a:latin typeface="Arial"/>
              <a:cs typeface="Arial"/>
            </a:endParaRPr>
          </a:p>
          <a:p>
            <a:pPr marL="421005" indent="-408305">
              <a:lnSpc>
                <a:spcPct val="100000"/>
              </a:lnSpc>
              <a:spcBef>
                <a:spcPts val="700"/>
              </a:spcBef>
              <a:buFont typeface="Arial"/>
              <a:buChar char="•"/>
              <a:tabLst>
                <a:tab pos="421005" algn="l"/>
              </a:tabLst>
            </a:pPr>
            <a:r>
              <a:rPr spc="-10" dirty="0"/>
              <a:t>Repriser</a:t>
            </a:r>
          </a:p>
          <a:p>
            <a:pPr marL="556260">
              <a:lnSpc>
                <a:spcPct val="100000"/>
              </a:lnSpc>
              <a:spcBef>
                <a:spcPts val="640"/>
              </a:spcBef>
              <a:tabLst>
                <a:tab pos="895985" algn="l"/>
              </a:tabLst>
            </a:pPr>
            <a:r>
              <a:rPr sz="1200" b="0" spc="-50" dirty="0">
                <a:latin typeface="Calibri"/>
                <a:cs typeface="Calibri"/>
              </a:rPr>
              <a:t>‒</a:t>
            </a:r>
            <a:r>
              <a:rPr sz="1200" b="0" dirty="0">
                <a:latin typeface="Calibri"/>
                <a:cs typeface="Calibri"/>
              </a:rPr>
              <a:t>	</a:t>
            </a:r>
            <a:r>
              <a:rPr sz="1200" b="0" dirty="0">
                <a:latin typeface="Arial"/>
                <a:cs typeface="Arial"/>
              </a:rPr>
              <a:t>Repriser</a:t>
            </a:r>
            <a:r>
              <a:rPr sz="1200" b="0" spc="-35" dirty="0">
                <a:latin typeface="Arial"/>
                <a:cs typeface="Arial"/>
              </a:rPr>
              <a:t> </a:t>
            </a:r>
            <a:r>
              <a:rPr sz="1200" b="0" dirty="0">
                <a:latin typeface="Arial"/>
                <a:cs typeface="Arial"/>
              </a:rPr>
              <a:t>av</a:t>
            </a:r>
            <a:r>
              <a:rPr sz="1200" b="0" spc="-15" dirty="0">
                <a:latin typeface="Arial"/>
                <a:cs typeface="Arial"/>
              </a:rPr>
              <a:t> </a:t>
            </a:r>
            <a:r>
              <a:rPr sz="1200" b="0" dirty="0">
                <a:latin typeface="Arial"/>
                <a:cs typeface="Arial"/>
              </a:rPr>
              <a:t>matchsituationer</a:t>
            </a:r>
            <a:r>
              <a:rPr sz="1200" b="0" spc="-30" dirty="0">
                <a:latin typeface="Arial"/>
                <a:cs typeface="Arial"/>
              </a:rPr>
              <a:t> </a:t>
            </a:r>
            <a:r>
              <a:rPr sz="1200" b="0" dirty="0">
                <a:latin typeface="Arial"/>
                <a:cs typeface="Arial"/>
              </a:rPr>
              <a:t>är</a:t>
            </a:r>
            <a:r>
              <a:rPr sz="1200" b="0" spc="-5" dirty="0">
                <a:latin typeface="Arial"/>
                <a:cs typeface="Arial"/>
              </a:rPr>
              <a:t> </a:t>
            </a:r>
            <a:r>
              <a:rPr sz="1200" b="0" dirty="0">
                <a:latin typeface="Arial"/>
                <a:cs typeface="Arial"/>
              </a:rPr>
              <a:t>en</a:t>
            </a:r>
            <a:r>
              <a:rPr sz="1200" b="0" spc="-25" dirty="0">
                <a:latin typeface="Arial"/>
                <a:cs typeface="Arial"/>
              </a:rPr>
              <a:t> </a:t>
            </a:r>
            <a:r>
              <a:rPr sz="1200" b="0" dirty="0">
                <a:latin typeface="Arial"/>
                <a:cs typeface="Arial"/>
              </a:rPr>
              <a:t>viktig del</a:t>
            </a:r>
            <a:r>
              <a:rPr sz="1200" b="0" spc="-25" dirty="0">
                <a:latin typeface="Arial"/>
                <a:cs typeface="Arial"/>
              </a:rPr>
              <a:t> </a:t>
            </a:r>
            <a:r>
              <a:rPr sz="1200" b="0" dirty="0">
                <a:latin typeface="Arial"/>
                <a:cs typeface="Arial"/>
              </a:rPr>
              <a:t>i</a:t>
            </a:r>
            <a:r>
              <a:rPr sz="1200" b="0" spc="-5" dirty="0">
                <a:latin typeface="Arial"/>
                <a:cs typeface="Arial"/>
              </a:rPr>
              <a:t> </a:t>
            </a:r>
            <a:r>
              <a:rPr sz="1200" b="0" dirty="0">
                <a:latin typeface="Arial"/>
                <a:cs typeface="Arial"/>
              </a:rPr>
              <a:t>att</a:t>
            </a:r>
            <a:r>
              <a:rPr sz="1200" b="0" spc="-15" dirty="0">
                <a:latin typeface="Arial"/>
                <a:cs typeface="Arial"/>
              </a:rPr>
              <a:t> </a:t>
            </a:r>
            <a:r>
              <a:rPr sz="1200" b="0" dirty="0">
                <a:latin typeface="Arial"/>
                <a:cs typeface="Arial"/>
              </a:rPr>
              <a:t>stärka</a:t>
            </a:r>
            <a:r>
              <a:rPr sz="1200" b="0" spc="-10" dirty="0">
                <a:latin typeface="Arial"/>
                <a:cs typeface="Arial"/>
              </a:rPr>
              <a:t> </a:t>
            </a:r>
            <a:r>
              <a:rPr sz="1200" b="0" dirty="0">
                <a:latin typeface="Arial"/>
                <a:cs typeface="Arial"/>
              </a:rPr>
              <a:t>den</a:t>
            </a:r>
            <a:r>
              <a:rPr sz="1200" b="0" spc="-25" dirty="0">
                <a:latin typeface="Arial"/>
                <a:cs typeface="Arial"/>
              </a:rPr>
              <a:t> </a:t>
            </a:r>
            <a:r>
              <a:rPr sz="1200" b="0" dirty="0">
                <a:latin typeface="Arial"/>
                <a:cs typeface="Arial"/>
              </a:rPr>
              <a:t>sportsliga</a:t>
            </a:r>
            <a:r>
              <a:rPr sz="1200" b="0" spc="-25" dirty="0">
                <a:latin typeface="Arial"/>
                <a:cs typeface="Arial"/>
              </a:rPr>
              <a:t> </a:t>
            </a:r>
            <a:r>
              <a:rPr sz="1200" b="0" dirty="0">
                <a:latin typeface="Arial"/>
                <a:cs typeface="Arial"/>
              </a:rPr>
              <a:t>upplevelsen</a:t>
            </a:r>
            <a:r>
              <a:rPr sz="1200" b="0" spc="-15" dirty="0">
                <a:latin typeface="Arial"/>
                <a:cs typeface="Arial"/>
              </a:rPr>
              <a:t> </a:t>
            </a:r>
            <a:r>
              <a:rPr sz="1200" b="0" dirty="0">
                <a:latin typeface="Arial"/>
                <a:cs typeface="Arial"/>
              </a:rPr>
              <a:t>för</a:t>
            </a:r>
            <a:r>
              <a:rPr sz="1200" b="0" spc="-45" dirty="0">
                <a:latin typeface="Arial"/>
                <a:cs typeface="Arial"/>
              </a:rPr>
              <a:t> </a:t>
            </a:r>
            <a:r>
              <a:rPr sz="1200" b="0" dirty="0">
                <a:latin typeface="Arial"/>
                <a:cs typeface="Arial"/>
              </a:rPr>
              <a:t>arenapubliken.</a:t>
            </a:r>
            <a:r>
              <a:rPr sz="1200" b="0" spc="-25" dirty="0">
                <a:latin typeface="Arial"/>
                <a:cs typeface="Arial"/>
              </a:rPr>
              <a:t> </a:t>
            </a:r>
            <a:r>
              <a:rPr sz="1200" b="0" dirty="0">
                <a:latin typeface="Arial"/>
                <a:cs typeface="Arial"/>
              </a:rPr>
              <a:t>Repriser</a:t>
            </a:r>
            <a:r>
              <a:rPr sz="1200" b="0" spc="-30" dirty="0">
                <a:latin typeface="Arial"/>
                <a:cs typeface="Arial"/>
              </a:rPr>
              <a:t> </a:t>
            </a:r>
            <a:r>
              <a:rPr sz="1200" b="0" dirty="0">
                <a:latin typeface="Arial"/>
                <a:cs typeface="Arial"/>
              </a:rPr>
              <a:t>visas</a:t>
            </a:r>
            <a:r>
              <a:rPr sz="1200" b="0" spc="-5" dirty="0">
                <a:latin typeface="Arial"/>
                <a:cs typeface="Arial"/>
              </a:rPr>
              <a:t> </a:t>
            </a:r>
            <a:r>
              <a:rPr sz="1200" b="0" dirty="0">
                <a:latin typeface="Arial"/>
                <a:cs typeface="Arial"/>
              </a:rPr>
              <a:t>på</a:t>
            </a:r>
            <a:r>
              <a:rPr sz="1200" b="0" spc="-25" dirty="0">
                <a:latin typeface="Arial"/>
                <a:cs typeface="Arial"/>
              </a:rPr>
              <a:t> </a:t>
            </a:r>
            <a:r>
              <a:rPr sz="1200" b="0" spc="-10" dirty="0">
                <a:latin typeface="Arial"/>
                <a:cs typeface="Arial"/>
              </a:rPr>
              <a:t>storbildsskärm</a:t>
            </a:r>
            <a:r>
              <a:rPr sz="1200" b="0" spc="-35" dirty="0">
                <a:latin typeface="Arial"/>
                <a:cs typeface="Arial"/>
              </a:rPr>
              <a:t> </a:t>
            </a:r>
            <a:r>
              <a:rPr sz="1200" b="0" dirty="0">
                <a:latin typeface="Arial"/>
                <a:cs typeface="Arial"/>
              </a:rPr>
              <a:t>i</a:t>
            </a:r>
            <a:r>
              <a:rPr sz="1200" b="0" spc="-10" dirty="0">
                <a:latin typeface="Arial"/>
                <a:cs typeface="Arial"/>
              </a:rPr>
              <a:t> arenan</a:t>
            </a:r>
            <a:endParaRPr sz="1200" dirty="0">
              <a:latin typeface="Arial"/>
              <a:cs typeface="Arial"/>
            </a:endParaRPr>
          </a:p>
          <a:p>
            <a:pPr marL="896619">
              <a:lnSpc>
                <a:spcPct val="100000"/>
              </a:lnSpc>
              <a:spcBef>
                <a:spcPts val="290"/>
              </a:spcBef>
            </a:pPr>
            <a:r>
              <a:rPr sz="1200" b="0" dirty="0">
                <a:latin typeface="Arial"/>
                <a:cs typeface="Arial"/>
              </a:rPr>
              <a:t>när</a:t>
            </a:r>
            <a:r>
              <a:rPr sz="1200" b="0" spc="-20" dirty="0">
                <a:latin typeface="Arial"/>
                <a:cs typeface="Arial"/>
              </a:rPr>
              <a:t> </a:t>
            </a:r>
            <a:r>
              <a:rPr sz="1200" b="0" dirty="0">
                <a:latin typeface="Arial"/>
                <a:cs typeface="Arial"/>
              </a:rPr>
              <a:t>det</a:t>
            </a:r>
            <a:r>
              <a:rPr sz="1200" b="0" spc="-15" dirty="0">
                <a:latin typeface="Arial"/>
                <a:cs typeface="Arial"/>
              </a:rPr>
              <a:t> </a:t>
            </a:r>
            <a:r>
              <a:rPr sz="1200" b="0" dirty="0">
                <a:latin typeface="Arial"/>
                <a:cs typeface="Arial"/>
              </a:rPr>
              <a:t>är</a:t>
            </a:r>
            <a:r>
              <a:rPr sz="1200" b="0" spc="-20" dirty="0">
                <a:latin typeface="Arial"/>
                <a:cs typeface="Arial"/>
              </a:rPr>
              <a:t> </a:t>
            </a:r>
            <a:r>
              <a:rPr sz="1200" b="0" dirty="0">
                <a:latin typeface="Arial"/>
                <a:cs typeface="Arial"/>
              </a:rPr>
              <a:t>avbrott</a:t>
            </a:r>
            <a:r>
              <a:rPr sz="1200" b="0" spc="-5" dirty="0">
                <a:latin typeface="Arial"/>
                <a:cs typeface="Arial"/>
              </a:rPr>
              <a:t> </a:t>
            </a:r>
            <a:r>
              <a:rPr sz="1200" b="0" dirty="0">
                <a:latin typeface="Arial"/>
                <a:cs typeface="Arial"/>
              </a:rPr>
              <a:t>i </a:t>
            </a:r>
            <a:r>
              <a:rPr sz="1200" b="0" spc="-10" dirty="0">
                <a:latin typeface="Arial"/>
                <a:cs typeface="Arial"/>
              </a:rPr>
              <a:t>spelet.</a:t>
            </a:r>
            <a:endParaRPr sz="1200" dirty="0">
              <a:latin typeface="Arial"/>
              <a:cs typeface="Arial"/>
            </a:endParaRPr>
          </a:p>
          <a:p>
            <a:pPr marL="556260">
              <a:lnSpc>
                <a:spcPct val="100000"/>
              </a:lnSpc>
              <a:spcBef>
                <a:spcPts val="580"/>
              </a:spcBef>
              <a:tabLst>
                <a:tab pos="895985" algn="l"/>
              </a:tabLst>
            </a:pPr>
            <a:r>
              <a:rPr sz="1200" b="0" spc="-50" dirty="0">
                <a:latin typeface="Calibri"/>
                <a:cs typeface="Calibri"/>
              </a:rPr>
              <a:t>‒</a:t>
            </a:r>
            <a:r>
              <a:rPr sz="1200" b="0" dirty="0">
                <a:latin typeface="Calibri"/>
                <a:cs typeface="Calibri"/>
              </a:rPr>
              <a:t>	</a:t>
            </a:r>
            <a:r>
              <a:rPr sz="1200" i="1" dirty="0">
                <a:latin typeface="Arial"/>
                <a:cs typeface="Arial"/>
              </a:rPr>
              <a:t>Aktivitet:</a:t>
            </a:r>
            <a:r>
              <a:rPr sz="1200" i="1" spc="-25" dirty="0">
                <a:latin typeface="Arial"/>
                <a:cs typeface="Arial"/>
              </a:rPr>
              <a:t> </a:t>
            </a:r>
            <a:r>
              <a:rPr sz="1200" i="1" dirty="0">
                <a:latin typeface="Arial"/>
                <a:cs typeface="Arial"/>
              </a:rPr>
              <a:t>På</a:t>
            </a:r>
            <a:r>
              <a:rPr sz="1200" i="1" spc="-10" dirty="0">
                <a:latin typeface="Arial"/>
                <a:cs typeface="Arial"/>
              </a:rPr>
              <a:t> </a:t>
            </a:r>
            <a:r>
              <a:rPr sz="1200" i="1" dirty="0" err="1">
                <a:latin typeface="Arial"/>
                <a:cs typeface="Arial"/>
              </a:rPr>
              <a:t>nivå</a:t>
            </a:r>
            <a:r>
              <a:rPr sz="1200" i="1" spc="-5" dirty="0">
                <a:latin typeface="Arial"/>
                <a:cs typeface="Arial"/>
              </a:rPr>
              <a:t> </a:t>
            </a:r>
            <a:r>
              <a:rPr lang="sv-SE" sz="1200" i="1" dirty="0">
                <a:latin typeface="Arial"/>
                <a:cs typeface="Arial"/>
              </a:rPr>
              <a:t>2</a:t>
            </a:r>
            <a:r>
              <a:rPr sz="1200" i="1" dirty="0">
                <a:latin typeface="Arial"/>
                <a:cs typeface="Arial"/>
              </a:rPr>
              <a:t> erbjuder</a:t>
            </a:r>
            <a:r>
              <a:rPr sz="1200" i="1" spc="-10" dirty="0">
                <a:latin typeface="Arial"/>
                <a:cs typeface="Arial"/>
              </a:rPr>
              <a:t> </a:t>
            </a:r>
            <a:r>
              <a:rPr sz="1200" i="1" dirty="0">
                <a:latin typeface="Arial"/>
                <a:cs typeface="Arial"/>
              </a:rPr>
              <a:t>vi</a:t>
            </a:r>
            <a:r>
              <a:rPr sz="1200" i="1" spc="-15" dirty="0">
                <a:latin typeface="Arial"/>
                <a:cs typeface="Arial"/>
              </a:rPr>
              <a:t> </a:t>
            </a:r>
            <a:r>
              <a:rPr sz="1200" i="1" dirty="0">
                <a:latin typeface="Arial"/>
                <a:cs typeface="Arial"/>
              </a:rPr>
              <a:t>repriser</a:t>
            </a:r>
            <a:r>
              <a:rPr sz="1200" i="1" spc="-35" dirty="0">
                <a:latin typeface="Arial"/>
                <a:cs typeface="Arial"/>
              </a:rPr>
              <a:t> </a:t>
            </a:r>
            <a:r>
              <a:rPr sz="1200" i="1" dirty="0">
                <a:latin typeface="Arial"/>
                <a:cs typeface="Arial"/>
              </a:rPr>
              <a:t>till</a:t>
            </a:r>
            <a:r>
              <a:rPr sz="1200" i="1" spc="10" dirty="0">
                <a:latin typeface="Arial"/>
                <a:cs typeface="Arial"/>
              </a:rPr>
              <a:t> </a:t>
            </a:r>
            <a:r>
              <a:rPr sz="1200" i="1" dirty="0">
                <a:latin typeface="Arial"/>
                <a:cs typeface="Arial"/>
              </a:rPr>
              <a:t>publiken</a:t>
            </a:r>
            <a:r>
              <a:rPr sz="1200" i="1" spc="10" dirty="0">
                <a:latin typeface="Arial"/>
                <a:cs typeface="Arial"/>
              </a:rPr>
              <a:t> </a:t>
            </a:r>
            <a:r>
              <a:rPr sz="1200" i="1" dirty="0">
                <a:latin typeface="Arial"/>
                <a:cs typeface="Arial"/>
              </a:rPr>
              <a:t>på</a:t>
            </a:r>
            <a:r>
              <a:rPr sz="1200" i="1" spc="-10" dirty="0">
                <a:latin typeface="Arial"/>
                <a:cs typeface="Arial"/>
              </a:rPr>
              <a:t> plats.</a:t>
            </a:r>
            <a:endParaRPr sz="1200" dirty="0">
              <a:latin typeface="Arial"/>
              <a:cs typeface="Arial"/>
            </a:endParaRPr>
          </a:p>
        </p:txBody>
      </p:sp>
      <p:sp>
        <p:nvSpPr>
          <p:cNvPr id="4" name="object 4"/>
          <p:cNvSpPr txBox="1"/>
          <p:nvPr/>
        </p:nvSpPr>
        <p:spPr>
          <a:xfrm>
            <a:off x="10328275" y="898652"/>
            <a:ext cx="1480185"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Upplevelseprocessen</a:t>
            </a:r>
            <a:endParaRPr sz="1200">
              <a:latin typeface="Arial"/>
              <a:cs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70866" rIns="0" bIns="0" rtlCol="0">
            <a:spAutoFit/>
          </a:bodyPr>
          <a:lstStyle/>
          <a:p>
            <a:pPr marL="12700">
              <a:lnSpc>
                <a:spcPct val="100000"/>
              </a:lnSpc>
              <a:spcBef>
                <a:spcPts val="95"/>
              </a:spcBef>
            </a:pPr>
            <a:r>
              <a:rPr dirty="0"/>
              <a:t>Under</a:t>
            </a:r>
            <a:r>
              <a:rPr spc="-55" dirty="0"/>
              <a:t> </a:t>
            </a:r>
            <a:r>
              <a:rPr dirty="0"/>
              <a:t>evenemanget</a:t>
            </a:r>
            <a:r>
              <a:rPr spc="-30" dirty="0"/>
              <a:t> </a:t>
            </a:r>
            <a:r>
              <a:rPr dirty="0"/>
              <a:t>–</a:t>
            </a:r>
            <a:r>
              <a:rPr spc="-65" dirty="0"/>
              <a:t> </a:t>
            </a:r>
            <a:r>
              <a:rPr dirty="0"/>
              <a:t>i</a:t>
            </a:r>
            <a:r>
              <a:rPr spc="-70" dirty="0"/>
              <a:t> </a:t>
            </a:r>
            <a:r>
              <a:rPr spc="-10" dirty="0"/>
              <a:t>arenan</a:t>
            </a:r>
          </a:p>
        </p:txBody>
      </p:sp>
      <p:sp>
        <p:nvSpPr>
          <p:cNvPr id="5" name="object 5"/>
          <p:cNvSpPr txBox="1">
            <a:spLocks noGrp="1"/>
          </p:cNvSpPr>
          <p:nvPr>
            <p:ph type="sldNum" sz="quarter" idx="7"/>
          </p:nvPr>
        </p:nvSpPr>
        <p:spPr>
          <a:xfrm>
            <a:off x="11383009" y="6545487"/>
            <a:ext cx="259715" cy="196215"/>
          </a:xfrm>
          <a:prstGeom prst="rect">
            <a:avLst/>
          </a:prstGeom>
        </p:spPr>
        <p:txBody>
          <a:bodyPr vert="horz" wrap="square" lIns="0" tIns="0" rIns="0" bIns="0" rtlCol="0">
            <a:spAutoFit/>
          </a:bodyPr>
          <a:lstStyle>
            <a:defPPr>
              <a:defRPr kern="0"/>
            </a:defPPr>
            <a:lvl1pPr>
              <a:defRPr sz="1200" b="0" i="0">
                <a:solidFill>
                  <a:schemeClr val="bg1"/>
                </a:solidFill>
                <a:latin typeface="Arial"/>
                <a:cs typeface="Arial"/>
              </a:defRPr>
            </a:lvl1pPr>
          </a:lstStyle>
          <a:p>
            <a:pPr marL="38100">
              <a:lnSpc>
                <a:spcPts val="1425"/>
              </a:lnSpc>
            </a:pPr>
            <a:fld id="{81D60167-4931-47E6-BA6A-407CBD079E47}" type="slidenum">
              <a:rPr lang="sv-SE" spc="-25" smtClean="0"/>
              <a:pPr marL="38100">
                <a:lnSpc>
                  <a:spcPts val="1425"/>
                </a:lnSpc>
              </a:pPr>
              <a:t>65</a:t>
            </a:fld>
            <a:endParaRPr spc="-25" dirty="0"/>
          </a:p>
        </p:txBody>
      </p:sp>
      <p:sp>
        <p:nvSpPr>
          <p:cNvPr id="3" name="object 3"/>
          <p:cNvSpPr txBox="1"/>
          <p:nvPr/>
        </p:nvSpPr>
        <p:spPr>
          <a:xfrm>
            <a:off x="827024" y="2238581"/>
            <a:ext cx="10496550" cy="2658164"/>
          </a:xfrm>
          <a:prstGeom prst="rect">
            <a:avLst/>
          </a:prstGeom>
        </p:spPr>
        <p:txBody>
          <a:bodyPr vert="horz" wrap="square" lIns="0" tIns="119380" rIns="0" bIns="0" rtlCol="0">
            <a:spAutoFit/>
          </a:bodyPr>
          <a:lstStyle/>
          <a:p>
            <a:pPr marL="281940" indent="-269240">
              <a:lnSpc>
                <a:spcPct val="100000"/>
              </a:lnSpc>
              <a:spcBef>
                <a:spcPts val="940"/>
              </a:spcBef>
              <a:buFont typeface="Arial"/>
              <a:buChar char="•"/>
              <a:tabLst>
                <a:tab pos="281940" algn="l"/>
              </a:tabLst>
            </a:pPr>
            <a:r>
              <a:rPr sz="1600" b="1" dirty="0">
                <a:solidFill>
                  <a:srgbClr val="FFFFFF"/>
                </a:solidFill>
                <a:latin typeface="Arial"/>
                <a:cs typeface="Arial"/>
              </a:rPr>
              <a:t>Statistik</a:t>
            </a:r>
            <a:r>
              <a:rPr sz="1600" b="1" spc="-25" dirty="0">
                <a:solidFill>
                  <a:srgbClr val="FFFFFF"/>
                </a:solidFill>
                <a:latin typeface="Arial"/>
                <a:cs typeface="Arial"/>
              </a:rPr>
              <a:t> </a:t>
            </a:r>
            <a:r>
              <a:rPr sz="1600" b="1" dirty="0">
                <a:solidFill>
                  <a:srgbClr val="FFFFFF"/>
                </a:solidFill>
                <a:latin typeface="Arial"/>
                <a:cs typeface="Arial"/>
              </a:rPr>
              <a:t>från</a:t>
            </a:r>
            <a:r>
              <a:rPr sz="1600" b="1" spc="-35" dirty="0">
                <a:solidFill>
                  <a:srgbClr val="FFFFFF"/>
                </a:solidFill>
                <a:latin typeface="Arial"/>
                <a:cs typeface="Arial"/>
              </a:rPr>
              <a:t> </a:t>
            </a:r>
            <a:r>
              <a:rPr sz="1600" b="1" spc="-10" dirty="0">
                <a:solidFill>
                  <a:srgbClr val="FFFFFF"/>
                </a:solidFill>
                <a:latin typeface="Arial"/>
                <a:cs typeface="Arial"/>
              </a:rPr>
              <a:t>speakern</a:t>
            </a:r>
            <a:endParaRPr sz="1600" dirty="0">
              <a:latin typeface="Arial"/>
              <a:cs typeface="Arial"/>
            </a:endParaRPr>
          </a:p>
          <a:p>
            <a:pPr marL="896619" marR="5080" indent="-340360">
              <a:lnSpc>
                <a:spcPct val="120100"/>
              </a:lnSpc>
              <a:spcBef>
                <a:spcPts val="350"/>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Vid</a:t>
            </a:r>
            <a:r>
              <a:rPr sz="1200" spc="-30" dirty="0">
                <a:solidFill>
                  <a:srgbClr val="FFFFFF"/>
                </a:solidFill>
                <a:latin typeface="Arial"/>
                <a:cs typeface="Arial"/>
              </a:rPr>
              <a:t> </a:t>
            </a:r>
            <a:r>
              <a:rPr sz="1200" dirty="0">
                <a:solidFill>
                  <a:srgbClr val="FFFFFF"/>
                </a:solidFill>
                <a:latin typeface="Arial"/>
                <a:cs typeface="Arial"/>
              </a:rPr>
              <a:t>matchavbrott</a:t>
            </a:r>
            <a:r>
              <a:rPr sz="1200" spc="-40" dirty="0">
                <a:solidFill>
                  <a:srgbClr val="FFFFFF"/>
                </a:solidFill>
                <a:latin typeface="Arial"/>
                <a:cs typeface="Arial"/>
              </a:rPr>
              <a:t> </a:t>
            </a:r>
            <a:r>
              <a:rPr sz="1200" dirty="0">
                <a:solidFill>
                  <a:srgbClr val="FFFFFF"/>
                </a:solidFill>
                <a:latin typeface="Arial"/>
                <a:cs typeface="Arial"/>
              </a:rPr>
              <a:t>bör</a:t>
            </a:r>
            <a:r>
              <a:rPr sz="1200" spc="-20" dirty="0">
                <a:solidFill>
                  <a:srgbClr val="FFFFFF"/>
                </a:solidFill>
                <a:latin typeface="Arial"/>
                <a:cs typeface="Arial"/>
              </a:rPr>
              <a:t> </a:t>
            </a:r>
            <a:r>
              <a:rPr sz="1200" dirty="0">
                <a:solidFill>
                  <a:srgbClr val="FFFFFF"/>
                </a:solidFill>
                <a:latin typeface="Arial"/>
                <a:cs typeface="Arial"/>
              </a:rPr>
              <a:t>speakern,</a:t>
            </a:r>
            <a:r>
              <a:rPr sz="1200" spc="-40" dirty="0">
                <a:solidFill>
                  <a:srgbClr val="FFFFFF"/>
                </a:solidFill>
                <a:latin typeface="Arial"/>
                <a:cs typeface="Arial"/>
              </a:rPr>
              <a:t> </a:t>
            </a:r>
            <a:r>
              <a:rPr sz="1200" dirty="0">
                <a:solidFill>
                  <a:srgbClr val="FFFFFF"/>
                </a:solidFill>
                <a:latin typeface="Arial"/>
                <a:cs typeface="Arial"/>
              </a:rPr>
              <a:t>när</a:t>
            </a:r>
            <a:r>
              <a:rPr sz="1200" spc="-20" dirty="0">
                <a:solidFill>
                  <a:srgbClr val="FFFFFF"/>
                </a:solidFill>
                <a:latin typeface="Arial"/>
                <a:cs typeface="Arial"/>
              </a:rPr>
              <a:t> </a:t>
            </a:r>
            <a:r>
              <a:rPr sz="1200" dirty="0">
                <a:solidFill>
                  <a:srgbClr val="FFFFFF"/>
                </a:solidFill>
                <a:latin typeface="Arial"/>
                <a:cs typeface="Arial"/>
              </a:rPr>
              <a:t>det</a:t>
            </a:r>
            <a:r>
              <a:rPr sz="1200" spc="-25" dirty="0">
                <a:solidFill>
                  <a:srgbClr val="FFFFFF"/>
                </a:solidFill>
                <a:latin typeface="Arial"/>
                <a:cs typeface="Arial"/>
              </a:rPr>
              <a:t> </a:t>
            </a:r>
            <a:r>
              <a:rPr sz="1200" dirty="0">
                <a:solidFill>
                  <a:srgbClr val="FFFFFF"/>
                </a:solidFill>
                <a:latin typeface="Arial"/>
                <a:cs typeface="Arial"/>
              </a:rPr>
              <a:t>finns</a:t>
            </a:r>
            <a:r>
              <a:rPr sz="1200" spc="-30" dirty="0">
                <a:solidFill>
                  <a:srgbClr val="FFFFFF"/>
                </a:solidFill>
                <a:latin typeface="Arial"/>
                <a:cs typeface="Arial"/>
              </a:rPr>
              <a:t> </a:t>
            </a:r>
            <a:r>
              <a:rPr sz="1200" dirty="0">
                <a:solidFill>
                  <a:srgbClr val="FFFFFF"/>
                </a:solidFill>
                <a:latin typeface="Arial"/>
                <a:cs typeface="Arial"/>
              </a:rPr>
              <a:t>utrymme,</a:t>
            </a:r>
            <a:r>
              <a:rPr sz="1200" spc="-15" dirty="0">
                <a:solidFill>
                  <a:srgbClr val="FFFFFF"/>
                </a:solidFill>
                <a:latin typeface="Arial"/>
                <a:cs typeface="Arial"/>
              </a:rPr>
              <a:t> </a:t>
            </a:r>
            <a:r>
              <a:rPr sz="1200" dirty="0">
                <a:solidFill>
                  <a:srgbClr val="FFFFFF"/>
                </a:solidFill>
                <a:latin typeface="Arial"/>
                <a:cs typeface="Arial"/>
              </a:rPr>
              <a:t>ge</a:t>
            </a:r>
            <a:r>
              <a:rPr sz="1200" spc="-15" dirty="0">
                <a:solidFill>
                  <a:srgbClr val="FFFFFF"/>
                </a:solidFill>
                <a:latin typeface="Arial"/>
                <a:cs typeface="Arial"/>
              </a:rPr>
              <a:t> </a:t>
            </a:r>
            <a:r>
              <a:rPr sz="1200" dirty="0">
                <a:solidFill>
                  <a:srgbClr val="FFFFFF"/>
                </a:solidFill>
                <a:latin typeface="Arial"/>
                <a:cs typeface="Arial"/>
              </a:rPr>
              <a:t>mer</a:t>
            </a:r>
            <a:r>
              <a:rPr sz="1200" spc="-20" dirty="0">
                <a:solidFill>
                  <a:srgbClr val="FFFFFF"/>
                </a:solidFill>
                <a:latin typeface="Arial"/>
                <a:cs typeface="Arial"/>
              </a:rPr>
              <a:t> </a:t>
            </a:r>
            <a:r>
              <a:rPr sz="1200" dirty="0">
                <a:solidFill>
                  <a:srgbClr val="FFFFFF"/>
                </a:solidFill>
                <a:latin typeface="Arial"/>
                <a:cs typeface="Arial"/>
              </a:rPr>
              <a:t>information</a:t>
            </a:r>
            <a:r>
              <a:rPr sz="1200" spc="-45" dirty="0">
                <a:solidFill>
                  <a:srgbClr val="FFFFFF"/>
                </a:solidFill>
                <a:latin typeface="Arial"/>
                <a:cs typeface="Arial"/>
              </a:rPr>
              <a:t> </a:t>
            </a:r>
            <a:r>
              <a:rPr sz="1200" dirty="0">
                <a:solidFill>
                  <a:srgbClr val="FFFFFF"/>
                </a:solidFill>
                <a:latin typeface="Arial"/>
                <a:cs typeface="Arial"/>
              </a:rPr>
              <a:t>om</a:t>
            </a:r>
            <a:r>
              <a:rPr sz="1200" spc="-15" dirty="0">
                <a:solidFill>
                  <a:srgbClr val="FFFFFF"/>
                </a:solidFill>
                <a:latin typeface="Arial"/>
                <a:cs typeface="Arial"/>
              </a:rPr>
              <a:t> </a:t>
            </a:r>
            <a:r>
              <a:rPr sz="1200" dirty="0">
                <a:solidFill>
                  <a:srgbClr val="FFFFFF"/>
                </a:solidFill>
                <a:latin typeface="Arial"/>
                <a:cs typeface="Arial"/>
              </a:rPr>
              <a:t>spelare</a:t>
            </a:r>
            <a:r>
              <a:rPr sz="1200" spc="-35" dirty="0">
                <a:solidFill>
                  <a:srgbClr val="FFFFFF"/>
                </a:solidFill>
                <a:latin typeface="Arial"/>
                <a:cs typeface="Arial"/>
              </a:rPr>
              <a:t> </a:t>
            </a:r>
            <a:r>
              <a:rPr sz="1200" dirty="0">
                <a:solidFill>
                  <a:srgbClr val="FFFFFF"/>
                </a:solidFill>
                <a:latin typeface="Arial"/>
                <a:cs typeface="Arial"/>
              </a:rPr>
              <a:t>i</a:t>
            </a:r>
            <a:r>
              <a:rPr sz="1200" spc="-5" dirty="0">
                <a:solidFill>
                  <a:srgbClr val="FFFFFF"/>
                </a:solidFill>
                <a:latin typeface="Arial"/>
                <a:cs typeface="Arial"/>
              </a:rPr>
              <a:t> </a:t>
            </a:r>
            <a:r>
              <a:rPr sz="1200" dirty="0">
                <a:solidFill>
                  <a:srgbClr val="FFFFFF"/>
                </a:solidFill>
                <a:latin typeface="Arial"/>
                <a:cs typeface="Arial"/>
              </a:rPr>
              <a:t>syfte</a:t>
            </a:r>
            <a:r>
              <a:rPr sz="1200" spc="-10" dirty="0">
                <a:solidFill>
                  <a:srgbClr val="FFFFFF"/>
                </a:solidFill>
                <a:latin typeface="Arial"/>
                <a:cs typeface="Arial"/>
              </a:rPr>
              <a:t> </a:t>
            </a:r>
            <a:r>
              <a:rPr sz="1200" dirty="0">
                <a:solidFill>
                  <a:srgbClr val="FFFFFF"/>
                </a:solidFill>
                <a:latin typeface="Arial"/>
                <a:cs typeface="Arial"/>
              </a:rPr>
              <a:t>att</a:t>
            </a:r>
            <a:r>
              <a:rPr sz="1200" spc="-5" dirty="0">
                <a:solidFill>
                  <a:srgbClr val="FFFFFF"/>
                </a:solidFill>
                <a:latin typeface="Arial"/>
                <a:cs typeface="Arial"/>
              </a:rPr>
              <a:t> </a:t>
            </a:r>
            <a:r>
              <a:rPr sz="1200" dirty="0">
                <a:solidFill>
                  <a:srgbClr val="FFFFFF"/>
                </a:solidFill>
                <a:latin typeface="Arial"/>
                <a:cs typeface="Arial"/>
              </a:rPr>
              <a:t>bygga </a:t>
            </a:r>
            <a:r>
              <a:rPr sz="1200" spc="-10" dirty="0">
                <a:solidFill>
                  <a:srgbClr val="FFFFFF"/>
                </a:solidFill>
                <a:latin typeface="Arial"/>
                <a:cs typeface="Arial"/>
              </a:rPr>
              <a:t>profiler.</a:t>
            </a:r>
            <a:r>
              <a:rPr sz="1200" spc="-40" dirty="0">
                <a:solidFill>
                  <a:srgbClr val="FFFFFF"/>
                </a:solidFill>
                <a:latin typeface="Arial"/>
                <a:cs typeface="Arial"/>
              </a:rPr>
              <a:t> </a:t>
            </a:r>
            <a:r>
              <a:rPr sz="1200" dirty="0">
                <a:solidFill>
                  <a:srgbClr val="FFFFFF"/>
                </a:solidFill>
                <a:latin typeface="Arial"/>
                <a:cs typeface="Arial"/>
              </a:rPr>
              <a:t>Det</a:t>
            </a:r>
            <a:r>
              <a:rPr sz="1200" spc="-15" dirty="0">
                <a:solidFill>
                  <a:srgbClr val="FFFFFF"/>
                </a:solidFill>
                <a:latin typeface="Arial"/>
                <a:cs typeface="Arial"/>
              </a:rPr>
              <a:t> </a:t>
            </a:r>
            <a:r>
              <a:rPr sz="1200" dirty="0">
                <a:solidFill>
                  <a:srgbClr val="FFFFFF"/>
                </a:solidFill>
                <a:latin typeface="Arial"/>
                <a:cs typeface="Arial"/>
              </a:rPr>
              <a:t>kan</a:t>
            </a:r>
            <a:r>
              <a:rPr sz="1200" spc="-15" dirty="0">
                <a:solidFill>
                  <a:srgbClr val="FFFFFF"/>
                </a:solidFill>
                <a:latin typeface="Arial"/>
                <a:cs typeface="Arial"/>
              </a:rPr>
              <a:t> </a:t>
            </a:r>
            <a:r>
              <a:rPr sz="1200" spc="-10" dirty="0">
                <a:solidFill>
                  <a:srgbClr val="FFFFFF"/>
                </a:solidFill>
                <a:latin typeface="Arial"/>
                <a:cs typeface="Arial"/>
              </a:rPr>
              <a:t>exempelvis</a:t>
            </a:r>
            <a:r>
              <a:rPr sz="1200" spc="-35" dirty="0">
                <a:solidFill>
                  <a:srgbClr val="FFFFFF"/>
                </a:solidFill>
                <a:latin typeface="Arial"/>
                <a:cs typeface="Arial"/>
              </a:rPr>
              <a:t> </a:t>
            </a:r>
            <a:r>
              <a:rPr sz="1200" spc="-10" dirty="0">
                <a:solidFill>
                  <a:srgbClr val="FFFFFF"/>
                </a:solidFill>
                <a:latin typeface="Arial"/>
                <a:cs typeface="Arial"/>
              </a:rPr>
              <a:t>innebära</a:t>
            </a:r>
            <a:r>
              <a:rPr sz="1200" spc="500" dirty="0">
                <a:solidFill>
                  <a:srgbClr val="FFFFFF"/>
                </a:solidFill>
                <a:latin typeface="Arial"/>
                <a:cs typeface="Arial"/>
              </a:rPr>
              <a:t> </a:t>
            </a:r>
            <a:r>
              <a:rPr sz="1200" dirty="0">
                <a:solidFill>
                  <a:srgbClr val="FFFFFF"/>
                </a:solidFill>
                <a:latin typeface="Arial"/>
                <a:cs typeface="Arial"/>
              </a:rPr>
              <a:t>att i samband</a:t>
            </a:r>
            <a:r>
              <a:rPr sz="1200" spc="-40" dirty="0">
                <a:solidFill>
                  <a:srgbClr val="FFFFFF"/>
                </a:solidFill>
                <a:latin typeface="Arial"/>
                <a:cs typeface="Arial"/>
              </a:rPr>
              <a:t> </a:t>
            </a:r>
            <a:r>
              <a:rPr sz="1200" dirty="0">
                <a:solidFill>
                  <a:srgbClr val="FFFFFF"/>
                </a:solidFill>
                <a:latin typeface="Arial"/>
                <a:cs typeface="Arial"/>
              </a:rPr>
              <a:t>med</a:t>
            </a:r>
            <a:r>
              <a:rPr sz="1200" spc="-20" dirty="0">
                <a:solidFill>
                  <a:srgbClr val="FFFFFF"/>
                </a:solidFill>
                <a:latin typeface="Arial"/>
                <a:cs typeface="Arial"/>
              </a:rPr>
              <a:t> </a:t>
            </a:r>
            <a:r>
              <a:rPr sz="1200" dirty="0">
                <a:solidFill>
                  <a:srgbClr val="FFFFFF"/>
                </a:solidFill>
                <a:latin typeface="Arial"/>
                <a:cs typeface="Arial"/>
              </a:rPr>
              <a:t>mål</a:t>
            </a:r>
            <a:r>
              <a:rPr sz="1200" spc="-10" dirty="0">
                <a:solidFill>
                  <a:srgbClr val="FFFFFF"/>
                </a:solidFill>
                <a:latin typeface="Arial"/>
                <a:cs typeface="Arial"/>
              </a:rPr>
              <a:t> </a:t>
            </a:r>
            <a:r>
              <a:rPr sz="1200" dirty="0">
                <a:solidFill>
                  <a:srgbClr val="FFFFFF"/>
                </a:solidFill>
                <a:latin typeface="Arial"/>
                <a:cs typeface="Arial"/>
              </a:rPr>
              <a:t>berätta</a:t>
            </a:r>
            <a:r>
              <a:rPr sz="1200" spc="-30" dirty="0">
                <a:solidFill>
                  <a:srgbClr val="FFFFFF"/>
                </a:solidFill>
                <a:latin typeface="Arial"/>
                <a:cs typeface="Arial"/>
              </a:rPr>
              <a:t> </a:t>
            </a:r>
            <a:r>
              <a:rPr sz="1200" dirty="0">
                <a:solidFill>
                  <a:srgbClr val="FFFFFF"/>
                </a:solidFill>
                <a:latin typeface="Arial"/>
                <a:cs typeface="Arial"/>
              </a:rPr>
              <a:t>hur</a:t>
            </a:r>
            <a:r>
              <a:rPr sz="1200" spc="-15" dirty="0">
                <a:solidFill>
                  <a:srgbClr val="FFFFFF"/>
                </a:solidFill>
                <a:latin typeface="Arial"/>
                <a:cs typeface="Arial"/>
              </a:rPr>
              <a:t> </a:t>
            </a:r>
            <a:r>
              <a:rPr sz="1200" dirty="0">
                <a:solidFill>
                  <a:srgbClr val="FFFFFF"/>
                </a:solidFill>
                <a:latin typeface="Arial"/>
                <a:cs typeface="Arial"/>
              </a:rPr>
              <a:t>många</a:t>
            </a:r>
            <a:r>
              <a:rPr sz="1200" spc="-30" dirty="0">
                <a:solidFill>
                  <a:srgbClr val="FFFFFF"/>
                </a:solidFill>
                <a:latin typeface="Arial"/>
                <a:cs typeface="Arial"/>
              </a:rPr>
              <a:t> </a:t>
            </a:r>
            <a:r>
              <a:rPr sz="1200" dirty="0">
                <a:solidFill>
                  <a:srgbClr val="FFFFFF"/>
                </a:solidFill>
                <a:latin typeface="Arial"/>
                <a:cs typeface="Arial"/>
              </a:rPr>
              <a:t>mål</a:t>
            </a:r>
            <a:r>
              <a:rPr sz="1200" spc="-10" dirty="0">
                <a:solidFill>
                  <a:srgbClr val="FFFFFF"/>
                </a:solidFill>
                <a:latin typeface="Arial"/>
                <a:cs typeface="Arial"/>
              </a:rPr>
              <a:t> </a:t>
            </a:r>
            <a:r>
              <a:rPr sz="1200" dirty="0">
                <a:solidFill>
                  <a:srgbClr val="FFFFFF"/>
                </a:solidFill>
                <a:latin typeface="Arial"/>
                <a:cs typeface="Arial"/>
              </a:rPr>
              <a:t>målskytten</a:t>
            </a:r>
            <a:r>
              <a:rPr sz="1200" spc="-20" dirty="0">
                <a:solidFill>
                  <a:srgbClr val="FFFFFF"/>
                </a:solidFill>
                <a:latin typeface="Arial"/>
                <a:cs typeface="Arial"/>
              </a:rPr>
              <a:t> </a:t>
            </a:r>
            <a:r>
              <a:rPr sz="1200" dirty="0">
                <a:solidFill>
                  <a:srgbClr val="FFFFFF"/>
                </a:solidFill>
                <a:latin typeface="Arial"/>
                <a:cs typeface="Arial"/>
              </a:rPr>
              <a:t>gjort och</a:t>
            </a:r>
            <a:r>
              <a:rPr sz="1200" spc="-15" dirty="0">
                <a:solidFill>
                  <a:srgbClr val="FFFFFF"/>
                </a:solidFill>
                <a:latin typeface="Arial"/>
                <a:cs typeface="Arial"/>
              </a:rPr>
              <a:t> </a:t>
            </a:r>
            <a:r>
              <a:rPr sz="1200" dirty="0" err="1">
                <a:solidFill>
                  <a:srgbClr val="FFFFFF"/>
                </a:solidFill>
                <a:latin typeface="Arial"/>
                <a:cs typeface="Arial"/>
              </a:rPr>
              <a:t>hur</a:t>
            </a:r>
            <a:r>
              <a:rPr sz="1200" spc="-10" dirty="0">
                <a:solidFill>
                  <a:srgbClr val="FFFFFF"/>
                </a:solidFill>
                <a:latin typeface="Arial"/>
                <a:cs typeface="Arial"/>
              </a:rPr>
              <a:t> </a:t>
            </a:r>
            <a:r>
              <a:rPr sz="1200" dirty="0" err="1">
                <a:solidFill>
                  <a:srgbClr val="FFFFFF"/>
                </a:solidFill>
                <a:latin typeface="Arial"/>
                <a:cs typeface="Arial"/>
              </a:rPr>
              <a:t>han</a:t>
            </a:r>
            <a:r>
              <a:rPr lang="sv-SE" sz="1200" dirty="0">
                <a:solidFill>
                  <a:srgbClr val="FFFFFF"/>
                </a:solidFill>
                <a:latin typeface="Arial"/>
                <a:cs typeface="Arial"/>
              </a:rPr>
              <a:t>/hon</a:t>
            </a:r>
            <a:r>
              <a:rPr sz="1200" spc="-20" dirty="0">
                <a:solidFill>
                  <a:srgbClr val="FFFFFF"/>
                </a:solidFill>
                <a:latin typeface="Arial"/>
                <a:cs typeface="Arial"/>
              </a:rPr>
              <a:t> </a:t>
            </a:r>
            <a:r>
              <a:rPr sz="1200" dirty="0">
                <a:solidFill>
                  <a:srgbClr val="FFFFFF"/>
                </a:solidFill>
                <a:latin typeface="Arial"/>
                <a:cs typeface="Arial"/>
              </a:rPr>
              <a:t>ligger till i</a:t>
            </a:r>
            <a:r>
              <a:rPr sz="1200" spc="5" dirty="0">
                <a:solidFill>
                  <a:srgbClr val="FFFFFF"/>
                </a:solidFill>
                <a:latin typeface="Arial"/>
                <a:cs typeface="Arial"/>
              </a:rPr>
              <a:t> </a:t>
            </a:r>
            <a:r>
              <a:rPr sz="1200" dirty="0">
                <a:solidFill>
                  <a:srgbClr val="FFFFFF"/>
                </a:solidFill>
                <a:latin typeface="Arial"/>
                <a:cs typeface="Arial"/>
              </a:rPr>
              <a:t>skytteligan,</a:t>
            </a:r>
            <a:r>
              <a:rPr sz="1200" spc="-10" dirty="0">
                <a:solidFill>
                  <a:srgbClr val="FFFFFF"/>
                </a:solidFill>
                <a:latin typeface="Arial"/>
                <a:cs typeface="Arial"/>
              </a:rPr>
              <a:t> </a:t>
            </a:r>
            <a:r>
              <a:rPr sz="1200" dirty="0">
                <a:solidFill>
                  <a:srgbClr val="FFFFFF"/>
                </a:solidFill>
                <a:latin typeface="Arial"/>
                <a:cs typeface="Arial"/>
              </a:rPr>
              <a:t>och</a:t>
            </a:r>
            <a:r>
              <a:rPr sz="1200" spc="-15" dirty="0">
                <a:solidFill>
                  <a:srgbClr val="FFFFFF"/>
                </a:solidFill>
                <a:latin typeface="Arial"/>
                <a:cs typeface="Arial"/>
              </a:rPr>
              <a:t> </a:t>
            </a:r>
            <a:r>
              <a:rPr sz="1200" dirty="0">
                <a:solidFill>
                  <a:srgbClr val="FFFFFF"/>
                </a:solidFill>
                <a:latin typeface="Arial"/>
                <a:cs typeface="Arial"/>
              </a:rPr>
              <a:t>samtidigt</a:t>
            </a:r>
            <a:r>
              <a:rPr sz="1200" spc="-20" dirty="0">
                <a:solidFill>
                  <a:srgbClr val="FFFFFF"/>
                </a:solidFill>
                <a:latin typeface="Arial"/>
                <a:cs typeface="Arial"/>
              </a:rPr>
              <a:t> </a:t>
            </a:r>
            <a:r>
              <a:rPr sz="1200" dirty="0">
                <a:solidFill>
                  <a:srgbClr val="FFFFFF"/>
                </a:solidFill>
                <a:latin typeface="Arial"/>
                <a:cs typeface="Arial"/>
              </a:rPr>
              <a:t>berätta</a:t>
            </a:r>
            <a:r>
              <a:rPr sz="1200" spc="-10" dirty="0">
                <a:solidFill>
                  <a:srgbClr val="FFFFFF"/>
                </a:solidFill>
                <a:latin typeface="Arial"/>
                <a:cs typeface="Arial"/>
              </a:rPr>
              <a:t> </a:t>
            </a:r>
            <a:r>
              <a:rPr sz="1200" dirty="0">
                <a:solidFill>
                  <a:srgbClr val="FFFFFF"/>
                </a:solidFill>
                <a:latin typeface="Arial"/>
                <a:cs typeface="Arial"/>
              </a:rPr>
              <a:t>om</a:t>
            </a:r>
            <a:r>
              <a:rPr sz="1200" spc="-90" dirty="0">
                <a:solidFill>
                  <a:srgbClr val="FFFFFF"/>
                </a:solidFill>
                <a:latin typeface="Arial"/>
                <a:cs typeface="Arial"/>
              </a:rPr>
              <a:t> </a:t>
            </a:r>
            <a:r>
              <a:rPr sz="1200" dirty="0">
                <a:solidFill>
                  <a:srgbClr val="FFFFFF"/>
                </a:solidFill>
                <a:latin typeface="Arial"/>
                <a:cs typeface="Arial"/>
              </a:rPr>
              <a:t>vem som</a:t>
            </a:r>
            <a:r>
              <a:rPr sz="1200" spc="-5" dirty="0">
                <a:solidFill>
                  <a:srgbClr val="FFFFFF"/>
                </a:solidFill>
                <a:latin typeface="Arial"/>
                <a:cs typeface="Arial"/>
              </a:rPr>
              <a:t> </a:t>
            </a:r>
            <a:r>
              <a:rPr sz="1200" dirty="0">
                <a:solidFill>
                  <a:srgbClr val="FFFFFF"/>
                </a:solidFill>
                <a:latin typeface="Arial"/>
                <a:cs typeface="Arial"/>
              </a:rPr>
              <a:t>leder</a:t>
            </a:r>
            <a:r>
              <a:rPr sz="1200" spc="-20" dirty="0">
                <a:solidFill>
                  <a:srgbClr val="FFFFFF"/>
                </a:solidFill>
                <a:latin typeface="Arial"/>
                <a:cs typeface="Arial"/>
              </a:rPr>
              <a:t> </a:t>
            </a:r>
            <a:r>
              <a:rPr sz="1200" spc="-25" dirty="0">
                <a:solidFill>
                  <a:srgbClr val="FFFFFF"/>
                </a:solidFill>
                <a:latin typeface="Arial"/>
                <a:cs typeface="Arial"/>
              </a:rPr>
              <a:t>den </a:t>
            </a:r>
            <a:r>
              <a:rPr sz="1200" dirty="0">
                <a:solidFill>
                  <a:srgbClr val="FFFFFF"/>
                </a:solidFill>
                <a:latin typeface="Arial"/>
                <a:cs typeface="Arial"/>
              </a:rPr>
              <a:t>totala</a:t>
            </a:r>
            <a:r>
              <a:rPr sz="1200" spc="-25" dirty="0">
                <a:solidFill>
                  <a:srgbClr val="FFFFFF"/>
                </a:solidFill>
                <a:latin typeface="Arial"/>
                <a:cs typeface="Arial"/>
              </a:rPr>
              <a:t> </a:t>
            </a:r>
            <a:r>
              <a:rPr sz="1200" spc="-10" dirty="0">
                <a:solidFill>
                  <a:srgbClr val="FFFFFF"/>
                </a:solidFill>
                <a:latin typeface="Arial"/>
                <a:cs typeface="Arial"/>
              </a:rPr>
              <a:t>skytteligan.</a:t>
            </a:r>
            <a:endParaRPr sz="1200" dirty="0">
              <a:latin typeface="Arial"/>
              <a:cs typeface="Arial"/>
            </a:endParaRPr>
          </a:p>
          <a:p>
            <a:pPr marL="556260">
              <a:lnSpc>
                <a:spcPct val="100000"/>
              </a:lnSpc>
              <a:spcBef>
                <a:spcPts val="580"/>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b="1" i="1" dirty="0">
                <a:solidFill>
                  <a:srgbClr val="FFFFFF"/>
                </a:solidFill>
                <a:latin typeface="Arial"/>
                <a:cs typeface="Arial"/>
              </a:rPr>
              <a:t>Aktivitet:</a:t>
            </a:r>
            <a:r>
              <a:rPr sz="1200" b="1" i="1" spc="-30" dirty="0">
                <a:solidFill>
                  <a:srgbClr val="FFFFFF"/>
                </a:solidFill>
                <a:latin typeface="Arial"/>
                <a:cs typeface="Arial"/>
              </a:rPr>
              <a:t> </a:t>
            </a:r>
            <a:r>
              <a:rPr sz="1200" b="1" i="1" dirty="0">
                <a:solidFill>
                  <a:srgbClr val="FFFFFF"/>
                </a:solidFill>
                <a:latin typeface="Arial"/>
                <a:cs typeface="Arial"/>
              </a:rPr>
              <a:t>På</a:t>
            </a:r>
            <a:r>
              <a:rPr sz="1200" b="1" i="1" spc="-10" dirty="0">
                <a:solidFill>
                  <a:srgbClr val="FFFFFF"/>
                </a:solidFill>
                <a:latin typeface="Arial"/>
                <a:cs typeface="Arial"/>
              </a:rPr>
              <a:t> </a:t>
            </a:r>
            <a:r>
              <a:rPr sz="1200" b="1" i="1" dirty="0">
                <a:solidFill>
                  <a:srgbClr val="FFFFFF"/>
                </a:solidFill>
                <a:latin typeface="Arial"/>
                <a:cs typeface="Arial"/>
              </a:rPr>
              <a:t>nivå</a:t>
            </a:r>
            <a:r>
              <a:rPr sz="1200" b="1" i="1" spc="-10" dirty="0">
                <a:solidFill>
                  <a:srgbClr val="FFFFFF"/>
                </a:solidFill>
                <a:latin typeface="Arial"/>
                <a:cs typeface="Arial"/>
              </a:rPr>
              <a:t> </a:t>
            </a:r>
            <a:r>
              <a:rPr sz="1200" b="1" i="1" dirty="0">
                <a:solidFill>
                  <a:srgbClr val="FFFFFF"/>
                </a:solidFill>
                <a:latin typeface="Arial"/>
                <a:cs typeface="Arial"/>
              </a:rPr>
              <a:t>2 arbetar</a:t>
            </a:r>
            <a:r>
              <a:rPr sz="1200" b="1" i="1" spc="-35" dirty="0">
                <a:solidFill>
                  <a:srgbClr val="FFFFFF"/>
                </a:solidFill>
                <a:latin typeface="Arial"/>
                <a:cs typeface="Arial"/>
              </a:rPr>
              <a:t> </a:t>
            </a:r>
            <a:r>
              <a:rPr sz="1200" b="1" i="1" dirty="0">
                <a:solidFill>
                  <a:srgbClr val="FFFFFF"/>
                </a:solidFill>
                <a:latin typeface="Arial"/>
                <a:cs typeface="Arial"/>
              </a:rPr>
              <a:t>vi</a:t>
            </a:r>
            <a:r>
              <a:rPr sz="1200" b="1" i="1" spc="-5" dirty="0">
                <a:solidFill>
                  <a:srgbClr val="FFFFFF"/>
                </a:solidFill>
                <a:latin typeface="Arial"/>
                <a:cs typeface="Arial"/>
              </a:rPr>
              <a:t> </a:t>
            </a:r>
            <a:r>
              <a:rPr sz="1200" b="1" i="1" dirty="0">
                <a:solidFill>
                  <a:srgbClr val="FFFFFF"/>
                </a:solidFill>
                <a:latin typeface="Arial"/>
                <a:cs typeface="Arial"/>
              </a:rPr>
              <a:t>aktivt</a:t>
            </a:r>
            <a:r>
              <a:rPr sz="1200" b="1" i="1" spc="-30" dirty="0">
                <a:solidFill>
                  <a:srgbClr val="FFFFFF"/>
                </a:solidFill>
                <a:latin typeface="Arial"/>
                <a:cs typeface="Arial"/>
              </a:rPr>
              <a:t> </a:t>
            </a:r>
            <a:r>
              <a:rPr sz="1200" b="1" i="1" dirty="0">
                <a:solidFill>
                  <a:srgbClr val="FFFFFF"/>
                </a:solidFill>
                <a:latin typeface="Arial"/>
                <a:cs typeface="Arial"/>
              </a:rPr>
              <a:t>med</a:t>
            </a:r>
            <a:r>
              <a:rPr sz="1200" b="1" i="1" spc="-10" dirty="0">
                <a:solidFill>
                  <a:srgbClr val="FFFFFF"/>
                </a:solidFill>
                <a:latin typeface="Arial"/>
                <a:cs typeface="Arial"/>
              </a:rPr>
              <a:t> </a:t>
            </a:r>
            <a:r>
              <a:rPr sz="1200" b="1" i="1" dirty="0">
                <a:solidFill>
                  <a:srgbClr val="FFFFFF"/>
                </a:solidFill>
                <a:latin typeface="Arial"/>
                <a:cs typeface="Arial"/>
              </a:rPr>
              <a:t>relevant</a:t>
            </a:r>
            <a:r>
              <a:rPr sz="1200" b="1" i="1" spc="-30" dirty="0">
                <a:solidFill>
                  <a:srgbClr val="FFFFFF"/>
                </a:solidFill>
                <a:latin typeface="Arial"/>
                <a:cs typeface="Arial"/>
              </a:rPr>
              <a:t> </a:t>
            </a:r>
            <a:r>
              <a:rPr sz="1200" b="1" i="1" dirty="0">
                <a:solidFill>
                  <a:srgbClr val="FFFFFF"/>
                </a:solidFill>
                <a:latin typeface="Arial"/>
                <a:cs typeface="Arial"/>
              </a:rPr>
              <a:t>statistik</a:t>
            </a:r>
            <a:r>
              <a:rPr sz="1200" b="1" i="1" spc="-25" dirty="0">
                <a:solidFill>
                  <a:srgbClr val="FFFFFF"/>
                </a:solidFill>
                <a:latin typeface="Arial"/>
                <a:cs typeface="Arial"/>
              </a:rPr>
              <a:t> </a:t>
            </a:r>
            <a:r>
              <a:rPr sz="1200" b="1" i="1" dirty="0">
                <a:solidFill>
                  <a:srgbClr val="FFFFFF"/>
                </a:solidFill>
                <a:latin typeface="Arial"/>
                <a:cs typeface="Arial"/>
              </a:rPr>
              <a:t>under</a:t>
            </a:r>
            <a:r>
              <a:rPr sz="1200" b="1" i="1" spc="5" dirty="0">
                <a:solidFill>
                  <a:srgbClr val="FFFFFF"/>
                </a:solidFill>
                <a:latin typeface="Arial"/>
                <a:cs typeface="Arial"/>
              </a:rPr>
              <a:t> </a:t>
            </a:r>
            <a:r>
              <a:rPr sz="1200" b="1" i="1" spc="-10" dirty="0">
                <a:solidFill>
                  <a:srgbClr val="FFFFFF"/>
                </a:solidFill>
                <a:latin typeface="Arial"/>
                <a:cs typeface="Arial"/>
              </a:rPr>
              <a:t>matcherna.</a:t>
            </a:r>
            <a:endParaRPr sz="1200" dirty="0">
              <a:latin typeface="Arial"/>
              <a:cs typeface="Arial"/>
            </a:endParaRPr>
          </a:p>
          <a:p>
            <a:pPr marL="281940" indent="-269240">
              <a:lnSpc>
                <a:spcPct val="100000"/>
              </a:lnSpc>
              <a:spcBef>
                <a:spcPts val="700"/>
              </a:spcBef>
              <a:buFont typeface="Arial"/>
              <a:buChar char="•"/>
              <a:tabLst>
                <a:tab pos="281940" algn="l"/>
              </a:tabLst>
            </a:pPr>
            <a:r>
              <a:rPr sz="1600" b="1" spc="-10" dirty="0">
                <a:solidFill>
                  <a:srgbClr val="FFFFFF"/>
                </a:solidFill>
                <a:latin typeface="Arial"/>
                <a:cs typeface="Arial"/>
              </a:rPr>
              <a:t>Stämning</a:t>
            </a:r>
            <a:endParaRPr sz="1600" dirty="0">
              <a:latin typeface="Arial"/>
              <a:cs typeface="Arial"/>
            </a:endParaRPr>
          </a:p>
          <a:p>
            <a:pPr marL="895350" marR="49530" indent="-352425" algn="just" defTabSz="990600">
              <a:lnSpc>
                <a:spcPct val="120100"/>
              </a:lnSpc>
              <a:spcBef>
                <a:spcPts val="355"/>
              </a:spcBef>
            </a:pPr>
            <a:r>
              <a:rPr sz="1200" dirty="0">
                <a:solidFill>
                  <a:srgbClr val="FFFFFF"/>
                </a:solidFill>
                <a:latin typeface="Calibri"/>
                <a:cs typeface="Calibri"/>
              </a:rPr>
              <a:t>‒</a:t>
            </a:r>
            <a:r>
              <a:rPr sz="1200" spc="135" dirty="0">
                <a:solidFill>
                  <a:srgbClr val="FFFFFF"/>
                </a:solidFill>
                <a:latin typeface="Calibri"/>
                <a:cs typeface="Calibri"/>
              </a:rPr>
              <a:t>  </a:t>
            </a:r>
            <a:r>
              <a:rPr lang="sv-SE" sz="1200" spc="135" dirty="0">
                <a:solidFill>
                  <a:srgbClr val="FFFFFF"/>
                </a:solidFill>
                <a:latin typeface="Calibri"/>
                <a:cs typeface="Calibri"/>
              </a:rPr>
              <a:t>	</a:t>
            </a:r>
            <a:r>
              <a:rPr sz="1200" dirty="0">
                <a:solidFill>
                  <a:srgbClr val="FFFFFF"/>
                </a:solidFill>
                <a:latin typeface="Arial"/>
                <a:cs typeface="Arial"/>
              </a:rPr>
              <a:t>En</a:t>
            </a:r>
            <a:r>
              <a:rPr sz="1200" spc="-10" dirty="0">
                <a:solidFill>
                  <a:srgbClr val="FFFFFF"/>
                </a:solidFill>
                <a:latin typeface="Arial"/>
                <a:cs typeface="Arial"/>
              </a:rPr>
              <a:t> </a:t>
            </a:r>
            <a:r>
              <a:rPr sz="1200" dirty="0">
                <a:solidFill>
                  <a:srgbClr val="FFFFFF"/>
                </a:solidFill>
                <a:latin typeface="Arial"/>
                <a:cs typeface="Arial"/>
              </a:rPr>
              <a:t>medryckande</a:t>
            </a:r>
            <a:r>
              <a:rPr sz="1200" spc="-35" dirty="0">
                <a:solidFill>
                  <a:srgbClr val="FFFFFF"/>
                </a:solidFill>
                <a:latin typeface="Arial"/>
                <a:cs typeface="Arial"/>
              </a:rPr>
              <a:t> </a:t>
            </a:r>
            <a:r>
              <a:rPr sz="1200" dirty="0">
                <a:solidFill>
                  <a:srgbClr val="FFFFFF"/>
                </a:solidFill>
                <a:latin typeface="Arial"/>
                <a:cs typeface="Arial"/>
              </a:rPr>
              <a:t>stämning</a:t>
            </a:r>
            <a:r>
              <a:rPr sz="1200" spc="-45" dirty="0">
                <a:solidFill>
                  <a:srgbClr val="FFFFFF"/>
                </a:solidFill>
                <a:latin typeface="Arial"/>
                <a:cs typeface="Arial"/>
              </a:rPr>
              <a:t> </a:t>
            </a:r>
            <a:r>
              <a:rPr sz="1200" dirty="0">
                <a:solidFill>
                  <a:srgbClr val="FFFFFF"/>
                </a:solidFill>
                <a:latin typeface="Arial"/>
                <a:cs typeface="Arial"/>
              </a:rPr>
              <a:t>är det</a:t>
            </a:r>
            <a:r>
              <a:rPr sz="1200" spc="-10" dirty="0">
                <a:solidFill>
                  <a:srgbClr val="FFFFFF"/>
                </a:solidFill>
                <a:latin typeface="Arial"/>
                <a:cs typeface="Arial"/>
              </a:rPr>
              <a:t> </a:t>
            </a:r>
            <a:r>
              <a:rPr sz="1200" dirty="0">
                <a:solidFill>
                  <a:srgbClr val="FFFFFF"/>
                </a:solidFill>
                <a:latin typeface="Arial"/>
                <a:cs typeface="Arial"/>
              </a:rPr>
              <a:t>som</a:t>
            </a:r>
            <a:r>
              <a:rPr sz="1200" spc="-15" dirty="0">
                <a:solidFill>
                  <a:srgbClr val="FFFFFF"/>
                </a:solidFill>
                <a:latin typeface="Arial"/>
                <a:cs typeface="Arial"/>
              </a:rPr>
              <a:t> </a:t>
            </a:r>
            <a:r>
              <a:rPr sz="1200" dirty="0">
                <a:solidFill>
                  <a:srgbClr val="FFFFFF"/>
                </a:solidFill>
                <a:latin typeface="Arial"/>
                <a:cs typeface="Arial"/>
              </a:rPr>
              <a:t>många</a:t>
            </a:r>
            <a:r>
              <a:rPr sz="1200" spc="-15" dirty="0">
                <a:solidFill>
                  <a:srgbClr val="FFFFFF"/>
                </a:solidFill>
                <a:latin typeface="Arial"/>
                <a:cs typeface="Arial"/>
              </a:rPr>
              <a:t> </a:t>
            </a:r>
            <a:r>
              <a:rPr sz="1200" dirty="0">
                <a:solidFill>
                  <a:srgbClr val="FFFFFF"/>
                </a:solidFill>
                <a:latin typeface="Arial"/>
                <a:cs typeface="Arial"/>
              </a:rPr>
              <a:t>gånger</a:t>
            </a:r>
            <a:r>
              <a:rPr sz="1200" spc="-25" dirty="0">
                <a:solidFill>
                  <a:srgbClr val="FFFFFF"/>
                </a:solidFill>
                <a:latin typeface="Arial"/>
                <a:cs typeface="Arial"/>
              </a:rPr>
              <a:t> </a:t>
            </a:r>
            <a:r>
              <a:rPr sz="1200" spc="-10" dirty="0">
                <a:solidFill>
                  <a:srgbClr val="FFFFFF"/>
                </a:solidFill>
                <a:latin typeface="Arial"/>
                <a:cs typeface="Arial"/>
              </a:rPr>
              <a:t>kännetecknar</a:t>
            </a:r>
            <a:r>
              <a:rPr sz="1200" spc="-40" dirty="0">
                <a:solidFill>
                  <a:srgbClr val="FFFFFF"/>
                </a:solidFill>
                <a:latin typeface="Arial"/>
                <a:cs typeface="Arial"/>
              </a:rPr>
              <a:t> </a:t>
            </a:r>
            <a:r>
              <a:rPr sz="1200" dirty="0">
                <a:solidFill>
                  <a:srgbClr val="FFFFFF"/>
                </a:solidFill>
                <a:latin typeface="Arial"/>
                <a:cs typeface="Arial"/>
              </a:rPr>
              <a:t>en</a:t>
            </a:r>
            <a:r>
              <a:rPr sz="1200" spc="-5" dirty="0">
                <a:solidFill>
                  <a:srgbClr val="FFFFFF"/>
                </a:solidFill>
                <a:latin typeface="Arial"/>
                <a:cs typeface="Arial"/>
              </a:rPr>
              <a:t> </a:t>
            </a:r>
            <a:r>
              <a:rPr sz="1200" dirty="0">
                <a:solidFill>
                  <a:srgbClr val="FFFFFF"/>
                </a:solidFill>
                <a:latin typeface="Arial"/>
                <a:cs typeface="Arial"/>
              </a:rPr>
              <a:t>stark </a:t>
            </a:r>
            <a:r>
              <a:rPr sz="1200" spc="-10" dirty="0">
                <a:solidFill>
                  <a:srgbClr val="FFFFFF"/>
                </a:solidFill>
                <a:latin typeface="Arial"/>
                <a:cs typeface="Arial"/>
              </a:rPr>
              <a:t>evenemangsupplevelse.</a:t>
            </a:r>
            <a:r>
              <a:rPr sz="1200" spc="-20" dirty="0">
                <a:solidFill>
                  <a:srgbClr val="FFFFFF"/>
                </a:solidFill>
                <a:latin typeface="Arial"/>
                <a:cs typeface="Arial"/>
              </a:rPr>
              <a:t> </a:t>
            </a:r>
            <a:r>
              <a:rPr sz="1200" dirty="0">
                <a:solidFill>
                  <a:srgbClr val="FFFFFF"/>
                </a:solidFill>
                <a:latin typeface="Arial"/>
                <a:cs typeface="Arial"/>
              </a:rPr>
              <a:t>Ofta</a:t>
            </a:r>
            <a:r>
              <a:rPr sz="1200" spc="-15" dirty="0">
                <a:solidFill>
                  <a:srgbClr val="FFFFFF"/>
                </a:solidFill>
                <a:latin typeface="Arial"/>
                <a:cs typeface="Arial"/>
              </a:rPr>
              <a:t> </a:t>
            </a:r>
            <a:r>
              <a:rPr sz="1200" dirty="0">
                <a:solidFill>
                  <a:srgbClr val="FFFFFF"/>
                </a:solidFill>
                <a:latin typeface="Arial"/>
                <a:cs typeface="Arial"/>
              </a:rPr>
              <a:t>styrs</a:t>
            </a:r>
            <a:r>
              <a:rPr sz="1200" spc="20" dirty="0">
                <a:solidFill>
                  <a:srgbClr val="FFFFFF"/>
                </a:solidFill>
                <a:latin typeface="Arial"/>
                <a:cs typeface="Arial"/>
              </a:rPr>
              <a:t> </a:t>
            </a:r>
            <a:r>
              <a:rPr sz="1200" dirty="0">
                <a:solidFill>
                  <a:srgbClr val="FFFFFF"/>
                </a:solidFill>
                <a:latin typeface="Arial"/>
                <a:cs typeface="Arial"/>
              </a:rPr>
              <a:t>det</a:t>
            </a:r>
            <a:r>
              <a:rPr sz="1200" spc="-10" dirty="0">
                <a:solidFill>
                  <a:srgbClr val="FFFFFF"/>
                </a:solidFill>
                <a:latin typeface="Arial"/>
                <a:cs typeface="Arial"/>
              </a:rPr>
              <a:t> </a:t>
            </a:r>
            <a:r>
              <a:rPr sz="1200" dirty="0">
                <a:solidFill>
                  <a:srgbClr val="FFFFFF"/>
                </a:solidFill>
                <a:latin typeface="Arial"/>
                <a:cs typeface="Arial"/>
              </a:rPr>
              <a:t>av</a:t>
            </a:r>
            <a:r>
              <a:rPr sz="1200" spc="-10" dirty="0">
                <a:solidFill>
                  <a:srgbClr val="FFFFFF"/>
                </a:solidFill>
                <a:latin typeface="Arial"/>
                <a:cs typeface="Arial"/>
              </a:rPr>
              <a:t> </a:t>
            </a:r>
            <a:r>
              <a:rPr sz="1200" dirty="0">
                <a:solidFill>
                  <a:srgbClr val="FFFFFF"/>
                </a:solidFill>
                <a:latin typeface="Arial"/>
                <a:cs typeface="Arial"/>
              </a:rPr>
              <a:t>sportsliga</a:t>
            </a:r>
            <a:r>
              <a:rPr sz="1200" spc="-20" dirty="0">
                <a:solidFill>
                  <a:srgbClr val="FFFFFF"/>
                </a:solidFill>
                <a:latin typeface="Arial"/>
                <a:cs typeface="Arial"/>
              </a:rPr>
              <a:t> </a:t>
            </a:r>
            <a:r>
              <a:rPr sz="1200" dirty="0">
                <a:solidFill>
                  <a:srgbClr val="FFFFFF"/>
                </a:solidFill>
                <a:latin typeface="Arial"/>
                <a:cs typeface="Arial"/>
              </a:rPr>
              <a:t>faktorer</a:t>
            </a:r>
            <a:r>
              <a:rPr sz="1200" spc="-25" dirty="0">
                <a:solidFill>
                  <a:srgbClr val="FFFFFF"/>
                </a:solidFill>
                <a:latin typeface="Arial"/>
                <a:cs typeface="Arial"/>
              </a:rPr>
              <a:t> </a:t>
            </a:r>
            <a:r>
              <a:rPr sz="1200" dirty="0">
                <a:solidFill>
                  <a:srgbClr val="FFFFFF"/>
                </a:solidFill>
                <a:latin typeface="Arial"/>
                <a:cs typeface="Arial"/>
              </a:rPr>
              <a:t>som</a:t>
            </a:r>
            <a:r>
              <a:rPr sz="1200" spc="-15" dirty="0">
                <a:solidFill>
                  <a:srgbClr val="FFFFFF"/>
                </a:solidFill>
                <a:latin typeface="Arial"/>
                <a:cs typeface="Arial"/>
              </a:rPr>
              <a:t> </a:t>
            </a:r>
            <a:r>
              <a:rPr sz="1200" spc="-25" dirty="0">
                <a:solidFill>
                  <a:srgbClr val="FFFFFF"/>
                </a:solidFill>
                <a:latin typeface="Arial"/>
                <a:cs typeface="Arial"/>
              </a:rPr>
              <a:t>en </a:t>
            </a:r>
            <a:r>
              <a:rPr sz="1200" dirty="0">
                <a:solidFill>
                  <a:srgbClr val="FFFFFF"/>
                </a:solidFill>
                <a:latin typeface="Arial"/>
                <a:cs typeface="Arial"/>
              </a:rPr>
              <a:t>spännande</a:t>
            </a:r>
            <a:r>
              <a:rPr sz="1200" spc="-35" dirty="0">
                <a:solidFill>
                  <a:srgbClr val="FFFFFF"/>
                </a:solidFill>
                <a:latin typeface="Arial"/>
                <a:cs typeface="Arial"/>
              </a:rPr>
              <a:t> </a:t>
            </a:r>
            <a:r>
              <a:rPr sz="1200" dirty="0">
                <a:solidFill>
                  <a:srgbClr val="FFFFFF"/>
                </a:solidFill>
                <a:latin typeface="Arial"/>
                <a:cs typeface="Arial"/>
              </a:rPr>
              <a:t>match,</a:t>
            </a:r>
            <a:r>
              <a:rPr sz="1200" spc="-25" dirty="0">
                <a:solidFill>
                  <a:srgbClr val="FFFFFF"/>
                </a:solidFill>
                <a:latin typeface="Arial"/>
                <a:cs typeface="Arial"/>
              </a:rPr>
              <a:t> </a:t>
            </a:r>
            <a:r>
              <a:rPr sz="1200" dirty="0">
                <a:solidFill>
                  <a:srgbClr val="FFFFFF"/>
                </a:solidFill>
                <a:latin typeface="Arial"/>
                <a:cs typeface="Arial"/>
              </a:rPr>
              <a:t>men</a:t>
            </a:r>
            <a:r>
              <a:rPr sz="1200" spc="-25" dirty="0">
                <a:solidFill>
                  <a:srgbClr val="FFFFFF"/>
                </a:solidFill>
                <a:latin typeface="Arial"/>
                <a:cs typeface="Arial"/>
              </a:rPr>
              <a:t> </a:t>
            </a:r>
            <a:r>
              <a:rPr sz="1200" dirty="0">
                <a:solidFill>
                  <a:srgbClr val="FFFFFF"/>
                </a:solidFill>
                <a:latin typeface="Arial"/>
                <a:cs typeface="Arial"/>
              </a:rPr>
              <a:t>det</a:t>
            </a:r>
            <a:r>
              <a:rPr sz="1200" spc="-20" dirty="0">
                <a:solidFill>
                  <a:srgbClr val="FFFFFF"/>
                </a:solidFill>
                <a:latin typeface="Arial"/>
                <a:cs typeface="Arial"/>
              </a:rPr>
              <a:t> </a:t>
            </a:r>
            <a:r>
              <a:rPr sz="1200" dirty="0">
                <a:solidFill>
                  <a:srgbClr val="FFFFFF"/>
                </a:solidFill>
                <a:latin typeface="Arial"/>
                <a:cs typeface="Arial"/>
              </a:rPr>
              <a:t>är</a:t>
            </a:r>
            <a:r>
              <a:rPr sz="1200" spc="-5" dirty="0">
                <a:solidFill>
                  <a:srgbClr val="FFFFFF"/>
                </a:solidFill>
                <a:latin typeface="Arial"/>
                <a:cs typeface="Arial"/>
              </a:rPr>
              <a:t> </a:t>
            </a:r>
            <a:r>
              <a:rPr sz="1200" dirty="0">
                <a:solidFill>
                  <a:srgbClr val="FFFFFF"/>
                </a:solidFill>
                <a:latin typeface="Arial"/>
                <a:cs typeface="Arial"/>
              </a:rPr>
              <a:t>viktigt</a:t>
            </a:r>
            <a:r>
              <a:rPr sz="1200" spc="10" dirty="0">
                <a:solidFill>
                  <a:srgbClr val="FFFFFF"/>
                </a:solidFill>
                <a:latin typeface="Arial"/>
                <a:cs typeface="Arial"/>
              </a:rPr>
              <a:t> </a:t>
            </a:r>
            <a:r>
              <a:rPr sz="1200" dirty="0">
                <a:solidFill>
                  <a:srgbClr val="FFFFFF"/>
                </a:solidFill>
                <a:latin typeface="Arial"/>
                <a:cs typeface="Arial"/>
              </a:rPr>
              <a:t>att</a:t>
            </a:r>
            <a:r>
              <a:rPr sz="1200" spc="-5" dirty="0">
                <a:solidFill>
                  <a:srgbClr val="FFFFFF"/>
                </a:solidFill>
                <a:latin typeface="Arial"/>
                <a:cs typeface="Arial"/>
              </a:rPr>
              <a:t> </a:t>
            </a:r>
            <a:r>
              <a:rPr sz="1200" dirty="0">
                <a:solidFill>
                  <a:srgbClr val="FFFFFF"/>
                </a:solidFill>
                <a:latin typeface="Arial"/>
                <a:cs typeface="Arial"/>
              </a:rPr>
              <a:t>arbeta</a:t>
            </a:r>
            <a:r>
              <a:rPr sz="1200" spc="-30" dirty="0">
                <a:solidFill>
                  <a:srgbClr val="FFFFFF"/>
                </a:solidFill>
                <a:latin typeface="Arial"/>
                <a:cs typeface="Arial"/>
              </a:rPr>
              <a:t> </a:t>
            </a:r>
            <a:r>
              <a:rPr sz="1200" dirty="0">
                <a:solidFill>
                  <a:srgbClr val="FFFFFF"/>
                </a:solidFill>
                <a:latin typeface="Arial"/>
                <a:cs typeface="Arial"/>
              </a:rPr>
              <a:t>för</a:t>
            </a:r>
            <a:r>
              <a:rPr sz="1200" spc="-20" dirty="0">
                <a:solidFill>
                  <a:srgbClr val="FFFFFF"/>
                </a:solidFill>
                <a:latin typeface="Arial"/>
                <a:cs typeface="Arial"/>
              </a:rPr>
              <a:t> </a:t>
            </a:r>
            <a:r>
              <a:rPr sz="1200" dirty="0">
                <a:solidFill>
                  <a:srgbClr val="FFFFFF"/>
                </a:solidFill>
                <a:latin typeface="Arial"/>
                <a:cs typeface="Arial"/>
              </a:rPr>
              <a:t>att</a:t>
            </a:r>
            <a:r>
              <a:rPr sz="1200" spc="-5" dirty="0">
                <a:solidFill>
                  <a:srgbClr val="FFFFFF"/>
                </a:solidFill>
                <a:latin typeface="Arial"/>
                <a:cs typeface="Arial"/>
              </a:rPr>
              <a:t> </a:t>
            </a:r>
            <a:r>
              <a:rPr sz="1200" dirty="0">
                <a:solidFill>
                  <a:srgbClr val="FFFFFF"/>
                </a:solidFill>
                <a:latin typeface="Arial"/>
                <a:cs typeface="Arial"/>
              </a:rPr>
              <a:t>ge</a:t>
            </a:r>
            <a:r>
              <a:rPr sz="1200" spc="-10" dirty="0">
                <a:solidFill>
                  <a:srgbClr val="FFFFFF"/>
                </a:solidFill>
                <a:latin typeface="Arial"/>
                <a:cs typeface="Arial"/>
              </a:rPr>
              <a:t> </a:t>
            </a:r>
            <a:r>
              <a:rPr sz="1200" dirty="0">
                <a:solidFill>
                  <a:srgbClr val="FFFFFF"/>
                </a:solidFill>
                <a:latin typeface="Arial"/>
                <a:cs typeface="Arial"/>
              </a:rPr>
              <a:t>förutsättningar</a:t>
            </a:r>
            <a:r>
              <a:rPr sz="1200" spc="-45" dirty="0">
                <a:solidFill>
                  <a:srgbClr val="FFFFFF"/>
                </a:solidFill>
                <a:latin typeface="Arial"/>
                <a:cs typeface="Arial"/>
              </a:rPr>
              <a:t> </a:t>
            </a:r>
            <a:r>
              <a:rPr sz="1200" dirty="0">
                <a:solidFill>
                  <a:srgbClr val="FFFFFF"/>
                </a:solidFill>
                <a:latin typeface="Arial"/>
                <a:cs typeface="Arial"/>
              </a:rPr>
              <a:t>för</a:t>
            </a:r>
            <a:r>
              <a:rPr sz="1200" spc="-20" dirty="0">
                <a:solidFill>
                  <a:srgbClr val="FFFFFF"/>
                </a:solidFill>
                <a:latin typeface="Arial"/>
                <a:cs typeface="Arial"/>
              </a:rPr>
              <a:t> </a:t>
            </a:r>
            <a:r>
              <a:rPr sz="1200" dirty="0">
                <a:solidFill>
                  <a:srgbClr val="FFFFFF"/>
                </a:solidFill>
                <a:latin typeface="Arial"/>
                <a:cs typeface="Arial"/>
              </a:rPr>
              <a:t>en</a:t>
            </a:r>
            <a:r>
              <a:rPr sz="1200" spc="-20" dirty="0">
                <a:solidFill>
                  <a:srgbClr val="FFFFFF"/>
                </a:solidFill>
                <a:latin typeface="Arial"/>
                <a:cs typeface="Arial"/>
              </a:rPr>
              <a:t> </a:t>
            </a:r>
            <a:r>
              <a:rPr sz="1200" dirty="0">
                <a:solidFill>
                  <a:srgbClr val="FFFFFF"/>
                </a:solidFill>
                <a:latin typeface="Arial"/>
                <a:cs typeface="Arial"/>
              </a:rPr>
              <a:t>positiv</a:t>
            </a:r>
            <a:r>
              <a:rPr sz="1200" spc="-20" dirty="0">
                <a:solidFill>
                  <a:srgbClr val="FFFFFF"/>
                </a:solidFill>
                <a:latin typeface="Arial"/>
                <a:cs typeface="Arial"/>
              </a:rPr>
              <a:t> </a:t>
            </a:r>
            <a:r>
              <a:rPr sz="1200" dirty="0">
                <a:solidFill>
                  <a:srgbClr val="FFFFFF"/>
                </a:solidFill>
                <a:latin typeface="Arial"/>
                <a:cs typeface="Arial"/>
              </a:rPr>
              <a:t>stämning.</a:t>
            </a:r>
            <a:r>
              <a:rPr sz="1200" spc="-40" dirty="0">
                <a:solidFill>
                  <a:srgbClr val="FFFFFF"/>
                </a:solidFill>
                <a:latin typeface="Arial"/>
                <a:cs typeface="Arial"/>
              </a:rPr>
              <a:t> </a:t>
            </a:r>
            <a:r>
              <a:rPr sz="1200" spc="-10" dirty="0">
                <a:solidFill>
                  <a:srgbClr val="FFFFFF"/>
                </a:solidFill>
                <a:latin typeface="Arial"/>
                <a:cs typeface="Arial"/>
              </a:rPr>
              <a:t>Stämningshöjande</a:t>
            </a:r>
            <a:r>
              <a:rPr sz="1200" spc="-50" dirty="0">
                <a:solidFill>
                  <a:srgbClr val="FFFFFF"/>
                </a:solidFill>
                <a:latin typeface="Arial"/>
                <a:cs typeface="Arial"/>
              </a:rPr>
              <a:t> </a:t>
            </a:r>
            <a:r>
              <a:rPr sz="1200" dirty="0">
                <a:solidFill>
                  <a:srgbClr val="FFFFFF"/>
                </a:solidFill>
                <a:latin typeface="Arial"/>
                <a:cs typeface="Arial"/>
              </a:rPr>
              <a:t>åtgärder</a:t>
            </a:r>
            <a:r>
              <a:rPr sz="1200" spc="45" dirty="0">
                <a:solidFill>
                  <a:srgbClr val="FFFFFF"/>
                </a:solidFill>
                <a:latin typeface="Arial"/>
                <a:cs typeface="Arial"/>
              </a:rPr>
              <a:t> </a:t>
            </a:r>
            <a:r>
              <a:rPr sz="1200" dirty="0">
                <a:solidFill>
                  <a:srgbClr val="FFFFFF"/>
                </a:solidFill>
                <a:latin typeface="Arial"/>
                <a:cs typeface="Arial"/>
              </a:rPr>
              <a:t>varierar</a:t>
            </a:r>
            <a:r>
              <a:rPr sz="1200" spc="-5" dirty="0">
                <a:solidFill>
                  <a:srgbClr val="FFFFFF"/>
                </a:solidFill>
                <a:latin typeface="Arial"/>
                <a:cs typeface="Arial"/>
              </a:rPr>
              <a:t> </a:t>
            </a:r>
            <a:r>
              <a:rPr sz="1200" dirty="0">
                <a:solidFill>
                  <a:srgbClr val="FFFFFF"/>
                </a:solidFill>
                <a:latin typeface="Arial"/>
                <a:cs typeface="Arial"/>
              </a:rPr>
              <a:t>från</a:t>
            </a:r>
            <a:r>
              <a:rPr sz="1200" spc="-25" dirty="0">
                <a:solidFill>
                  <a:srgbClr val="FFFFFF"/>
                </a:solidFill>
                <a:latin typeface="Arial"/>
                <a:cs typeface="Arial"/>
              </a:rPr>
              <a:t> </a:t>
            </a:r>
            <a:r>
              <a:rPr sz="1200" dirty="0">
                <a:solidFill>
                  <a:srgbClr val="FFFFFF"/>
                </a:solidFill>
                <a:latin typeface="Arial"/>
                <a:cs typeface="Arial"/>
              </a:rPr>
              <a:t>arena</a:t>
            </a:r>
            <a:r>
              <a:rPr sz="1200" spc="-30" dirty="0">
                <a:solidFill>
                  <a:srgbClr val="FFFFFF"/>
                </a:solidFill>
                <a:latin typeface="Arial"/>
                <a:cs typeface="Arial"/>
              </a:rPr>
              <a:t> </a:t>
            </a:r>
            <a:r>
              <a:rPr sz="1200" spc="-20" dirty="0">
                <a:solidFill>
                  <a:srgbClr val="FFFFFF"/>
                </a:solidFill>
                <a:latin typeface="Arial"/>
                <a:cs typeface="Arial"/>
              </a:rPr>
              <a:t>till </a:t>
            </a:r>
            <a:r>
              <a:rPr sz="1200" dirty="0">
                <a:solidFill>
                  <a:srgbClr val="FFFFFF"/>
                </a:solidFill>
                <a:latin typeface="Arial"/>
                <a:cs typeface="Arial"/>
              </a:rPr>
              <a:t>arena.</a:t>
            </a:r>
            <a:r>
              <a:rPr sz="1200" spc="-40" dirty="0">
                <a:solidFill>
                  <a:srgbClr val="FFFFFF"/>
                </a:solidFill>
                <a:latin typeface="Arial"/>
                <a:cs typeface="Arial"/>
              </a:rPr>
              <a:t> </a:t>
            </a:r>
            <a:r>
              <a:rPr sz="1200" dirty="0">
                <a:solidFill>
                  <a:srgbClr val="FFFFFF"/>
                </a:solidFill>
                <a:latin typeface="Arial"/>
                <a:cs typeface="Arial"/>
              </a:rPr>
              <a:t>Exempel</a:t>
            </a:r>
            <a:r>
              <a:rPr sz="1200" spc="-25" dirty="0">
                <a:solidFill>
                  <a:srgbClr val="FFFFFF"/>
                </a:solidFill>
                <a:latin typeface="Arial"/>
                <a:cs typeface="Arial"/>
              </a:rPr>
              <a:t> </a:t>
            </a:r>
            <a:r>
              <a:rPr sz="1200" dirty="0">
                <a:solidFill>
                  <a:srgbClr val="FFFFFF"/>
                </a:solidFill>
                <a:latin typeface="Arial"/>
                <a:cs typeface="Arial"/>
              </a:rPr>
              <a:t>på</a:t>
            </a:r>
            <a:r>
              <a:rPr sz="1200" spc="-15" dirty="0">
                <a:solidFill>
                  <a:srgbClr val="FFFFFF"/>
                </a:solidFill>
                <a:latin typeface="Arial"/>
                <a:cs typeface="Arial"/>
              </a:rPr>
              <a:t> </a:t>
            </a:r>
            <a:r>
              <a:rPr sz="1200" spc="-10" dirty="0">
                <a:solidFill>
                  <a:srgbClr val="FFFFFF"/>
                </a:solidFill>
                <a:latin typeface="Arial"/>
                <a:cs typeface="Arial"/>
              </a:rPr>
              <a:t>stämningshöjande</a:t>
            </a:r>
            <a:r>
              <a:rPr sz="1200" spc="-45" dirty="0">
                <a:solidFill>
                  <a:srgbClr val="FFFFFF"/>
                </a:solidFill>
                <a:latin typeface="Arial"/>
                <a:cs typeface="Arial"/>
              </a:rPr>
              <a:t> </a:t>
            </a:r>
            <a:r>
              <a:rPr sz="1200" dirty="0">
                <a:solidFill>
                  <a:srgbClr val="FFFFFF"/>
                </a:solidFill>
                <a:latin typeface="Arial"/>
                <a:cs typeface="Arial"/>
              </a:rPr>
              <a:t>inslag</a:t>
            </a:r>
            <a:r>
              <a:rPr sz="1200" spc="-20" dirty="0">
                <a:solidFill>
                  <a:srgbClr val="FFFFFF"/>
                </a:solidFill>
                <a:latin typeface="Arial"/>
                <a:cs typeface="Arial"/>
              </a:rPr>
              <a:t> </a:t>
            </a:r>
            <a:r>
              <a:rPr sz="1200" dirty="0">
                <a:solidFill>
                  <a:srgbClr val="FFFFFF"/>
                </a:solidFill>
                <a:latin typeface="Arial"/>
                <a:cs typeface="Arial"/>
              </a:rPr>
              <a:t>kan</a:t>
            </a:r>
            <a:r>
              <a:rPr sz="1200" spc="-25" dirty="0">
                <a:solidFill>
                  <a:srgbClr val="FFFFFF"/>
                </a:solidFill>
                <a:latin typeface="Arial"/>
                <a:cs typeface="Arial"/>
              </a:rPr>
              <a:t> </a:t>
            </a:r>
            <a:r>
              <a:rPr sz="1200" dirty="0">
                <a:solidFill>
                  <a:srgbClr val="FFFFFF"/>
                </a:solidFill>
                <a:latin typeface="Arial"/>
                <a:cs typeface="Arial"/>
              </a:rPr>
              <a:t>vara musik,</a:t>
            </a:r>
            <a:r>
              <a:rPr sz="1200" spc="-10" dirty="0">
                <a:solidFill>
                  <a:srgbClr val="FFFFFF"/>
                </a:solidFill>
                <a:latin typeface="Arial"/>
                <a:cs typeface="Arial"/>
              </a:rPr>
              <a:t> </a:t>
            </a:r>
            <a:r>
              <a:rPr sz="1200" dirty="0">
                <a:solidFill>
                  <a:srgbClr val="FFFFFF"/>
                </a:solidFill>
                <a:latin typeface="Arial"/>
                <a:cs typeface="Arial"/>
              </a:rPr>
              <a:t>klack,</a:t>
            </a:r>
            <a:r>
              <a:rPr sz="1200" spc="-15" dirty="0">
                <a:solidFill>
                  <a:srgbClr val="FFFFFF"/>
                </a:solidFill>
                <a:latin typeface="Arial"/>
                <a:cs typeface="Arial"/>
              </a:rPr>
              <a:t> </a:t>
            </a:r>
            <a:r>
              <a:rPr sz="1200" spc="-10" dirty="0">
                <a:solidFill>
                  <a:srgbClr val="FFFFFF"/>
                </a:solidFill>
                <a:latin typeface="Arial"/>
                <a:cs typeface="Arial"/>
              </a:rPr>
              <a:t>speaker,</a:t>
            </a:r>
            <a:r>
              <a:rPr sz="1200" spc="-35" dirty="0">
                <a:solidFill>
                  <a:srgbClr val="FFFFFF"/>
                </a:solidFill>
                <a:latin typeface="Arial"/>
                <a:cs typeface="Arial"/>
              </a:rPr>
              <a:t> </a:t>
            </a:r>
            <a:r>
              <a:rPr sz="1200" dirty="0">
                <a:solidFill>
                  <a:srgbClr val="FFFFFF"/>
                </a:solidFill>
                <a:latin typeface="Arial"/>
                <a:cs typeface="Arial"/>
              </a:rPr>
              <a:t>visuell</a:t>
            </a:r>
            <a:r>
              <a:rPr sz="1200" spc="-15" dirty="0">
                <a:solidFill>
                  <a:srgbClr val="FFFFFF"/>
                </a:solidFill>
                <a:latin typeface="Arial"/>
                <a:cs typeface="Arial"/>
              </a:rPr>
              <a:t> </a:t>
            </a:r>
            <a:r>
              <a:rPr sz="1200" dirty="0">
                <a:solidFill>
                  <a:srgbClr val="FFFFFF"/>
                </a:solidFill>
                <a:latin typeface="Arial"/>
                <a:cs typeface="Arial"/>
              </a:rPr>
              <a:t>inramning,</a:t>
            </a:r>
            <a:r>
              <a:rPr sz="1200" spc="-25" dirty="0">
                <a:solidFill>
                  <a:srgbClr val="FFFFFF"/>
                </a:solidFill>
                <a:latin typeface="Arial"/>
                <a:cs typeface="Arial"/>
              </a:rPr>
              <a:t> </a:t>
            </a:r>
            <a:r>
              <a:rPr sz="1200" dirty="0">
                <a:solidFill>
                  <a:srgbClr val="FFFFFF"/>
                </a:solidFill>
                <a:latin typeface="Arial"/>
                <a:cs typeface="Arial"/>
              </a:rPr>
              <a:t>tifo,</a:t>
            </a:r>
            <a:r>
              <a:rPr sz="1200" spc="-20" dirty="0">
                <a:solidFill>
                  <a:srgbClr val="FFFFFF"/>
                </a:solidFill>
                <a:latin typeface="Arial"/>
                <a:cs typeface="Arial"/>
              </a:rPr>
              <a:t> </a:t>
            </a:r>
            <a:r>
              <a:rPr sz="1200" dirty="0">
                <a:solidFill>
                  <a:srgbClr val="FFFFFF"/>
                </a:solidFill>
                <a:latin typeface="Arial"/>
                <a:cs typeface="Arial"/>
              </a:rPr>
              <a:t>flaggor</a:t>
            </a:r>
            <a:r>
              <a:rPr sz="1200" spc="-15" dirty="0">
                <a:solidFill>
                  <a:srgbClr val="FFFFFF"/>
                </a:solidFill>
                <a:latin typeface="Arial"/>
                <a:cs typeface="Arial"/>
              </a:rPr>
              <a:t> </a:t>
            </a:r>
            <a:r>
              <a:rPr sz="1200" spc="-20" dirty="0">
                <a:solidFill>
                  <a:srgbClr val="FFFFFF"/>
                </a:solidFill>
                <a:latin typeface="Arial"/>
                <a:cs typeface="Arial"/>
              </a:rPr>
              <a:t>etc.</a:t>
            </a:r>
            <a:endParaRPr sz="1200" dirty="0">
              <a:latin typeface="Arial"/>
              <a:cs typeface="Arial"/>
            </a:endParaRPr>
          </a:p>
          <a:p>
            <a:pPr marL="895350" indent="-352425" algn="just" defTabSz="990600">
              <a:lnSpc>
                <a:spcPct val="100000"/>
              </a:lnSpc>
              <a:spcBef>
                <a:spcPts val="575"/>
              </a:spcBef>
            </a:pPr>
            <a:r>
              <a:rPr sz="1200" dirty="0">
                <a:solidFill>
                  <a:srgbClr val="FFFFFF"/>
                </a:solidFill>
                <a:latin typeface="Calibri"/>
                <a:cs typeface="Calibri"/>
              </a:rPr>
              <a:t>‒</a:t>
            </a:r>
            <a:r>
              <a:rPr sz="1200" spc="125" dirty="0">
                <a:solidFill>
                  <a:srgbClr val="FFFFFF"/>
                </a:solidFill>
                <a:latin typeface="Calibri"/>
                <a:cs typeface="Calibri"/>
              </a:rPr>
              <a:t>  </a:t>
            </a:r>
            <a:r>
              <a:rPr lang="sv-SE" sz="1200" spc="125" dirty="0">
                <a:solidFill>
                  <a:srgbClr val="FFFFFF"/>
                </a:solidFill>
                <a:latin typeface="Calibri"/>
                <a:cs typeface="Calibri"/>
              </a:rPr>
              <a:t>	</a:t>
            </a:r>
            <a:r>
              <a:rPr sz="1200" b="1" i="1" dirty="0" err="1">
                <a:solidFill>
                  <a:srgbClr val="FFFFFF"/>
                </a:solidFill>
                <a:latin typeface="Arial"/>
                <a:cs typeface="Arial"/>
              </a:rPr>
              <a:t>Aktivitet</a:t>
            </a:r>
            <a:r>
              <a:rPr sz="1200" b="1" i="1" dirty="0">
                <a:solidFill>
                  <a:srgbClr val="FFFFFF"/>
                </a:solidFill>
                <a:latin typeface="Arial"/>
                <a:cs typeface="Arial"/>
              </a:rPr>
              <a:t>:</a:t>
            </a:r>
            <a:r>
              <a:rPr sz="1200" b="1" i="1" spc="-30" dirty="0">
                <a:solidFill>
                  <a:srgbClr val="FFFFFF"/>
                </a:solidFill>
                <a:latin typeface="Arial"/>
                <a:cs typeface="Arial"/>
              </a:rPr>
              <a:t> </a:t>
            </a:r>
            <a:r>
              <a:rPr sz="1200" b="1" i="1" dirty="0">
                <a:solidFill>
                  <a:srgbClr val="FFFFFF"/>
                </a:solidFill>
                <a:latin typeface="Arial"/>
                <a:cs typeface="Arial"/>
              </a:rPr>
              <a:t>På</a:t>
            </a:r>
            <a:r>
              <a:rPr sz="1200" b="1" i="1" spc="-15" dirty="0">
                <a:solidFill>
                  <a:srgbClr val="FFFFFF"/>
                </a:solidFill>
                <a:latin typeface="Arial"/>
                <a:cs typeface="Arial"/>
              </a:rPr>
              <a:t> </a:t>
            </a:r>
            <a:r>
              <a:rPr sz="1200" b="1" i="1" dirty="0">
                <a:solidFill>
                  <a:srgbClr val="FFFFFF"/>
                </a:solidFill>
                <a:latin typeface="Arial"/>
                <a:cs typeface="Arial"/>
              </a:rPr>
              <a:t>nivå</a:t>
            </a:r>
            <a:r>
              <a:rPr sz="1200" b="1" i="1" spc="-20" dirty="0">
                <a:solidFill>
                  <a:srgbClr val="FFFFFF"/>
                </a:solidFill>
                <a:latin typeface="Arial"/>
                <a:cs typeface="Arial"/>
              </a:rPr>
              <a:t> </a:t>
            </a:r>
            <a:r>
              <a:rPr sz="1200" b="1" i="1" dirty="0">
                <a:solidFill>
                  <a:srgbClr val="FFFFFF"/>
                </a:solidFill>
                <a:latin typeface="Arial"/>
                <a:cs typeface="Arial"/>
              </a:rPr>
              <a:t>2</a:t>
            </a:r>
            <a:r>
              <a:rPr sz="1200" b="1" i="1" spc="-10" dirty="0">
                <a:solidFill>
                  <a:srgbClr val="FFFFFF"/>
                </a:solidFill>
                <a:latin typeface="Arial"/>
                <a:cs typeface="Arial"/>
              </a:rPr>
              <a:t> </a:t>
            </a:r>
            <a:r>
              <a:rPr sz="1200" b="1" i="1" dirty="0">
                <a:solidFill>
                  <a:srgbClr val="FFFFFF"/>
                </a:solidFill>
                <a:latin typeface="Arial"/>
                <a:cs typeface="Arial"/>
              </a:rPr>
              <a:t>arbetar</a:t>
            </a:r>
            <a:r>
              <a:rPr sz="1200" b="1" i="1" spc="-45" dirty="0">
                <a:solidFill>
                  <a:srgbClr val="FFFFFF"/>
                </a:solidFill>
                <a:latin typeface="Arial"/>
                <a:cs typeface="Arial"/>
              </a:rPr>
              <a:t> </a:t>
            </a:r>
            <a:r>
              <a:rPr sz="1200" b="1" i="1" dirty="0">
                <a:solidFill>
                  <a:srgbClr val="FFFFFF"/>
                </a:solidFill>
                <a:latin typeface="Arial"/>
                <a:cs typeface="Arial"/>
              </a:rPr>
              <a:t>vi</a:t>
            </a:r>
            <a:r>
              <a:rPr sz="1200" b="1" i="1" spc="-5" dirty="0">
                <a:solidFill>
                  <a:srgbClr val="FFFFFF"/>
                </a:solidFill>
                <a:latin typeface="Arial"/>
                <a:cs typeface="Arial"/>
              </a:rPr>
              <a:t> </a:t>
            </a:r>
            <a:r>
              <a:rPr sz="1200" b="1" i="1" dirty="0">
                <a:solidFill>
                  <a:srgbClr val="FFFFFF"/>
                </a:solidFill>
                <a:latin typeface="Arial"/>
                <a:cs typeface="Arial"/>
              </a:rPr>
              <a:t>långsiktigt</a:t>
            </a:r>
            <a:r>
              <a:rPr sz="1200" b="1" i="1" spc="-20" dirty="0">
                <a:solidFill>
                  <a:srgbClr val="FFFFFF"/>
                </a:solidFill>
                <a:latin typeface="Arial"/>
                <a:cs typeface="Arial"/>
              </a:rPr>
              <a:t> </a:t>
            </a:r>
            <a:r>
              <a:rPr sz="1200" b="1" i="1" dirty="0">
                <a:solidFill>
                  <a:srgbClr val="FFFFFF"/>
                </a:solidFill>
                <a:latin typeface="Arial"/>
                <a:cs typeface="Arial"/>
              </a:rPr>
              <a:t>med</a:t>
            </a:r>
            <a:r>
              <a:rPr sz="1200" b="1" i="1" spc="-25" dirty="0">
                <a:solidFill>
                  <a:srgbClr val="FFFFFF"/>
                </a:solidFill>
                <a:latin typeface="Arial"/>
                <a:cs typeface="Arial"/>
              </a:rPr>
              <a:t> </a:t>
            </a:r>
            <a:r>
              <a:rPr sz="1200" b="1" i="1" dirty="0">
                <a:solidFill>
                  <a:srgbClr val="FFFFFF"/>
                </a:solidFill>
                <a:latin typeface="Arial"/>
                <a:cs typeface="Arial"/>
              </a:rPr>
              <a:t>olika</a:t>
            </a:r>
            <a:r>
              <a:rPr sz="1200" b="1" i="1" spc="-10" dirty="0">
                <a:solidFill>
                  <a:srgbClr val="FFFFFF"/>
                </a:solidFill>
                <a:latin typeface="Arial"/>
                <a:cs typeface="Arial"/>
              </a:rPr>
              <a:t> </a:t>
            </a:r>
            <a:r>
              <a:rPr sz="1200" b="1" i="1" dirty="0">
                <a:solidFill>
                  <a:srgbClr val="FFFFFF"/>
                </a:solidFill>
                <a:latin typeface="Arial"/>
                <a:cs typeface="Arial"/>
              </a:rPr>
              <a:t>konkreta</a:t>
            </a:r>
            <a:r>
              <a:rPr sz="1200" b="1" i="1" spc="-40" dirty="0">
                <a:solidFill>
                  <a:srgbClr val="FFFFFF"/>
                </a:solidFill>
                <a:latin typeface="Arial"/>
                <a:cs typeface="Arial"/>
              </a:rPr>
              <a:t> </a:t>
            </a:r>
            <a:r>
              <a:rPr sz="1200" b="1" i="1" dirty="0">
                <a:solidFill>
                  <a:srgbClr val="FFFFFF"/>
                </a:solidFill>
                <a:latin typeface="Arial"/>
                <a:cs typeface="Arial"/>
              </a:rPr>
              <a:t>aktiviteter</a:t>
            </a:r>
            <a:r>
              <a:rPr sz="1200" b="1" i="1" spc="-45" dirty="0">
                <a:solidFill>
                  <a:srgbClr val="FFFFFF"/>
                </a:solidFill>
                <a:latin typeface="Arial"/>
                <a:cs typeface="Arial"/>
              </a:rPr>
              <a:t> </a:t>
            </a:r>
            <a:r>
              <a:rPr sz="1200" b="1" i="1" dirty="0">
                <a:solidFill>
                  <a:srgbClr val="FFFFFF"/>
                </a:solidFill>
                <a:latin typeface="Arial"/>
                <a:cs typeface="Arial"/>
              </a:rPr>
              <a:t>för att</a:t>
            </a:r>
            <a:r>
              <a:rPr sz="1200" b="1" i="1" spc="-15" dirty="0">
                <a:solidFill>
                  <a:srgbClr val="FFFFFF"/>
                </a:solidFill>
                <a:latin typeface="Arial"/>
                <a:cs typeface="Arial"/>
              </a:rPr>
              <a:t> </a:t>
            </a:r>
            <a:r>
              <a:rPr sz="1200" b="1" i="1" dirty="0">
                <a:solidFill>
                  <a:srgbClr val="FFFFFF"/>
                </a:solidFill>
                <a:latin typeface="Arial"/>
                <a:cs typeface="Arial"/>
              </a:rPr>
              <a:t>stärka</a:t>
            </a:r>
            <a:r>
              <a:rPr sz="1200" b="1" i="1" spc="-20" dirty="0">
                <a:solidFill>
                  <a:srgbClr val="FFFFFF"/>
                </a:solidFill>
                <a:latin typeface="Arial"/>
                <a:cs typeface="Arial"/>
              </a:rPr>
              <a:t> </a:t>
            </a:r>
            <a:r>
              <a:rPr sz="1200" b="1" i="1" dirty="0">
                <a:solidFill>
                  <a:srgbClr val="FFFFFF"/>
                </a:solidFill>
                <a:latin typeface="Arial"/>
                <a:cs typeface="Arial"/>
              </a:rPr>
              <a:t>stämningen</a:t>
            </a:r>
            <a:r>
              <a:rPr sz="1200" b="1" i="1" spc="-35" dirty="0">
                <a:solidFill>
                  <a:srgbClr val="FFFFFF"/>
                </a:solidFill>
                <a:latin typeface="Arial"/>
                <a:cs typeface="Arial"/>
              </a:rPr>
              <a:t> </a:t>
            </a:r>
            <a:r>
              <a:rPr sz="1200" b="1" i="1" dirty="0">
                <a:solidFill>
                  <a:srgbClr val="FFFFFF"/>
                </a:solidFill>
                <a:latin typeface="Arial"/>
                <a:cs typeface="Arial"/>
              </a:rPr>
              <a:t>på</a:t>
            </a:r>
            <a:r>
              <a:rPr sz="1200" b="1" i="1" spc="-5" dirty="0">
                <a:solidFill>
                  <a:srgbClr val="FFFFFF"/>
                </a:solidFill>
                <a:latin typeface="Arial"/>
                <a:cs typeface="Arial"/>
              </a:rPr>
              <a:t> </a:t>
            </a:r>
            <a:r>
              <a:rPr sz="1200" b="1" i="1" dirty="0">
                <a:solidFill>
                  <a:srgbClr val="FFFFFF"/>
                </a:solidFill>
                <a:latin typeface="Arial"/>
                <a:cs typeface="Arial"/>
              </a:rPr>
              <a:t>vår</a:t>
            </a:r>
            <a:r>
              <a:rPr sz="1200" b="1" i="1" spc="-35" dirty="0">
                <a:solidFill>
                  <a:srgbClr val="FFFFFF"/>
                </a:solidFill>
                <a:latin typeface="Arial"/>
                <a:cs typeface="Arial"/>
              </a:rPr>
              <a:t> </a:t>
            </a:r>
            <a:r>
              <a:rPr sz="1200" b="1" i="1" spc="-10" dirty="0">
                <a:solidFill>
                  <a:srgbClr val="FFFFFF"/>
                </a:solidFill>
                <a:latin typeface="Arial"/>
                <a:cs typeface="Arial"/>
              </a:rPr>
              <a:t>arena.</a:t>
            </a:r>
            <a:endParaRPr sz="1200" dirty="0">
              <a:latin typeface="Arial"/>
              <a:cs typeface="Arial"/>
            </a:endParaRPr>
          </a:p>
        </p:txBody>
      </p:sp>
      <p:sp>
        <p:nvSpPr>
          <p:cNvPr id="4" name="object 4"/>
          <p:cNvSpPr txBox="1"/>
          <p:nvPr/>
        </p:nvSpPr>
        <p:spPr>
          <a:xfrm>
            <a:off x="10328275" y="898652"/>
            <a:ext cx="1480185"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Upplevelseprocessen</a:t>
            </a:r>
            <a:endParaRPr sz="1200">
              <a:latin typeface="Arial"/>
              <a:cs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70866" rIns="0" bIns="0" rtlCol="0">
            <a:spAutoFit/>
          </a:bodyPr>
          <a:lstStyle/>
          <a:p>
            <a:pPr marL="12700">
              <a:lnSpc>
                <a:spcPct val="100000"/>
              </a:lnSpc>
              <a:spcBef>
                <a:spcPts val="95"/>
              </a:spcBef>
            </a:pPr>
            <a:r>
              <a:rPr dirty="0"/>
              <a:t>Under</a:t>
            </a:r>
            <a:r>
              <a:rPr spc="-55" dirty="0"/>
              <a:t> </a:t>
            </a:r>
            <a:r>
              <a:rPr dirty="0"/>
              <a:t>evenemanget</a:t>
            </a:r>
            <a:r>
              <a:rPr spc="-30" dirty="0"/>
              <a:t> </a:t>
            </a:r>
            <a:r>
              <a:rPr dirty="0"/>
              <a:t>–</a:t>
            </a:r>
            <a:r>
              <a:rPr spc="-65" dirty="0"/>
              <a:t> </a:t>
            </a:r>
            <a:r>
              <a:rPr dirty="0"/>
              <a:t>i</a:t>
            </a:r>
            <a:r>
              <a:rPr spc="-70" dirty="0"/>
              <a:t> </a:t>
            </a:r>
            <a:r>
              <a:rPr spc="-10" dirty="0"/>
              <a:t>arenan</a:t>
            </a:r>
          </a:p>
        </p:txBody>
      </p:sp>
      <p:sp>
        <p:nvSpPr>
          <p:cNvPr id="5" name="object 5"/>
          <p:cNvSpPr txBox="1">
            <a:spLocks noGrp="1"/>
          </p:cNvSpPr>
          <p:nvPr>
            <p:ph type="sldNum" sz="quarter" idx="7"/>
          </p:nvPr>
        </p:nvSpPr>
        <p:spPr>
          <a:xfrm>
            <a:off x="11383009" y="6545487"/>
            <a:ext cx="259715" cy="196215"/>
          </a:xfrm>
          <a:prstGeom prst="rect">
            <a:avLst/>
          </a:prstGeom>
        </p:spPr>
        <p:txBody>
          <a:bodyPr vert="horz" wrap="square" lIns="0" tIns="0" rIns="0" bIns="0" rtlCol="0">
            <a:spAutoFit/>
          </a:bodyPr>
          <a:lstStyle>
            <a:defPPr>
              <a:defRPr kern="0"/>
            </a:defPPr>
            <a:lvl1pPr>
              <a:defRPr sz="1200" b="0" i="0">
                <a:solidFill>
                  <a:schemeClr val="bg1"/>
                </a:solidFill>
                <a:latin typeface="Arial"/>
                <a:cs typeface="Arial"/>
              </a:defRPr>
            </a:lvl1pPr>
          </a:lstStyle>
          <a:p>
            <a:pPr marL="38100">
              <a:lnSpc>
                <a:spcPts val="1425"/>
              </a:lnSpc>
            </a:pPr>
            <a:fld id="{81D60167-4931-47E6-BA6A-407CBD079E47}" type="slidenum">
              <a:rPr lang="sv-SE" spc="-25" smtClean="0"/>
              <a:pPr marL="38100">
                <a:lnSpc>
                  <a:spcPts val="1425"/>
                </a:lnSpc>
              </a:pPr>
              <a:t>66</a:t>
            </a:fld>
            <a:endParaRPr spc="-25" dirty="0"/>
          </a:p>
        </p:txBody>
      </p:sp>
      <p:sp>
        <p:nvSpPr>
          <p:cNvPr id="3" name="object 3"/>
          <p:cNvSpPr txBox="1"/>
          <p:nvPr/>
        </p:nvSpPr>
        <p:spPr>
          <a:xfrm>
            <a:off x="827024" y="2238581"/>
            <a:ext cx="10284460" cy="1336040"/>
          </a:xfrm>
          <a:prstGeom prst="rect">
            <a:avLst/>
          </a:prstGeom>
        </p:spPr>
        <p:txBody>
          <a:bodyPr vert="horz" wrap="square" lIns="0" tIns="119380" rIns="0" bIns="0" rtlCol="0">
            <a:spAutoFit/>
          </a:bodyPr>
          <a:lstStyle/>
          <a:p>
            <a:pPr marL="281940" indent="-269240">
              <a:lnSpc>
                <a:spcPct val="100000"/>
              </a:lnSpc>
              <a:spcBef>
                <a:spcPts val="940"/>
              </a:spcBef>
              <a:buFont typeface="Arial"/>
              <a:buChar char="•"/>
              <a:tabLst>
                <a:tab pos="281940" algn="l"/>
              </a:tabLst>
            </a:pPr>
            <a:r>
              <a:rPr sz="1600" b="1" dirty="0">
                <a:solidFill>
                  <a:srgbClr val="FFFFFF"/>
                </a:solidFill>
                <a:latin typeface="Arial"/>
                <a:cs typeface="Arial"/>
              </a:rPr>
              <a:t>Mick</a:t>
            </a:r>
            <a:r>
              <a:rPr sz="1600" b="1" spc="-30" dirty="0">
                <a:solidFill>
                  <a:srgbClr val="FFFFFF"/>
                </a:solidFill>
                <a:latin typeface="Arial"/>
                <a:cs typeface="Arial"/>
              </a:rPr>
              <a:t> </a:t>
            </a:r>
            <a:r>
              <a:rPr sz="1600" b="1" dirty="0">
                <a:solidFill>
                  <a:srgbClr val="FFFFFF"/>
                </a:solidFill>
                <a:latin typeface="Arial"/>
                <a:cs typeface="Arial"/>
              </a:rPr>
              <a:t>på</a:t>
            </a:r>
            <a:r>
              <a:rPr sz="1600" b="1" spc="-30" dirty="0">
                <a:solidFill>
                  <a:srgbClr val="FFFFFF"/>
                </a:solidFill>
                <a:latin typeface="Arial"/>
                <a:cs typeface="Arial"/>
              </a:rPr>
              <a:t> </a:t>
            </a:r>
            <a:r>
              <a:rPr sz="1600" b="1" spc="-10" dirty="0">
                <a:solidFill>
                  <a:srgbClr val="FFFFFF"/>
                </a:solidFill>
                <a:latin typeface="Arial"/>
                <a:cs typeface="Arial"/>
              </a:rPr>
              <a:t>domaren</a:t>
            </a:r>
            <a:endParaRPr sz="1600" dirty="0">
              <a:latin typeface="Arial"/>
              <a:cs typeface="Arial"/>
            </a:endParaRPr>
          </a:p>
          <a:p>
            <a:pPr marL="896619" marR="5080" indent="-340360">
              <a:lnSpc>
                <a:spcPct val="120100"/>
              </a:lnSpc>
              <a:spcBef>
                <a:spcPts val="350"/>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Att</a:t>
            </a:r>
            <a:r>
              <a:rPr sz="1200" spc="-15" dirty="0">
                <a:solidFill>
                  <a:srgbClr val="FFFFFF"/>
                </a:solidFill>
                <a:latin typeface="Arial"/>
                <a:cs typeface="Arial"/>
              </a:rPr>
              <a:t> </a:t>
            </a:r>
            <a:r>
              <a:rPr sz="1200" dirty="0">
                <a:solidFill>
                  <a:srgbClr val="FFFFFF"/>
                </a:solidFill>
                <a:latin typeface="Arial"/>
                <a:cs typeface="Arial"/>
              </a:rPr>
              <a:t>få</a:t>
            </a:r>
            <a:r>
              <a:rPr sz="1200" spc="-25" dirty="0">
                <a:solidFill>
                  <a:srgbClr val="FFFFFF"/>
                </a:solidFill>
                <a:latin typeface="Arial"/>
                <a:cs typeface="Arial"/>
              </a:rPr>
              <a:t> </a:t>
            </a:r>
            <a:r>
              <a:rPr sz="1200" dirty="0">
                <a:solidFill>
                  <a:srgbClr val="FFFFFF"/>
                </a:solidFill>
                <a:latin typeface="Arial"/>
                <a:cs typeface="Arial"/>
              </a:rPr>
              <a:t>höra</a:t>
            </a:r>
            <a:r>
              <a:rPr sz="1200" spc="-10" dirty="0">
                <a:solidFill>
                  <a:srgbClr val="FFFFFF"/>
                </a:solidFill>
                <a:latin typeface="Arial"/>
                <a:cs typeface="Arial"/>
              </a:rPr>
              <a:t> </a:t>
            </a:r>
            <a:r>
              <a:rPr sz="1200" dirty="0">
                <a:solidFill>
                  <a:srgbClr val="FFFFFF"/>
                </a:solidFill>
                <a:latin typeface="Arial"/>
                <a:cs typeface="Arial"/>
              </a:rPr>
              <a:t>vad</a:t>
            </a:r>
            <a:r>
              <a:rPr sz="1200" spc="-10" dirty="0">
                <a:solidFill>
                  <a:srgbClr val="FFFFFF"/>
                </a:solidFill>
                <a:latin typeface="Arial"/>
                <a:cs typeface="Arial"/>
              </a:rPr>
              <a:t> </a:t>
            </a:r>
            <a:r>
              <a:rPr sz="1200" dirty="0">
                <a:solidFill>
                  <a:srgbClr val="FFFFFF"/>
                </a:solidFill>
                <a:latin typeface="Arial"/>
                <a:cs typeface="Arial"/>
              </a:rPr>
              <a:t>som</a:t>
            </a:r>
            <a:r>
              <a:rPr sz="1200" spc="-10" dirty="0">
                <a:solidFill>
                  <a:srgbClr val="FFFFFF"/>
                </a:solidFill>
                <a:latin typeface="Arial"/>
                <a:cs typeface="Arial"/>
              </a:rPr>
              <a:t> </a:t>
            </a:r>
            <a:r>
              <a:rPr sz="1200" dirty="0">
                <a:solidFill>
                  <a:srgbClr val="FFFFFF"/>
                </a:solidFill>
                <a:latin typeface="Arial"/>
                <a:cs typeface="Arial"/>
              </a:rPr>
              <a:t>händer</a:t>
            </a:r>
            <a:r>
              <a:rPr sz="1200" spc="-40" dirty="0">
                <a:solidFill>
                  <a:srgbClr val="FFFFFF"/>
                </a:solidFill>
                <a:latin typeface="Arial"/>
                <a:cs typeface="Arial"/>
              </a:rPr>
              <a:t> </a:t>
            </a:r>
            <a:r>
              <a:rPr sz="1200" dirty="0">
                <a:solidFill>
                  <a:srgbClr val="FFFFFF"/>
                </a:solidFill>
                <a:latin typeface="Arial"/>
                <a:cs typeface="Arial"/>
              </a:rPr>
              <a:t>när</a:t>
            </a:r>
            <a:r>
              <a:rPr sz="1200" spc="-20" dirty="0">
                <a:solidFill>
                  <a:srgbClr val="FFFFFF"/>
                </a:solidFill>
                <a:latin typeface="Arial"/>
                <a:cs typeface="Arial"/>
              </a:rPr>
              <a:t> </a:t>
            </a:r>
            <a:r>
              <a:rPr sz="1200" dirty="0">
                <a:solidFill>
                  <a:srgbClr val="FFFFFF"/>
                </a:solidFill>
                <a:latin typeface="Arial"/>
                <a:cs typeface="Arial"/>
              </a:rPr>
              <a:t>det</a:t>
            </a:r>
            <a:r>
              <a:rPr sz="1200" spc="-10" dirty="0">
                <a:solidFill>
                  <a:srgbClr val="FFFFFF"/>
                </a:solidFill>
                <a:latin typeface="Arial"/>
                <a:cs typeface="Arial"/>
              </a:rPr>
              <a:t> </a:t>
            </a:r>
            <a:r>
              <a:rPr sz="1200" dirty="0">
                <a:solidFill>
                  <a:srgbClr val="FFFFFF"/>
                </a:solidFill>
                <a:latin typeface="Arial"/>
                <a:cs typeface="Arial"/>
              </a:rPr>
              <a:t>hettar</a:t>
            </a:r>
            <a:r>
              <a:rPr sz="1200" spc="-30" dirty="0">
                <a:solidFill>
                  <a:srgbClr val="FFFFFF"/>
                </a:solidFill>
                <a:latin typeface="Arial"/>
                <a:cs typeface="Arial"/>
              </a:rPr>
              <a:t> </a:t>
            </a:r>
            <a:r>
              <a:rPr sz="1200" dirty="0">
                <a:solidFill>
                  <a:srgbClr val="FFFFFF"/>
                </a:solidFill>
                <a:latin typeface="Arial"/>
                <a:cs typeface="Arial"/>
              </a:rPr>
              <a:t>till</a:t>
            </a:r>
            <a:r>
              <a:rPr sz="1200" spc="-5" dirty="0">
                <a:solidFill>
                  <a:srgbClr val="FFFFFF"/>
                </a:solidFill>
                <a:latin typeface="Arial"/>
                <a:cs typeface="Arial"/>
              </a:rPr>
              <a:t> </a:t>
            </a:r>
            <a:r>
              <a:rPr sz="1200" dirty="0">
                <a:solidFill>
                  <a:srgbClr val="FFFFFF"/>
                </a:solidFill>
                <a:latin typeface="Arial"/>
                <a:cs typeface="Arial"/>
              </a:rPr>
              <a:t>ute</a:t>
            </a:r>
            <a:r>
              <a:rPr sz="1200" spc="-5" dirty="0">
                <a:solidFill>
                  <a:srgbClr val="FFFFFF"/>
                </a:solidFill>
                <a:latin typeface="Arial"/>
                <a:cs typeface="Arial"/>
              </a:rPr>
              <a:t> </a:t>
            </a:r>
            <a:r>
              <a:rPr sz="1200" dirty="0">
                <a:solidFill>
                  <a:srgbClr val="FFFFFF"/>
                </a:solidFill>
                <a:latin typeface="Arial"/>
                <a:cs typeface="Arial"/>
              </a:rPr>
              <a:t>på</a:t>
            </a:r>
            <a:r>
              <a:rPr sz="1200" spc="-25" dirty="0">
                <a:solidFill>
                  <a:srgbClr val="FFFFFF"/>
                </a:solidFill>
                <a:latin typeface="Arial"/>
                <a:cs typeface="Arial"/>
              </a:rPr>
              <a:t> </a:t>
            </a:r>
            <a:r>
              <a:rPr sz="1200" dirty="0">
                <a:solidFill>
                  <a:srgbClr val="FFFFFF"/>
                </a:solidFill>
                <a:latin typeface="Arial"/>
                <a:cs typeface="Arial"/>
              </a:rPr>
              <a:t>isen</a:t>
            </a:r>
            <a:r>
              <a:rPr sz="1200" spc="-10" dirty="0">
                <a:solidFill>
                  <a:srgbClr val="FFFFFF"/>
                </a:solidFill>
                <a:latin typeface="Arial"/>
                <a:cs typeface="Arial"/>
              </a:rPr>
              <a:t> </a:t>
            </a:r>
            <a:r>
              <a:rPr sz="1200" dirty="0">
                <a:solidFill>
                  <a:srgbClr val="FFFFFF"/>
                </a:solidFill>
                <a:latin typeface="Arial"/>
                <a:cs typeface="Arial"/>
              </a:rPr>
              <a:t>har</a:t>
            </a:r>
            <a:r>
              <a:rPr sz="1200" spc="-20" dirty="0">
                <a:solidFill>
                  <a:srgbClr val="FFFFFF"/>
                </a:solidFill>
                <a:latin typeface="Arial"/>
                <a:cs typeface="Arial"/>
              </a:rPr>
              <a:t> </a:t>
            </a:r>
            <a:r>
              <a:rPr sz="1200" dirty="0">
                <a:solidFill>
                  <a:srgbClr val="FFFFFF"/>
                </a:solidFill>
                <a:latin typeface="Arial"/>
                <a:cs typeface="Arial"/>
              </a:rPr>
              <a:t>i andra</a:t>
            </a:r>
            <a:r>
              <a:rPr sz="1200" spc="-30" dirty="0">
                <a:solidFill>
                  <a:srgbClr val="FFFFFF"/>
                </a:solidFill>
                <a:latin typeface="Arial"/>
                <a:cs typeface="Arial"/>
              </a:rPr>
              <a:t> </a:t>
            </a:r>
            <a:r>
              <a:rPr sz="1200" dirty="0">
                <a:solidFill>
                  <a:srgbClr val="FFFFFF"/>
                </a:solidFill>
                <a:latin typeface="Arial"/>
                <a:cs typeface="Arial"/>
              </a:rPr>
              <a:t>sporter</a:t>
            </a:r>
            <a:r>
              <a:rPr sz="1200" spc="-35" dirty="0">
                <a:solidFill>
                  <a:srgbClr val="FFFFFF"/>
                </a:solidFill>
                <a:latin typeface="Arial"/>
                <a:cs typeface="Arial"/>
              </a:rPr>
              <a:t> </a:t>
            </a:r>
            <a:r>
              <a:rPr sz="1200" dirty="0">
                <a:solidFill>
                  <a:srgbClr val="FFFFFF"/>
                </a:solidFill>
                <a:latin typeface="Arial"/>
                <a:cs typeface="Arial"/>
              </a:rPr>
              <a:t>visat</a:t>
            </a:r>
            <a:r>
              <a:rPr sz="1200" spc="15" dirty="0">
                <a:solidFill>
                  <a:srgbClr val="FFFFFF"/>
                </a:solidFill>
                <a:latin typeface="Arial"/>
                <a:cs typeface="Arial"/>
              </a:rPr>
              <a:t> </a:t>
            </a:r>
            <a:r>
              <a:rPr sz="1200" dirty="0">
                <a:solidFill>
                  <a:srgbClr val="FFFFFF"/>
                </a:solidFill>
                <a:latin typeface="Arial"/>
                <a:cs typeface="Arial"/>
              </a:rPr>
              <a:t>sig</a:t>
            </a:r>
            <a:r>
              <a:rPr sz="1200" spc="-15" dirty="0">
                <a:solidFill>
                  <a:srgbClr val="FFFFFF"/>
                </a:solidFill>
                <a:latin typeface="Arial"/>
                <a:cs typeface="Arial"/>
              </a:rPr>
              <a:t> </a:t>
            </a:r>
            <a:r>
              <a:rPr sz="1200" dirty="0">
                <a:solidFill>
                  <a:srgbClr val="FFFFFF"/>
                </a:solidFill>
                <a:latin typeface="Arial"/>
                <a:cs typeface="Arial"/>
              </a:rPr>
              <a:t>vara</a:t>
            </a:r>
            <a:r>
              <a:rPr sz="1200" spc="5" dirty="0">
                <a:solidFill>
                  <a:srgbClr val="FFFFFF"/>
                </a:solidFill>
                <a:latin typeface="Arial"/>
                <a:cs typeface="Arial"/>
              </a:rPr>
              <a:t> </a:t>
            </a:r>
            <a:r>
              <a:rPr sz="1200" dirty="0">
                <a:solidFill>
                  <a:srgbClr val="FFFFFF"/>
                </a:solidFill>
                <a:latin typeface="Arial"/>
                <a:cs typeface="Arial"/>
              </a:rPr>
              <a:t>attraktivt för</a:t>
            </a:r>
            <a:r>
              <a:rPr sz="1200" spc="-20" dirty="0">
                <a:solidFill>
                  <a:srgbClr val="FFFFFF"/>
                </a:solidFill>
                <a:latin typeface="Arial"/>
                <a:cs typeface="Arial"/>
              </a:rPr>
              <a:t> </a:t>
            </a:r>
            <a:r>
              <a:rPr sz="1200" spc="-10" dirty="0">
                <a:solidFill>
                  <a:srgbClr val="FFFFFF"/>
                </a:solidFill>
                <a:latin typeface="Arial"/>
                <a:cs typeface="Arial"/>
              </a:rPr>
              <a:t>publiken.</a:t>
            </a:r>
            <a:r>
              <a:rPr sz="1200" spc="-105" dirty="0">
                <a:solidFill>
                  <a:srgbClr val="FFFFFF"/>
                </a:solidFill>
                <a:latin typeface="Arial"/>
                <a:cs typeface="Arial"/>
              </a:rPr>
              <a:t> </a:t>
            </a:r>
            <a:r>
              <a:rPr sz="1200" dirty="0">
                <a:solidFill>
                  <a:srgbClr val="FFFFFF"/>
                </a:solidFill>
                <a:latin typeface="Arial"/>
                <a:cs typeface="Arial"/>
              </a:rPr>
              <a:t>Att få</a:t>
            </a:r>
            <a:r>
              <a:rPr sz="1200" spc="-75" dirty="0">
                <a:solidFill>
                  <a:srgbClr val="FFFFFF"/>
                </a:solidFill>
                <a:latin typeface="Arial"/>
                <a:cs typeface="Arial"/>
              </a:rPr>
              <a:t> </a:t>
            </a:r>
            <a:r>
              <a:rPr sz="1200" dirty="0">
                <a:solidFill>
                  <a:srgbClr val="FFFFFF"/>
                </a:solidFill>
                <a:latin typeface="Arial"/>
                <a:cs typeface="Arial"/>
              </a:rPr>
              <a:t>höra</a:t>
            </a:r>
            <a:r>
              <a:rPr sz="1200" spc="-20" dirty="0">
                <a:solidFill>
                  <a:srgbClr val="FFFFFF"/>
                </a:solidFill>
                <a:latin typeface="Arial"/>
                <a:cs typeface="Arial"/>
              </a:rPr>
              <a:t> </a:t>
            </a:r>
            <a:r>
              <a:rPr sz="1200" dirty="0">
                <a:solidFill>
                  <a:srgbClr val="FFFFFF"/>
                </a:solidFill>
                <a:latin typeface="Arial"/>
                <a:cs typeface="Arial"/>
              </a:rPr>
              <a:t>hur</a:t>
            </a:r>
            <a:r>
              <a:rPr sz="1200" spc="-15" dirty="0">
                <a:solidFill>
                  <a:srgbClr val="FFFFFF"/>
                </a:solidFill>
                <a:latin typeface="Arial"/>
                <a:cs typeface="Arial"/>
              </a:rPr>
              <a:t> </a:t>
            </a:r>
            <a:r>
              <a:rPr sz="1200" spc="-10" dirty="0">
                <a:solidFill>
                  <a:srgbClr val="FFFFFF"/>
                </a:solidFill>
                <a:latin typeface="Arial"/>
                <a:cs typeface="Arial"/>
              </a:rPr>
              <a:t>domarna </a:t>
            </a:r>
            <a:r>
              <a:rPr sz="1200" dirty="0">
                <a:solidFill>
                  <a:srgbClr val="FFFFFF"/>
                </a:solidFill>
                <a:latin typeface="Arial"/>
                <a:cs typeface="Arial"/>
              </a:rPr>
              <a:t>förklarar</a:t>
            </a:r>
            <a:r>
              <a:rPr sz="1200" spc="-40" dirty="0">
                <a:solidFill>
                  <a:srgbClr val="FFFFFF"/>
                </a:solidFill>
                <a:latin typeface="Arial"/>
                <a:cs typeface="Arial"/>
              </a:rPr>
              <a:t> </a:t>
            </a:r>
            <a:r>
              <a:rPr sz="1200" dirty="0">
                <a:solidFill>
                  <a:srgbClr val="FFFFFF"/>
                </a:solidFill>
                <a:latin typeface="Arial"/>
                <a:cs typeface="Arial"/>
              </a:rPr>
              <a:t>en</a:t>
            </a:r>
            <a:r>
              <a:rPr sz="1200" spc="-25" dirty="0">
                <a:solidFill>
                  <a:srgbClr val="FFFFFF"/>
                </a:solidFill>
                <a:latin typeface="Arial"/>
                <a:cs typeface="Arial"/>
              </a:rPr>
              <a:t> </a:t>
            </a:r>
            <a:r>
              <a:rPr sz="1200" dirty="0">
                <a:solidFill>
                  <a:srgbClr val="FFFFFF"/>
                </a:solidFill>
                <a:latin typeface="Arial"/>
                <a:cs typeface="Arial"/>
              </a:rPr>
              <a:t>utvisning</a:t>
            </a:r>
            <a:r>
              <a:rPr sz="1200" spc="-20" dirty="0">
                <a:solidFill>
                  <a:srgbClr val="FFFFFF"/>
                </a:solidFill>
                <a:latin typeface="Arial"/>
                <a:cs typeface="Arial"/>
              </a:rPr>
              <a:t> </a:t>
            </a:r>
            <a:r>
              <a:rPr sz="1200" dirty="0">
                <a:solidFill>
                  <a:srgbClr val="FFFFFF"/>
                </a:solidFill>
                <a:latin typeface="Arial"/>
                <a:cs typeface="Arial"/>
              </a:rPr>
              <a:t>eller</a:t>
            </a:r>
            <a:r>
              <a:rPr sz="1200" spc="-20" dirty="0">
                <a:solidFill>
                  <a:srgbClr val="FFFFFF"/>
                </a:solidFill>
                <a:latin typeface="Arial"/>
                <a:cs typeface="Arial"/>
              </a:rPr>
              <a:t> </a:t>
            </a:r>
            <a:r>
              <a:rPr sz="1200" dirty="0">
                <a:solidFill>
                  <a:srgbClr val="FFFFFF"/>
                </a:solidFill>
                <a:latin typeface="Arial"/>
                <a:cs typeface="Arial"/>
              </a:rPr>
              <a:t>bara</a:t>
            </a:r>
            <a:r>
              <a:rPr sz="1200" spc="-20" dirty="0">
                <a:solidFill>
                  <a:srgbClr val="FFFFFF"/>
                </a:solidFill>
                <a:latin typeface="Arial"/>
                <a:cs typeface="Arial"/>
              </a:rPr>
              <a:t> </a:t>
            </a:r>
            <a:r>
              <a:rPr sz="1200" dirty="0">
                <a:solidFill>
                  <a:srgbClr val="FFFFFF"/>
                </a:solidFill>
                <a:latin typeface="Arial"/>
                <a:cs typeface="Arial"/>
              </a:rPr>
              <a:t>höra</a:t>
            </a:r>
            <a:r>
              <a:rPr sz="1200" spc="-25" dirty="0">
                <a:solidFill>
                  <a:srgbClr val="FFFFFF"/>
                </a:solidFill>
                <a:latin typeface="Arial"/>
                <a:cs typeface="Arial"/>
              </a:rPr>
              <a:t> </a:t>
            </a:r>
            <a:r>
              <a:rPr sz="1200" dirty="0">
                <a:solidFill>
                  <a:srgbClr val="FFFFFF"/>
                </a:solidFill>
                <a:latin typeface="Arial"/>
                <a:cs typeface="Arial"/>
              </a:rPr>
              <a:t>hur</a:t>
            </a:r>
            <a:r>
              <a:rPr sz="1200" spc="-20" dirty="0">
                <a:solidFill>
                  <a:srgbClr val="FFFFFF"/>
                </a:solidFill>
                <a:latin typeface="Arial"/>
                <a:cs typeface="Arial"/>
              </a:rPr>
              <a:t> </a:t>
            </a:r>
            <a:r>
              <a:rPr sz="1200" dirty="0">
                <a:solidFill>
                  <a:srgbClr val="FFFFFF"/>
                </a:solidFill>
                <a:latin typeface="Arial"/>
                <a:cs typeface="Arial"/>
              </a:rPr>
              <a:t>”tugget”</a:t>
            </a:r>
            <a:r>
              <a:rPr sz="1200" spc="-5" dirty="0">
                <a:solidFill>
                  <a:srgbClr val="FFFFFF"/>
                </a:solidFill>
                <a:latin typeface="Arial"/>
                <a:cs typeface="Arial"/>
              </a:rPr>
              <a:t> </a:t>
            </a:r>
            <a:r>
              <a:rPr sz="1200" dirty="0">
                <a:solidFill>
                  <a:srgbClr val="FFFFFF"/>
                </a:solidFill>
                <a:latin typeface="Arial"/>
                <a:cs typeface="Arial"/>
              </a:rPr>
              <a:t>går ute</a:t>
            </a:r>
            <a:r>
              <a:rPr sz="1200" spc="-20" dirty="0">
                <a:solidFill>
                  <a:srgbClr val="FFFFFF"/>
                </a:solidFill>
                <a:latin typeface="Arial"/>
                <a:cs typeface="Arial"/>
              </a:rPr>
              <a:t> </a:t>
            </a:r>
            <a:r>
              <a:rPr sz="1200" dirty="0">
                <a:solidFill>
                  <a:srgbClr val="FFFFFF"/>
                </a:solidFill>
                <a:latin typeface="Arial"/>
                <a:cs typeface="Arial"/>
              </a:rPr>
              <a:t>på</a:t>
            </a:r>
            <a:r>
              <a:rPr sz="1200" spc="-10" dirty="0">
                <a:solidFill>
                  <a:srgbClr val="FFFFFF"/>
                </a:solidFill>
                <a:latin typeface="Arial"/>
                <a:cs typeface="Arial"/>
              </a:rPr>
              <a:t> </a:t>
            </a:r>
            <a:r>
              <a:rPr sz="1200" dirty="0">
                <a:solidFill>
                  <a:srgbClr val="FFFFFF"/>
                </a:solidFill>
                <a:latin typeface="Arial"/>
                <a:cs typeface="Arial"/>
              </a:rPr>
              <a:t>isen</a:t>
            </a:r>
            <a:r>
              <a:rPr sz="1200" spc="-25" dirty="0">
                <a:solidFill>
                  <a:srgbClr val="FFFFFF"/>
                </a:solidFill>
                <a:latin typeface="Arial"/>
                <a:cs typeface="Arial"/>
              </a:rPr>
              <a:t> </a:t>
            </a:r>
            <a:r>
              <a:rPr sz="1200" dirty="0">
                <a:solidFill>
                  <a:srgbClr val="FFFFFF"/>
                </a:solidFill>
                <a:latin typeface="Arial"/>
                <a:cs typeface="Arial"/>
              </a:rPr>
              <a:t>har</a:t>
            </a:r>
            <a:r>
              <a:rPr sz="1200" spc="-15" dirty="0">
                <a:solidFill>
                  <a:srgbClr val="FFFFFF"/>
                </a:solidFill>
                <a:latin typeface="Arial"/>
                <a:cs typeface="Arial"/>
              </a:rPr>
              <a:t> </a:t>
            </a:r>
            <a:r>
              <a:rPr sz="1200" dirty="0">
                <a:solidFill>
                  <a:srgbClr val="FFFFFF"/>
                </a:solidFill>
                <a:latin typeface="Arial"/>
                <a:cs typeface="Arial"/>
              </a:rPr>
              <a:t>ett</a:t>
            </a:r>
            <a:r>
              <a:rPr sz="1200" spc="-5" dirty="0">
                <a:solidFill>
                  <a:srgbClr val="FFFFFF"/>
                </a:solidFill>
                <a:latin typeface="Arial"/>
                <a:cs typeface="Arial"/>
              </a:rPr>
              <a:t> </a:t>
            </a:r>
            <a:r>
              <a:rPr sz="1200" dirty="0">
                <a:solidFill>
                  <a:srgbClr val="FFFFFF"/>
                </a:solidFill>
                <a:latin typeface="Arial"/>
                <a:cs typeface="Arial"/>
              </a:rPr>
              <a:t>stort</a:t>
            </a:r>
            <a:r>
              <a:rPr sz="1200" spc="-5" dirty="0">
                <a:solidFill>
                  <a:srgbClr val="FFFFFF"/>
                </a:solidFill>
                <a:latin typeface="Arial"/>
                <a:cs typeface="Arial"/>
              </a:rPr>
              <a:t> </a:t>
            </a:r>
            <a:r>
              <a:rPr sz="1200" dirty="0">
                <a:solidFill>
                  <a:srgbClr val="FFFFFF"/>
                </a:solidFill>
                <a:latin typeface="Arial"/>
                <a:cs typeface="Arial"/>
              </a:rPr>
              <a:t>värde</a:t>
            </a:r>
            <a:r>
              <a:rPr sz="1200" spc="-5" dirty="0">
                <a:solidFill>
                  <a:srgbClr val="FFFFFF"/>
                </a:solidFill>
                <a:latin typeface="Arial"/>
                <a:cs typeface="Arial"/>
              </a:rPr>
              <a:t> </a:t>
            </a:r>
            <a:r>
              <a:rPr sz="1200" dirty="0">
                <a:solidFill>
                  <a:srgbClr val="FFFFFF"/>
                </a:solidFill>
                <a:latin typeface="Arial"/>
                <a:cs typeface="Arial"/>
              </a:rPr>
              <a:t>och</a:t>
            </a:r>
            <a:r>
              <a:rPr sz="1200" spc="-20" dirty="0">
                <a:solidFill>
                  <a:srgbClr val="FFFFFF"/>
                </a:solidFill>
                <a:latin typeface="Arial"/>
                <a:cs typeface="Arial"/>
              </a:rPr>
              <a:t> </a:t>
            </a:r>
            <a:r>
              <a:rPr sz="1200" dirty="0">
                <a:solidFill>
                  <a:srgbClr val="FFFFFF"/>
                </a:solidFill>
                <a:latin typeface="Arial"/>
                <a:cs typeface="Arial"/>
              </a:rPr>
              <a:t>är en</a:t>
            </a:r>
            <a:r>
              <a:rPr sz="1200" spc="-25" dirty="0">
                <a:solidFill>
                  <a:srgbClr val="FFFFFF"/>
                </a:solidFill>
                <a:latin typeface="Arial"/>
                <a:cs typeface="Arial"/>
              </a:rPr>
              <a:t> </a:t>
            </a:r>
            <a:r>
              <a:rPr sz="1200" dirty="0">
                <a:solidFill>
                  <a:srgbClr val="FFFFFF"/>
                </a:solidFill>
                <a:latin typeface="Arial"/>
                <a:cs typeface="Arial"/>
              </a:rPr>
              <a:t>viktig</a:t>
            </a:r>
            <a:r>
              <a:rPr sz="1200" spc="15" dirty="0">
                <a:solidFill>
                  <a:srgbClr val="FFFFFF"/>
                </a:solidFill>
                <a:latin typeface="Arial"/>
                <a:cs typeface="Arial"/>
              </a:rPr>
              <a:t> </a:t>
            </a:r>
            <a:r>
              <a:rPr sz="1200" dirty="0">
                <a:solidFill>
                  <a:srgbClr val="FFFFFF"/>
                </a:solidFill>
                <a:latin typeface="Arial"/>
                <a:cs typeface="Arial"/>
              </a:rPr>
              <a:t>pusselbit</a:t>
            </a:r>
            <a:r>
              <a:rPr sz="1200" spc="-40" dirty="0">
                <a:solidFill>
                  <a:srgbClr val="FFFFFF"/>
                </a:solidFill>
                <a:latin typeface="Arial"/>
                <a:cs typeface="Arial"/>
              </a:rPr>
              <a:t> </a:t>
            </a:r>
            <a:r>
              <a:rPr sz="1200" dirty="0">
                <a:solidFill>
                  <a:srgbClr val="FFFFFF"/>
                </a:solidFill>
                <a:latin typeface="Arial"/>
                <a:cs typeface="Arial"/>
              </a:rPr>
              <a:t>i</a:t>
            </a:r>
            <a:r>
              <a:rPr sz="1200" spc="-5" dirty="0">
                <a:solidFill>
                  <a:srgbClr val="FFFFFF"/>
                </a:solidFill>
                <a:latin typeface="Arial"/>
                <a:cs typeface="Arial"/>
              </a:rPr>
              <a:t> </a:t>
            </a:r>
            <a:r>
              <a:rPr sz="1200" dirty="0">
                <a:solidFill>
                  <a:srgbClr val="FFFFFF"/>
                </a:solidFill>
                <a:latin typeface="Arial"/>
                <a:cs typeface="Arial"/>
              </a:rPr>
              <a:t>att </a:t>
            </a:r>
            <a:r>
              <a:rPr sz="1200" spc="-10" dirty="0">
                <a:solidFill>
                  <a:srgbClr val="FFFFFF"/>
                </a:solidFill>
                <a:latin typeface="Arial"/>
                <a:cs typeface="Arial"/>
              </a:rPr>
              <a:t>driva</a:t>
            </a:r>
            <a:r>
              <a:rPr sz="1200" spc="-5" dirty="0">
                <a:solidFill>
                  <a:srgbClr val="FFFFFF"/>
                </a:solidFill>
                <a:latin typeface="Arial"/>
                <a:cs typeface="Arial"/>
              </a:rPr>
              <a:t> </a:t>
            </a:r>
            <a:r>
              <a:rPr sz="1200" dirty="0">
                <a:solidFill>
                  <a:srgbClr val="FFFFFF"/>
                </a:solidFill>
                <a:latin typeface="Arial"/>
                <a:cs typeface="Arial"/>
              </a:rPr>
              <a:t>intresset</a:t>
            </a:r>
            <a:r>
              <a:rPr sz="1200" spc="-25" dirty="0">
                <a:solidFill>
                  <a:srgbClr val="FFFFFF"/>
                </a:solidFill>
                <a:latin typeface="Arial"/>
                <a:cs typeface="Arial"/>
              </a:rPr>
              <a:t> </a:t>
            </a:r>
            <a:r>
              <a:rPr sz="1200" dirty="0">
                <a:solidFill>
                  <a:srgbClr val="FFFFFF"/>
                </a:solidFill>
                <a:latin typeface="Arial"/>
                <a:cs typeface="Arial"/>
              </a:rPr>
              <a:t>för</a:t>
            </a:r>
            <a:r>
              <a:rPr sz="1200" spc="-20" dirty="0">
                <a:solidFill>
                  <a:srgbClr val="FFFFFF"/>
                </a:solidFill>
                <a:latin typeface="Arial"/>
                <a:cs typeface="Arial"/>
              </a:rPr>
              <a:t> </a:t>
            </a:r>
            <a:r>
              <a:rPr sz="1200" dirty="0">
                <a:solidFill>
                  <a:srgbClr val="FFFFFF"/>
                </a:solidFill>
                <a:latin typeface="Arial"/>
                <a:cs typeface="Arial"/>
              </a:rPr>
              <a:t>vår </a:t>
            </a:r>
            <a:r>
              <a:rPr sz="1200" spc="-10" dirty="0">
                <a:solidFill>
                  <a:srgbClr val="FFFFFF"/>
                </a:solidFill>
                <a:latin typeface="Arial"/>
                <a:cs typeface="Arial"/>
              </a:rPr>
              <a:t>serie </a:t>
            </a:r>
            <a:r>
              <a:rPr sz="1200" dirty="0">
                <a:solidFill>
                  <a:srgbClr val="FFFFFF"/>
                </a:solidFill>
                <a:latin typeface="Arial"/>
                <a:cs typeface="Arial"/>
              </a:rPr>
              <a:t>och</a:t>
            </a:r>
            <a:r>
              <a:rPr sz="1200" spc="-15" dirty="0">
                <a:solidFill>
                  <a:srgbClr val="FFFFFF"/>
                </a:solidFill>
                <a:latin typeface="Arial"/>
                <a:cs typeface="Arial"/>
              </a:rPr>
              <a:t> </a:t>
            </a:r>
            <a:r>
              <a:rPr sz="1200" dirty="0">
                <a:solidFill>
                  <a:srgbClr val="FFFFFF"/>
                </a:solidFill>
                <a:latin typeface="Arial"/>
                <a:cs typeface="Arial"/>
              </a:rPr>
              <a:t>sport.</a:t>
            </a:r>
            <a:r>
              <a:rPr sz="1200" spc="-10" dirty="0">
                <a:solidFill>
                  <a:srgbClr val="FFFFFF"/>
                </a:solidFill>
                <a:latin typeface="Arial"/>
                <a:cs typeface="Arial"/>
              </a:rPr>
              <a:t> </a:t>
            </a:r>
            <a:r>
              <a:rPr sz="1200" dirty="0">
                <a:solidFill>
                  <a:srgbClr val="FFFFFF"/>
                </a:solidFill>
                <a:latin typeface="Arial"/>
                <a:cs typeface="Arial"/>
              </a:rPr>
              <a:t>Innehållet</a:t>
            </a:r>
            <a:r>
              <a:rPr sz="1200" spc="-35" dirty="0">
                <a:solidFill>
                  <a:srgbClr val="FFFFFF"/>
                </a:solidFill>
                <a:latin typeface="Arial"/>
                <a:cs typeface="Arial"/>
              </a:rPr>
              <a:t> </a:t>
            </a:r>
            <a:r>
              <a:rPr sz="1200" dirty="0">
                <a:solidFill>
                  <a:srgbClr val="FFFFFF"/>
                </a:solidFill>
                <a:latin typeface="Arial"/>
                <a:cs typeface="Arial"/>
              </a:rPr>
              <a:t>kan</a:t>
            </a:r>
            <a:r>
              <a:rPr sz="1200" spc="-5" dirty="0">
                <a:solidFill>
                  <a:srgbClr val="FFFFFF"/>
                </a:solidFill>
                <a:latin typeface="Arial"/>
                <a:cs typeface="Arial"/>
              </a:rPr>
              <a:t> </a:t>
            </a:r>
            <a:r>
              <a:rPr sz="1200" dirty="0">
                <a:solidFill>
                  <a:srgbClr val="FFFFFF"/>
                </a:solidFill>
                <a:latin typeface="Arial"/>
                <a:cs typeface="Arial"/>
              </a:rPr>
              <a:t>potentiellt</a:t>
            </a:r>
            <a:r>
              <a:rPr sz="1200" spc="-35" dirty="0">
                <a:solidFill>
                  <a:srgbClr val="FFFFFF"/>
                </a:solidFill>
                <a:latin typeface="Arial"/>
                <a:cs typeface="Arial"/>
              </a:rPr>
              <a:t> </a:t>
            </a:r>
            <a:r>
              <a:rPr sz="1200" dirty="0">
                <a:solidFill>
                  <a:srgbClr val="FFFFFF"/>
                </a:solidFill>
                <a:latin typeface="Arial"/>
                <a:cs typeface="Arial"/>
              </a:rPr>
              <a:t>användas</a:t>
            </a:r>
            <a:r>
              <a:rPr sz="1200" spc="-35" dirty="0">
                <a:solidFill>
                  <a:srgbClr val="FFFFFF"/>
                </a:solidFill>
                <a:latin typeface="Arial"/>
                <a:cs typeface="Arial"/>
              </a:rPr>
              <a:t> </a:t>
            </a:r>
            <a:r>
              <a:rPr sz="1200" dirty="0">
                <a:solidFill>
                  <a:srgbClr val="FFFFFF"/>
                </a:solidFill>
                <a:latin typeface="Arial"/>
                <a:cs typeface="Arial"/>
              </a:rPr>
              <a:t>för</a:t>
            </a:r>
            <a:r>
              <a:rPr sz="1200" spc="-10" dirty="0">
                <a:solidFill>
                  <a:srgbClr val="FFFFFF"/>
                </a:solidFill>
                <a:latin typeface="Arial"/>
                <a:cs typeface="Arial"/>
              </a:rPr>
              <a:t> </a:t>
            </a:r>
            <a:r>
              <a:rPr sz="1200" dirty="0">
                <a:solidFill>
                  <a:srgbClr val="FFFFFF"/>
                </a:solidFill>
                <a:latin typeface="Arial"/>
                <a:cs typeface="Arial"/>
              </a:rPr>
              <a:t>både</a:t>
            </a:r>
            <a:r>
              <a:rPr sz="1200" spc="-30" dirty="0">
                <a:solidFill>
                  <a:srgbClr val="FFFFFF"/>
                </a:solidFill>
                <a:latin typeface="Arial"/>
                <a:cs typeface="Arial"/>
              </a:rPr>
              <a:t> </a:t>
            </a:r>
            <a:r>
              <a:rPr sz="1200" dirty="0">
                <a:solidFill>
                  <a:srgbClr val="FFFFFF"/>
                </a:solidFill>
                <a:latin typeface="Arial"/>
                <a:cs typeface="Arial"/>
              </a:rPr>
              <a:t>publiken</a:t>
            </a:r>
            <a:r>
              <a:rPr sz="1200" spc="-30" dirty="0">
                <a:solidFill>
                  <a:srgbClr val="FFFFFF"/>
                </a:solidFill>
                <a:latin typeface="Arial"/>
                <a:cs typeface="Arial"/>
              </a:rPr>
              <a:t> </a:t>
            </a:r>
            <a:r>
              <a:rPr sz="1200" dirty="0">
                <a:solidFill>
                  <a:srgbClr val="FFFFFF"/>
                </a:solidFill>
                <a:latin typeface="Arial"/>
                <a:cs typeface="Arial"/>
              </a:rPr>
              <a:t>på</a:t>
            </a:r>
            <a:r>
              <a:rPr sz="1200" spc="-20" dirty="0">
                <a:solidFill>
                  <a:srgbClr val="FFFFFF"/>
                </a:solidFill>
                <a:latin typeface="Arial"/>
                <a:cs typeface="Arial"/>
              </a:rPr>
              <a:t> </a:t>
            </a:r>
            <a:r>
              <a:rPr sz="1200" dirty="0">
                <a:solidFill>
                  <a:srgbClr val="FFFFFF"/>
                </a:solidFill>
                <a:latin typeface="Arial"/>
                <a:cs typeface="Arial"/>
              </a:rPr>
              <a:t>plats</a:t>
            </a:r>
            <a:r>
              <a:rPr sz="1200" spc="-10" dirty="0">
                <a:solidFill>
                  <a:srgbClr val="FFFFFF"/>
                </a:solidFill>
                <a:latin typeface="Arial"/>
                <a:cs typeface="Arial"/>
              </a:rPr>
              <a:t> </a:t>
            </a:r>
            <a:r>
              <a:rPr sz="1200" dirty="0">
                <a:solidFill>
                  <a:srgbClr val="FFFFFF"/>
                </a:solidFill>
                <a:latin typeface="Arial"/>
                <a:cs typeface="Arial"/>
              </a:rPr>
              <a:t>och</a:t>
            </a:r>
            <a:r>
              <a:rPr sz="1200" spc="-15" dirty="0">
                <a:solidFill>
                  <a:srgbClr val="FFFFFF"/>
                </a:solidFill>
                <a:latin typeface="Arial"/>
                <a:cs typeface="Arial"/>
              </a:rPr>
              <a:t> </a:t>
            </a:r>
            <a:r>
              <a:rPr sz="1200" dirty="0">
                <a:solidFill>
                  <a:srgbClr val="FFFFFF"/>
                </a:solidFill>
                <a:latin typeface="Arial"/>
                <a:cs typeface="Arial"/>
              </a:rPr>
              <a:t>i digitala</a:t>
            </a:r>
            <a:r>
              <a:rPr sz="1200" spc="-15" dirty="0">
                <a:solidFill>
                  <a:srgbClr val="FFFFFF"/>
                </a:solidFill>
                <a:latin typeface="Arial"/>
                <a:cs typeface="Arial"/>
              </a:rPr>
              <a:t> </a:t>
            </a:r>
            <a:r>
              <a:rPr sz="1200" spc="-10" dirty="0">
                <a:solidFill>
                  <a:srgbClr val="FFFFFF"/>
                </a:solidFill>
                <a:latin typeface="Arial"/>
                <a:cs typeface="Arial"/>
              </a:rPr>
              <a:t>kanaler.</a:t>
            </a:r>
            <a:endParaRPr sz="1200" dirty="0">
              <a:latin typeface="Arial"/>
              <a:cs typeface="Arial"/>
            </a:endParaRPr>
          </a:p>
          <a:p>
            <a:pPr marL="556260">
              <a:lnSpc>
                <a:spcPct val="100000"/>
              </a:lnSpc>
              <a:spcBef>
                <a:spcPts val="580"/>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b="1" i="1" dirty="0">
                <a:solidFill>
                  <a:srgbClr val="FFFFFF"/>
                </a:solidFill>
                <a:latin typeface="Arial"/>
                <a:cs typeface="Arial"/>
              </a:rPr>
              <a:t>Aktivitet:</a:t>
            </a:r>
            <a:r>
              <a:rPr sz="1200" b="1" i="1" spc="-30" dirty="0">
                <a:solidFill>
                  <a:srgbClr val="FFFFFF"/>
                </a:solidFill>
                <a:latin typeface="Arial"/>
                <a:cs typeface="Arial"/>
              </a:rPr>
              <a:t> </a:t>
            </a:r>
            <a:r>
              <a:rPr lang="sv-SE" sz="1200" b="1" i="1" dirty="0">
                <a:solidFill>
                  <a:srgbClr val="FFFFFF"/>
                </a:solidFill>
                <a:latin typeface="Arial"/>
                <a:cs typeface="Arial"/>
              </a:rPr>
              <a:t>På nivå 2 arbetar vi med ligan kring denna fråga.</a:t>
            </a:r>
            <a:endParaRPr sz="1200" dirty="0">
              <a:latin typeface="Arial"/>
              <a:cs typeface="Arial"/>
            </a:endParaRPr>
          </a:p>
        </p:txBody>
      </p:sp>
      <p:sp>
        <p:nvSpPr>
          <p:cNvPr id="4" name="object 4"/>
          <p:cNvSpPr txBox="1"/>
          <p:nvPr/>
        </p:nvSpPr>
        <p:spPr>
          <a:xfrm>
            <a:off x="10328275" y="898652"/>
            <a:ext cx="1480185"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Upplevelseprocessen</a:t>
            </a:r>
            <a:endParaRPr sz="1200">
              <a:latin typeface="Arial"/>
              <a:cs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20953" y="1165351"/>
            <a:ext cx="3911600" cy="513715"/>
          </a:xfrm>
          <a:prstGeom prst="rect">
            <a:avLst/>
          </a:prstGeom>
        </p:spPr>
        <p:txBody>
          <a:bodyPr vert="horz" wrap="square" lIns="0" tIns="13335" rIns="0" bIns="0" rtlCol="0">
            <a:spAutoFit/>
          </a:bodyPr>
          <a:lstStyle/>
          <a:p>
            <a:pPr marL="12700">
              <a:lnSpc>
                <a:spcPct val="100000"/>
              </a:lnSpc>
              <a:spcBef>
                <a:spcPts val="105"/>
              </a:spcBef>
            </a:pPr>
            <a:r>
              <a:rPr sz="3200" spc="-10" dirty="0"/>
              <a:t>Upplevelseprocessen</a:t>
            </a:r>
            <a:endParaRPr sz="3200"/>
          </a:p>
        </p:txBody>
      </p:sp>
      <p:grpSp>
        <p:nvGrpSpPr>
          <p:cNvPr id="3" name="object 3"/>
          <p:cNvGrpSpPr/>
          <p:nvPr/>
        </p:nvGrpSpPr>
        <p:grpSpPr>
          <a:xfrm>
            <a:off x="1735835" y="2851365"/>
            <a:ext cx="8807450" cy="603885"/>
            <a:chOff x="1735835" y="2851365"/>
            <a:chExt cx="8807450" cy="603885"/>
          </a:xfrm>
        </p:grpSpPr>
        <p:pic>
          <p:nvPicPr>
            <p:cNvPr id="4" name="object 4"/>
            <p:cNvPicPr/>
            <p:nvPr/>
          </p:nvPicPr>
          <p:blipFill>
            <a:blip r:embed="rId2" cstate="print"/>
            <a:stretch>
              <a:fillRect/>
            </a:stretch>
          </p:blipFill>
          <p:spPr>
            <a:xfrm>
              <a:off x="1735835" y="2924543"/>
              <a:ext cx="8807196" cy="496836"/>
            </a:xfrm>
            <a:prstGeom prst="rect">
              <a:avLst/>
            </a:prstGeom>
          </p:spPr>
        </p:pic>
        <p:sp>
          <p:nvSpPr>
            <p:cNvPr id="5" name="object 5"/>
            <p:cNvSpPr/>
            <p:nvPr/>
          </p:nvSpPr>
          <p:spPr>
            <a:xfrm>
              <a:off x="1779269" y="3049269"/>
              <a:ext cx="8517890" cy="206375"/>
            </a:xfrm>
            <a:custGeom>
              <a:avLst/>
              <a:gdLst/>
              <a:ahLst/>
              <a:cxnLst/>
              <a:rect l="l" t="t" r="r" b="b"/>
              <a:pathLst>
                <a:path w="8517890" h="206375">
                  <a:moveTo>
                    <a:pt x="8311260" y="123820"/>
                  </a:moveTo>
                  <a:lnTo>
                    <a:pt x="8311260" y="206375"/>
                  </a:lnTo>
                  <a:lnTo>
                    <a:pt x="8476259" y="123825"/>
                  </a:lnTo>
                  <a:lnTo>
                    <a:pt x="8311260" y="123820"/>
                  </a:lnTo>
                  <a:close/>
                </a:path>
                <a:path w="8517890" h="206375">
                  <a:moveTo>
                    <a:pt x="8311260" y="82545"/>
                  </a:moveTo>
                  <a:lnTo>
                    <a:pt x="8311260" y="123820"/>
                  </a:lnTo>
                  <a:lnTo>
                    <a:pt x="8331834" y="123825"/>
                  </a:lnTo>
                  <a:lnTo>
                    <a:pt x="8331834" y="82550"/>
                  </a:lnTo>
                  <a:lnTo>
                    <a:pt x="8311260" y="82545"/>
                  </a:lnTo>
                  <a:close/>
                </a:path>
                <a:path w="8517890" h="206375">
                  <a:moveTo>
                    <a:pt x="8311260" y="0"/>
                  </a:moveTo>
                  <a:lnTo>
                    <a:pt x="8311260" y="82545"/>
                  </a:lnTo>
                  <a:lnTo>
                    <a:pt x="8331834" y="82550"/>
                  </a:lnTo>
                  <a:lnTo>
                    <a:pt x="8331834" y="123825"/>
                  </a:lnTo>
                  <a:lnTo>
                    <a:pt x="8476267" y="123820"/>
                  </a:lnTo>
                  <a:lnTo>
                    <a:pt x="8517636" y="103124"/>
                  </a:lnTo>
                  <a:lnTo>
                    <a:pt x="8311260" y="0"/>
                  </a:lnTo>
                  <a:close/>
                </a:path>
                <a:path w="8517890" h="206375">
                  <a:moveTo>
                    <a:pt x="0" y="80899"/>
                  </a:moveTo>
                  <a:lnTo>
                    <a:pt x="0" y="122174"/>
                  </a:lnTo>
                  <a:lnTo>
                    <a:pt x="8311260" y="123820"/>
                  </a:lnTo>
                  <a:lnTo>
                    <a:pt x="8311260" y="82545"/>
                  </a:lnTo>
                  <a:lnTo>
                    <a:pt x="0" y="80899"/>
                  </a:lnTo>
                  <a:close/>
                </a:path>
              </a:pathLst>
            </a:custGeom>
            <a:solidFill>
              <a:srgbClr val="9BC6CF"/>
            </a:solidFill>
          </p:spPr>
          <p:txBody>
            <a:bodyPr wrap="square" lIns="0" tIns="0" rIns="0" bIns="0" rtlCol="0"/>
            <a:lstStyle/>
            <a:p>
              <a:endParaRPr/>
            </a:p>
          </p:txBody>
        </p:sp>
        <p:pic>
          <p:nvPicPr>
            <p:cNvPr id="6" name="object 6"/>
            <p:cNvPicPr/>
            <p:nvPr/>
          </p:nvPicPr>
          <p:blipFill>
            <a:blip r:embed="rId3" cstate="print"/>
            <a:stretch>
              <a:fillRect/>
            </a:stretch>
          </p:blipFill>
          <p:spPr>
            <a:xfrm>
              <a:off x="7443215" y="2851365"/>
              <a:ext cx="119034" cy="603542"/>
            </a:xfrm>
            <a:prstGeom prst="rect">
              <a:avLst/>
            </a:prstGeom>
          </p:spPr>
        </p:pic>
        <p:sp>
          <p:nvSpPr>
            <p:cNvPr id="7" name="object 7"/>
            <p:cNvSpPr/>
            <p:nvPr/>
          </p:nvSpPr>
          <p:spPr>
            <a:xfrm>
              <a:off x="7504938" y="2890265"/>
              <a:ext cx="0" cy="504190"/>
            </a:xfrm>
            <a:custGeom>
              <a:avLst/>
              <a:gdLst/>
              <a:ahLst/>
              <a:cxnLst/>
              <a:rect l="l" t="t" r="r" b="b"/>
              <a:pathLst>
                <a:path h="504189">
                  <a:moveTo>
                    <a:pt x="0" y="504063"/>
                  </a:moveTo>
                  <a:lnTo>
                    <a:pt x="0" y="0"/>
                  </a:lnTo>
                </a:path>
              </a:pathLst>
            </a:custGeom>
            <a:ln w="38100">
              <a:solidFill>
                <a:srgbClr val="9BC6CF"/>
              </a:solidFill>
            </a:ln>
          </p:spPr>
          <p:txBody>
            <a:bodyPr wrap="square" lIns="0" tIns="0" rIns="0" bIns="0" rtlCol="0"/>
            <a:lstStyle/>
            <a:p>
              <a:endParaRPr/>
            </a:p>
          </p:txBody>
        </p:sp>
      </p:grpSp>
      <p:sp>
        <p:nvSpPr>
          <p:cNvPr id="8" name="object 8"/>
          <p:cNvSpPr txBox="1"/>
          <p:nvPr/>
        </p:nvSpPr>
        <p:spPr>
          <a:xfrm>
            <a:off x="2276982" y="2715259"/>
            <a:ext cx="1827530" cy="391160"/>
          </a:xfrm>
          <a:prstGeom prst="rect">
            <a:avLst/>
          </a:prstGeom>
        </p:spPr>
        <p:txBody>
          <a:bodyPr vert="horz" wrap="square" lIns="0" tIns="12700" rIns="0" bIns="0" rtlCol="0">
            <a:spAutoFit/>
          </a:bodyPr>
          <a:lstStyle/>
          <a:p>
            <a:pPr marL="476884" marR="5080" indent="-464820">
              <a:lnSpc>
                <a:spcPct val="100000"/>
              </a:lnSpc>
              <a:spcBef>
                <a:spcPts val="100"/>
              </a:spcBef>
            </a:pPr>
            <a:r>
              <a:rPr sz="1200" i="1" dirty="0">
                <a:solidFill>
                  <a:srgbClr val="FFFFFF"/>
                </a:solidFill>
                <a:latin typeface="Arial"/>
                <a:cs typeface="Arial"/>
              </a:rPr>
              <a:t>Bygga</a:t>
            </a:r>
            <a:r>
              <a:rPr sz="1200" i="1" spc="-40" dirty="0">
                <a:solidFill>
                  <a:srgbClr val="FFFFFF"/>
                </a:solidFill>
                <a:latin typeface="Arial"/>
                <a:cs typeface="Arial"/>
              </a:rPr>
              <a:t> </a:t>
            </a:r>
            <a:r>
              <a:rPr sz="1200" i="1" dirty="0">
                <a:solidFill>
                  <a:srgbClr val="FFFFFF"/>
                </a:solidFill>
                <a:latin typeface="Arial"/>
                <a:cs typeface="Arial"/>
              </a:rPr>
              <a:t>intresse</a:t>
            </a:r>
            <a:r>
              <a:rPr sz="1200" i="1" spc="-30" dirty="0">
                <a:solidFill>
                  <a:srgbClr val="FFFFFF"/>
                </a:solidFill>
                <a:latin typeface="Arial"/>
                <a:cs typeface="Arial"/>
              </a:rPr>
              <a:t> </a:t>
            </a:r>
            <a:r>
              <a:rPr sz="1200" i="1" dirty="0">
                <a:solidFill>
                  <a:srgbClr val="FFFFFF"/>
                </a:solidFill>
                <a:latin typeface="Arial"/>
                <a:cs typeface="Arial"/>
              </a:rPr>
              <a:t>för</a:t>
            </a:r>
            <a:r>
              <a:rPr sz="1200" i="1" spc="-5" dirty="0">
                <a:solidFill>
                  <a:srgbClr val="FFFFFF"/>
                </a:solidFill>
                <a:latin typeface="Arial"/>
                <a:cs typeface="Arial"/>
              </a:rPr>
              <a:t> </a:t>
            </a:r>
            <a:r>
              <a:rPr sz="1200" i="1" spc="-10" dirty="0">
                <a:solidFill>
                  <a:srgbClr val="FFFFFF"/>
                </a:solidFill>
                <a:latin typeface="Arial"/>
                <a:cs typeface="Arial"/>
              </a:rPr>
              <a:t>klubben </a:t>
            </a:r>
            <a:r>
              <a:rPr sz="1200" i="1" dirty="0">
                <a:solidFill>
                  <a:srgbClr val="FFFFFF"/>
                </a:solidFill>
                <a:latin typeface="Arial"/>
                <a:cs typeface="Arial"/>
              </a:rPr>
              <a:t>och</a:t>
            </a:r>
            <a:r>
              <a:rPr sz="1200" i="1" spc="-15" dirty="0">
                <a:solidFill>
                  <a:srgbClr val="FFFFFF"/>
                </a:solidFill>
                <a:latin typeface="Arial"/>
                <a:cs typeface="Arial"/>
              </a:rPr>
              <a:t> </a:t>
            </a:r>
            <a:r>
              <a:rPr sz="1200" i="1" spc="-10" dirty="0">
                <a:solidFill>
                  <a:srgbClr val="FFFFFF"/>
                </a:solidFill>
                <a:latin typeface="Arial"/>
                <a:cs typeface="Arial"/>
              </a:rPr>
              <a:t>matchen</a:t>
            </a:r>
            <a:endParaRPr sz="1200">
              <a:latin typeface="Arial"/>
              <a:cs typeface="Arial"/>
            </a:endParaRPr>
          </a:p>
        </p:txBody>
      </p:sp>
      <p:sp>
        <p:nvSpPr>
          <p:cNvPr id="9" name="object 9"/>
          <p:cNvSpPr txBox="1"/>
          <p:nvPr/>
        </p:nvSpPr>
        <p:spPr>
          <a:xfrm>
            <a:off x="5339334" y="2699384"/>
            <a:ext cx="1446530" cy="391795"/>
          </a:xfrm>
          <a:prstGeom prst="rect">
            <a:avLst/>
          </a:prstGeom>
        </p:spPr>
        <p:txBody>
          <a:bodyPr vert="horz" wrap="square" lIns="0" tIns="12700" rIns="0" bIns="0" rtlCol="0">
            <a:spAutoFit/>
          </a:bodyPr>
          <a:lstStyle/>
          <a:p>
            <a:pPr algn="ctr">
              <a:lnSpc>
                <a:spcPct val="100000"/>
              </a:lnSpc>
              <a:spcBef>
                <a:spcPts val="100"/>
              </a:spcBef>
            </a:pPr>
            <a:r>
              <a:rPr sz="1200" i="1" dirty="0">
                <a:solidFill>
                  <a:srgbClr val="FFFFFF"/>
                </a:solidFill>
                <a:latin typeface="Arial"/>
                <a:cs typeface="Arial"/>
              </a:rPr>
              <a:t>Före,</a:t>
            </a:r>
            <a:r>
              <a:rPr sz="1200" i="1" spc="-15" dirty="0">
                <a:solidFill>
                  <a:srgbClr val="FFFFFF"/>
                </a:solidFill>
                <a:latin typeface="Arial"/>
                <a:cs typeface="Arial"/>
              </a:rPr>
              <a:t> </a:t>
            </a:r>
            <a:r>
              <a:rPr sz="1200" i="1" dirty="0">
                <a:solidFill>
                  <a:srgbClr val="FFFFFF"/>
                </a:solidFill>
                <a:latin typeface="Arial"/>
                <a:cs typeface="Arial"/>
              </a:rPr>
              <a:t>under</a:t>
            </a:r>
            <a:r>
              <a:rPr sz="1200" i="1" spc="-30" dirty="0">
                <a:solidFill>
                  <a:srgbClr val="FFFFFF"/>
                </a:solidFill>
                <a:latin typeface="Arial"/>
                <a:cs typeface="Arial"/>
              </a:rPr>
              <a:t> </a:t>
            </a:r>
            <a:r>
              <a:rPr sz="1200" i="1" dirty="0">
                <a:solidFill>
                  <a:srgbClr val="FFFFFF"/>
                </a:solidFill>
                <a:latin typeface="Arial"/>
                <a:cs typeface="Arial"/>
              </a:rPr>
              <a:t>och</a:t>
            </a:r>
            <a:r>
              <a:rPr sz="1200" i="1" spc="-20" dirty="0">
                <a:solidFill>
                  <a:srgbClr val="FFFFFF"/>
                </a:solidFill>
                <a:latin typeface="Arial"/>
                <a:cs typeface="Arial"/>
              </a:rPr>
              <a:t> </a:t>
            </a:r>
            <a:r>
              <a:rPr sz="1200" i="1" spc="-10" dirty="0">
                <a:solidFill>
                  <a:srgbClr val="FFFFFF"/>
                </a:solidFill>
                <a:latin typeface="Arial"/>
                <a:cs typeface="Arial"/>
              </a:rPr>
              <a:t>efter</a:t>
            </a:r>
            <a:endParaRPr sz="1200">
              <a:latin typeface="Arial"/>
              <a:cs typeface="Arial"/>
            </a:endParaRPr>
          </a:p>
          <a:p>
            <a:pPr marL="1905" algn="ctr">
              <a:lnSpc>
                <a:spcPct val="100000"/>
              </a:lnSpc>
            </a:pPr>
            <a:r>
              <a:rPr sz="1200" i="1" spc="-10" dirty="0">
                <a:solidFill>
                  <a:srgbClr val="FFFFFF"/>
                </a:solidFill>
                <a:latin typeface="Arial"/>
                <a:cs typeface="Arial"/>
              </a:rPr>
              <a:t>arenaupplevelsen</a:t>
            </a:r>
            <a:endParaRPr sz="1200">
              <a:latin typeface="Arial"/>
              <a:cs typeface="Arial"/>
            </a:endParaRPr>
          </a:p>
        </p:txBody>
      </p:sp>
      <p:sp>
        <p:nvSpPr>
          <p:cNvPr id="10" name="object 10"/>
          <p:cNvSpPr txBox="1"/>
          <p:nvPr/>
        </p:nvSpPr>
        <p:spPr>
          <a:xfrm>
            <a:off x="8141589" y="2727452"/>
            <a:ext cx="1623695" cy="391160"/>
          </a:xfrm>
          <a:prstGeom prst="rect">
            <a:avLst/>
          </a:prstGeom>
        </p:spPr>
        <p:txBody>
          <a:bodyPr vert="horz" wrap="square" lIns="0" tIns="12700" rIns="0" bIns="0" rtlCol="0">
            <a:spAutoFit/>
          </a:bodyPr>
          <a:lstStyle/>
          <a:p>
            <a:pPr marL="396875" marR="5080" indent="-384810">
              <a:lnSpc>
                <a:spcPct val="100000"/>
              </a:lnSpc>
              <a:spcBef>
                <a:spcPts val="100"/>
              </a:spcBef>
            </a:pPr>
            <a:r>
              <a:rPr sz="1200" i="1" spc="-10" dirty="0">
                <a:solidFill>
                  <a:srgbClr val="FFFFFF"/>
                </a:solidFill>
                <a:latin typeface="Arial"/>
                <a:cs typeface="Arial"/>
              </a:rPr>
              <a:t>Mervärden</a:t>
            </a:r>
            <a:r>
              <a:rPr sz="1200" i="1" spc="-40" dirty="0">
                <a:solidFill>
                  <a:srgbClr val="FFFFFF"/>
                </a:solidFill>
                <a:latin typeface="Arial"/>
                <a:cs typeface="Arial"/>
              </a:rPr>
              <a:t> </a:t>
            </a:r>
            <a:r>
              <a:rPr sz="1200" i="1" dirty="0">
                <a:solidFill>
                  <a:srgbClr val="FFFFFF"/>
                </a:solidFill>
                <a:latin typeface="Arial"/>
                <a:cs typeface="Arial"/>
              </a:rPr>
              <a:t>när</a:t>
            </a:r>
            <a:r>
              <a:rPr sz="1200" i="1" spc="-25" dirty="0">
                <a:solidFill>
                  <a:srgbClr val="FFFFFF"/>
                </a:solidFill>
                <a:latin typeface="Arial"/>
                <a:cs typeface="Arial"/>
              </a:rPr>
              <a:t> </a:t>
            </a:r>
            <a:r>
              <a:rPr sz="1200" i="1" spc="-10" dirty="0">
                <a:solidFill>
                  <a:srgbClr val="FFFFFF"/>
                </a:solidFill>
                <a:latin typeface="Arial"/>
                <a:cs typeface="Arial"/>
              </a:rPr>
              <a:t>publiken </a:t>
            </a:r>
            <a:r>
              <a:rPr sz="1200" i="1" dirty="0">
                <a:solidFill>
                  <a:srgbClr val="FFFFFF"/>
                </a:solidFill>
                <a:latin typeface="Arial"/>
                <a:cs typeface="Arial"/>
              </a:rPr>
              <a:t>kommit</a:t>
            </a:r>
            <a:r>
              <a:rPr sz="1200" i="1" spc="-65" dirty="0">
                <a:solidFill>
                  <a:srgbClr val="FFFFFF"/>
                </a:solidFill>
                <a:latin typeface="Arial"/>
                <a:cs typeface="Arial"/>
              </a:rPr>
              <a:t> </a:t>
            </a:r>
            <a:r>
              <a:rPr sz="1200" i="1" spc="-25" dirty="0">
                <a:solidFill>
                  <a:srgbClr val="FFFFFF"/>
                </a:solidFill>
                <a:latin typeface="Arial"/>
                <a:cs typeface="Arial"/>
              </a:rPr>
              <a:t>hem</a:t>
            </a:r>
            <a:endParaRPr sz="1200">
              <a:latin typeface="Arial"/>
              <a:cs typeface="Arial"/>
            </a:endParaRPr>
          </a:p>
        </p:txBody>
      </p:sp>
      <p:grpSp>
        <p:nvGrpSpPr>
          <p:cNvPr id="11" name="object 11"/>
          <p:cNvGrpSpPr/>
          <p:nvPr/>
        </p:nvGrpSpPr>
        <p:grpSpPr>
          <a:xfrm>
            <a:off x="1723644" y="2096985"/>
            <a:ext cx="2933700" cy="572135"/>
            <a:chOff x="1723644" y="2096985"/>
            <a:chExt cx="2933700" cy="572135"/>
          </a:xfrm>
        </p:grpSpPr>
        <p:pic>
          <p:nvPicPr>
            <p:cNvPr id="12" name="object 12"/>
            <p:cNvPicPr/>
            <p:nvPr/>
          </p:nvPicPr>
          <p:blipFill>
            <a:blip r:embed="rId4" cstate="print"/>
            <a:stretch>
              <a:fillRect/>
            </a:stretch>
          </p:blipFill>
          <p:spPr>
            <a:xfrm>
              <a:off x="1723644" y="2096985"/>
              <a:ext cx="2933700" cy="512102"/>
            </a:xfrm>
            <a:prstGeom prst="rect">
              <a:avLst/>
            </a:prstGeom>
          </p:spPr>
        </p:pic>
        <p:pic>
          <p:nvPicPr>
            <p:cNvPr id="13" name="object 13"/>
            <p:cNvPicPr/>
            <p:nvPr/>
          </p:nvPicPr>
          <p:blipFill>
            <a:blip r:embed="rId5" cstate="print"/>
            <a:stretch>
              <a:fillRect/>
            </a:stretch>
          </p:blipFill>
          <p:spPr>
            <a:xfrm>
              <a:off x="2694432" y="2107679"/>
              <a:ext cx="990612" cy="560844"/>
            </a:xfrm>
            <a:prstGeom prst="rect">
              <a:avLst/>
            </a:prstGeom>
          </p:spPr>
        </p:pic>
        <p:sp>
          <p:nvSpPr>
            <p:cNvPr id="14" name="object 14"/>
            <p:cNvSpPr/>
            <p:nvPr/>
          </p:nvSpPr>
          <p:spPr>
            <a:xfrm>
              <a:off x="1770888" y="2124456"/>
              <a:ext cx="2844165" cy="422275"/>
            </a:xfrm>
            <a:custGeom>
              <a:avLst/>
              <a:gdLst/>
              <a:ahLst/>
              <a:cxnLst/>
              <a:rect l="l" t="t" r="r" b="b"/>
              <a:pathLst>
                <a:path w="2844165" h="422275">
                  <a:moveTo>
                    <a:pt x="2843784" y="0"/>
                  </a:moveTo>
                  <a:lnTo>
                    <a:pt x="0" y="0"/>
                  </a:lnTo>
                  <a:lnTo>
                    <a:pt x="0" y="422148"/>
                  </a:lnTo>
                  <a:lnTo>
                    <a:pt x="2843784" y="422148"/>
                  </a:lnTo>
                  <a:lnTo>
                    <a:pt x="2843784" y="0"/>
                  </a:lnTo>
                  <a:close/>
                </a:path>
              </a:pathLst>
            </a:custGeom>
            <a:solidFill>
              <a:schemeClr val="accent1"/>
            </a:solidFill>
          </p:spPr>
          <p:txBody>
            <a:bodyPr wrap="square" lIns="0" tIns="0" rIns="0" bIns="0" rtlCol="0"/>
            <a:lstStyle/>
            <a:p>
              <a:endParaRPr/>
            </a:p>
          </p:txBody>
        </p:sp>
        <p:sp>
          <p:nvSpPr>
            <p:cNvPr id="15" name="object 15"/>
            <p:cNvSpPr/>
            <p:nvPr/>
          </p:nvSpPr>
          <p:spPr>
            <a:xfrm>
              <a:off x="1770888" y="2124456"/>
              <a:ext cx="2844165" cy="422275"/>
            </a:xfrm>
            <a:custGeom>
              <a:avLst/>
              <a:gdLst/>
              <a:ahLst/>
              <a:cxnLst/>
              <a:rect l="l" t="t" r="r" b="b"/>
              <a:pathLst>
                <a:path w="2844165" h="422275">
                  <a:moveTo>
                    <a:pt x="0" y="422148"/>
                  </a:moveTo>
                  <a:lnTo>
                    <a:pt x="2843784" y="422148"/>
                  </a:lnTo>
                  <a:lnTo>
                    <a:pt x="2843784" y="0"/>
                  </a:lnTo>
                  <a:lnTo>
                    <a:pt x="0" y="0"/>
                  </a:lnTo>
                  <a:lnTo>
                    <a:pt x="0" y="422148"/>
                  </a:lnTo>
                  <a:close/>
                </a:path>
              </a:pathLst>
            </a:custGeom>
            <a:ln w="9524">
              <a:solidFill>
                <a:srgbClr val="005F70"/>
              </a:solidFill>
            </a:ln>
          </p:spPr>
          <p:txBody>
            <a:bodyPr wrap="square" lIns="0" tIns="0" rIns="0" bIns="0" rtlCol="0"/>
            <a:lstStyle/>
            <a:p>
              <a:endParaRPr/>
            </a:p>
          </p:txBody>
        </p:sp>
      </p:grpSp>
      <p:grpSp>
        <p:nvGrpSpPr>
          <p:cNvPr id="16" name="object 16"/>
          <p:cNvGrpSpPr/>
          <p:nvPr/>
        </p:nvGrpSpPr>
        <p:grpSpPr>
          <a:xfrm>
            <a:off x="2766060" y="2804121"/>
            <a:ext cx="6565900" cy="1521460"/>
            <a:chOff x="2766060" y="2804121"/>
            <a:chExt cx="6565900" cy="1521460"/>
          </a:xfrm>
        </p:grpSpPr>
        <p:pic>
          <p:nvPicPr>
            <p:cNvPr id="17" name="object 17"/>
            <p:cNvPicPr/>
            <p:nvPr/>
          </p:nvPicPr>
          <p:blipFill>
            <a:blip r:embed="rId6" cstate="print"/>
            <a:stretch>
              <a:fillRect/>
            </a:stretch>
          </p:blipFill>
          <p:spPr>
            <a:xfrm>
              <a:off x="2766060" y="3308591"/>
              <a:ext cx="797064" cy="1016520"/>
            </a:xfrm>
            <a:prstGeom prst="rect">
              <a:avLst/>
            </a:prstGeom>
          </p:spPr>
        </p:pic>
        <p:sp>
          <p:nvSpPr>
            <p:cNvPr id="18" name="object 18"/>
            <p:cNvSpPr/>
            <p:nvPr/>
          </p:nvSpPr>
          <p:spPr>
            <a:xfrm>
              <a:off x="3053080" y="3686555"/>
              <a:ext cx="228600" cy="577215"/>
            </a:xfrm>
            <a:custGeom>
              <a:avLst/>
              <a:gdLst/>
              <a:ahLst/>
              <a:cxnLst/>
              <a:rect l="l" t="t" r="r" b="b"/>
              <a:pathLst>
                <a:path w="228600" h="577214">
                  <a:moveTo>
                    <a:pt x="152441" y="380957"/>
                  </a:moveTo>
                  <a:lnTo>
                    <a:pt x="76241" y="381042"/>
                  </a:lnTo>
                  <a:lnTo>
                    <a:pt x="76453" y="576961"/>
                  </a:lnTo>
                  <a:lnTo>
                    <a:pt x="152653" y="576834"/>
                  </a:lnTo>
                  <a:lnTo>
                    <a:pt x="152441" y="380957"/>
                  </a:lnTo>
                  <a:close/>
                </a:path>
                <a:path w="228600" h="577214">
                  <a:moveTo>
                    <a:pt x="113792" y="0"/>
                  </a:moveTo>
                  <a:lnTo>
                    <a:pt x="0" y="381127"/>
                  </a:lnTo>
                  <a:lnTo>
                    <a:pt x="76241" y="381042"/>
                  </a:lnTo>
                  <a:lnTo>
                    <a:pt x="76200" y="342900"/>
                  </a:lnTo>
                  <a:lnTo>
                    <a:pt x="217153" y="342900"/>
                  </a:lnTo>
                  <a:lnTo>
                    <a:pt x="113792"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599" y="380873"/>
                  </a:lnTo>
                  <a:lnTo>
                    <a:pt x="217153" y="342900"/>
                  </a:lnTo>
                  <a:close/>
                </a:path>
              </a:pathLst>
            </a:custGeom>
            <a:solidFill>
              <a:srgbClr val="9BC6CF"/>
            </a:solidFill>
          </p:spPr>
          <p:txBody>
            <a:bodyPr wrap="square" lIns="0" tIns="0" rIns="0" bIns="0" rtlCol="0"/>
            <a:lstStyle/>
            <a:p>
              <a:endParaRPr/>
            </a:p>
          </p:txBody>
        </p:sp>
        <p:pic>
          <p:nvPicPr>
            <p:cNvPr id="19" name="object 19"/>
            <p:cNvPicPr/>
            <p:nvPr/>
          </p:nvPicPr>
          <p:blipFill>
            <a:blip r:embed="rId6" cstate="print"/>
            <a:stretch>
              <a:fillRect/>
            </a:stretch>
          </p:blipFill>
          <p:spPr>
            <a:xfrm>
              <a:off x="5652516" y="3308591"/>
              <a:ext cx="797064" cy="1016520"/>
            </a:xfrm>
            <a:prstGeom prst="rect">
              <a:avLst/>
            </a:prstGeom>
          </p:spPr>
        </p:pic>
        <p:sp>
          <p:nvSpPr>
            <p:cNvPr id="20" name="object 20"/>
            <p:cNvSpPr/>
            <p:nvPr/>
          </p:nvSpPr>
          <p:spPr>
            <a:xfrm>
              <a:off x="5939536" y="3686555"/>
              <a:ext cx="228600" cy="577215"/>
            </a:xfrm>
            <a:custGeom>
              <a:avLst/>
              <a:gdLst/>
              <a:ahLst/>
              <a:cxnLst/>
              <a:rect l="l" t="t" r="r" b="b"/>
              <a:pathLst>
                <a:path w="228600" h="577214">
                  <a:moveTo>
                    <a:pt x="152441" y="380957"/>
                  </a:moveTo>
                  <a:lnTo>
                    <a:pt x="76241" y="381042"/>
                  </a:lnTo>
                  <a:lnTo>
                    <a:pt x="76453" y="576961"/>
                  </a:lnTo>
                  <a:lnTo>
                    <a:pt x="152653" y="576834"/>
                  </a:lnTo>
                  <a:lnTo>
                    <a:pt x="152441" y="380957"/>
                  </a:lnTo>
                  <a:close/>
                </a:path>
                <a:path w="228600" h="577214">
                  <a:moveTo>
                    <a:pt x="113791" y="0"/>
                  </a:moveTo>
                  <a:lnTo>
                    <a:pt x="0" y="381127"/>
                  </a:lnTo>
                  <a:lnTo>
                    <a:pt x="76241" y="381042"/>
                  </a:lnTo>
                  <a:lnTo>
                    <a:pt x="76200" y="342900"/>
                  </a:lnTo>
                  <a:lnTo>
                    <a:pt x="217153" y="342900"/>
                  </a:lnTo>
                  <a:lnTo>
                    <a:pt x="113791"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600" y="380873"/>
                  </a:lnTo>
                  <a:lnTo>
                    <a:pt x="217153" y="342900"/>
                  </a:lnTo>
                  <a:close/>
                </a:path>
              </a:pathLst>
            </a:custGeom>
            <a:solidFill>
              <a:srgbClr val="9BC6CF"/>
            </a:solidFill>
          </p:spPr>
          <p:txBody>
            <a:bodyPr wrap="square" lIns="0" tIns="0" rIns="0" bIns="0" rtlCol="0"/>
            <a:lstStyle/>
            <a:p>
              <a:endParaRPr/>
            </a:p>
          </p:txBody>
        </p:sp>
        <p:pic>
          <p:nvPicPr>
            <p:cNvPr id="21" name="object 21"/>
            <p:cNvPicPr/>
            <p:nvPr/>
          </p:nvPicPr>
          <p:blipFill>
            <a:blip r:embed="rId3" cstate="print"/>
            <a:stretch>
              <a:fillRect/>
            </a:stretch>
          </p:blipFill>
          <p:spPr>
            <a:xfrm>
              <a:off x="4573524" y="2804121"/>
              <a:ext cx="119034" cy="603542"/>
            </a:xfrm>
            <a:prstGeom prst="rect">
              <a:avLst/>
            </a:prstGeom>
          </p:spPr>
        </p:pic>
        <p:sp>
          <p:nvSpPr>
            <p:cNvPr id="22" name="object 22"/>
            <p:cNvSpPr/>
            <p:nvPr/>
          </p:nvSpPr>
          <p:spPr>
            <a:xfrm>
              <a:off x="4635245" y="2843021"/>
              <a:ext cx="0" cy="504190"/>
            </a:xfrm>
            <a:custGeom>
              <a:avLst/>
              <a:gdLst/>
              <a:ahLst/>
              <a:cxnLst/>
              <a:rect l="l" t="t" r="r" b="b"/>
              <a:pathLst>
                <a:path h="504189">
                  <a:moveTo>
                    <a:pt x="0" y="504063"/>
                  </a:moveTo>
                  <a:lnTo>
                    <a:pt x="0" y="0"/>
                  </a:lnTo>
                </a:path>
              </a:pathLst>
            </a:custGeom>
            <a:ln w="38100">
              <a:solidFill>
                <a:srgbClr val="9BC6CF"/>
              </a:solidFill>
            </a:ln>
          </p:spPr>
          <p:txBody>
            <a:bodyPr wrap="square" lIns="0" tIns="0" rIns="0" bIns="0" rtlCol="0"/>
            <a:lstStyle/>
            <a:p>
              <a:endParaRPr/>
            </a:p>
          </p:txBody>
        </p:sp>
        <p:pic>
          <p:nvPicPr>
            <p:cNvPr id="23" name="object 23"/>
            <p:cNvPicPr/>
            <p:nvPr/>
          </p:nvPicPr>
          <p:blipFill>
            <a:blip r:embed="rId6" cstate="print"/>
            <a:stretch>
              <a:fillRect/>
            </a:stretch>
          </p:blipFill>
          <p:spPr>
            <a:xfrm>
              <a:off x="8534400" y="3308591"/>
              <a:ext cx="797064" cy="1016520"/>
            </a:xfrm>
            <a:prstGeom prst="rect">
              <a:avLst/>
            </a:prstGeom>
          </p:spPr>
        </p:pic>
        <p:sp>
          <p:nvSpPr>
            <p:cNvPr id="24" name="object 24"/>
            <p:cNvSpPr/>
            <p:nvPr/>
          </p:nvSpPr>
          <p:spPr>
            <a:xfrm>
              <a:off x="8821419" y="3686555"/>
              <a:ext cx="228600" cy="577215"/>
            </a:xfrm>
            <a:custGeom>
              <a:avLst/>
              <a:gdLst/>
              <a:ahLst/>
              <a:cxnLst/>
              <a:rect l="l" t="t" r="r" b="b"/>
              <a:pathLst>
                <a:path w="228600" h="577214">
                  <a:moveTo>
                    <a:pt x="152441" y="380957"/>
                  </a:moveTo>
                  <a:lnTo>
                    <a:pt x="76241" y="381042"/>
                  </a:lnTo>
                  <a:lnTo>
                    <a:pt x="76453" y="576961"/>
                  </a:lnTo>
                  <a:lnTo>
                    <a:pt x="152653" y="576834"/>
                  </a:lnTo>
                  <a:lnTo>
                    <a:pt x="152441" y="380957"/>
                  </a:lnTo>
                  <a:close/>
                </a:path>
                <a:path w="228600" h="577214">
                  <a:moveTo>
                    <a:pt x="113791" y="0"/>
                  </a:moveTo>
                  <a:lnTo>
                    <a:pt x="0" y="381127"/>
                  </a:lnTo>
                  <a:lnTo>
                    <a:pt x="76241" y="381042"/>
                  </a:lnTo>
                  <a:lnTo>
                    <a:pt x="76200" y="342900"/>
                  </a:lnTo>
                  <a:lnTo>
                    <a:pt x="217153" y="342900"/>
                  </a:lnTo>
                  <a:lnTo>
                    <a:pt x="113791"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600" y="380873"/>
                  </a:lnTo>
                  <a:lnTo>
                    <a:pt x="217153" y="342900"/>
                  </a:lnTo>
                  <a:close/>
                </a:path>
              </a:pathLst>
            </a:custGeom>
            <a:solidFill>
              <a:srgbClr val="9BC6CF"/>
            </a:solidFill>
          </p:spPr>
          <p:txBody>
            <a:bodyPr wrap="square" lIns="0" tIns="0" rIns="0" bIns="0" rtlCol="0"/>
            <a:lstStyle/>
            <a:p>
              <a:endParaRPr/>
            </a:p>
          </p:txBody>
        </p:sp>
      </p:grpSp>
      <p:sp>
        <p:nvSpPr>
          <p:cNvPr id="25" name="object 25"/>
          <p:cNvSpPr txBox="1"/>
          <p:nvPr/>
        </p:nvSpPr>
        <p:spPr>
          <a:xfrm>
            <a:off x="1775650" y="2180335"/>
            <a:ext cx="2842895" cy="299720"/>
          </a:xfrm>
          <a:prstGeom prst="rect">
            <a:avLst/>
          </a:prstGeom>
        </p:spPr>
        <p:txBody>
          <a:bodyPr vert="horz" wrap="square" lIns="0" tIns="12700" rIns="0" bIns="0" rtlCol="0">
            <a:spAutoFit/>
          </a:bodyPr>
          <a:lstStyle/>
          <a:p>
            <a:pPr marR="635" algn="ctr">
              <a:lnSpc>
                <a:spcPct val="100000"/>
              </a:lnSpc>
              <a:spcBef>
                <a:spcPts val="100"/>
              </a:spcBef>
            </a:pPr>
            <a:r>
              <a:rPr sz="1800" spc="-20" dirty="0">
                <a:solidFill>
                  <a:srgbClr val="FFFFFF"/>
                </a:solidFill>
                <a:latin typeface="Arial"/>
                <a:cs typeface="Arial"/>
              </a:rPr>
              <a:t>FÖRE</a:t>
            </a:r>
            <a:endParaRPr sz="1800">
              <a:latin typeface="Arial"/>
              <a:cs typeface="Arial"/>
            </a:endParaRPr>
          </a:p>
        </p:txBody>
      </p:sp>
      <p:grpSp>
        <p:nvGrpSpPr>
          <p:cNvPr id="26" name="object 26"/>
          <p:cNvGrpSpPr/>
          <p:nvPr/>
        </p:nvGrpSpPr>
        <p:grpSpPr>
          <a:xfrm>
            <a:off x="4584191" y="2096985"/>
            <a:ext cx="2933700" cy="572135"/>
            <a:chOff x="4584191" y="2096985"/>
            <a:chExt cx="2933700" cy="572135"/>
          </a:xfrm>
        </p:grpSpPr>
        <p:pic>
          <p:nvPicPr>
            <p:cNvPr id="27" name="object 27"/>
            <p:cNvPicPr/>
            <p:nvPr/>
          </p:nvPicPr>
          <p:blipFill>
            <a:blip r:embed="rId4" cstate="print"/>
            <a:stretch>
              <a:fillRect/>
            </a:stretch>
          </p:blipFill>
          <p:spPr>
            <a:xfrm>
              <a:off x="4584191" y="2096985"/>
              <a:ext cx="2933700" cy="512102"/>
            </a:xfrm>
            <a:prstGeom prst="rect">
              <a:avLst/>
            </a:prstGeom>
          </p:spPr>
        </p:pic>
        <p:pic>
          <p:nvPicPr>
            <p:cNvPr id="28" name="object 28"/>
            <p:cNvPicPr/>
            <p:nvPr/>
          </p:nvPicPr>
          <p:blipFill>
            <a:blip r:embed="rId7" cstate="print"/>
            <a:stretch>
              <a:fillRect/>
            </a:stretch>
          </p:blipFill>
          <p:spPr>
            <a:xfrm>
              <a:off x="5468111" y="2107679"/>
              <a:ext cx="1165860" cy="560844"/>
            </a:xfrm>
            <a:prstGeom prst="rect">
              <a:avLst/>
            </a:prstGeom>
          </p:spPr>
        </p:pic>
        <p:sp>
          <p:nvSpPr>
            <p:cNvPr id="29" name="object 29"/>
            <p:cNvSpPr/>
            <p:nvPr/>
          </p:nvSpPr>
          <p:spPr>
            <a:xfrm>
              <a:off x="4631435" y="2124456"/>
              <a:ext cx="2844165" cy="422275"/>
            </a:xfrm>
            <a:custGeom>
              <a:avLst/>
              <a:gdLst/>
              <a:ahLst/>
              <a:cxnLst/>
              <a:rect l="l" t="t" r="r" b="b"/>
              <a:pathLst>
                <a:path w="2844165" h="422275">
                  <a:moveTo>
                    <a:pt x="2843784" y="0"/>
                  </a:moveTo>
                  <a:lnTo>
                    <a:pt x="0" y="0"/>
                  </a:lnTo>
                  <a:lnTo>
                    <a:pt x="0" y="422148"/>
                  </a:lnTo>
                  <a:lnTo>
                    <a:pt x="2843784" y="422148"/>
                  </a:lnTo>
                  <a:lnTo>
                    <a:pt x="2843784" y="0"/>
                  </a:lnTo>
                  <a:close/>
                </a:path>
              </a:pathLst>
            </a:custGeom>
            <a:solidFill>
              <a:schemeClr val="accent2"/>
            </a:solidFill>
          </p:spPr>
          <p:txBody>
            <a:bodyPr wrap="square" lIns="0" tIns="0" rIns="0" bIns="0" rtlCol="0"/>
            <a:lstStyle/>
            <a:p>
              <a:endParaRPr/>
            </a:p>
          </p:txBody>
        </p:sp>
        <p:sp>
          <p:nvSpPr>
            <p:cNvPr id="30" name="object 30"/>
            <p:cNvSpPr/>
            <p:nvPr/>
          </p:nvSpPr>
          <p:spPr>
            <a:xfrm>
              <a:off x="4631435" y="2124456"/>
              <a:ext cx="2844165" cy="422275"/>
            </a:xfrm>
            <a:custGeom>
              <a:avLst/>
              <a:gdLst/>
              <a:ahLst/>
              <a:cxnLst/>
              <a:rect l="l" t="t" r="r" b="b"/>
              <a:pathLst>
                <a:path w="2844165" h="422275">
                  <a:moveTo>
                    <a:pt x="0" y="422148"/>
                  </a:moveTo>
                  <a:lnTo>
                    <a:pt x="2843784" y="422148"/>
                  </a:lnTo>
                  <a:lnTo>
                    <a:pt x="2843784" y="0"/>
                  </a:lnTo>
                  <a:lnTo>
                    <a:pt x="0" y="0"/>
                  </a:lnTo>
                  <a:lnTo>
                    <a:pt x="0" y="422148"/>
                  </a:lnTo>
                  <a:close/>
                </a:path>
              </a:pathLst>
            </a:custGeom>
            <a:ln w="9524">
              <a:solidFill>
                <a:srgbClr val="BA9C00"/>
              </a:solidFill>
            </a:ln>
          </p:spPr>
          <p:txBody>
            <a:bodyPr wrap="square" lIns="0" tIns="0" rIns="0" bIns="0" rtlCol="0"/>
            <a:lstStyle/>
            <a:p>
              <a:endParaRPr/>
            </a:p>
          </p:txBody>
        </p:sp>
      </p:grpSp>
      <p:sp>
        <p:nvSpPr>
          <p:cNvPr id="31" name="object 31"/>
          <p:cNvSpPr txBox="1"/>
          <p:nvPr/>
        </p:nvSpPr>
        <p:spPr>
          <a:xfrm>
            <a:off x="4627816" y="2180335"/>
            <a:ext cx="2853055" cy="299720"/>
          </a:xfrm>
          <a:prstGeom prst="rect">
            <a:avLst/>
          </a:prstGeom>
        </p:spPr>
        <p:txBody>
          <a:bodyPr vert="horz" wrap="square" lIns="0" tIns="12700" rIns="0" bIns="0" rtlCol="0">
            <a:spAutoFit/>
          </a:bodyPr>
          <a:lstStyle/>
          <a:p>
            <a:pPr marL="1905" algn="ctr">
              <a:lnSpc>
                <a:spcPct val="100000"/>
              </a:lnSpc>
              <a:spcBef>
                <a:spcPts val="100"/>
              </a:spcBef>
            </a:pPr>
            <a:r>
              <a:rPr sz="1800" spc="-10" dirty="0">
                <a:solidFill>
                  <a:schemeClr val="bg1"/>
                </a:solidFill>
                <a:latin typeface="Arial"/>
                <a:cs typeface="Arial"/>
              </a:rPr>
              <a:t>UNDER</a:t>
            </a:r>
            <a:endParaRPr sz="1800" dirty="0">
              <a:solidFill>
                <a:schemeClr val="bg1"/>
              </a:solidFill>
              <a:latin typeface="Arial"/>
              <a:cs typeface="Arial"/>
            </a:endParaRPr>
          </a:p>
        </p:txBody>
      </p:sp>
      <p:grpSp>
        <p:nvGrpSpPr>
          <p:cNvPr id="32" name="object 32"/>
          <p:cNvGrpSpPr/>
          <p:nvPr/>
        </p:nvGrpSpPr>
        <p:grpSpPr>
          <a:xfrm>
            <a:off x="7447788" y="2096985"/>
            <a:ext cx="2933700" cy="572135"/>
            <a:chOff x="7447788" y="2096985"/>
            <a:chExt cx="2933700" cy="572135"/>
          </a:xfrm>
        </p:grpSpPr>
        <p:pic>
          <p:nvPicPr>
            <p:cNvPr id="33" name="object 33"/>
            <p:cNvPicPr/>
            <p:nvPr/>
          </p:nvPicPr>
          <p:blipFill>
            <a:blip r:embed="rId4" cstate="print"/>
            <a:stretch>
              <a:fillRect/>
            </a:stretch>
          </p:blipFill>
          <p:spPr>
            <a:xfrm>
              <a:off x="7447788" y="2096985"/>
              <a:ext cx="2933700" cy="512102"/>
            </a:xfrm>
            <a:prstGeom prst="rect">
              <a:avLst/>
            </a:prstGeom>
          </p:spPr>
        </p:pic>
        <p:pic>
          <p:nvPicPr>
            <p:cNvPr id="34" name="object 34"/>
            <p:cNvPicPr/>
            <p:nvPr/>
          </p:nvPicPr>
          <p:blipFill>
            <a:blip r:embed="rId8" cstate="print"/>
            <a:stretch>
              <a:fillRect/>
            </a:stretch>
          </p:blipFill>
          <p:spPr>
            <a:xfrm>
              <a:off x="8360663" y="2107679"/>
              <a:ext cx="1106436" cy="560844"/>
            </a:xfrm>
            <a:prstGeom prst="rect">
              <a:avLst/>
            </a:prstGeom>
          </p:spPr>
        </p:pic>
        <p:sp>
          <p:nvSpPr>
            <p:cNvPr id="35" name="object 35"/>
            <p:cNvSpPr/>
            <p:nvPr/>
          </p:nvSpPr>
          <p:spPr>
            <a:xfrm>
              <a:off x="7495032" y="2124456"/>
              <a:ext cx="2844165" cy="422275"/>
            </a:xfrm>
            <a:custGeom>
              <a:avLst/>
              <a:gdLst/>
              <a:ahLst/>
              <a:cxnLst/>
              <a:rect l="l" t="t" r="r" b="b"/>
              <a:pathLst>
                <a:path w="2844165" h="422275">
                  <a:moveTo>
                    <a:pt x="0" y="422148"/>
                  </a:moveTo>
                  <a:lnTo>
                    <a:pt x="2843783" y="422148"/>
                  </a:lnTo>
                  <a:lnTo>
                    <a:pt x="2843783" y="0"/>
                  </a:lnTo>
                  <a:lnTo>
                    <a:pt x="0" y="0"/>
                  </a:lnTo>
                  <a:lnTo>
                    <a:pt x="0" y="422148"/>
                  </a:lnTo>
                  <a:close/>
                </a:path>
              </a:pathLst>
            </a:custGeom>
            <a:ln w="9524">
              <a:solidFill>
                <a:srgbClr val="9BC6CF"/>
              </a:solidFill>
            </a:ln>
          </p:spPr>
          <p:txBody>
            <a:bodyPr wrap="square" lIns="0" tIns="0" rIns="0" bIns="0" rtlCol="0"/>
            <a:lstStyle/>
            <a:p>
              <a:endParaRPr/>
            </a:p>
          </p:txBody>
        </p:sp>
      </p:grpSp>
      <p:sp>
        <p:nvSpPr>
          <p:cNvPr id="36" name="object 36"/>
          <p:cNvSpPr txBox="1"/>
          <p:nvPr/>
        </p:nvSpPr>
        <p:spPr>
          <a:xfrm>
            <a:off x="7495031" y="2124455"/>
            <a:ext cx="2844165" cy="422275"/>
          </a:xfrm>
          <a:prstGeom prst="rect">
            <a:avLst/>
          </a:prstGeom>
          <a:solidFill>
            <a:srgbClr val="C3DDE1"/>
          </a:solidFill>
        </p:spPr>
        <p:txBody>
          <a:bodyPr vert="horz" wrap="square" lIns="0" tIns="68580" rIns="0" bIns="0" rtlCol="0">
            <a:spAutoFit/>
          </a:bodyPr>
          <a:lstStyle/>
          <a:p>
            <a:pPr marL="1270" algn="ctr">
              <a:lnSpc>
                <a:spcPct val="100000"/>
              </a:lnSpc>
              <a:spcBef>
                <a:spcPts val="540"/>
              </a:spcBef>
            </a:pPr>
            <a:r>
              <a:rPr sz="1800" spc="-10" dirty="0">
                <a:solidFill>
                  <a:srgbClr val="2C5A75"/>
                </a:solidFill>
                <a:latin typeface="Arial"/>
                <a:cs typeface="Arial"/>
              </a:rPr>
              <a:t>EFTER</a:t>
            </a:r>
            <a:endParaRPr sz="1800">
              <a:latin typeface="Arial"/>
              <a:cs typeface="Arial"/>
            </a:endParaRPr>
          </a:p>
        </p:txBody>
      </p:sp>
      <p:sp>
        <p:nvSpPr>
          <p:cNvPr id="37" name="object 37"/>
          <p:cNvSpPr txBox="1"/>
          <p:nvPr/>
        </p:nvSpPr>
        <p:spPr>
          <a:xfrm>
            <a:off x="1779270" y="4470653"/>
            <a:ext cx="8560435" cy="646430"/>
          </a:xfrm>
          <a:prstGeom prst="rect">
            <a:avLst/>
          </a:prstGeom>
          <a:ln w="19050">
            <a:solidFill>
              <a:srgbClr val="9BC6CF"/>
            </a:solidFill>
          </a:ln>
        </p:spPr>
        <p:txBody>
          <a:bodyPr vert="horz" wrap="square" lIns="0" tIns="4445" rIns="0" bIns="0" rtlCol="0">
            <a:spAutoFit/>
          </a:bodyPr>
          <a:lstStyle/>
          <a:p>
            <a:pPr>
              <a:lnSpc>
                <a:spcPct val="100000"/>
              </a:lnSpc>
              <a:spcBef>
                <a:spcPts val="35"/>
              </a:spcBef>
            </a:pPr>
            <a:endParaRPr sz="1500">
              <a:latin typeface="Times New Roman"/>
              <a:cs typeface="Times New Roman"/>
            </a:endParaRPr>
          </a:p>
          <a:p>
            <a:pPr marL="5080" algn="ctr">
              <a:lnSpc>
                <a:spcPct val="100000"/>
              </a:lnSpc>
            </a:pPr>
            <a:r>
              <a:rPr sz="1200" b="1" dirty="0">
                <a:solidFill>
                  <a:srgbClr val="FFFFFF"/>
                </a:solidFill>
                <a:latin typeface="Arial"/>
                <a:cs typeface="Arial"/>
              </a:rPr>
              <a:t>Aktiviteter</a:t>
            </a:r>
            <a:r>
              <a:rPr sz="1200" b="1" spc="25" dirty="0">
                <a:solidFill>
                  <a:srgbClr val="FFFFFF"/>
                </a:solidFill>
                <a:latin typeface="Arial"/>
                <a:cs typeface="Arial"/>
              </a:rPr>
              <a:t> </a:t>
            </a:r>
            <a:r>
              <a:rPr sz="1200" b="1" dirty="0">
                <a:solidFill>
                  <a:srgbClr val="FFFFFF"/>
                </a:solidFill>
                <a:latin typeface="Arial"/>
                <a:cs typeface="Arial"/>
              </a:rPr>
              <a:t>som</a:t>
            </a:r>
            <a:r>
              <a:rPr sz="1200" b="1" spc="-20" dirty="0">
                <a:solidFill>
                  <a:srgbClr val="FFFFFF"/>
                </a:solidFill>
                <a:latin typeface="Arial"/>
                <a:cs typeface="Arial"/>
              </a:rPr>
              <a:t> </a:t>
            </a:r>
            <a:r>
              <a:rPr sz="1200" b="1" dirty="0">
                <a:solidFill>
                  <a:srgbClr val="FFFFFF"/>
                </a:solidFill>
                <a:latin typeface="Arial"/>
                <a:cs typeface="Arial"/>
              </a:rPr>
              <a:t>påverkar</a:t>
            </a:r>
            <a:r>
              <a:rPr sz="1200" b="1" spc="-40" dirty="0">
                <a:solidFill>
                  <a:srgbClr val="FFFFFF"/>
                </a:solidFill>
                <a:latin typeface="Arial"/>
                <a:cs typeface="Arial"/>
              </a:rPr>
              <a:t> </a:t>
            </a:r>
            <a:r>
              <a:rPr sz="1200" b="1" dirty="0">
                <a:solidFill>
                  <a:srgbClr val="FFFFFF"/>
                </a:solidFill>
                <a:latin typeface="Arial"/>
                <a:cs typeface="Arial"/>
              </a:rPr>
              <a:t>målgruppen</a:t>
            </a:r>
            <a:r>
              <a:rPr sz="1200" b="1" spc="-10" dirty="0">
                <a:solidFill>
                  <a:srgbClr val="FFFFFF"/>
                </a:solidFill>
                <a:latin typeface="Arial"/>
                <a:cs typeface="Arial"/>
              </a:rPr>
              <a:t> </a:t>
            </a:r>
            <a:r>
              <a:rPr sz="1200" b="1" dirty="0">
                <a:solidFill>
                  <a:srgbClr val="FFFFFF"/>
                </a:solidFill>
                <a:latin typeface="Arial"/>
                <a:cs typeface="Arial"/>
              </a:rPr>
              <a:t>på</a:t>
            </a:r>
            <a:r>
              <a:rPr sz="1200" b="1" spc="-5" dirty="0">
                <a:solidFill>
                  <a:srgbClr val="FFFFFF"/>
                </a:solidFill>
                <a:latin typeface="Arial"/>
                <a:cs typeface="Arial"/>
              </a:rPr>
              <a:t> </a:t>
            </a:r>
            <a:r>
              <a:rPr sz="1200" b="1" dirty="0">
                <a:solidFill>
                  <a:srgbClr val="FFFFFF"/>
                </a:solidFill>
                <a:latin typeface="Arial"/>
                <a:cs typeface="Arial"/>
              </a:rPr>
              <a:t>kort</a:t>
            </a:r>
            <a:r>
              <a:rPr sz="1200" b="1" spc="-25" dirty="0">
                <a:solidFill>
                  <a:srgbClr val="FFFFFF"/>
                </a:solidFill>
                <a:latin typeface="Arial"/>
                <a:cs typeface="Arial"/>
              </a:rPr>
              <a:t> </a:t>
            </a:r>
            <a:r>
              <a:rPr sz="1200" b="1" dirty="0">
                <a:solidFill>
                  <a:srgbClr val="FFFFFF"/>
                </a:solidFill>
                <a:latin typeface="Arial"/>
                <a:cs typeface="Arial"/>
              </a:rPr>
              <a:t>och</a:t>
            </a:r>
            <a:r>
              <a:rPr sz="1200" b="1" spc="-15" dirty="0">
                <a:solidFill>
                  <a:srgbClr val="FFFFFF"/>
                </a:solidFill>
                <a:latin typeface="Arial"/>
                <a:cs typeface="Arial"/>
              </a:rPr>
              <a:t> </a:t>
            </a:r>
            <a:r>
              <a:rPr sz="1200" b="1" dirty="0">
                <a:solidFill>
                  <a:srgbClr val="FFFFFF"/>
                </a:solidFill>
                <a:latin typeface="Arial"/>
                <a:cs typeface="Arial"/>
              </a:rPr>
              <a:t>lång</a:t>
            </a:r>
            <a:r>
              <a:rPr sz="1200" b="1" spc="5" dirty="0">
                <a:solidFill>
                  <a:srgbClr val="FFFFFF"/>
                </a:solidFill>
                <a:latin typeface="Arial"/>
                <a:cs typeface="Arial"/>
              </a:rPr>
              <a:t> </a:t>
            </a:r>
            <a:r>
              <a:rPr sz="1200" b="1" spc="-20" dirty="0">
                <a:solidFill>
                  <a:srgbClr val="FFFFFF"/>
                </a:solidFill>
                <a:latin typeface="Arial"/>
                <a:cs typeface="Arial"/>
              </a:rPr>
              <a:t>sikt</a:t>
            </a:r>
            <a:endParaRPr sz="1200">
              <a:latin typeface="Arial"/>
              <a:cs typeface="Arial"/>
            </a:endParaRPr>
          </a:p>
        </p:txBody>
      </p:sp>
      <p:sp>
        <p:nvSpPr>
          <p:cNvPr id="38" name="object 38"/>
          <p:cNvSpPr txBox="1"/>
          <p:nvPr/>
        </p:nvSpPr>
        <p:spPr>
          <a:xfrm>
            <a:off x="1953260" y="3253816"/>
            <a:ext cx="525780" cy="194310"/>
          </a:xfrm>
          <a:prstGeom prst="rect">
            <a:avLst/>
          </a:prstGeom>
        </p:spPr>
        <p:txBody>
          <a:bodyPr vert="horz" wrap="square" lIns="0" tIns="13335" rIns="0" bIns="0" rtlCol="0">
            <a:spAutoFit/>
          </a:bodyPr>
          <a:lstStyle/>
          <a:p>
            <a:pPr marL="12700">
              <a:lnSpc>
                <a:spcPct val="100000"/>
              </a:lnSpc>
              <a:spcBef>
                <a:spcPts val="105"/>
              </a:spcBef>
            </a:pPr>
            <a:r>
              <a:rPr sz="1100" spc="-10" dirty="0">
                <a:solidFill>
                  <a:srgbClr val="FFFFFF"/>
                </a:solidFill>
                <a:latin typeface="Arial"/>
                <a:cs typeface="Arial"/>
              </a:rPr>
              <a:t>Intresse</a:t>
            </a:r>
            <a:endParaRPr sz="1100">
              <a:latin typeface="Arial"/>
              <a:cs typeface="Arial"/>
            </a:endParaRPr>
          </a:p>
        </p:txBody>
      </p:sp>
      <p:sp>
        <p:nvSpPr>
          <p:cNvPr id="39" name="object 39"/>
          <p:cNvSpPr txBox="1"/>
          <p:nvPr/>
        </p:nvSpPr>
        <p:spPr>
          <a:xfrm>
            <a:off x="2932938" y="3253816"/>
            <a:ext cx="462280" cy="362585"/>
          </a:xfrm>
          <a:prstGeom prst="rect">
            <a:avLst/>
          </a:prstGeom>
        </p:spPr>
        <p:txBody>
          <a:bodyPr vert="horz" wrap="square" lIns="0" tIns="13335" rIns="0" bIns="0" rtlCol="0">
            <a:spAutoFit/>
          </a:bodyPr>
          <a:lstStyle/>
          <a:p>
            <a:pPr marL="12700">
              <a:lnSpc>
                <a:spcPct val="100000"/>
              </a:lnSpc>
              <a:spcBef>
                <a:spcPts val="105"/>
              </a:spcBef>
            </a:pPr>
            <a:r>
              <a:rPr sz="1100" dirty="0">
                <a:solidFill>
                  <a:srgbClr val="FFFFFF"/>
                </a:solidFill>
                <a:latin typeface="Arial"/>
                <a:cs typeface="Arial"/>
              </a:rPr>
              <a:t>Köp</a:t>
            </a:r>
            <a:r>
              <a:rPr sz="1100" spc="-20" dirty="0">
                <a:solidFill>
                  <a:srgbClr val="FFFFFF"/>
                </a:solidFill>
                <a:latin typeface="Arial"/>
                <a:cs typeface="Arial"/>
              </a:rPr>
              <a:t> </a:t>
            </a:r>
            <a:r>
              <a:rPr sz="1100" spc="-25" dirty="0">
                <a:solidFill>
                  <a:srgbClr val="FFFFFF"/>
                </a:solidFill>
                <a:latin typeface="Arial"/>
                <a:cs typeface="Arial"/>
              </a:rPr>
              <a:t>av</a:t>
            </a:r>
            <a:endParaRPr sz="1100">
              <a:latin typeface="Arial"/>
              <a:cs typeface="Arial"/>
            </a:endParaRPr>
          </a:p>
          <a:p>
            <a:pPr marL="65405">
              <a:lnSpc>
                <a:spcPct val="100000"/>
              </a:lnSpc>
              <a:spcBef>
                <a:spcPts val="5"/>
              </a:spcBef>
            </a:pPr>
            <a:r>
              <a:rPr sz="1100" spc="-10" dirty="0">
                <a:solidFill>
                  <a:srgbClr val="FFFFFF"/>
                </a:solidFill>
                <a:latin typeface="Arial"/>
                <a:cs typeface="Arial"/>
              </a:rPr>
              <a:t>biljett</a:t>
            </a:r>
            <a:endParaRPr sz="1100">
              <a:latin typeface="Arial"/>
              <a:cs typeface="Arial"/>
            </a:endParaRPr>
          </a:p>
        </p:txBody>
      </p:sp>
      <p:sp>
        <p:nvSpPr>
          <p:cNvPr id="40" name="object 40"/>
          <p:cNvSpPr txBox="1"/>
          <p:nvPr/>
        </p:nvSpPr>
        <p:spPr>
          <a:xfrm>
            <a:off x="3860419" y="3281298"/>
            <a:ext cx="655320" cy="193675"/>
          </a:xfrm>
          <a:prstGeom prst="rect">
            <a:avLst/>
          </a:prstGeom>
        </p:spPr>
        <p:txBody>
          <a:bodyPr vert="horz" wrap="square" lIns="0" tIns="13335" rIns="0" bIns="0" rtlCol="0">
            <a:spAutoFit/>
          </a:bodyPr>
          <a:lstStyle/>
          <a:p>
            <a:pPr marL="12700">
              <a:lnSpc>
                <a:spcPct val="100000"/>
              </a:lnSpc>
              <a:spcBef>
                <a:spcPts val="105"/>
              </a:spcBef>
            </a:pPr>
            <a:r>
              <a:rPr sz="1100" spc="-10" dirty="0">
                <a:solidFill>
                  <a:srgbClr val="FFFFFF"/>
                </a:solidFill>
                <a:latin typeface="Arial"/>
                <a:cs typeface="Arial"/>
              </a:rPr>
              <a:t>Förväntan</a:t>
            </a:r>
            <a:endParaRPr sz="1100">
              <a:latin typeface="Arial"/>
              <a:cs typeface="Arial"/>
            </a:endParaRPr>
          </a:p>
        </p:txBody>
      </p:sp>
      <p:sp>
        <p:nvSpPr>
          <p:cNvPr id="41" name="object 41"/>
          <p:cNvSpPr txBox="1"/>
          <p:nvPr/>
        </p:nvSpPr>
        <p:spPr>
          <a:xfrm>
            <a:off x="4928742" y="3281298"/>
            <a:ext cx="313690" cy="193675"/>
          </a:xfrm>
          <a:prstGeom prst="rect">
            <a:avLst/>
          </a:prstGeom>
        </p:spPr>
        <p:txBody>
          <a:bodyPr vert="horz" wrap="square" lIns="0" tIns="13335" rIns="0" bIns="0" rtlCol="0">
            <a:spAutoFit/>
          </a:bodyPr>
          <a:lstStyle/>
          <a:p>
            <a:pPr marL="12700">
              <a:lnSpc>
                <a:spcPct val="100000"/>
              </a:lnSpc>
              <a:spcBef>
                <a:spcPts val="105"/>
              </a:spcBef>
            </a:pPr>
            <a:r>
              <a:rPr sz="1100" spc="-20" dirty="0">
                <a:solidFill>
                  <a:srgbClr val="FFFFFF"/>
                </a:solidFill>
                <a:latin typeface="Arial"/>
                <a:cs typeface="Arial"/>
              </a:rPr>
              <a:t>Före</a:t>
            </a:r>
            <a:endParaRPr sz="1100">
              <a:latin typeface="Arial"/>
              <a:cs typeface="Arial"/>
            </a:endParaRPr>
          </a:p>
        </p:txBody>
      </p:sp>
      <p:sp>
        <p:nvSpPr>
          <p:cNvPr id="42" name="object 42"/>
          <p:cNvSpPr txBox="1"/>
          <p:nvPr/>
        </p:nvSpPr>
        <p:spPr>
          <a:xfrm>
            <a:off x="5866257" y="3281298"/>
            <a:ext cx="406400" cy="193675"/>
          </a:xfrm>
          <a:prstGeom prst="rect">
            <a:avLst/>
          </a:prstGeom>
        </p:spPr>
        <p:txBody>
          <a:bodyPr vert="horz" wrap="square" lIns="0" tIns="13335" rIns="0" bIns="0" rtlCol="0">
            <a:spAutoFit/>
          </a:bodyPr>
          <a:lstStyle/>
          <a:p>
            <a:pPr marL="12700">
              <a:lnSpc>
                <a:spcPct val="100000"/>
              </a:lnSpc>
              <a:spcBef>
                <a:spcPts val="105"/>
              </a:spcBef>
            </a:pPr>
            <a:r>
              <a:rPr sz="1100" spc="-20" dirty="0">
                <a:solidFill>
                  <a:srgbClr val="FFFFFF"/>
                </a:solidFill>
                <a:latin typeface="Arial"/>
                <a:cs typeface="Arial"/>
              </a:rPr>
              <a:t>Under</a:t>
            </a:r>
            <a:endParaRPr sz="1100">
              <a:latin typeface="Arial"/>
              <a:cs typeface="Arial"/>
            </a:endParaRPr>
          </a:p>
        </p:txBody>
      </p:sp>
      <p:sp>
        <p:nvSpPr>
          <p:cNvPr id="43" name="object 43"/>
          <p:cNvSpPr txBox="1"/>
          <p:nvPr/>
        </p:nvSpPr>
        <p:spPr>
          <a:xfrm>
            <a:off x="6561581" y="3196589"/>
            <a:ext cx="899160" cy="1243965"/>
          </a:xfrm>
          <a:prstGeom prst="rect">
            <a:avLst/>
          </a:prstGeom>
          <a:ln w="28575">
            <a:solidFill>
              <a:schemeClr val="accent2"/>
            </a:solidFill>
          </a:ln>
        </p:spPr>
        <p:txBody>
          <a:bodyPr vert="horz" wrap="square" lIns="0" tIns="114300" rIns="0" bIns="0" rtlCol="0">
            <a:spAutoFit/>
          </a:bodyPr>
          <a:lstStyle/>
          <a:p>
            <a:pPr marL="316865">
              <a:lnSpc>
                <a:spcPct val="100000"/>
              </a:lnSpc>
              <a:spcBef>
                <a:spcPts val="900"/>
              </a:spcBef>
            </a:pPr>
            <a:r>
              <a:rPr sz="1100" spc="-10" dirty="0">
                <a:solidFill>
                  <a:srgbClr val="FFFFFF"/>
                </a:solidFill>
                <a:latin typeface="Arial"/>
                <a:cs typeface="Arial"/>
              </a:rPr>
              <a:t>Efter</a:t>
            </a:r>
            <a:endParaRPr sz="1100">
              <a:latin typeface="Arial"/>
              <a:cs typeface="Arial"/>
            </a:endParaRPr>
          </a:p>
        </p:txBody>
      </p:sp>
      <p:grpSp>
        <p:nvGrpSpPr>
          <p:cNvPr id="44" name="object 44"/>
          <p:cNvGrpSpPr/>
          <p:nvPr/>
        </p:nvGrpSpPr>
        <p:grpSpPr>
          <a:xfrm>
            <a:off x="1799844" y="3308591"/>
            <a:ext cx="5624195" cy="1016635"/>
            <a:chOff x="1799844" y="3308591"/>
            <a:chExt cx="5624195" cy="1016635"/>
          </a:xfrm>
        </p:grpSpPr>
        <p:pic>
          <p:nvPicPr>
            <p:cNvPr id="45" name="object 45"/>
            <p:cNvPicPr/>
            <p:nvPr/>
          </p:nvPicPr>
          <p:blipFill>
            <a:blip r:embed="rId6" cstate="print"/>
            <a:stretch>
              <a:fillRect/>
            </a:stretch>
          </p:blipFill>
          <p:spPr>
            <a:xfrm>
              <a:off x="1799844" y="3308591"/>
              <a:ext cx="797064" cy="1016520"/>
            </a:xfrm>
            <a:prstGeom prst="rect">
              <a:avLst/>
            </a:prstGeom>
          </p:spPr>
        </p:pic>
        <p:sp>
          <p:nvSpPr>
            <p:cNvPr id="46" name="object 46"/>
            <p:cNvSpPr/>
            <p:nvPr/>
          </p:nvSpPr>
          <p:spPr>
            <a:xfrm>
              <a:off x="2086864" y="3686556"/>
              <a:ext cx="228600" cy="577215"/>
            </a:xfrm>
            <a:custGeom>
              <a:avLst/>
              <a:gdLst/>
              <a:ahLst/>
              <a:cxnLst/>
              <a:rect l="l" t="t" r="r" b="b"/>
              <a:pathLst>
                <a:path w="228600" h="577214">
                  <a:moveTo>
                    <a:pt x="152441" y="380957"/>
                  </a:moveTo>
                  <a:lnTo>
                    <a:pt x="76241" y="381042"/>
                  </a:lnTo>
                  <a:lnTo>
                    <a:pt x="76454" y="576961"/>
                  </a:lnTo>
                  <a:lnTo>
                    <a:pt x="152654" y="576834"/>
                  </a:lnTo>
                  <a:lnTo>
                    <a:pt x="152441" y="380957"/>
                  </a:lnTo>
                  <a:close/>
                </a:path>
                <a:path w="228600" h="577214">
                  <a:moveTo>
                    <a:pt x="113792" y="0"/>
                  </a:moveTo>
                  <a:lnTo>
                    <a:pt x="0" y="381127"/>
                  </a:lnTo>
                  <a:lnTo>
                    <a:pt x="76241" y="381042"/>
                  </a:lnTo>
                  <a:lnTo>
                    <a:pt x="76200" y="342900"/>
                  </a:lnTo>
                  <a:lnTo>
                    <a:pt x="217153" y="342900"/>
                  </a:lnTo>
                  <a:lnTo>
                    <a:pt x="113792"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600" y="380873"/>
                  </a:lnTo>
                  <a:lnTo>
                    <a:pt x="217153" y="342900"/>
                  </a:lnTo>
                  <a:close/>
                </a:path>
              </a:pathLst>
            </a:custGeom>
            <a:solidFill>
              <a:srgbClr val="9BC6CF"/>
            </a:solidFill>
          </p:spPr>
          <p:txBody>
            <a:bodyPr wrap="square" lIns="0" tIns="0" rIns="0" bIns="0" rtlCol="0"/>
            <a:lstStyle/>
            <a:p>
              <a:endParaRPr/>
            </a:p>
          </p:txBody>
        </p:sp>
        <p:pic>
          <p:nvPicPr>
            <p:cNvPr id="47" name="object 47"/>
            <p:cNvPicPr/>
            <p:nvPr/>
          </p:nvPicPr>
          <p:blipFill>
            <a:blip r:embed="rId6" cstate="print"/>
            <a:stretch>
              <a:fillRect/>
            </a:stretch>
          </p:blipFill>
          <p:spPr>
            <a:xfrm>
              <a:off x="4689348" y="3308591"/>
              <a:ext cx="797064" cy="1016520"/>
            </a:xfrm>
            <a:prstGeom prst="rect">
              <a:avLst/>
            </a:prstGeom>
          </p:spPr>
        </p:pic>
        <p:sp>
          <p:nvSpPr>
            <p:cNvPr id="48" name="object 48"/>
            <p:cNvSpPr/>
            <p:nvPr/>
          </p:nvSpPr>
          <p:spPr>
            <a:xfrm>
              <a:off x="4976367" y="3686556"/>
              <a:ext cx="228600" cy="577215"/>
            </a:xfrm>
            <a:custGeom>
              <a:avLst/>
              <a:gdLst/>
              <a:ahLst/>
              <a:cxnLst/>
              <a:rect l="l" t="t" r="r" b="b"/>
              <a:pathLst>
                <a:path w="228600" h="577214">
                  <a:moveTo>
                    <a:pt x="152441" y="380957"/>
                  </a:moveTo>
                  <a:lnTo>
                    <a:pt x="76241" y="381042"/>
                  </a:lnTo>
                  <a:lnTo>
                    <a:pt x="76454" y="576961"/>
                  </a:lnTo>
                  <a:lnTo>
                    <a:pt x="152654" y="576834"/>
                  </a:lnTo>
                  <a:lnTo>
                    <a:pt x="152441" y="380957"/>
                  </a:lnTo>
                  <a:close/>
                </a:path>
                <a:path w="228600" h="577214">
                  <a:moveTo>
                    <a:pt x="113792" y="0"/>
                  </a:moveTo>
                  <a:lnTo>
                    <a:pt x="0" y="381127"/>
                  </a:lnTo>
                  <a:lnTo>
                    <a:pt x="76241" y="381042"/>
                  </a:lnTo>
                  <a:lnTo>
                    <a:pt x="76200" y="342900"/>
                  </a:lnTo>
                  <a:lnTo>
                    <a:pt x="217153" y="342900"/>
                  </a:lnTo>
                  <a:lnTo>
                    <a:pt x="113792"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600" y="380873"/>
                  </a:lnTo>
                  <a:lnTo>
                    <a:pt x="217153" y="342900"/>
                  </a:lnTo>
                  <a:close/>
                </a:path>
              </a:pathLst>
            </a:custGeom>
            <a:solidFill>
              <a:srgbClr val="9BC6CF"/>
            </a:solidFill>
          </p:spPr>
          <p:txBody>
            <a:bodyPr wrap="square" lIns="0" tIns="0" rIns="0" bIns="0" rtlCol="0"/>
            <a:lstStyle/>
            <a:p>
              <a:endParaRPr/>
            </a:p>
          </p:txBody>
        </p:sp>
        <p:pic>
          <p:nvPicPr>
            <p:cNvPr id="49" name="object 49"/>
            <p:cNvPicPr/>
            <p:nvPr/>
          </p:nvPicPr>
          <p:blipFill>
            <a:blip r:embed="rId6" cstate="print"/>
            <a:stretch>
              <a:fillRect/>
            </a:stretch>
          </p:blipFill>
          <p:spPr>
            <a:xfrm>
              <a:off x="3776472" y="3308591"/>
              <a:ext cx="797064" cy="1016520"/>
            </a:xfrm>
            <a:prstGeom prst="rect">
              <a:avLst/>
            </a:prstGeom>
          </p:spPr>
        </p:pic>
        <p:sp>
          <p:nvSpPr>
            <p:cNvPr id="50" name="object 50"/>
            <p:cNvSpPr/>
            <p:nvPr/>
          </p:nvSpPr>
          <p:spPr>
            <a:xfrm>
              <a:off x="4063492" y="3686556"/>
              <a:ext cx="228600" cy="577215"/>
            </a:xfrm>
            <a:custGeom>
              <a:avLst/>
              <a:gdLst/>
              <a:ahLst/>
              <a:cxnLst/>
              <a:rect l="l" t="t" r="r" b="b"/>
              <a:pathLst>
                <a:path w="228600" h="577214">
                  <a:moveTo>
                    <a:pt x="152441" y="380957"/>
                  </a:moveTo>
                  <a:lnTo>
                    <a:pt x="76241" y="381042"/>
                  </a:lnTo>
                  <a:lnTo>
                    <a:pt x="76454" y="576961"/>
                  </a:lnTo>
                  <a:lnTo>
                    <a:pt x="152654" y="576834"/>
                  </a:lnTo>
                  <a:lnTo>
                    <a:pt x="152441" y="380957"/>
                  </a:lnTo>
                  <a:close/>
                </a:path>
                <a:path w="228600" h="577214">
                  <a:moveTo>
                    <a:pt x="113792" y="0"/>
                  </a:moveTo>
                  <a:lnTo>
                    <a:pt x="0" y="381127"/>
                  </a:lnTo>
                  <a:lnTo>
                    <a:pt x="76241" y="381042"/>
                  </a:lnTo>
                  <a:lnTo>
                    <a:pt x="76200" y="342900"/>
                  </a:lnTo>
                  <a:lnTo>
                    <a:pt x="217153" y="342900"/>
                  </a:lnTo>
                  <a:lnTo>
                    <a:pt x="113792"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600" y="380873"/>
                  </a:lnTo>
                  <a:lnTo>
                    <a:pt x="217153" y="342900"/>
                  </a:lnTo>
                  <a:close/>
                </a:path>
              </a:pathLst>
            </a:custGeom>
            <a:solidFill>
              <a:srgbClr val="9BC6CF"/>
            </a:solidFill>
          </p:spPr>
          <p:txBody>
            <a:bodyPr wrap="square" lIns="0" tIns="0" rIns="0" bIns="0" rtlCol="0"/>
            <a:lstStyle/>
            <a:p>
              <a:endParaRPr/>
            </a:p>
          </p:txBody>
        </p:sp>
        <p:pic>
          <p:nvPicPr>
            <p:cNvPr id="51" name="object 51"/>
            <p:cNvPicPr/>
            <p:nvPr/>
          </p:nvPicPr>
          <p:blipFill>
            <a:blip r:embed="rId6" cstate="print"/>
            <a:stretch>
              <a:fillRect/>
            </a:stretch>
          </p:blipFill>
          <p:spPr>
            <a:xfrm>
              <a:off x="6626352" y="3308591"/>
              <a:ext cx="797064" cy="1016520"/>
            </a:xfrm>
            <a:prstGeom prst="rect">
              <a:avLst/>
            </a:prstGeom>
          </p:spPr>
        </p:pic>
        <p:sp>
          <p:nvSpPr>
            <p:cNvPr id="52" name="object 52"/>
            <p:cNvSpPr/>
            <p:nvPr/>
          </p:nvSpPr>
          <p:spPr>
            <a:xfrm>
              <a:off x="6913372" y="3686556"/>
              <a:ext cx="228600" cy="577215"/>
            </a:xfrm>
            <a:custGeom>
              <a:avLst/>
              <a:gdLst/>
              <a:ahLst/>
              <a:cxnLst/>
              <a:rect l="l" t="t" r="r" b="b"/>
              <a:pathLst>
                <a:path w="228600" h="577214">
                  <a:moveTo>
                    <a:pt x="152441" y="380957"/>
                  </a:moveTo>
                  <a:lnTo>
                    <a:pt x="76241" y="381042"/>
                  </a:lnTo>
                  <a:lnTo>
                    <a:pt x="76453" y="576961"/>
                  </a:lnTo>
                  <a:lnTo>
                    <a:pt x="152653" y="576834"/>
                  </a:lnTo>
                  <a:lnTo>
                    <a:pt x="152441" y="380957"/>
                  </a:lnTo>
                  <a:close/>
                </a:path>
                <a:path w="228600" h="577214">
                  <a:moveTo>
                    <a:pt x="113792" y="0"/>
                  </a:moveTo>
                  <a:lnTo>
                    <a:pt x="0" y="381127"/>
                  </a:lnTo>
                  <a:lnTo>
                    <a:pt x="76241" y="381042"/>
                  </a:lnTo>
                  <a:lnTo>
                    <a:pt x="76200" y="342900"/>
                  </a:lnTo>
                  <a:lnTo>
                    <a:pt x="217153" y="342900"/>
                  </a:lnTo>
                  <a:lnTo>
                    <a:pt x="113792"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600" y="380873"/>
                  </a:lnTo>
                  <a:lnTo>
                    <a:pt x="217153" y="342900"/>
                  </a:lnTo>
                  <a:close/>
                </a:path>
              </a:pathLst>
            </a:custGeom>
            <a:solidFill>
              <a:srgbClr val="9BC6CF"/>
            </a:solidFill>
          </p:spPr>
          <p:txBody>
            <a:bodyPr wrap="square" lIns="0" tIns="0" rIns="0" bIns="0" rtlCol="0"/>
            <a:lstStyle/>
            <a:p>
              <a:endParaRPr/>
            </a:p>
          </p:txBody>
        </p:sp>
      </p:grpSp>
      <p:sp>
        <p:nvSpPr>
          <p:cNvPr id="53" name="object 53"/>
          <p:cNvSpPr txBox="1"/>
          <p:nvPr/>
        </p:nvSpPr>
        <p:spPr>
          <a:xfrm>
            <a:off x="10328275" y="898652"/>
            <a:ext cx="1480185"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Upplevelseprocessen</a:t>
            </a:r>
            <a:endParaRPr sz="1200">
              <a:latin typeface="Arial"/>
              <a:cs typeface="Arial"/>
            </a:endParaRPr>
          </a:p>
        </p:txBody>
      </p:sp>
      <p:sp>
        <p:nvSpPr>
          <p:cNvPr id="54" name="object 54"/>
          <p:cNvSpPr txBox="1">
            <a:spLocks noGrp="1"/>
          </p:cNvSpPr>
          <p:nvPr>
            <p:ph type="sldNum" sz="quarter" idx="7"/>
          </p:nvPr>
        </p:nvSpPr>
        <p:spPr>
          <a:xfrm>
            <a:off x="11383009" y="6545487"/>
            <a:ext cx="259715" cy="196215"/>
          </a:xfrm>
          <a:prstGeom prst="rect">
            <a:avLst/>
          </a:prstGeom>
        </p:spPr>
        <p:txBody>
          <a:bodyPr vert="horz" wrap="square" lIns="0" tIns="0" rIns="0" bIns="0" rtlCol="0">
            <a:spAutoFit/>
          </a:bodyPr>
          <a:lstStyle>
            <a:defPPr>
              <a:defRPr kern="0"/>
            </a:defPPr>
            <a:lvl1pPr>
              <a:defRPr sz="1200" b="0" i="0">
                <a:solidFill>
                  <a:schemeClr val="bg1"/>
                </a:solidFill>
                <a:latin typeface="Arial"/>
                <a:cs typeface="Arial"/>
              </a:defRPr>
            </a:lvl1pPr>
          </a:lstStyle>
          <a:p>
            <a:pPr marL="38100">
              <a:lnSpc>
                <a:spcPts val="1425"/>
              </a:lnSpc>
            </a:pPr>
            <a:fld id="{81D60167-4931-47E6-BA6A-407CBD079E47}" type="slidenum">
              <a:rPr lang="sv-SE" spc="-25" smtClean="0"/>
              <a:pPr marL="38100">
                <a:lnSpc>
                  <a:spcPts val="1425"/>
                </a:lnSpc>
              </a:pPr>
              <a:t>67</a:t>
            </a:fld>
            <a:endParaRPr spc="-25"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70866" rIns="0" bIns="0" rtlCol="0">
            <a:spAutoFit/>
          </a:bodyPr>
          <a:lstStyle/>
          <a:p>
            <a:pPr marL="12700">
              <a:lnSpc>
                <a:spcPct val="100000"/>
              </a:lnSpc>
              <a:spcBef>
                <a:spcPts val="95"/>
              </a:spcBef>
            </a:pPr>
            <a:r>
              <a:rPr dirty="0"/>
              <a:t>Efter</a:t>
            </a:r>
            <a:r>
              <a:rPr spc="-75" dirty="0"/>
              <a:t> </a:t>
            </a:r>
            <a:r>
              <a:rPr dirty="0"/>
              <a:t>matchen</a:t>
            </a:r>
            <a:r>
              <a:rPr spc="-40" dirty="0"/>
              <a:t> </a:t>
            </a:r>
            <a:r>
              <a:rPr dirty="0"/>
              <a:t>–</a:t>
            </a:r>
            <a:r>
              <a:rPr spc="-65" dirty="0"/>
              <a:t> </a:t>
            </a:r>
            <a:r>
              <a:rPr dirty="0"/>
              <a:t>innan</a:t>
            </a:r>
            <a:r>
              <a:rPr spc="-70" dirty="0"/>
              <a:t> </a:t>
            </a:r>
            <a:r>
              <a:rPr dirty="0"/>
              <a:t>publiken</a:t>
            </a:r>
            <a:r>
              <a:rPr spc="-50" dirty="0"/>
              <a:t> </a:t>
            </a:r>
            <a:r>
              <a:rPr spc="-10" dirty="0"/>
              <a:t>lämnar</a:t>
            </a:r>
          </a:p>
        </p:txBody>
      </p:sp>
      <p:sp>
        <p:nvSpPr>
          <p:cNvPr id="5" name="object 5"/>
          <p:cNvSpPr txBox="1">
            <a:spLocks noGrp="1"/>
          </p:cNvSpPr>
          <p:nvPr>
            <p:ph type="sldNum" sz="quarter" idx="7"/>
          </p:nvPr>
        </p:nvSpPr>
        <p:spPr>
          <a:xfrm>
            <a:off x="11383009" y="6545487"/>
            <a:ext cx="259715" cy="196215"/>
          </a:xfrm>
          <a:prstGeom prst="rect">
            <a:avLst/>
          </a:prstGeom>
        </p:spPr>
        <p:txBody>
          <a:bodyPr vert="horz" wrap="square" lIns="0" tIns="0" rIns="0" bIns="0" rtlCol="0">
            <a:spAutoFit/>
          </a:bodyPr>
          <a:lstStyle>
            <a:defPPr>
              <a:defRPr kern="0"/>
            </a:defPPr>
            <a:lvl1pPr>
              <a:defRPr sz="1200" b="0" i="0">
                <a:solidFill>
                  <a:schemeClr val="bg1"/>
                </a:solidFill>
                <a:latin typeface="Arial"/>
                <a:cs typeface="Arial"/>
              </a:defRPr>
            </a:lvl1pPr>
          </a:lstStyle>
          <a:p>
            <a:pPr marL="38100">
              <a:lnSpc>
                <a:spcPts val="1425"/>
              </a:lnSpc>
            </a:pPr>
            <a:fld id="{81D60167-4931-47E6-BA6A-407CBD079E47}" type="slidenum">
              <a:rPr lang="sv-SE" spc="-25" smtClean="0"/>
              <a:pPr marL="38100">
                <a:lnSpc>
                  <a:spcPts val="1425"/>
                </a:lnSpc>
              </a:pPr>
              <a:t>68</a:t>
            </a:fld>
            <a:endParaRPr spc="-25" dirty="0"/>
          </a:p>
        </p:txBody>
      </p:sp>
      <p:sp>
        <p:nvSpPr>
          <p:cNvPr id="3" name="object 3"/>
          <p:cNvSpPr txBox="1"/>
          <p:nvPr/>
        </p:nvSpPr>
        <p:spPr>
          <a:xfrm>
            <a:off x="827024" y="2238581"/>
            <a:ext cx="10426065" cy="2969146"/>
          </a:xfrm>
          <a:prstGeom prst="rect">
            <a:avLst/>
          </a:prstGeom>
        </p:spPr>
        <p:txBody>
          <a:bodyPr vert="horz" wrap="square" lIns="0" tIns="119380" rIns="0" bIns="0" rtlCol="0">
            <a:spAutoFit/>
          </a:bodyPr>
          <a:lstStyle/>
          <a:p>
            <a:pPr marL="421005" indent="-408305">
              <a:lnSpc>
                <a:spcPct val="100000"/>
              </a:lnSpc>
              <a:spcBef>
                <a:spcPts val="940"/>
              </a:spcBef>
              <a:buFont typeface="Arial"/>
              <a:buChar char="•"/>
              <a:tabLst>
                <a:tab pos="421005" algn="l"/>
              </a:tabLst>
            </a:pPr>
            <a:r>
              <a:rPr sz="1600" b="1" dirty="0">
                <a:solidFill>
                  <a:srgbClr val="FFFFFF"/>
                </a:solidFill>
                <a:latin typeface="Arial"/>
                <a:cs typeface="Arial"/>
              </a:rPr>
              <a:t>Spelarna</a:t>
            </a:r>
            <a:r>
              <a:rPr sz="1600" b="1" spc="-70" dirty="0">
                <a:solidFill>
                  <a:srgbClr val="FFFFFF"/>
                </a:solidFill>
                <a:latin typeface="Arial"/>
                <a:cs typeface="Arial"/>
              </a:rPr>
              <a:t> </a:t>
            </a:r>
            <a:r>
              <a:rPr sz="1600" b="1" dirty="0">
                <a:solidFill>
                  <a:srgbClr val="FFFFFF"/>
                </a:solidFill>
                <a:latin typeface="Arial"/>
                <a:cs typeface="Arial"/>
              </a:rPr>
              <a:t>tackar</a:t>
            </a:r>
            <a:r>
              <a:rPr sz="1600" b="1" spc="-60" dirty="0">
                <a:solidFill>
                  <a:srgbClr val="FFFFFF"/>
                </a:solidFill>
                <a:latin typeface="Arial"/>
                <a:cs typeface="Arial"/>
              </a:rPr>
              <a:t> </a:t>
            </a:r>
            <a:r>
              <a:rPr sz="1600" b="1" dirty="0">
                <a:solidFill>
                  <a:srgbClr val="FFFFFF"/>
                </a:solidFill>
                <a:latin typeface="Arial"/>
                <a:cs typeface="Arial"/>
              </a:rPr>
              <a:t>hela</a:t>
            </a:r>
            <a:r>
              <a:rPr sz="1600" b="1" spc="-70" dirty="0">
                <a:solidFill>
                  <a:srgbClr val="FFFFFF"/>
                </a:solidFill>
                <a:latin typeface="Arial"/>
                <a:cs typeface="Arial"/>
              </a:rPr>
              <a:t> </a:t>
            </a:r>
            <a:r>
              <a:rPr sz="1600" b="1" spc="-10" dirty="0">
                <a:solidFill>
                  <a:srgbClr val="FFFFFF"/>
                </a:solidFill>
                <a:latin typeface="Arial"/>
                <a:cs typeface="Arial"/>
              </a:rPr>
              <a:t>publiken</a:t>
            </a:r>
            <a:endParaRPr sz="1600" dirty="0">
              <a:latin typeface="Arial"/>
              <a:cs typeface="Arial"/>
            </a:endParaRPr>
          </a:p>
          <a:p>
            <a:pPr marL="395605" algn="ctr">
              <a:lnSpc>
                <a:spcPct val="100000"/>
              </a:lnSpc>
              <a:spcBef>
                <a:spcPts val="640"/>
              </a:spcBef>
              <a:tabLst>
                <a:tab pos="735330"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Spelarna</a:t>
            </a:r>
            <a:r>
              <a:rPr sz="1200" spc="-50" dirty="0">
                <a:solidFill>
                  <a:srgbClr val="FFFFFF"/>
                </a:solidFill>
                <a:latin typeface="Arial"/>
                <a:cs typeface="Arial"/>
              </a:rPr>
              <a:t> </a:t>
            </a:r>
            <a:r>
              <a:rPr sz="1200" dirty="0">
                <a:solidFill>
                  <a:srgbClr val="FFFFFF"/>
                </a:solidFill>
                <a:latin typeface="Arial"/>
                <a:cs typeface="Arial"/>
              </a:rPr>
              <a:t>i</a:t>
            </a:r>
            <a:r>
              <a:rPr sz="1200" spc="-5" dirty="0">
                <a:solidFill>
                  <a:srgbClr val="FFFFFF"/>
                </a:solidFill>
                <a:latin typeface="Arial"/>
                <a:cs typeface="Arial"/>
              </a:rPr>
              <a:t> </a:t>
            </a:r>
            <a:r>
              <a:rPr sz="1200" dirty="0">
                <a:solidFill>
                  <a:srgbClr val="FFFFFF"/>
                </a:solidFill>
                <a:latin typeface="Arial"/>
                <a:cs typeface="Arial"/>
              </a:rPr>
              <a:t>hemmalaget</a:t>
            </a:r>
            <a:r>
              <a:rPr sz="1200" spc="-40" dirty="0">
                <a:solidFill>
                  <a:srgbClr val="FFFFFF"/>
                </a:solidFill>
                <a:latin typeface="Arial"/>
                <a:cs typeface="Arial"/>
              </a:rPr>
              <a:t> </a:t>
            </a:r>
            <a:r>
              <a:rPr sz="1200" dirty="0">
                <a:solidFill>
                  <a:srgbClr val="FFFFFF"/>
                </a:solidFill>
                <a:latin typeface="Arial"/>
                <a:cs typeface="Arial"/>
              </a:rPr>
              <a:t>bör</a:t>
            </a:r>
            <a:r>
              <a:rPr sz="1200" spc="-20" dirty="0">
                <a:solidFill>
                  <a:srgbClr val="FFFFFF"/>
                </a:solidFill>
                <a:latin typeface="Arial"/>
                <a:cs typeface="Arial"/>
              </a:rPr>
              <a:t> </a:t>
            </a:r>
            <a:r>
              <a:rPr sz="1200" dirty="0">
                <a:solidFill>
                  <a:srgbClr val="FFFFFF"/>
                </a:solidFill>
                <a:latin typeface="Arial"/>
                <a:cs typeface="Arial"/>
              </a:rPr>
              <a:t>direkt</a:t>
            </a:r>
            <a:r>
              <a:rPr sz="1200" spc="-15" dirty="0">
                <a:solidFill>
                  <a:srgbClr val="FFFFFF"/>
                </a:solidFill>
                <a:latin typeface="Arial"/>
                <a:cs typeface="Arial"/>
              </a:rPr>
              <a:t> </a:t>
            </a:r>
            <a:r>
              <a:rPr sz="1200" dirty="0">
                <a:solidFill>
                  <a:srgbClr val="FFFFFF"/>
                </a:solidFill>
                <a:latin typeface="Arial"/>
                <a:cs typeface="Arial"/>
              </a:rPr>
              <a:t>efter</a:t>
            </a:r>
            <a:r>
              <a:rPr sz="1200" spc="-35" dirty="0">
                <a:solidFill>
                  <a:srgbClr val="FFFFFF"/>
                </a:solidFill>
                <a:latin typeface="Arial"/>
                <a:cs typeface="Arial"/>
              </a:rPr>
              <a:t> </a:t>
            </a:r>
            <a:r>
              <a:rPr sz="1200" dirty="0">
                <a:solidFill>
                  <a:srgbClr val="FFFFFF"/>
                </a:solidFill>
                <a:latin typeface="Arial"/>
                <a:cs typeface="Arial"/>
              </a:rPr>
              <a:t>matchens</a:t>
            </a:r>
            <a:r>
              <a:rPr sz="1200" spc="-40" dirty="0">
                <a:solidFill>
                  <a:srgbClr val="FFFFFF"/>
                </a:solidFill>
                <a:latin typeface="Arial"/>
                <a:cs typeface="Arial"/>
              </a:rPr>
              <a:t> </a:t>
            </a:r>
            <a:r>
              <a:rPr sz="1200" dirty="0">
                <a:solidFill>
                  <a:srgbClr val="FFFFFF"/>
                </a:solidFill>
                <a:latin typeface="Arial"/>
                <a:cs typeface="Arial"/>
              </a:rPr>
              <a:t>slut</a:t>
            </a:r>
            <a:r>
              <a:rPr sz="1200" spc="-10" dirty="0">
                <a:solidFill>
                  <a:srgbClr val="FFFFFF"/>
                </a:solidFill>
                <a:latin typeface="Arial"/>
                <a:cs typeface="Arial"/>
              </a:rPr>
              <a:t> </a:t>
            </a:r>
            <a:r>
              <a:rPr sz="1200" dirty="0">
                <a:solidFill>
                  <a:srgbClr val="FFFFFF"/>
                </a:solidFill>
                <a:latin typeface="Arial"/>
                <a:cs typeface="Arial"/>
              </a:rPr>
              <a:t>tacka</a:t>
            </a:r>
            <a:r>
              <a:rPr sz="1200" spc="-20" dirty="0">
                <a:solidFill>
                  <a:srgbClr val="FFFFFF"/>
                </a:solidFill>
                <a:latin typeface="Arial"/>
                <a:cs typeface="Arial"/>
              </a:rPr>
              <a:t> </a:t>
            </a:r>
            <a:r>
              <a:rPr sz="1200" dirty="0">
                <a:solidFill>
                  <a:srgbClr val="FFFFFF"/>
                </a:solidFill>
                <a:latin typeface="Arial"/>
                <a:cs typeface="Arial"/>
              </a:rPr>
              <a:t>hela</a:t>
            </a:r>
            <a:r>
              <a:rPr sz="1200" spc="-25" dirty="0">
                <a:solidFill>
                  <a:srgbClr val="FFFFFF"/>
                </a:solidFill>
                <a:latin typeface="Arial"/>
                <a:cs typeface="Arial"/>
              </a:rPr>
              <a:t> </a:t>
            </a:r>
            <a:r>
              <a:rPr sz="1200" dirty="0">
                <a:solidFill>
                  <a:srgbClr val="FFFFFF"/>
                </a:solidFill>
                <a:latin typeface="Arial"/>
                <a:cs typeface="Arial"/>
              </a:rPr>
              <a:t>publiken</a:t>
            </a:r>
            <a:r>
              <a:rPr sz="1200" spc="-45" dirty="0">
                <a:solidFill>
                  <a:srgbClr val="FFFFFF"/>
                </a:solidFill>
                <a:latin typeface="Arial"/>
                <a:cs typeface="Arial"/>
              </a:rPr>
              <a:t> </a:t>
            </a:r>
            <a:r>
              <a:rPr sz="1200" dirty="0">
                <a:solidFill>
                  <a:srgbClr val="FFFFFF"/>
                </a:solidFill>
                <a:latin typeface="Arial"/>
                <a:cs typeface="Arial"/>
              </a:rPr>
              <a:t>genom</a:t>
            </a:r>
            <a:r>
              <a:rPr sz="1200" spc="-35" dirty="0">
                <a:solidFill>
                  <a:srgbClr val="FFFFFF"/>
                </a:solidFill>
                <a:latin typeface="Arial"/>
                <a:cs typeface="Arial"/>
              </a:rPr>
              <a:t> </a:t>
            </a:r>
            <a:r>
              <a:rPr sz="1200" dirty="0">
                <a:solidFill>
                  <a:srgbClr val="FFFFFF"/>
                </a:solidFill>
                <a:latin typeface="Arial"/>
                <a:cs typeface="Arial"/>
              </a:rPr>
              <a:t>att</a:t>
            </a:r>
            <a:r>
              <a:rPr sz="1200" spc="-5" dirty="0">
                <a:solidFill>
                  <a:srgbClr val="FFFFFF"/>
                </a:solidFill>
                <a:latin typeface="Arial"/>
                <a:cs typeface="Arial"/>
              </a:rPr>
              <a:t> </a:t>
            </a:r>
            <a:r>
              <a:rPr sz="1200" dirty="0">
                <a:solidFill>
                  <a:srgbClr val="FFFFFF"/>
                </a:solidFill>
                <a:latin typeface="Arial"/>
                <a:cs typeface="Arial"/>
              </a:rPr>
              <a:t>åka</a:t>
            </a:r>
            <a:r>
              <a:rPr sz="1200" spc="-30" dirty="0">
                <a:solidFill>
                  <a:srgbClr val="FFFFFF"/>
                </a:solidFill>
                <a:latin typeface="Arial"/>
                <a:cs typeface="Arial"/>
              </a:rPr>
              <a:t> </a:t>
            </a:r>
            <a:r>
              <a:rPr sz="1200" dirty="0">
                <a:solidFill>
                  <a:srgbClr val="FFFFFF"/>
                </a:solidFill>
                <a:latin typeface="Arial"/>
                <a:cs typeface="Arial"/>
              </a:rPr>
              <a:t>runt</a:t>
            </a:r>
            <a:r>
              <a:rPr sz="1200" spc="-15" dirty="0">
                <a:solidFill>
                  <a:srgbClr val="FFFFFF"/>
                </a:solidFill>
                <a:latin typeface="Arial"/>
                <a:cs typeface="Arial"/>
              </a:rPr>
              <a:t> </a:t>
            </a:r>
            <a:r>
              <a:rPr sz="1200" dirty="0">
                <a:solidFill>
                  <a:srgbClr val="FFFFFF"/>
                </a:solidFill>
                <a:latin typeface="Arial"/>
                <a:cs typeface="Arial"/>
              </a:rPr>
              <a:t>planen</a:t>
            </a:r>
            <a:r>
              <a:rPr sz="1200" spc="-45" dirty="0">
                <a:solidFill>
                  <a:srgbClr val="FFFFFF"/>
                </a:solidFill>
                <a:latin typeface="Arial"/>
                <a:cs typeface="Arial"/>
              </a:rPr>
              <a:t> </a:t>
            </a:r>
            <a:r>
              <a:rPr sz="1200" dirty="0">
                <a:solidFill>
                  <a:srgbClr val="FFFFFF"/>
                </a:solidFill>
                <a:latin typeface="Arial"/>
                <a:cs typeface="Arial"/>
              </a:rPr>
              <a:t>och</a:t>
            </a:r>
            <a:r>
              <a:rPr sz="1200" spc="-10" dirty="0">
                <a:solidFill>
                  <a:srgbClr val="FFFFFF"/>
                </a:solidFill>
                <a:latin typeface="Arial"/>
                <a:cs typeface="Arial"/>
              </a:rPr>
              <a:t> </a:t>
            </a:r>
            <a:r>
              <a:rPr sz="1200" dirty="0">
                <a:solidFill>
                  <a:srgbClr val="FFFFFF"/>
                </a:solidFill>
                <a:latin typeface="Arial"/>
                <a:cs typeface="Arial"/>
              </a:rPr>
              <a:t>applådera</a:t>
            </a:r>
            <a:r>
              <a:rPr sz="1200" spc="-35" dirty="0">
                <a:solidFill>
                  <a:srgbClr val="FFFFFF"/>
                </a:solidFill>
                <a:latin typeface="Arial"/>
                <a:cs typeface="Arial"/>
              </a:rPr>
              <a:t> </a:t>
            </a:r>
            <a:r>
              <a:rPr sz="1200" dirty="0">
                <a:solidFill>
                  <a:srgbClr val="FFFFFF"/>
                </a:solidFill>
                <a:latin typeface="Arial"/>
                <a:cs typeface="Arial"/>
              </a:rPr>
              <a:t>hela</a:t>
            </a:r>
            <a:r>
              <a:rPr sz="1200" spc="-40" dirty="0">
                <a:solidFill>
                  <a:srgbClr val="FFFFFF"/>
                </a:solidFill>
                <a:latin typeface="Arial"/>
                <a:cs typeface="Arial"/>
              </a:rPr>
              <a:t> </a:t>
            </a:r>
            <a:r>
              <a:rPr sz="1200" spc="-20" dirty="0">
                <a:solidFill>
                  <a:srgbClr val="FFFFFF"/>
                </a:solidFill>
                <a:latin typeface="Arial"/>
                <a:cs typeface="Arial"/>
              </a:rPr>
              <a:t>publiken.</a:t>
            </a:r>
            <a:r>
              <a:rPr sz="1200" spc="-40" dirty="0">
                <a:solidFill>
                  <a:srgbClr val="FFFFFF"/>
                </a:solidFill>
                <a:latin typeface="Arial"/>
                <a:cs typeface="Arial"/>
              </a:rPr>
              <a:t> </a:t>
            </a:r>
            <a:r>
              <a:rPr sz="1200" dirty="0">
                <a:solidFill>
                  <a:srgbClr val="FFFFFF"/>
                </a:solidFill>
                <a:latin typeface="Arial"/>
                <a:cs typeface="Arial"/>
              </a:rPr>
              <a:t>Detta</a:t>
            </a:r>
            <a:r>
              <a:rPr sz="1200" spc="-15" dirty="0">
                <a:solidFill>
                  <a:srgbClr val="FFFFFF"/>
                </a:solidFill>
                <a:latin typeface="Arial"/>
                <a:cs typeface="Arial"/>
              </a:rPr>
              <a:t> </a:t>
            </a:r>
            <a:r>
              <a:rPr sz="1200" spc="-25" dirty="0">
                <a:solidFill>
                  <a:srgbClr val="FFFFFF"/>
                </a:solidFill>
                <a:latin typeface="Arial"/>
                <a:cs typeface="Arial"/>
              </a:rPr>
              <a:t>bör</a:t>
            </a:r>
            <a:endParaRPr sz="1200" dirty="0">
              <a:latin typeface="Arial"/>
              <a:cs typeface="Arial"/>
            </a:endParaRPr>
          </a:p>
          <a:p>
            <a:pPr marL="389890" algn="ctr">
              <a:lnSpc>
                <a:spcPct val="100000"/>
              </a:lnSpc>
              <a:spcBef>
                <a:spcPts val="290"/>
              </a:spcBef>
            </a:pPr>
            <a:r>
              <a:rPr sz="1200" dirty="0">
                <a:solidFill>
                  <a:srgbClr val="FFFFFF"/>
                </a:solidFill>
                <a:latin typeface="Arial"/>
                <a:cs typeface="Arial"/>
              </a:rPr>
              <a:t>göras</a:t>
            </a:r>
            <a:r>
              <a:rPr sz="1200" spc="-15" dirty="0">
                <a:solidFill>
                  <a:srgbClr val="FFFFFF"/>
                </a:solidFill>
                <a:latin typeface="Arial"/>
                <a:cs typeface="Arial"/>
              </a:rPr>
              <a:t> </a:t>
            </a:r>
            <a:r>
              <a:rPr sz="1200" dirty="0">
                <a:solidFill>
                  <a:srgbClr val="FFFFFF"/>
                </a:solidFill>
                <a:latin typeface="Arial"/>
                <a:cs typeface="Arial"/>
              </a:rPr>
              <a:t>oavsett</a:t>
            </a:r>
            <a:r>
              <a:rPr sz="1200" spc="-5" dirty="0">
                <a:solidFill>
                  <a:srgbClr val="FFFFFF"/>
                </a:solidFill>
                <a:latin typeface="Arial"/>
                <a:cs typeface="Arial"/>
              </a:rPr>
              <a:t> </a:t>
            </a:r>
            <a:r>
              <a:rPr sz="1200" dirty="0">
                <a:solidFill>
                  <a:srgbClr val="FFFFFF"/>
                </a:solidFill>
                <a:latin typeface="Arial"/>
                <a:cs typeface="Arial"/>
              </a:rPr>
              <a:t>resultat</a:t>
            </a:r>
            <a:r>
              <a:rPr sz="1200" spc="-20" dirty="0">
                <a:solidFill>
                  <a:srgbClr val="FFFFFF"/>
                </a:solidFill>
                <a:latin typeface="Arial"/>
                <a:cs typeface="Arial"/>
              </a:rPr>
              <a:t> </a:t>
            </a:r>
            <a:r>
              <a:rPr sz="1200" dirty="0">
                <a:solidFill>
                  <a:srgbClr val="FFFFFF"/>
                </a:solidFill>
                <a:latin typeface="Arial"/>
                <a:cs typeface="Arial"/>
              </a:rPr>
              <a:t>i</a:t>
            </a:r>
            <a:r>
              <a:rPr sz="1200" spc="5" dirty="0">
                <a:solidFill>
                  <a:srgbClr val="FFFFFF"/>
                </a:solidFill>
                <a:latin typeface="Arial"/>
                <a:cs typeface="Arial"/>
              </a:rPr>
              <a:t> </a:t>
            </a:r>
            <a:r>
              <a:rPr sz="1200" dirty="0">
                <a:solidFill>
                  <a:srgbClr val="FFFFFF"/>
                </a:solidFill>
                <a:latin typeface="Arial"/>
                <a:cs typeface="Arial"/>
              </a:rPr>
              <a:t>matchen.</a:t>
            </a:r>
            <a:r>
              <a:rPr sz="1200" spc="-35" dirty="0">
                <a:solidFill>
                  <a:srgbClr val="FFFFFF"/>
                </a:solidFill>
                <a:latin typeface="Arial"/>
                <a:cs typeface="Arial"/>
              </a:rPr>
              <a:t> </a:t>
            </a:r>
            <a:r>
              <a:rPr sz="1200" dirty="0">
                <a:solidFill>
                  <a:srgbClr val="FFFFFF"/>
                </a:solidFill>
                <a:latin typeface="Arial"/>
                <a:cs typeface="Arial"/>
              </a:rPr>
              <a:t>Spelarna</a:t>
            </a:r>
            <a:r>
              <a:rPr sz="1200" spc="-35" dirty="0">
                <a:solidFill>
                  <a:srgbClr val="FFFFFF"/>
                </a:solidFill>
                <a:latin typeface="Arial"/>
                <a:cs typeface="Arial"/>
              </a:rPr>
              <a:t> </a:t>
            </a:r>
            <a:r>
              <a:rPr sz="1200" dirty="0">
                <a:solidFill>
                  <a:srgbClr val="FFFFFF"/>
                </a:solidFill>
                <a:latin typeface="Arial"/>
                <a:cs typeface="Arial"/>
              </a:rPr>
              <a:t>i</a:t>
            </a:r>
            <a:r>
              <a:rPr sz="1200" spc="5" dirty="0">
                <a:solidFill>
                  <a:srgbClr val="FFFFFF"/>
                </a:solidFill>
                <a:latin typeface="Arial"/>
                <a:cs typeface="Arial"/>
              </a:rPr>
              <a:t> </a:t>
            </a:r>
            <a:r>
              <a:rPr sz="1200" dirty="0">
                <a:solidFill>
                  <a:srgbClr val="FFFFFF"/>
                </a:solidFill>
                <a:latin typeface="Arial"/>
                <a:cs typeface="Arial"/>
              </a:rPr>
              <a:t>bortalaget</a:t>
            </a:r>
            <a:r>
              <a:rPr sz="1200" spc="-15" dirty="0">
                <a:solidFill>
                  <a:srgbClr val="FFFFFF"/>
                </a:solidFill>
                <a:latin typeface="Arial"/>
                <a:cs typeface="Arial"/>
              </a:rPr>
              <a:t> </a:t>
            </a:r>
            <a:r>
              <a:rPr sz="1200" dirty="0">
                <a:solidFill>
                  <a:srgbClr val="FFFFFF"/>
                </a:solidFill>
                <a:latin typeface="Arial"/>
                <a:cs typeface="Arial"/>
              </a:rPr>
              <a:t>tackar</a:t>
            </a:r>
            <a:r>
              <a:rPr sz="1200" spc="-15" dirty="0">
                <a:solidFill>
                  <a:srgbClr val="FFFFFF"/>
                </a:solidFill>
                <a:latin typeface="Arial"/>
                <a:cs typeface="Arial"/>
              </a:rPr>
              <a:t> </a:t>
            </a:r>
            <a:r>
              <a:rPr sz="1200" dirty="0">
                <a:solidFill>
                  <a:srgbClr val="FFFFFF"/>
                </a:solidFill>
                <a:latin typeface="Arial"/>
                <a:cs typeface="Arial"/>
              </a:rPr>
              <a:t>sitt</a:t>
            </a:r>
            <a:r>
              <a:rPr sz="1200" spc="5" dirty="0">
                <a:solidFill>
                  <a:srgbClr val="FFFFFF"/>
                </a:solidFill>
                <a:latin typeface="Arial"/>
                <a:cs typeface="Arial"/>
              </a:rPr>
              <a:t> </a:t>
            </a:r>
            <a:r>
              <a:rPr sz="1200" dirty="0">
                <a:solidFill>
                  <a:srgbClr val="FFFFFF"/>
                </a:solidFill>
                <a:latin typeface="Arial"/>
                <a:cs typeface="Arial"/>
              </a:rPr>
              <a:t>lags</a:t>
            </a:r>
            <a:r>
              <a:rPr sz="1200" spc="-10" dirty="0">
                <a:solidFill>
                  <a:srgbClr val="FFFFFF"/>
                </a:solidFill>
                <a:latin typeface="Arial"/>
                <a:cs typeface="Arial"/>
              </a:rPr>
              <a:t> supportrar,</a:t>
            </a:r>
            <a:r>
              <a:rPr sz="1200" spc="-30" dirty="0">
                <a:solidFill>
                  <a:srgbClr val="FFFFFF"/>
                </a:solidFill>
                <a:latin typeface="Arial"/>
                <a:cs typeface="Arial"/>
              </a:rPr>
              <a:t> </a:t>
            </a:r>
            <a:r>
              <a:rPr sz="1200" dirty="0">
                <a:solidFill>
                  <a:srgbClr val="FFFFFF"/>
                </a:solidFill>
                <a:latin typeface="Arial"/>
                <a:cs typeface="Arial"/>
              </a:rPr>
              <a:t>om det</a:t>
            </a:r>
            <a:r>
              <a:rPr sz="1200" spc="-5" dirty="0">
                <a:solidFill>
                  <a:srgbClr val="FFFFFF"/>
                </a:solidFill>
                <a:latin typeface="Arial"/>
                <a:cs typeface="Arial"/>
              </a:rPr>
              <a:t> </a:t>
            </a:r>
            <a:r>
              <a:rPr sz="1200" dirty="0">
                <a:solidFill>
                  <a:srgbClr val="FFFFFF"/>
                </a:solidFill>
                <a:latin typeface="Arial"/>
                <a:cs typeface="Arial"/>
              </a:rPr>
              <a:t>finns</a:t>
            </a:r>
            <a:r>
              <a:rPr sz="1200" spc="-35" dirty="0">
                <a:solidFill>
                  <a:srgbClr val="FFFFFF"/>
                </a:solidFill>
                <a:latin typeface="Arial"/>
                <a:cs typeface="Arial"/>
              </a:rPr>
              <a:t> </a:t>
            </a:r>
            <a:r>
              <a:rPr sz="1200" dirty="0">
                <a:solidFill>
                  <a:srgbClr val="FFFFFF"/>
                </a:solidFill>
                <a:latin typeface="Arial"/>
                <a:cs typeface="Arial"/>
              </a:rPr>
              <a:t>några</a:t>
            </a:r>
            <a:r>
              <a:rPr sz="1200" spc="-15" dirty="0">
                <a:solidFill>
                  <a:srgbClr val="FFFFFF"/>
                </a:solidFill>
                <a:latin typeface="Arial"/>
                <a:cs typeface="Arial"/>
              </a:rPr>
              <a:t> </a:t>
            </a:r>
            <a:r>
              <a:rPr sz="1200" dirty="0">
                <a:solidFill>
                  <a:srgbClr val="FFFFFF"/>
                </a:solidFill>
                <a:latin typeface="Arial"/>
                <a:cs typeface="Arial"/>
              </a:rPr>
              <a:t>bortasupportrar</a:t>
            </a:r>
            <a:r>
              <a:rPr sz="1200" spc="-25" dirty="0">
                <a:solidFill>
                  <a:srgbClr val="FFFFFF"/>
                </a:solidFill>
                <a:latin typeface="Arial"/>
                <a:cs typeface="Arial"/>
              </a:rPr>
              <a:t> </a:t>
            </a:r>
            <a:r>
              <a:rPr sz="1200" dirty="0">
                <a:solidFill>
                  <a:srgbClr val="FFFFFF"/>
                </a:solidFill>
                <a:latin typeface="Arial"/>
                <a:cs typeface="Arial"/>
              </a:rPr>
              <a:t>på</a:t>
            </a:r>
            <a:r>
              <a:rPr sz="1200" spc="-20" dirty="0">
                <a:solidFill>
                  <a:srgbClr val="FFFFFF"/>
                </a:solidFill>
                <a:latin typeface="Arial"/>
                <a:cs typeface="Arial"/>
              </a:rPr>
              <a:t> </a:t>
            </a:r>
            <a:r>
              <a:rPr sz="1200" spc="-10" dirty="0">
                <a:solidFill>
                  <a:srgbClr val="FFFFFF"/>
                </a:solidFill>
                <a:latin typeface="Arial"/>
                <a:cs typeface="Arial"/>
              </a:rPr>
              <a:t>plats</a:t>
            </a:r>
            <a:r>
              <a:rPr sz="1200" spc="-5" dirty="0">
                <a:solidFill>
                  <a:srgbClr val="FFFFFF"/>
                </a:solidFill>
                <a:latin typeface="Arial"/>
                <a:cs typeface="Arial"/>
              </a:rPr>
              <a:t> </a:t>
            </a:r>
            <a:r>
              <a:rPr sz="1200" dirty="0">
                <a:solidFill>
                  <a:srgbClr val="FFFFFF"/>
                </a:solidFill>
                <a:latin typeface="Arial"/>
                <a:cs typeface="Arial"/>
              </a:rPr>
              <a:t>i</a:t>
            </a:r>
            <a:r>
              <a:rPr sz="1200" spc="5" dirty="0">
                <a:solidFill>
                  <a:srgbClr val="FFFFFF"/>
                </a:solidFill>
                <a:latin typeface="Arial"/>
                <a:cs typeface="Arial"/>
              </a:rPr>
              <a:t> </a:t>
            </a:r>
            <a:r>
              <a:rPr sz="1200" spc="-10" dirty="0">
                <a:solidFill>
                  <a:srgbClr val="FFFFFF"/>
                </a:solidFill>
                <a:latin typeface="Arial"/>
                <a:cs typeface="Arial"/>
              </a:rPr>
              <a:t>arenan.</a:t>
            </a:r>
            <a:endParaRPr sz="1200" dirty="0">
              <a:latin typeface="Arial"/>
              <a:cs typeface="Arial"/>
            </a:endParaRPr>
          </a:p>
          <a:p>
            <a:pPr marR="6142990" algn="ctr">
              <a:lnSpc>
                <a:spcPct val="100000"/>
              </a:lnSpc>
              <a:spcBef>
                <a:spcPts val="580"/>
              </a:spcBef>
              <a:tabLst>
                <a:tab pos="33972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b="1" i="1" dirty="0">
                <a:solidFill>
                  <a:srgbClr val="FFFFFF"/>
                </a:solidFill>
                <a:latin typeface="Arial"/>
                <a:cs typeface="Arial"/>
              </a:rPr>
              <a:t>Aktivitet:</a:t>
            </a:r>
            <a:r>
              <a:rPr sz="1200" b="1" i="1" spc="-25" dirty="0">
                <a:solidFill>
                  <a:srgbClr val="FFFFFF"/>
                </a:solidFill>
                <a:latin typeface="Arial"/>
                <a:cs typeface="Arial"/>
              </a:rPr>
              <a:t> </a:t>
            </a:r>
            <a:r>
              <a:rPr sz="1200" b="1" i="1" dirty="0">
                <a:solidFill>
                  <a:srgbClr val="FFFFFF"/>
                </a:solidFill>
                <a:latin typeface="Arial"/>
                <a:cs typeface="Arial"/>
              </a:rPr>
              <a:t>På</a:t>
            </a:r>
            <a:r>
              <a:rPr sz="1200" b="1" i="1" spc="-10" dirty="0">
                <a:solidFill>
                  <a:srgbClr val="FFFFFF"/>
                </a:solidFill>
                <a:latin typeface="Arial"/>
                <a:cs typeface="Arial"/>
              </a:rPr>
              <a:t> </a:t>
            </a:r>
            <a:r>
              <a:rPr sz="1200" b="1" i="1" dirty="0">
                <a:solidFill>
                  <a:srgbClr val="FFFFFF"/>
                </a:solidFill>
                <a:latin typeface="Arial"/>
                <a:cs typeface="Arial"/>
              </a:rPr>
              <a:t>nivå</a:t>
            </a:r>
            <a:r>
              <a:rPr sz="1200" b="1" i="1" spc="-5" dirty="0">
                <a:solidFill>
                  <a:srgbClr val="FFFFFF"/>
                </a:solidFill>
                <a:latin typeface="Arial"/>
                <a:cs typeface="Arial"/>
              </a:rPr>
              <a:t> </a:t>
            </a:r>
            <a:r>
              <a:rPr sz="1200" b="1" i="1" dirty="0">
                <a:solidFill>
                  <a:srgbClr val="FFFFFF"/>
                </a:solidFill>
                <a:latin typeface="Arial"/>
                <a:cs typeface="Arial"/>
              </a:rPr>
              <a:t>1 tackar</a:t>
            </a:r>
            <a:r>
              <a:rPr sz="1200" b="1" i="1" spc="-20" dirty="0">
                <a:solidFill>
                  <a:srgbClr val="FFFFFF"/>
                </a:solidFill>
                <a:latin typeface="Arial"/>
                <a:cs typeface="Arial"/>
              </a:rPr>
              <a:t> </a:t>
            </a:r>
            <a:r>
              <a:rPr sz="1200" b="1" i="1" dirty="0">
                <a:solidFill>
                  <a:srgbClr val="FFFFFF"/>
                </a:solidFill>
                <a:latin typeface="Arial"/>
                <a:cs typeface="Arial"/>
              </a:rPr>
              <a:t>vi</a:t>
            </a:r>
            <a:r>
              <a:rPr sz="1200" b="1" i="1" spc="-35" dirty="0">
                <a:solidFill>
                  <a:srgbClr val="FFFFFF"/>
                </a:solidFill>
                <a:latin typeface="Arial"/>
                <a:cs typeface="Arial"/>
              </a:rPr>
              <a:t> </a:t>
            </a:r>
            <a:r>
              <a:rPr sz="1200" b="1" i="1" dirty="0">
                <a:solidFill>
                  <a:srgbClr val="FFFFFF"/>
                </a:solidFill>
                <a:latin typeface="Arial"/>
                <a:cs typeface="Arial"/>
              </a:rPr>
              <a:t>vår</a:t>
            </a:r>
            <a:r>
              <a:rPr sz="1200" b="1" i="1" spc="-30" dirty="0">
                <a:solidFill>
                  <a:srgbClr val="FFFFFF"/>
                </a:solidFill>
                <a:latin typeface="Arial"/>
                <a:cs typeface="Arial"/>
              </a:rPr>
              <a:t> </a:t>
            </a:r>
            <a:r>
              <a:rPr sz="1200" b="1" i="1" spc="-10" dirty="0">
                <a:solidFill>
                  <a:srgbClr val="FFFFFF"/>
                </a:solidFill>
                <a:latin typeface="Arial"/>
                <a:cs typeface="Arial"/>
              </a:rPr>
              <a:t>publik.</a:t>
            </a:r>
            <a:endParaRPr sz="1200" dirty="0">
              <a:latin typeface="Arial"/>
              <a:cs typeface="Arial"/>
            </a:endParaRPr>
          </a:p>
          <a:p>
            <a:pPr marL="421005" indent="-408305">
              <a:lnSpc>
                <a:spcPct val="100000"/>
              </a:lnSpc>
              <a:spcBef>
                <a:spcPts val="700"/>
              </a:spcBef>
              <a:buFont typeface="Arial"/>
              <a:buChar char="•"/>
              <a:tabLst>
                <a:tab pos="421005" algn="l"/>
              </a:tabLst>
            </a:pPr>
            <a:r>
              <a:rPr sz="1600" b="1" dirty="0">
                <a:solidFill>
                  <a:srgbClr val="FFFFFF"/>
                </a:solidFill>
                <a:latin typeface="Arial"/>
                <a:cs typeface="Arial"/>
              </a:rPr>
              <a:t>In</a:t>
            </a:r>
            <a:r>
              <a:rPr sz="1600" b="1" dirty="0">
                <a:solidFill>
                  <a:srgbClr val="FFFFFF"/>
                </a:solidFill>
                <a:latin typeface="Arial" panose="020B0604020202020204" pitchFamily="34" charset="0"/>
                <a:cs typeface="Arial" panose="020B0604020202020204" pitchFamily="34" charset="0"/>
              </a:rPr>
              <a:t>tervjuer</a:t>
            </a:r>
            <a:r>
              <a:rPr sz="1600" b="1" spc="-30" dirty="0">
                <a:solidFill>
                  <a:srgbClr val="FFFFFF"/>
                </a:solidFill>
                <a:latin typeface="Arial" panose="020B0604020202020204" pitchFamily="34" charset="0"/>
                <a:cs typeface="Arial" panose="020B0604020202020204" pitchFamily="34" charset="0"/>
              </a:rPr>
              <a:t> </a:t>
            </a:r>
            <a:r>
              <a:rPr sz="1600" b="1" dirty="0">
                <a:solidFill>
                  <a:srgbClr val="FFFFFF"/>
                </a:solidFill>
                <a:latin typeface="Arial" panose="020B0604020202020204" pitchFamily="34" charset="0"/>
                <a:cs typeface="Arial" panose="020B0604020202020204" pitchFamily="34" charset="0"/>
              </a:rPr>
              <a:t>med</a:t>
            </a:r>
            <a:r>
              <a:rPr sz="1600" b="1" spc="-80" dirty="0">
                <a:solidFill>
                  <a:srgbClr val="FFFFFF"/>
                </a:solidFill>
                <a:latin typeface="Arial" panose="020B0604020202020204" pitchFamily="34" charset="0"/>
                <a:cs typeface="Arial" panose="020B0604020202020204" pitchFamily="34" charset="0"/>
              </a:rPr>
              <a:t> </a:t>
            </a:r>
            <a:r>
              <a:rPr sz="1600" b="1" dirty="0">
                <a:solidFill>
                  <a:srgbClr val="FFFFFF"/>
                </a:solidFill>
                <a:latin typeface="Arial" panose="020B0604020202020204" pitchFamily="34" charset="0"/>
                <a:cs typeface="Arial" panose="020B0604020202020204" pitchFamily="34" charset="0"/>
              </a:rPr>
              <a:t>spelare</a:t>
            </a:r>
            <a:r>
              <a:rPr sz="1600" b="1" spc="-80" dirty="0">
                <a:solidFill>
                  <a:srgbClr val="FFFFFF"/>
                </a:solidFill>
                <a:latin typeface="Arial" panose="020B0604020202020204" pitchFamily="34" charset="0"/>
                <a:cs typeface="Arial" panose="020B0604020202020204" pitchFamily="34" charset="0"/>
              </a:rPr>
              <a:t> </a:t>
            </a:r>
            <a:r>
              <a:rPr sz="1600" b="1" dirty="0">
                <a:solidFill>
                  <a:srgbClr val="FFFFFF"/>
                </a:solidFill>
                <a:latin typeface="Arial" panose="020B0604020202020204" pitchFamily="34" charset="0"/>
                <a:cs typeface="Arial" panose="020B0604020202020204" pitchFamily="34" charset="0"/>
              </a:rPr>
              <a:t>och/eller</a:t>
            </a:r>
            <a:r>
              <a:rPr sz="1600" b="1" spc="-55" dirty="0">
                <a:solidFill>
                  <a:srgbClr val="FFFFFF"/>
                </a:solidFill>
                <a:latin typeface="Arial" panose="020B0604020202020204" pitchFamily="34" charset="0"/>
                <a:cs typeface="Arial" panose="020B0604020202020204" pitchFamily="34" charset="0"/>
              </a:rPr>
              <a:t> </a:t>
            </a:r>
            <a:r>
              <a:rPr sz="1600" b="1" spc="-10" dirty="0">
                <a:solidFill>
                  <a:srgbClr val="FFFFFF"/>
                </a:solidFill>
                <a:latin typeface="Arial" panose="020B0604020202020204" pitchFamily="34" charset="0"/>
                <a:cs typeface="Arial" panose="020B0604020202020204" pitchFamily="34" charset="0"/>
              </a:rPr>
              <a:t>tränare</a:t>
            </a:r>
            <a:endParaRPr sz="1600" dirty="0">
              <a:latin typeface="Arial" panose="020B0604020202020204" pitchFamily="34" charset="0"/>
              <a:cs typeface="Arial" panose="020B0604020202020204" pitchFamily="34" charset="0"/>
            </a:endParaRPr>
          </a:p>
          <a:p>
            <a:pPr marL="896619" marR="5080" indent="-340360">
              <a:lnSpc>
                <a:spcPct val="120100"/>
              </a:lnSpc>
              <a:spcBef>
                <a:spcPts val="350"/>
              </a:spcBef>
              <a:tabLst>
                <a:tab pos="895985" algn="l"/>
              </a:tabLst>
            </a:pPr>
            <a:r>
              <a:rPr lang="sv-SE" sz="1200" spc="-50" dirty="0">
                <a:solidFill>
                  <a:srgbClr val="FFFFFF"/>
                </a:solidFill>
                <a:latin typeface="Arial" panose="020B0604020202020204" pitchFamily="34" charset="0"/>
                <a:cs typeface="Arial" panose="020B0604020202020204" pitchFamily="34" charset="0"/>
              </a:rPr>
              <a:t>‒</a:t>
            </a:r>
            <a:r>
              <a:rPr lang="sv-SE" sz="1200" dirty="0">
                <a:solidFill>
                  <a:srgbClr val="FFFFFF"/>
                </a:solidFill>
                <a:latin typeface="Arial" panose="020B0604020202020204" pitchFamily="34" charset="0"/>
                <a:cs typeface="Arial" panose="020B0604020202020204" pitchFamily="34" charset="0"/>
              </a:rPr>
              <a:t>	Efter matchens slut intervjuas spelare och/eller tränare från hemmalaget (även bortalaget om möjlighet finns).</a:t>
            </a:r>
          </a:p>
          <a:p>
            <a:pPr marL="896619" marR="5080" indent="-340360">
              <a:lnSpc>
                <a:spcPct val="120100"/>
              </a:lnSpc>
              <a:spcBef>
                <a:spcPts val="350"/>
              </a:spcBef>
              <a:tabLst>
                <a:tab pos="895985" algn="l"/>
              </a:tabLst>
            </a:pPr>
            <a:r>
              <a:rPr lang="sv-SE" sz="1200" dirty="0">
                <a:solidFill>
                  <a:srgbClr val="FFFFFF"/>
                </a:solidFill>
                <a:latin typeface="Arial" panose="020B0604020202020204" pitchFamily="34" charset="0"/>
                <a:cs typeface="Arial" panose="020B0604020202020204" pitchFamily="34" charset="0"/>
              </a:rPr>
              <a:t>	Intervjun sker av funktionär hos klubben och genomförs för publiken på plats. Var i arenan intervjun sker bestämmer klubben, det kan exempelvis vara i samband med </a:t>
            </a:r>
            <a:r>
              <a:rPr lang="sv-SE" sz="1200" dirty="0" err="1">
                <a:solidFill>
                  <a:srgbClr val="FFFFFF"/>
                </a:solidFill>
                <a:latin typeface="Arial" panose="020B0604020202020204" pitchFamily="34" charset="0"/>
                <a:cs typeface="Arial" panose="020B0604020202020204" pitchFamily="34" charset="0"/>
              </a:rPr>
              <a:t>FanZone</a:t>
            </a:r>
            <a:r>
              <a:rPr lang="sv-SE" sz="1200" dirty="0">
                <a:solidFill>
                  <a:srgbClr val="FFFFFF"/>
                </a:solidFill>
                <a:latin typeface="Arial" panose="020B0604020202020204" pitchFamily="34" charset="0"/>
                <a:cs typeface="Arial" panose="020B0604020202020204" pitchFamily="34" charset="0"/>
              </a:rPr>
              <a:t>.</a:t>
            </a:r>
          </a:p>
          <a:p>
            <a:pPr marL="896619" marR="5080" indent="-340360">
              <a:lnSpc>
                <a:spcPct val="120100"/>
              </a:lnSpc>
              <a:spcBef>
                <a:spcPts val="350"/>
              </a:spcBef>
              <a:tabLst>
                <a:tab pos="895985" algn="l"/>
              </a:tabLst>
            </a:pPr>
            <a:r>
              <a:rPr lang="sv-SE" sz="1200" dirty="0">
                <a:solidFill>
                  <a:srgbClr val="FFFFFF"/>
                </a:solidFill>
                <a:latin typeface="Arial" panose="020B0604020202020204" pitchFamily="34" charset="0"/>
                <a:cs typeface="Arial" panose="020B0604020202020204" pitchFamily="34" charset="0"/>
              </a:rPr>
              <a:t>‒	Journalister som önskar genomföra intervjuer med spelare/tränare ges möjlighet att göra detta i en mediazon utanför omklädningsrummet vid klubbens </a:t>
            </a:r>
            <a:r>
              <a:rPr lang="sv-SE" sz="1200" dirty="0" err="1">
                <a:solidFill>
                  <a:srgbClr val="FFFFFF"/>
                </a:solidFill>
                <a:latin typeface="Arial" panose="020B0604020202020204" pitchFamily="34" charset="0"/>
                <a:cs typeface="Arial" panose="020B0604020202020204" pitchFamily="34" charset="0"/>
              </a:rPr>
              <a:t>backdrop</a:t>
            </a:r>
            <a:r>
              <a:rPr lang="sv-SE" sz="1200" dirty="0">
                <a:solidFill>
                  <a:srgbClr val="FFFFFF"/>
                </a:solidFill>
                <a:latin typeface="Arial" panose="020B0604020202020204" pitchFamily="34" charset="0"/>
                <a:cs typeface="Arial" panose="020B0604020202020204" pitchFamily="34" charset="0"/>
              </a:rPr>
              <a:t>.</a:t>
            </a:r>
          </a:p>
          <a:p>
            <a:pPr marL="896619" marR="5080" indent="-340360">
              <a:lnSpc>
                <a:spcPct val="120100"/>
              </a:lnSpc>
              <a:spcBef>
                <a:spcPts val="350"/>
              </a:spcBef>
              <a:tabLst>
                <a:tab pos="895985" algn="l"/>
              </a:tabLst>
            </a:pPr>
            <a:r>
              <a:rPr lang="sv-SE" sz="1200" dirty="0">
                <a:solidFill>
                  <a:srgbClr val="FFFFFF"/>
                </a:solidFill>
                <a:latin typeface="Arial" panose="020B0604020202020204" pitchFamily="34" charset="0"/>
                <a:cs typeface="Arial" panose="020B0604020202020204" pitchFamily="34" charset="0"/>
              </a:rPr>
              <a:t>‒	</a:t>
            </a:r>
            <a:r>
              <a:rPr lang="sv-SE" sz="1200" b="1" i="1" dirty="0">
                <a:solidFill>
                  <a:srgbClr val="FFFFFF"/>
                </a:solidFill>
                <a:latin typeface="Arial" panose="020B0604020202020204" pitchFamily="34" charset="0"/>
                <a:cs typeface="Arial" panose="020B0604020202020204" pitchFamily="34" charset="0"/>
              </a:rPr>
              <a:t>Aktivitet: På nivå 1 genomför vi minst en intervju efter matchen för vår publik.</a:t>
            </a:r>
          </a:p>
        </p:txBody>
      </p:sp>
      <p:sp>
        <p:nvSpPr>
          <p:cNvPr id="4" name="object 4"/>
          <p:cNvSpPr txBox="1"/>
          <p:nvPr/>
        </p:nvSpPr>
        <p:spPr>
          <a:xfrm>
            <a:off x="10328275" y="898652"/>
            <a:ext cx="1480185"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Upplevelseprocessen</a:t>
            </a:r>
            <a:endParaRPr sz="1200">
              <a:latin typeface="Arial"/>
              <a:cs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70866" rIns="0" bIns="0" rtlCol="0">
            <a:spAutoFit/>
          </a:bodyPr>
          <a:lstStyle/>
          <a:p>
            <a:pPr marL="12700">
              <a:lnSpc>
                <a:spcPct val="100000"/>
              </a:lnSpc>
              <a:spcBef>
                <a:spcPts val="95"/>
              </a:spcBef>
            </a:pPr>
            <a:r>
              <a:rPr dirty="0"/>
              <a:t>Efter</a:t>
            </a:r>
            <a:r>
              <a:rPr spc="-75" dirty="0"/>
              <a:t> </a:t>
            </a:r>
            <a:r>
              <a:rPr dirty="0"/>
              <a:t>matchen</a:t>
            </a:r>
            <a:r>
              <a:rPr spc="-40" dirty="0"/>
              <a:t> </a:t>
            </a:r>
            <a:r>
              <a:rPr dirty="0"/>
              <a:t>–</a:t>
            </a:r>
            <a:r>
              <a:rPr spc="-65" dirty="0"/>
              <a:t> </a:t>
            </a:r>
            <a:r>
              <a:rPr dirty="0"/>
              <a:t>innan</a:t>
            </a:r>
            <a:r>
              <a:rPr spc="-70" dirty="0"/>
              <a:t> </a:t>
            </a:r>
            <a:r>
              <a:rPr dirty="0"/>
              <a:t>publiken</a:t>
            </a:r>
            <a:r>
              <a:rPr spc="-50" dirty="0"/>
              <a:t> </a:t>
            </a:r>
            <a:r>
              <a:rPr spc="-10" dirty="0"/>
              <a:t>lämnar</a:t>
            </a:r>
          </a:p>
        </p:txBody>
      </p:sp>
      <p:sp>
        <p:nvSpPr>
          <p:cNvPr id="5" name="object 5"/>
          <p:cNvSpPr txBox="1">
            <a:spLocks noGrp="1"/>
          </p:cNvSpPr>
          <p:nvPr>
            <p:ph type="sldNum" sz="quarter" idx="7"/>
          </p:nvPr>
        </p:nvSpPr>
        <p:spPr>
          <a:xfrm>
            <a:off x="11383009" y="6545487"/>
            <a:ext cx="259715" cy="196215"/>
          </a:xfrm>
          <a:prstGeom prst="rect">
            <a:avLst/>
          </a:prstGeom>
        </p:spPr>
        <p:txBody>
          <a:bodyPr vert="horz" wrap="square" lIns="0" tIns="0" rIns="0" bIns="0" rtlCol="0">
            <a:spAutoFit/>
          </a:bodyPr>
          <a:lstStyle>
            <a:defPPr>
              <a:defRPr kern="0"/>
            </a:defPPr>
            <a:lvl1pPr>
              <a:defRPr sz="1200" b="0" i="0">
                <a:solidFill>
                  <a:schemeClr val="bg1"/>
                </a:solidFill>
                <a:latin typeface="Arial"/>
                <a:cs typeface="Arial"/>
              </a:defRPr>
            </a:lvl1pPr>
          </a:lstStyle>
          <a:p>
            <a:pPr marL="38100">
              <a:lnSpc>
                <a:spcPts val="1425"/>
              </a:lnSpc>
            </a:pPr>
            <a:fld id="{81D60167-4931-47E6-BA6A-407CBD079E47}" type="slidenum">
              <a:rPr lang="sv-SE" spc="-25" smtClean="0"/>
              <a:pPr marL="38100">
                <a:lnSpc>
                  <a:spcPts val="1425"/>
                </a:lnSpc>
              </a:pPr>
              <a:t>69</a:t>
            </a:fld>
            <a:endParaRPr spc="-25" dirty="0"/>
          </a:p>
        </p:txBody>
      </p:sp>
      <p:sp>
        <p:nvSpPr>
          <p:cNvPr id="3" name="object 3"/>
          <p:cNvSpPr txBox="1"/>
          <p:nvPr/>
        </p:nvSpPr>
        <p:spPr>
          <a:xfrm>
            <a:off x="827024" y="2238581"/>
            <a:ext cx="10426065" cy="3000501"/>
          </a:xfrm>
          <a:prstGeom prst="rect">
            <a:avLst/>
          </a:prstGeom>
        </p:spPr>
        <p:txBody>
          <a:bodyPr vert="horz" wrap="square" lIns="0" tIns="119380" rIns="0" bIns="0" rtlCol="0">
            <a:spAutoFit/>
          </a:bodyPr>
          <a:lstStyle/>
          <a:p>
            <a:pPr marL="421005" indent="-408305">
              <a:lnSpc>
                <a:spcPct val="100000"/>
              </a:lnSpc>
              <a:spcBef>
                <a:spcPts val="700"/>
              </a:spcBef>
              <a:buFont typeface="Arial"/>
              <a:buChar char="•"/>
              <a:tabLst>
                <a:tab pos="421005" algn="l"/>
              </a:tabLst>
            </a:pPr>
            <a:r>
              <a:rPr lang="sv-SE" sz="1600" b="1" dirty="0">
                <a:solidFill>
                  <a:srgbClr val="FFFFFF"/>
                </a:solidFill>
                <a:latin typeface="Arial"/>
                <a:cs typeface="Arial"/>
              </a:rPr>
              <a:t>Idolkort</a:t>
            </a:r>
            <a:endParaRPr sz="1600" dirty="0">
              <a:latin typeface="Arial" panose="020B0604020202020204" pitchFamily="34" charset="0"/>
              <a:cs typeface="Arial" panose="020B0604020202020204" pitchFamily="34" charset="0"/>
            </a:endParaRPr>
          </a:p>
          <a:p>
            <a:pPr marL="896619" marR="5080" indent="-340360">
              <a:lnSpc>
                <a:spcPct val="120100"/>
              </a:lnSpc>
              <a:spcBef>
                <a:spcPts val="350"/>
              </a:spcBef>
              <a:tabLst>
                <a:tab pos="895985" algn="l"/>
              </a:tabLst>
            </a:pPr>
            <a:r>
              <a:rPr lang="sv-SE" sz="1200" spc="-50" dirty="0">
                <a:solidFill>
                  <a:srgbClr val="FFFFFF"/>
                </a:solidFill>
                <a:latin typeface="Arial" panose="020B0604020202020204" pitchFamily="34" charset="0"/>
                <a:cs typeface="Arial" panose="020B0604020202020204" pitchFamily="34" charset="0"/>
              </a:rPr>
              <a:t>‒</a:t>
            </a:r>
            <a:r>
              <a:rPr lang="sv-SE" sz="1200" dirty="0">
                <a:solidFill>
                  <a:srgbClr val="FFFFFF"/>
                </a:solidFill>
                <a:latin typeface="Arial" panose="020B0604020202020204" pitchFamily="34" charset="0"/>
                <a:cs typeface="Arial" panose="020B0604020202020204" pitchFamily="34" charset="0"/>
              </a:rPr>
              <a:t>	Våra spelare är centrala när det kommer till publikrekrytering. En viktig aktivitet är därför att sprida spelarnas idolkort i många olika sammanhang i syfte att profilera spelarena, framförallt mot en yngre målgrupp och låta de samla autografer från alla spelare.</a:t>
            </a:r>
          </a:p>
          <a:p>
            <a:pPr marL="896619" marR="5080" indent="-340360">
              <a:lnSpc>
                <a:spcPct val="120100"/>
              </a:lnSpc>
              <a:spcBef>
                <a:spcPts val="350"/>
              </a:spcBef>
              <a:tabLst>
                <a:tab pos="895985" algn="l"/>
              </a:tabLst>
            </a:pPr>
            <a:r>
              <a:rPr lang="sv-SE" sz="1200" b="1" i="1" dirty="0">
                <a:solidFill>
                  <a:srgbClr val="FFFFFF"/>
                </a:solidFill>
                <a:latin typeface="Arial" panose="020B0604020202020204" pitchFamily="34" charset="0"/>
                <a:cs typeface="Arial" panose="020B0604020202020204" pitchFamily="34" charset="0"/>
              </a:rPr>
              <a:t>‒		Aktivitet: På nivå 1 använder vi aktivt alla spelarnas idolkort tillsammans med spelarna i samband med matcher och vid andra evenemang. </a:t>
            </a:r>
          </a:p>
          <a:p>
            <a:pPr marL="896619" marR="5080" indent="-340360">
              <a:lnSpc>
                <a:spcPct val="120100"/>
              </a:lnSpc>
              <a:spcBef>
                <a:spcPts val="350"/>
              </a:spcBef>
              <a:tabLst>
                <a:tab pos="895985" algn="l"/>
              </a:tabLst>
            </a:pPr>
            <a:endParaRPr lang="sv-SE" sz="1200" b="1" i="1" dirty="0">
              <a:solidFill>
                <a:srgbClr val="FFFFFF"/>
              </a:solidFill>
              <a:latin typeface="Arial" panose="020B0604020202020204" pitchFamily="34" charset="0"/>
              <a:cs typeface="Arial" panose="020B0604020202020204" pitchFamily="34" charset="0"/>
            </a:endParaRPr>
          </a:p>
          <a:p>
            <a:pPr marL="447675" marR="0" lvl="0" indent="-434975" defTabSz="914400" eaLnBrk="1" fontAlgn="auto" latinLnBrk="0" hangingPunct="1">
              <a:lnSpc>
                <a:spcPct val="100000"/>
              </a:lnSpc>
              <a:spcBef>
                <a:spcPts val="434"/>
              </a:spcBef>
              <a:spcAft>
                <a:spcPts val="0"/>
              </a:spcAft>
              <a:buClrTx/>
              <a:buSzTx/>
              <a:buFont typeface="Arial"/>
              <a:buChar char="•"/>
              <a:defRPr/>
            </a:pPr>
            <a:r>
              <a:rPr kumimoji="0" lang="sv-SE" sz="1600" b="1" i="0" u="none" strike="noStrike" kern="0" cap="none" spc="-10" normalizeH="0" baseline="0" noProof="0" dirty="0" err="1">
                <a:ln>
                  <a:noFill/>
                </a:ln>
                <a:solidFill>
                  <a:prstClr val="white"/>
                </a:solidFill>
                <a:effectLst/>
                <a:uLnTx/>
                <a:uFillTx/>
                <a:latin typeface="Arial"/>
                <a:ea typeface="+mn-ea"/>
                <a:cs typeface="Arial"/>
              </a:rPr>
              <a:t>FanZone</a:t>
            </a:r>
            <a:endParaRPr kumimoji="0" lang="sv-SE" sz="1300" b="1" i="0" u="none" strike="noStrike" kern="0" cap="none" spc="0" normalizeH="0" baseline="0" noProof="0" dirty="0">
              <a:ln>
                <a:noFill/>
              </a:ln>
              <a:solidFill>
                <a:prstClr val="white"/>
              </a:solidFill>
              <a:effectLst/>
              <a:uLnTx/>
              <a:uFillTx/>
              <a:latin typeface="Arial"/>
              <a:ea typeface="+mn-ea"/>
              <a:cs typeface="Arial"/>
            </a:endParaRPr>
          </a:p>
          <a:p>
            <a:pPr marL="895350" marR="38100" lvl="0" indent="-447675" defTabSz="914400" eaLnBrk="1" fontAlgn="auto" latinLnBrk="0" hangingPunct="1">
              <a:lnSpc>
                <a:spcPct val="110000"/>
              </a:lnSpc>
              <a:spcBef>
                <a:spcPts val="295"/>
              </a:spcBef>
              <a:spcAft>
                <a:spcPts val="0"/>
              </a:spcAft>
              <a:buClrTx/>
              <a:buSzTx/>
              <a:buFontTx/>
              <a:buNone/>
              <a:tabLst/>
              <a:defRPr/>
            </a:pPr>
            <a:r>
              <a:rPr kumimoji="0" lang="sv-SE" sz="1100" b="0" i="0" u="none" strike="noStrike" kern="0" cap="none" spc="0" normalizeH="0" baseline="0" noProof="0" dirty="0">
                <a:ln>
                  <a:noFill/>
                </a:ln>
                <a:solidFill>
                  <a:prstClr val="white"/>
                </a:solidFill>
                <a:effectLst/>
                <a:uLnTx/>
                <a:uFillTx/>
                <a:latin typeface="Arial"/>
                <a:ea typeface="+mn-ea"/>
                <a:cs typeface="Arial"/>
              </a:rPr>
              <a:t>‒	Direkt efter matchen erbjuds publiken att besöka </a:t>
            </a:r>
            <a:r>
              <a:rPr kumimoji="0" lang="sv-SE" sz="1100" b="0" i="0" u="none" strike="noStrike" kern="0" cap="none" spc="0" normalizeH="0" baseline="0" noProof="0" dirty="0" err="1">
                <a:ln>
                  <a:noFill/>
                </a:ln>
                <a:solidFill>
                  <a:prstClr val="white"/>
                </a:solidFill>
                <a:effectLst/>
                <a:uLnTx/>
                <a:uFillTx/>
                <a:latin typeface="Arial"/>
                <a:ea typeface="+mn-ea"/>
                <a:cs typeface="Arial"/>
              </a:rPr>
              <a:t>FanZone</a:t>
            </a:r>
            <a:r>
              <a:rPr kumimoji="0" lang="sv-SE" sz="1100" b="0" i="0" u="none" strike="noStrike" kern="0" cap="none" spc="0" normalizeH="0" baseline="0" noProof="0" dirty="0">
                <a:ln>
                  <a:noFill/>
                </a:ln>
                <a:solidFill>
                  <a:prstClr val="white"/>
                </a:solidFill>
                <a:effectLst/>
                <a:uLnTx/>
                <a:uFillTx/>
                <a:latin typeface="Arial"/>
                <a:ea typeface="+mn-ea"/>
                <a:cs typeface="Arial"/>
              </a:rPr>
              <a:t>. Det kan antingen vara i direkt anslutning till isen eller vid entrén (eller motsvarande publikt utrymme), där spelarna skriver autografer, ger intervjuer och träffar fansen. Ni använder gemensamt framtagen roll </a:t>
            </a:r>
            <a:r>
              <a:rPr kumimoji="0" lang="sv-SE" sz="1100" b="0" i="0" u="none" strike="noStrike" kern="0" cap="none" spc="0" normalizeH="0" baseline="0" noProof="0" dirty="0" err="1">
                <a:ln>
                  <a:noFill/>
                </a:ln>
                <a:solidFill>
                  <a:prstClr val="white"/>
                </a:solidFill>
                <a:effectLst/>
                <a:uLnTx/>
                <a:uFillTx/>
                <a:latin typeface="Arial"/>
                <a:ea typeface="+mn-ea"/>
                <a:cs typeface="Arial"/>
              </a:rPr>
              <a:t>up</a:t>
            </a:r>
            <a:r>
              <a:rPr kumimoji="0" lang="sv-SE" sz="1100" b="0" i="0" u="none" strike="noStrike" kern="0" cap="none" spc="0" normalizeH="0" baseline="0" noProof="0" dirty="0">
                <a:ln>
                  <a:noFill/>
                </a:ln>
                <a:solidFill>
                  <a:prstClr val="white"/>
                </a:solidFill>
                <a:effectLst/>
                <a:uLnTx/>
                <a:uFillTx/>
                <a:latin typeface="Arial"/>
                <a:ea typeface="+mn-ea"/>
                <a:cs typeface="Arial"/>
              </a:rPr>
              <a:t> som ”ramar” in denna aktivitet. Minst en spelare (från hemmalaget) per match deltar.</a:t>
            </a:r>
          </a:p>
          <a:p>
            <a:pPr marL="895350" marR="38100" lvl="0" indent="-447675" defTabSz="914400" eaLnBrk="1" fontAlgn="auto" latinLnBrk="0" hangingPunct="1">
              <a:lnSpc>
                <a:spcPct val="110000"/>
              </a:lnSpc>
              <a:spcBef>
                <a:spcPts val="295"/>
              </a:spcBef>
              <a:spcAft>
                <a:spcPts val="0"/>
              </a:spcAft>
              <a:buClrTx/>
              <a:buSzTx/>
              <a:buFontTx/>
              <a:buNone/>
              <a:tabLst/>
              <a:defRPr/>
            </a:pPr>
            <a:r>
              <a:rPr kumimoji="0" lang="sv-SE" sz="1100" b="0" i="0" u="none" strike="noStrike" kern="0" cap="none" spc="0" normalizeH="0" baseline="0" noProof="0" dirty="0">
                <a:ln>
                  <a:noFill/>
                </a:ln>
                <a:solidFill>
                  <a:prstClr val="white"/>
                </a:solidFill>
                <a:effectLst/>
                <a:uLnTx/>
                <a:uFillTx/>
                <a:latin typeface="Arial"/>
                <a:ea typeface="+mn-ea"/>
                <a:cs typeface="Arial"/>
              </a:rPr>
              <a:t>‒</a:t>
            </a:r>
            <a:r>
              <a:rPr kumimoji="0" lang="sv-SE" sz="1100" b="1" i="1" u="none" strike="noStrike" kern="0" cap="none" spc="0" normalizeH="0" baseline="0" noProof="0" dirty="0">
                <a:ln>
                  <a:noFill/>
                </a:ln>
                <a:solidFill>
                  <a:prstClr val="white"/>
                </a:solidFill>
                <a:effectLst/>
                <a:uLnTx/>
                <a:uFillTx/>
                <a:latin typeface="Arial"/>
                <a:ea typeface="+mn-ea"/>
                <a:cs typeface="Arial"/>
              </a:rPr>
              <a:t>	Aktivitet: På nivå 1 erbjuder vi </a:t>
            </a:r>
            <a:r>
              <a:rPr kumimoji="0" lang="sv-SE" sz="1100" b="1" i="1" u="none" strike="noStrike" kern="0" cap="none" spc="0" normalizeH="0" baseline="0" noProof="0" dirty="0" err="1">
                <a:ln>
                  <a:noFill/>
                </a:ln>
                <a:solidFill>
                  <a:prstClr val="white"/>
                </a:solidFill>
                <a:effectLst/>
                <a:uLnTx/>
                <a:uFillTx/>
                <a:latin typeface="Arial"/>
                <a:ea typeface="+mn-ea"/>
                <a:cs typeface="Arial"/>
              </a:rPr>
              <a:t>FanZone</a:t>
            </a:r>
            <a:r>
              <a:rPr kumimoji="0" lang="sv-SE" sz="1100" b="1" i="1" u="none" strike="noStrike" kern="0" cap="none" spc="0" normalizeH="0" baseline="0" noProof="0" dirty="0">
                <a:ln>
                  <a:noFill/>
                </a:ln>
                <a:solidFill>
                  <a:prstClr val="white"/>
                </a:solidFill>
                <a:effectLst/>
                <a:uLnTx/>
                <a:uFillTx/>
                <a:latin typeface="Arial"/>
                <a:ea typeface="+mn-ea"/>
                <a:cs typeface="Arial"/>
              </a:rPr>
              <a:t> – en mötesplats där våra fans får träffa spelarna efter matchen.</a:t>
            </a:r>
          </a:p>
          <a:p>
            <a:pPr marL="896619" marR="5080" indent="-340360">
              <a:lnSpc>
                <a:spcPct val="120100"/>
              </a:lnSpc>
              <a:spcBef>
                <a:spcPts val="350"/>
              </a:spcBef>
              <a:tabLst>
                <a:tab pos="895985" algn="l"/>
              </a:tabLst>
            </a:pPr>
            <a:endParaRPr lang="sv-SE" sz="1200" b="1" i="1" dirty="0">
              <a:solidFill>
                <a:srgbClr val="FFFFFF"/>
              </a:solidFill>
              <a:latin typeface="Arial" panose="020B0604020202020204" pitchFamily="34" charset="0"/>
              <a:cs typeface="Arial" panose="020B0604020202020204" pitchFamily="34" charset="0"/>
            </a:endParaRPr>
          </a:p>
        </p:txBody>
      </p:sp>
      <p:sp>
        <p:nvSpPr>
          <p:cNvPr id="4" name="object 4"/>
          <p:cNvSpPr txBox="1"/>
          <p:nvPr/>
        </p:nvSpPr>
        <p:spPr>
          <a:xfrm>
            <a:off x="10328275" y="898652"/>
            <a:ext cx="1480185"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Upplevelseprocessen</a:t>
            </a:r>
            <a:endParaRPr sz="1200">
              <a:latin typeface="Arial"/>
              <a:cs typeface="Arial"/>
            </a:endParaRPr>
          </a:p>
        </p:txBody>
      </p:sp>
    </p:spTree>
    <p:extLst>
      <p:ext uri="{BB962C8B-B14F-4D97-AF65-F5344CB8AC3E}">
        <p14:creationId xmlns:p14="http://schemas.microsoft.com/office/powerpoint/2010/main" val="4036786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70866" rIns="0" bIns="0" rtlCol="0">
            <a:spAutoFit/>
          </a:bodyPr>
          <a:lstStyle/>
          <a:p>
            <a:pPr marL="12700">
              <a:lnSpc>
                <a:spcPct val="100000"/>
              </a:lnSpc>
              <a:spcBef>
                <a:spcPts val="95"/>
              </a:spcBef>
            </a:pPr>
            <a:r>
              <a:rPr dirty="0"/>
              <a:t>Efter</a:t>
            </a:r>
            <a:r>
              <a:rPr spc="-75" dirty="0"/>
              <a:t> </a:t>
            </a:r>
            <a:r>
              <a:rPr dirty="0"/>
              <a:t>matchen</a:t>
            </a:r>
            <a:r>
              <a:rPr spc="-40" dirty="0"/>
              <a:t> </a:t>
            </a:r>
            <a:r>
              <a:rPr dirty="0"/>
              <a:t>–</a:t>
            </a:r>
            <a:r>
              <a:rPr spc="-65" dirty="0"/>
              <a:t> </a:t>
            </a:r>
            <a:r>
              <a:rPr dirty="0"/>
              <a:t>innan</a:t>
            </a:r>
            <a:r>
              <a:rPr spc="-70" dirty="0"/>
              <a:t> </a:t>
            </a:r>
            <a:r>
              <a:rPr dirty="0"/>
              <a:t>publiken</a:t>
            </a:r>
            <a:r>
              <a:rPr spc="-50" dirty="0"/>
              <a:t> </a:t>
            </a:r>
            <a:r>
              <a:rPr spc="-10" dirty="0"/>
              <a:t>lämnar</a:t>
            </a:r>
          </a:p>
        </p:txBody>
      </p:sp>
      <p:sp>
        <p:nvSpPr>
          <p:cNvPr id="5" name="object 5"/>
          <p:cNvSpPr txBox="1">
            <a:spLocks noGrp="1"/>
          </p:cNvSpPr>
          <p:nvPr>
            <p:ph type="sldNum" sz="quarter" idx="7"/>
          </p:nvPr>
        </p:nvSpPr>
        <p:spPr>
          <a:xfrm>
            <a:off x="11383009" y="6545487"/>
            <a:ext cx="259715" cy="196215"/>
          </a:xfrm>
          <a:prstGeom prst="rect">
            <a:avLst/>
          </a:prstGeom>
        </p:spPr>
        <p:txBody>
          <a:bodyPr vert="horz" wrap="square" lIns="0" tIns="0" rIns="0" bIns="0" rtlCol="0">
            <a:spAutoFit/>
          </a:bodyPr>
          <a:lstStyle>
            <a:defPPr>
              <a:defRPr kern="0"/>
            </a:defPPr>
            <a:lvl1pPr>
              <a:defRPr sz="1200" b="0" i="0">
                <a:solidFill>
                  <a:schemeClr val="bg1"/>
                </a:solidFill>
                <a:latin typeface="Arial"/>
                <a:cs typeface="Arial"/>
              </a:defRPr>
            </a:lvl1pPr>
          </a:lstStyle>
          <a:p>
            <a:pPr marL="38100">
              <a:lnSpc>
                <a:spcPts val="1425"/>
              </a:lnSpc>
            </a:pPr>
            <a:fld id="{81D60167-4931-47E6-BA6A-407CBD079E47}" type="slidenum">
              <a:rPr lang="sv-SE" spc="-25" smtClean="0"/>
              <a:pPr marL="38100">
                <a:lnSpc>
                  <a:spcPts val="1425"/>
                </a:lnSpc>
              </a:pPr>
              <a:t>70</a:t>
            </a:fld>
            <a:endParaRPr spc="-25" dirty="0"/>
          </a:p>
        </p:txBody>
      </p:sp>
      <p:sp>
        <p:nvSpPr>
          <p:cNvPr id="3" name="object 3"/>
          <p:cNvSpPr txBox="1">
            <a:spLocks noGrp="1"/>
          </p:cNvSpPr>
          <p:nvPr>
            <p:ph type="body" idx="1"/>
          </p:nvPr>
        </p:nvSpPr>
        <p:spPr>
          <a:xfrm>
            <a:off x="827024" y="2265072"/>
            <a:ext cx="10514965" cy="2749214"/>
          </a:xfrm>
          <a:prstGeom prst="rect">
            <a:avLst/>
          </a:prstGeom>
        </p:spPr>
        <p:txBody>
          <a:bodyPr vert="horz" wrap="square" lIns="0" tIns="74930" rIns="0" bIns="0" rtlCol="0">
            <a:spAutoFit/>
          </a:bodyPr>
          <a:lstStyle/>
          <a:p>
            <a:pPr marL="193675" indent="-180975">
              <a:lnSpc>
                <a:spcPct val="100000"/>
              </a:lnSpc>
              <a:spcBef>
                <a:spcPts val="590"/>
              </a:spcBef>
              <a:buFont typeface="Arial"/>
              <a:buChar char="•"/>
              <a:tabLst>
                <a:tab pos="193675" algn="l"/>
              </a:tabLst>
            </a:pPr>
            <a:r>
              <a:rPr lang="sv-SE" dirty="0"/>
              <a:t>Erbjudande</a:t>
            </a:r>
            <a:r>
              <a:rPr lang="sv-SE" spc="-25" dirty="0"/>
              <a:t> </a:t>
            </a:r>
            <a:r>
              <a:rPr lang="sv-SE" dirty="0"/>
              <a:t>till</a:t>
            </a:r>
            <a:r>
              <a:rPr lang="sv-SE" spc="-55" dirty="0"/>
              <a:t> </a:t>
            </a:r>
            <a:r>
              <a:rPr lang="sv-SE" dirty="0"/>
              <a:t>nästa</a:t>
            </a:r>
            <a:r>
              <a:rPr lang="sv-SE" spc="-40" dirty="0"/>
              <a:t> </a:t>
            </a:r>
            <a:r>
              <a:rPr lang="sv-SE" spc="-10" dirty="0"/>
              <a:t>match</a:t>
            </a:r>
            <a:endParaRPr lang="sv-SE" dirty="0"/>
          </a:p>
          <a:p>
            <a:pPr marL="469900">
              <a:lnSpc>
                <a:spcPct val="100000"/>
              </a:lnSpc>
              <a:spcBef>
                <a:spcPts val="425"/>
              </a:spcBef>
            </a:pPr>
            <a:r>
              <a:rPr lang="sv-SE" sz="1100" b="0" dirty="0">
                <a:latin typeface="Calibri"/>
                <a:cs typeface="Calibri"/>
              </a:rPr>
              <a:t>‒</a:t>
            </a:r>
            <a:r>
              <a:rPr lang="sv-SE" sz="1100" b="0" spc="170" dirty="0">
                <a:latin typeface="Calibri"/>
                <a:cs typeface="Calibri"/>
              </a:rPr>
              <a:t>  </a:t>
            </a:r>
            <a:r>
              <a:rPr lang="sv-SE" sz="1100" b="0" dirty="0">
                <a:latin typeface="Arial"/>
                <a:cs typeface="Arial"/>
              </a:rPr>
              <a:t>De</a:t>
            </a:r>
            <a:r>
              <a:rPr lang="sv-SE" sz="1100" b="0" spc="-10" dirty="0">
                <a:latin typeface="Arial"/>
                <a:cs typeface="Arial"/>
              </a:rPr>
              <a:t> </a:t>
            </a:r>
            <a:r>
              <a:rPr lang="sv-SE" sz="1100" b="0" dirty="0">
                <a:latin typeface="Arial"/>
                <a:cs typeface="Arial"/>
              </a:rPr>
              <a:t>viktigaste</a:t>
            </a:r>
            <a:r>
              <a:rPr lang="sv-SE" sz="1100" b="0" spc="-40" dirty="0">
                <a:latin typeface="Arial"/>
                <a:cs typeface="Arial"/>
              </a:rPr>
              <a:t> </a:t>
            </a:r>
            <a:r>
              <a:rPr lang="sv-SE" sz="1100" b="0" dirty="0">
                <a:latin typeface="Arial"/>
                <a:cs typeface="Arial"/>
              </a:rPr>
              <a:t>och</a:t>
            </a:r>
            <a:r>
              <a:rPr lang="sv-SE" sz="1100" b="0" spc="-20" dirty="0">
                <a:latin typeface="Arial"/>
                <a:cs typeface="Arial"/>
              </a:rPr>
              <a:t> </a:t>
            </a:r>
            <a:r>
              <a:rPr lang="sv-SE" sz="1100" b="0" dirty="0">
                <a:latin typeface="Arial"/>
                <a:cs typeface="Arial"/>
              </a:rPr>
              <a:t>lättaste</a:t>
            </a:r>
            <a:r>
              <a:rPr lang="sv-SE" sz="1100" b="0" spc="-40" dirty="0">
                <a:latin typeface="Arial"/>
                <a:cs typeface="Arial"/>
              </a:rPr>
              <a:t> </a:t>
            </a:r>
            <a:r>
              <a:rPr lang="sv-SE" sz="1100" b="0" dirty="0">
                <a:latin typeface="Arial"/>
                <a:cs typeface="Arial"/>
              </a:rPr>
              <a:t>kunderna</a:t>
            </a:r>
            <a:r>
              <a:rPr lang="sv-SE" sz="1100" b="0" spc="-50" dirty="0">
                <a:latin typeface="Arial"/>
                <a:cs typeface="Arial"/>
              </a:rPr>
              <a:t> </a:t>
            </a:r>
            <a:r>
              <a:rPr lang="sv-SE" sz="1100" b="0" dirty="0">
                <a:latin typeface="Arial"/>
                <a:cs typeface="Arial"/>
              </a:rPr>
              <a:t>vi</a:t>
            </a:r>
            <a:r>
              <a:rPr lang="sv-SE" sz="1100" b="0" spc="5" dirty="0">
                <a:latin typeface="Arial"/>
                <a:cs typeface="Arial"/>
              </a:rPr>
              <a:t> </a:t>
            </a:r>
            <a:r>
              <a:rPr lang="sv-SE" sz="1100" b="0" dirty="0">
                <a:latin typeface="Arial"/>
                <a:cs typeface="Arial"/>
              </a:rPr>
              <a:t>har</a:t>
            </a:r>
            <a:r>
              <a:rPr lang="sv-SE" sz="1100" b="0" spc="-30" dirty="0">
                <a:latin typeface="Arial"/>
                <a:cs typeface="Arial"/>
              </a:rPr>
              <a:t> </a:t>
            </a:r>
            <a:r>
              <a:rPr lang="sv-SE" sz="1100" b="0" dirty="0">
                <a:latin typeface="Arial"/>
                <a:cs typeface="Arial"/>
              </a:rPr>
              <a:t>att</a:t>
            </a:r>
            <a:r>
              <a:rPr lang="sv-SE" sz="1100" b="0" spc="-40" dirty="0">
                <a:latin typeface="Arial"/>
                <a:cs typeface="Arial"/>
              </a:rPr>
              <a:t> </a:t>
            </a:r>
            <a:r>
              <a:rPr lang="sv-SE" sz="1100" b="0" dirty="0">
                <a:latin typeface="Arial"/>
                <a:cs typeface="Arial"/>
              </a:rPr>
              <a:t>få</a:t>
            </a:r>
            <a:r>
              <a:rPr lang="sv-SE" sz="1100" b="0" spc="-40" dirty="0">
                <a:latin typeface="Arial"/>
                <a:cs typeface="Arial"/>
              </a:rPr>
              <a:t> </a:t>
            </a:r>
            <a:r>
              <a:rPr lang="sv-SE" sz="1100" b="0" dirty="0">
                <a:latin typeface="Arial"/>
                <a:cs typeface="Arial"/>
              </a:rPr>
              <a:t>tillbaka</a:t>
            </a:r>
            <a:r>
              <a:rPr lang="sv-SE" sz="1100" b="0" spc="-10" dirty="0">
                <a:latin typeface="Arial"/>
                <a:cs typeface="Arial"/>
              </a:rPr>
              <a:t> </a:t>
            </a:r>
            <a:r>
              <a:rPr lang="sv-SE" sz="1100" b="0" dirty="0">
                <a:latin typeface="Arial"/>
                <a:cs typeface="Arial"/>
              </a:rPr>
              <a:t>är</a:t>
            </a:r>
            <a:r>
              <a:rPr lang="sv-SE" sz="1100" b="0" spc="-25" dirty="0">
                <a:latin typeface="Arial"/>
                <a:cs typeface="Arial"/>
              </a:rPr>
              <a:t> </a:t>
            </a:r>
            <a:r>
              <a:rPr lang="sv-SE" sz="1100" b="0" dirty="0">
                <a:latin typeface="Arial"/>
                <a:cs typeface="Arial"/>
              </a:rPr>
              <a:t>de</a:t>
            </a:r>
            <a:r>
              <a:rPr lang="sv-SE" sz="1100" b="0" spc="-25" dirty="0">
                <a:latin typeface="Arial"/>
                <a:cs typeface="Arial"/>
              </a:rPr>
              <a:t> </a:t>
            </a:r>
            <a:r>
              <a:rPr lang="sv-SE" sz="1100" b="0" dirty="0">
                <a:latin typeface="Arial"/>
                <a:cs typeface="Arial"/>
              </a:rPr>
              <a:t>som</a:t>
            </a:r>
            <a:r>
              <a:rPr lang="sv-SE" sz="1100" b="0" spc="-30" dirty="0">
                <a:latin typeface="Arial"/>
                <a:cs typeface="Arial"/>
              </a:rPr>
              <a:t> </a:t>
            </a:r>
            <a:r>
              <a:rPr lang="sv-SE" sz="1100" b="0" dirty="0">
                <a:latin typeface="Arial"/>
                <a:cs typeface="Arial"/>
              </a:rPr>
              <a:t>redan</a:t>
            </a:r>
            <a:r>
              <a:rPr lang="sv-SE" sz="1100" b="0" spc="-30" dirty="0">
                <a:latin typeface="Arial"/>
                <a:cs typeface="Arial"/>
              </a:rPr>
              <a:t> </a:t>
            </a:r>
            <a:r>
              <a:rPr lang="sv-SE" sz="1100" b="0" dirty="0">
                <a:latin typeface="Arial"/>
                <a:cs typeface="Arial"/>
              </a:rPr>
              <a:t>går</a:t>
            </a:r>
            <a:r>
              <a:rPr lang="sv-SE" sz="1100" b="0" spc="-40" dirty="0">
                <a:latin typeface="Arial"/>
                <a:cs typeface="Arial"/>
              </a:rPr>
              <a:t> </a:t>
            </a:r>
            <a:r>
              <a:rPr lang="sv-SE" sz="1100" b="0" dirty="0">
                <a:latin typeface="Arial"/>
                <a:cs typeface="Arial"/>
              </a:rPr>
              <a:t>på</a:t>
            </a:r>
            <a:r>
              <a:rPr lang="sv-SE" sz="1100" b="0" spc="-10" dirty="0">
                <a:latin typeface="Arial"/>
                <a:cs typeface="Arial"/>
              </a:rPr>
              <a:t> </a:t>
            </a:r>
            <a:r>
              <a:rPr lang="sv-SE" sz="1100" b="0" dirty="0">
                <a:latin typeface="Arial"/>
                <a:cs typeface="Arial"/>
              </a:rPr>
              <a:t>våra</a:t>
            </a:r>
            <a:r>
              <a:rPr lang="sv-SE" sz="1100" b="0" spc="-20" dirty="0">
                <a:latin typeface="Arial"/>
                <a:cs typeface="Arial"/>
              </a:rPr>
              <a:t> </a:t>
            </a:r>
            <a:r>
              <a:rPr lang="sv-SE" sz="1100" b="0" dirty="0">
                <a:latin typeface="Arial"/>
                <a:cs typeface="Arial"/>
              </a:rPr>
              <a:t>matcher.</a:t>
            </a:r>
            <a:r>
              <a:rPr lang="sv-SE" sz="1100" b="0" spc="-55" dirty="0">
                <a:latin typeface="Arial"/>
                <a:cs typeface="Arial"/>
              </a:rPr>
              <a:t> </a:t>
            </a:r>
            <a:r>
              <a:rPr lang="sv-SE" sz="1100" b="0" spc="-10" dirty="0">
                <a:latin typeface="Arial"/>
                <a:cs typeface="Arial"/>
              </a:rPr>
              <a:t>Erfarenheten</a:t>
            </a:r>
            <a:r>
              <a:rPr lang="sv-SE" sz="1100" b="0" spc="-60" dirty="0">
                <a:latin typeface="Arial"/>
                <a:cs typeface="Arial"/>
              </a:rPr>
              <a:t> </a:t>
            </a:r>
            <a:r>
              <a:rPr lang="sv-SE" sz="1100" b="0" dirty="0">
                <a:latin typeface="Arial"/>
                <a:cs typeface="Arial"/>
              </a:rPr>
              <a:t>visar att</a:t>
            </a:r>
            <a:r>
              <a:rPr lang="sv-SE" sz="1100" b="0" spc="-40" dirty="0">
                <a:latin typeface="Arial"/>
                <a:cs typeface="Arial"/>
              </a:rPr>
              <a:t> </a:t>
            </a:r>
            <a:r>
              <a:rPr lang="sv-SE" sz="1100" b="0" dirty="0">
                <a:latin typeface="Arial"/>
                <a:cs typeface="Arial"/>
              </a:rPr>
              <a:t>långt</a:t>
            </a:r>
            <a:r>
              <a:rPr lang="sv-SE" sz="1100" b="0" spc="15" dirty="0">
                <a:latin typeface="Arial"/>
                <a:cs typeface="Arial"/>
              </a:rPr>
              <a:t> </a:t>
            </a:r>
            <a:r>
              <a:rPr lang="sv-SE" sz="1100" b="0" dirty="0">
                <a:latin typeface="Arial"/>
                <a:cs typeface="Arial"/>
              </a:rPr>
              <a:t>ifrån</a:t>
            </a:r>
            <a:r>
              <a:rPr lang="sv-SE" sz="1100" b="0" spc="-45" dirty="0">
                <a:latin typeface="Arial"/>
                <a:cs typeface="Arial"/>
              </a:rPr>
              <a:t> </a:t>
            </a:r>
            <a:r>
              <a:rPr lang="sv-SE" sz="1100" b="0" dirty="0">
                <a:latin typeface="Arial"/>
                <a:cs typeface="Arial"/>
              </a:rPr>
              <a:t>alla går</a:t>
            </a:r>
            <a:r>
              <a:rPr lang="sv-SE" sz="1100" b="0" spc="-35" dirty="0">
                <a:latin typeface="Arial"/>
                <a:cs typeface="Arial"/>
              </a:rPr>
              <a:t> </a:t>
            </a:r>
            <a:r>
              <a:rPr lang="sv-SE" sz="1100" b="0" dirty="0">
                <a:latin typeface="Arial"/>
                <a:cs typeface="Arial"/>
              </a:rPr>
              <a:t>på</a:t>
            </a:r>
            <a:r>
              <a:rPr lang="sv-SE" sz="1100" b="0" spc="-25" dirty="0">
                <a:latin typeface="Arial"/>
                <a:cs typeface="Arial"/>
              </a:rPr>
              <a:t> </a:t>
            </a:r>
            <a:r>
              <a:rPr lang="sv-SE" sz="1100" b="0" dirty="0">
                <a:latin typeface="Arial"/>
                <a:cs typeface="Arial"/>
              </a:rPr>
              <a:t>alla matcher</a:t>
            </a:r>
            <a:r>
              <a:rPr lang="sv-SE" sz="1100" b="0" spc="-50" dirty="0">
                <a:latin typeface="Arial"/>
                <a:cs typeface="Arial"/>
              </a:rPr>
              <a:t> </a:t>
            </a:r>
            <a:r>
              <a:rPr lang="sv-SE" sz="1100" b="0" spc="-25" dirty="0">
                <a:latin typeface="Arial"/>
                <a:cs typeface="Arial"/>
              </a:rPr>
              <a:t>så</a:t>
            </a:r>
            <a:endParaRPr lang="sv-SE" sz="1100" dirty="0">
              <a:latin typeface="Arial"/>
              <a:cs typeface="Arial"/>
            </a:endParaRPr>
          </a:p>
          <a:p>
            <a:pPr marL="650875">
              <a:lnSpc>
                <a:spcPct val="100000"/>
              </a:lnSpc>
              <a:spcBef>
                <a:spcPts val="135"/>
              </a:spcBef>
            </a:pPr>
            <a:r>
              <a:rPr lang="sv-SE" sz="1100" b="0" dirty="0">
                <a:latin typeface="Arial"/>
                <a:cs typeface="Arial"/>
              </a:rPr>
              <a:t>genom</a:t>
            </a:r>
            <a:r>
              <a:rPr lang="sv-SE" sz="1100" b="0" spc="-45" dirty="0">
                <a:latin typeface="Arial"/>
                <a:cs typeface="Arial"/>
              </a:rPr>
              <a:t> </a:t>
            </a:r>
            <a:r>
              <a:rPr lang="sv-SE" sz="1100" b="0" dirty="0">
                <a:latin typeface="Arial"/>
                <a:cs typeface="Arial"/>
              </a:rPr>
              <a:t>att</a:t>
            </a:r>
            <a:r>
              <a:rPr lang="sv-SE" sz="1100" b="0" spc="-40" dirty="0">
                <a:latin typeface="Arial"/>
                <a:cs typeface="Arial"/>
              </a:rPr>
              <a:t> </a:t>
            </a:r>
            <a:r>
              <a:rPr lang="sv-SE" sz="1100" b="0" dirty="0">
                <a:latin typeface="Arial"/>
                <a:cs typeface="Arial"/>
              </a:rPr>
              <a:t>öka</a:t>
            </a:r>
            <a:r>
              <a:rPr lang="sv-SE" sz="1100" b="0" spc="-30" dirty="0">
                <a:latin typeface="Arial"/>
                <a:cs typeface="Arial"/>
              </a:rPr>
              <a:t> </a:t>
            </a:r>
            <a:r>
              <a:rPr lang="sv-SE" sz="1100" b="0" dirty="0">
                <a:latin typeface="Arial"/>
                <a:cs typeface="Arial"/>
              </a:rPr>
              <a:t>besöksfrekvensen</a:t>
            </a:r>
            <a:r>
              <a:rPr lang="sv-SE" sz="1100" b="0" spc="-50" dirty="0">
                <a:latin typeface="Arial"/>
                <a:cs typeface="Arial"/>
              </a:rPr>
              <a:t> </a:t>
            </a:r>
            <a:r>
              <a:rPr lang="sv-SE" sz="1100" b="0" dirty="0">
                <a:latin typeface="Arial"/>
                <a:cs typeface="Arial"/>
              </a:rPr>
              <a:t>hos</a:t>
            </a:r>
            <a:r>
              <a:rPr lang="sv-SE" sz="1100" b="0" spc="-20" dirty="0">
                <a:latin typeface="Arial"/>
                <a:cs typeface="Arial"/>
              </a:rPr>
              <a:t> </a:t>
            </a:r>
            <a:r>
              <a:rPr lang="sv-SE" sz="1100" b="0" dirty="0">
                <a:latin typeface="Arial"/>
                <a:cs typeface="Arial"/>
              </a:rPr>
              <a:t>vår</a:t>
            </a:r>
            <a:r>
              <a:rPr lang="sv-SE" sz="1100" b="0" spc="-20" dirty="0">
                <a:latin typeface="Arial"/>
                <a:cs typeface="Arial"/>
              </a:rPr>
              <a:t> </a:t>
            </a:r>
            <a:r>
              <a:rPr lang="sv-SE" sz="1100" b="0" dirty="0">
                <a:latin typeface="Arial"/>
                <a:cs typeface="Arial"/>
              </a:rPr>
              <a:t>befintliga</a:t>
            </a:r>
            <a:r>
              <a:rPr lang="sv-SE" sz="1100" b="0" spc="-45" dirty="0">
                <a:latin typeface="Arial"/>
                <a:cs typeface="Arial"/>
              </a:rPr>
              <a:t> </a:t>
            </a:r>
            <a:r>
              <a:rPr lang="sv-SE" sz="1100" b="0" dirty="0">
                <a:latin typeface="Arial"/>
                <a:cs typeface="Arial"/>
              </a:rPr>
              <a:t>publik så</a:t>
            </a:r>
            <a:r>
              <a:rPr lang="sv-SE" sz="1100" b="0" spc="-25" dirty="0">
                <a:latin typeface="Arial"/>
                <a:cs typeface="Arial"/>
              </a:rPr>
              <a:t> </a:t>
            </a:r>
            <a:r>
              <a:rPr lang="sv-SE" sz="1100" b="0" dirty="0">
                <a:latin typeface="Arial"/>
                <a:cs typeface="Arial"/>
              </a:rPr>
              <a:t>kommer</a:t>
            </a:r>
            <a:r>
              <a:rPr lang="sv-SE" sz="1100" b="0" spc="-65" dirty="0">
                <a:latin typeface="Arial"/>
                <a:cs typeface="Arial"/>
              </a:rPr>
              <a:t> </a:t>
            </a:r>
            <a:r>
              <a:rPr lang="sv-SE" sz="1100" b="0" dirty="0">
                <a:latin typeface="Arial"/>
                <a:cs typeface="Arial"/>
              </a:rPr>
              <a:t>publiksnittet</a:t>
            </a:r>
            <a:r>
              <a:rPr lang="sv-SE" sz="1100" b="0" spc="-30" dirty="0">
                <a:latin typeface="Arial"/>
                <a:cs typeface="Arial"/>
              </a:rPr>
              <a:t> </a:t>
            </a:r>
            <a:r>
              <a:rPr lang="sv-SE" sz="1100" b="0" dirty="0">
                <a:latin typeface="Arial"/>
                <a:cs typeface="Arial"/>
              </a:rPr>
              <a:t>att</a:t>
            </a:r>
            <a:r>
              <a:rPr lang="sv-SE" sz="1100" b="0" spc="-35" dirty="0">
                <a:latin typeface="Arial"/>
                <a:cs typeface="Arial"/>
              </a:rPr>
              <a:t> </a:t>
            </a:r>
            <a:r>
              <a:rPr lang="sv-SE" sz="1100" b="0" spc="-20" dirty="0">
                <a:latin typeface="Arial"/>
                <a:cs typeface="Arial"/>
              </a:rPr>
              <a:t>öka.</a:t>
            </a:r>
            <a:endParaRPr lang="sv-SE" sz="1100" dirty="0">
              <a:latin typeface="Arial"/>
              <a:cs typeface="Arial"/>
            </a:endParaRPr>
          </a:p>
          <a:p>
            <a:pPr marL="650875" marR="5080" indent="-181610">
              <a:lnSpc>
                <a:spcPct val="110000"/>
              </a:lnSpc>
              <a:spcBef>
                <a:spcPts val="265"/>
              </a:spcBef>
            </a:pPr>
            <a:r>
              <a:rPr lang="sv-SE" sz="1100" b="0" dirty="0">
                <a:latin typeface="Calibri"/>
                <a:cs typeface="Calibri"/>
              </a:rPr>
              <a:t>‒</a:t>
            </a:r>
            <a:r>
              <a:rPr lang="sv-SE" sz="1100" b="0" spc="170" dirty="0">
                <a:latin typeface="Calibri"/>
                <a:cs typeface="Calibri"/>
              </a:rPr>
              <a:t>  </a:t>
            </a:r>
            <a:r>
              <a:rPr lang="sv-SE" sz="1100" b="0" dirty="0">
                <a:latin typeface="Arial"/>
                <a:cs typeface="Arial"/>
              </a:rPr>
              <a:t>Alla</a:t>
            </a:r>
            <a:r>
              <a:rPr lang="sv-SE" sz="1100" b="0" spc="15" dirty="0">
                <a:latin typeface="Arial"/>
                <a:cs typeface="Arial"/>
              </a:rPr>
              <a:t> </a:t>
            </a:r>
            <a:r>
              <a:rPr lang="sv-SE" sz="1100" b="0" dirty="0">
                <a:latin typeface="Arial"/>
                <a:cs typeface="Arial"/>
              </a:rPr>
              <a:t>besökare</a:t>
            </a:r>
            <a:r>
              <a:rPr lang="sv-SE" sz="1100" b="0" spc="-35" dirty="0">
                <a:latin typeface="Arial"/>
                <a:cs typeface="Arial"/>
              </a:rPr>
              <a:t> </a:t>
            </a:r>
            <a:r>
              <a:rPr lang="sv-SE" sz="1100" b="0" dirty="0">
                <a:latin typeface="Arial"/>
                <a:cs typeface="Arial"/>
              </a:rPr>
              <a:t>bör</a:t>
            </a:r>
            <a:r>
              <a:rPr lang="sv-SE" sz="1100" b="0" spc="-10" dirty="0">
                <a:latin typeface="Arial"/>
                <a:cs typeface="Arial"/>
              </a:rPr>
              <a:t> </a:t>
            </a:r>
            <a:r>
              <a:rPr lang="sv-SE" sz="1100" b="0" dirty="0">
                <a:latin typeface="Arial"/>
                <a:cs typeface="Arial"/>
              </a:rPr>
              <a:t>få</a:t>
            </a:r>
            <a:r>
              <a:rPr lang="sv-SE" sz="1100" b="0" spc="-45" dirty="0">
                <a:latin typeface="Arial"/>
                <a:cs typeface="Arial"/>
              </a:rPr>
              <a:t> </a:t>
            </a:r>
            <a:r>
              <a:rPr lang="sv-SE" sz="1100" b="0" dirty="0">
                <a:latin typeface="Arial"/>
                <a:cs typeface="Arial"/>
              </a:rPr>
              <a:t>något</a:t>
            </a:r>
            <a:r>
              <a:rPr lang="sv-SE" sz="1100" b="0" spc="-35" dirty="0">
                <a:latin typeface="Arial"/>
                <a:cs typeface="Arial"/>
              </a:rPr>
              <a:t> </a:t>
            </a:r>
            <a:r>
              <a:rPr lang="sv-SE" sz="1100" b="0" dirty="0">
                <a:latin typeface="Arial"/>
                <a:cs typeface="Arial"/>
              </a:rPr>
              <a:t>erbjudande</a:t>
            </a:r>
            <a:r>
              <a:rPr lang="sv-SE" sz="1100" b="0" spc="-30" dirty="0">
                <a:latin typeface="Arial"/>
                <a:cs typeface="Arial"/>
              </a:rPr>
              <a:t> </a:t>
            </a:r>
            <a:r>
              <a:rPr lang="sv-SE" sz="1100" b="0" dirty="0">
                <a:latin typeface="Arial"/>
                <a:cs typeface="Arial"/>
              </a:rPr>
              <a:t>om</a:t>
            </a:r>
            <a:r>
              <a:rPr lang="sv-SE" sz="1100" b="0" spc="-25" dirty="0">
                <a:latin typeface="Arial"/>
                <a:cs typeface="Arial"/>
              </a:rPr>
              <a:t> </a:t>
            </a:r>
            <a:r>
              <a:rPr lang="sv-SE" sz="1100" b="0" dirty="0">
                <a:latin typeface="Arial"/>
                <a:cs typeface="Arial"/>
              </a:rPr>
              <a:t>att</a:t>
            </a:r>
            <a:r>
              <a:rPr lang="sv-SE" sz="1100" b="0" spc="-30" dirty="0">
                <a:latin typeface="Arial"/>
                <a:cs typeface="Arial"/>
              </a:rPr>
              <a:t> </a:t>
            </a:r>
            <a:r>
              <a:rPr lang="sv-SE" sz="1100" b="0" dirty="0">
                <a:latin typeface="Arial"/>
                <a:cs typeface="Arial"/>
              </a:rPr>
              <a:t>komma</a:t>
            </a:r>
            <a:r>
              <a:rPr lang="sv-SE" sz="1100" b="0" spc="-50" dirty="0">
                <a:latin typeface="Arial"/>
                <a:cs typeface="Arial"/>
              </a:rPr>
              <a:t> </a:t>
            </a:r>
            <a:r>
              <a:rPr lang="sv-SE" sz="1100" b="0" dirty="0">
                <a:latin typeface="Arial"/>
                <a:cs typeface="Arial"/>
              </a:rPr>
              <a:t>på</a:t>
            </a:r>
            <a:r>
              <a:rPr lang="sv-SE" sz="1100" b="0" spc="-15" dirty="0">
                <a:latin typeface="Arial"/>
                <a:cs typeface="Arial"/>
              </a:rPr>
              <a:t> </a:t>
            </a:r>
            <a:r>
              <a:rPr lang="sv-SE" sz="1100" b="0" dirty="0">
                <a:latin typeface="Arial"/>
                <a:cs typeface="Arial"/>
              </a:rPr>
              <a:t>nästa</a:t>
            </a:r>
            <a:r>
              <a:rPr lang="sv-SE" sz="1100" b="0" spc="-30" dirty="0">
                <a:latin typeface="Arial"/>
                <a:cs typeface="Arial"/>
              </a:rPr>
              <a:t> </a:t>
            </a:r>
            <a:r>
              <a:rPr lang="sv-SE" sz="1100" b="0" dirty="0">
                <a:latin typeface="Arial"/>
                <a:cs typeface="Arial"/>
              </a:rPr>
              <a:t>match</a:t>
            </a:r>
            <a:r>
              <a:rPr lang="sv-SE" sz="1100" b="0" spc="-35" dirty="0">
                <a:latin typeface="Arial"/>
                <a:cs typeface="Arial"/>
              </a:rPr>
              <a:t> </a:t>
            </a:r>
            <a:r>
              <a:rPr lang="sv-SE" sz="1100" b="0" dirty="0">
                <a:latin typeface="Arial"/>
                <a:cs typeface="Arial"/>
              </a:rPr>
              <a:t>när</a:t>
            </a:r>
            <a:r>
              <a:rPr lang="sv-SE" sz="1100" b="0" spc="-10" dirty="0">
                <a:latin typeface="Arial"/>
                <a:cs typeface="Arial"/>
              </a:rPr>
              <a:t> </a:t>
            </a:r>
            <a:r>
              <a:rPr lang="sv-SE" sz="1100" b="0" dirty="0">
                <a:latin typeface="Arial"/>
                <a:cs typeface="Arial"/>
              </a:rPr>
              <a:t>de</a:t>
            </a:r>
            <a:r>
              <a:rPr lang="sv-SE" sz="1100" b="0" spc="-15" dirty="0">
                <a:latin typeface="Arial"/>
                <a:cs typeface="Arial"/>
              </a:rPr>
              <a:t> </a:t>
            </a:r>
            <a:r>
              <a:rPr lang="sv-SE" sz="1100" b="0" dirty="0">
                <a:latin typeface="Arial"/>
                <a:cs typeface="Arial"/>
              </a:rPr>
              <a:t>lämnar.</a:t>
            </a:r>
            <a:r>
              <a:rPr lang="sv-SE" sz="1100" b="0" spc="-30" dirty="0">
                <a:latin typeface="Arial"/>
                <a:cs typeface="Arial"/>
              </a:rPr>
              <a:t> </a:t>
            </a:r>
            <a:r>
              <a:rPr lang="sv-SE" sz="1100" b="0" dirty="0">
                <a:latin typeface="Arial"/>
                <a:cs typeface="Arial"/>
              </a:rPr>
              <a:t>Det</a:t>
            </a:r>
            <a:r>
              <a:rPr lang="sv-SE" sz="1100" b="0" spc="-15" dirty="0">
                <a:latin typeface="Arial"/>
                <a:cs typeface="Arial"/>
              </a:rPr>
              <a:t> </a:t>
            </a:r>
            <a:r>
              <a:rPr lang="sv-SE" sz="1100" b="0" dirty="0">
                <a:latin typeface="Arial"/>
                <a:cs typeface="Arial"/>
              </a:rPr>
              <a:t>kan</a:t>
            </a:r>
            <a:r>
              <a:rPr lang="sv-SE" sz="1100" b="0" spc="-40" dirty="0">
                <a:latin typeface="Arial"/>
                <a:cs typeface="Arial"/>
              </a:rPr>
              <a:t> </a:t>
            </a:r>
            <a:r>
              <a:rPr lang="sv-SE" sz="1100" b="0" dirty="0">
                <a:latin typeface="Arial"/>
                <a:cs typeface="Arial"/>
              </a:rPr>
              <a:t>exempelvis</a:t>
            </a:r>
            <a:r>
              <a:rPr lang="sv-SE" sz="1100" b="0" spc="20" dirty="0">
                <a:latin typeface="Arial"/>
                <a:cs typeface="Arial"/>
              </a:rPr>
              <a:t> </a:t>
            </a:r>
            <a:r>
              <a:rPr lang="sv-SE" sz="1100" b="0" dirty="0">
                <a:latin typeface="Arial"/>
                <a:cs typeface="Arial"/>
              </a:rPr>
              <a:t>vara</a:t>
            </a:r>
            <a:r>
              <a:rPr lang="sv-SE" sz="1100" b="0" spc="-15" dirty="0">
                <a:latin typeface="Arial"/>
                <a:cs typeface="Arial"/>
              </a:rPr>
              <a:t> </a:t>
            </a:r>
            <a:r>
              <a:rPr lang="sv-SE" sz="1100" b="0" dirty="0">
                <a:latin typeface="Arial"/>
                <a:cs typeface="Arial"/>
              </a:rPr>
              <a:t>ett</a:t>
            </a:r>
            <a:r>
              <a:rPr lang="sv-SE" sz="1100" b="0" spc="-30" dirty="0">
                <a:latin typeface="Arial"/>
                <a:cs typeface="Arial"/>
              </a:rPr>
              <a:t> </a:t>
            </a:r>
            <a:r>
              <a:rPr lang="sv-SE" sz="1100" b="0" dirty="0">
                <a:latin typeface="Arial"/>
                <a:cs typeface="Arial"/>
              </a:rPr>
              <a:t>”tack</a:t>
            </a:r>
            <a:r>
              <a:rPr lang="sv-SE" sz="1100" b="0" spc="-40" dirty="0">
                <a:latin typeface="Arial"/>
                <a:cs typeface="Arial"/>
              </a:rPr>
              <a:t> </a:t>
            </a:r>
            <a:r>
              <a:rPr lang="sv-SE" sz="1100" b="0" dirty="0">
                <a:latin typeface="Arial"/>
                <a:cs typeface="Arial"/>
              </a:rPr>
              <a:t>för</a:t>
            </a:r>
            <a:r>
              <a:rPr lang="sv-SE" sz="1100" b="0" spc="-50" dirty="0">
                <a:latin typeface="Arial"/>
                <a:cs typeface="Arial"/>
              </a:rPr>
              <a:t> </a:t>
            </a:r>
            <a:r>
              <a:rPr lang="sv-SE" sz="1100" b="0" dirty="0">
                <a:latin typeface="Arial"/>
                <a:cs typeface="Arial"/>
              </a:rPr>
              <a:t>att</a:t>
            </a:r>
            <a:r>
              <a:rPr lang="sv-SE" sz="1100" b="0" spc="-30" dirty="0">
                <a:latin typeface="Arial"/>
                <a:cs typeface="Arial"/>
              </a:rPr>
              <a:t> </a:t>
            </a:r>
            <a:r>
              <a:rPr lang="sv-SE" sz="1100" b="0" dirty="0">
                <a:latin typeface="Arial"/>
                <a:cs typeface="Arial"/>
              </a:rPr>
              <a:t>du</a:t>
            </a:r>
            <a:r>
              <a:rPr lang="sv-SE" sz="1100" b="0" spc="15" dirty="0">
                <a:latin typeface="Arial"/>
                <a:cs typeface="Arial"/>
              </a:rPr>
              <a:t> </a:t>
            </a:r>
            <a:r>
              <a:rPr lang="sv-SE" sz="1100" b="0" dirty="0">
                <a:latin typeface="Arial"/>
                <a:cs typeface="Arial"/>
              </a:rPr>
              <a:t>kom</a:t>
            </a:r>
            <a:r>
              <a:rPr lang="sv-SE" sz="1100" b="0" spc="-35" dirty="0">
                <a:latin typeface="Arial"/>
                <a:cs typeface="Arial"/>
              </a:rPr>
              <a:t> </a:t>
            </a:r>
            <a:r>
              <a:rPr lang="sv-SE" sz="1100" b="0" dirty="0">
                <a:latin typeface="Arial"/>
                <a:cs typeface="Arial"/>
              </a:rPr>
              <a:t>–</a:t>
            </a:r>
            <a:r>
              <a:rPr lang="sv-SE" sz="1100" b="0" spc="-15" dirty="0">
                <a:latin typeface="Arial"/>
                <a:cs typeface="Arial"/>
              </a:rPr>
              <a:t> </a:t>
            </a:r>
            <a:r>
              <a:rPr lang="sv-SE" sz="1100" b="0" dirty="0">
                <a:latin typeface="Arial"/>
                <a:cs typeface="Arial"/>
              </a:rPr>
              <a:t>du</a:t>
            </a:r>
            <a:r>
              <a:rPr lang="sv-SE" sz="1100" b="0" spc="-20" dirty="0">
                <a:latin typeface="Arial"/>
                <a:cs typeface="Arial"/>
              </a:rPr>
              <a:t> </a:t>
            </a:r>
            <a:r>
              <a:rPr lang="sv-SE" sz="1100" b="0" dirty="0">
                <a:latin typeface="Arial"/>
                <a:cs typeface="Arial"/>
              </a:rPr>
              <a:t>får</a:t>
            </a:r>
            <a:r>
              <a:rPr lang="sv-SE" sz="1100" b="0" spc="-35" dirty="0">
                <a:latin typeface="Arial"/>
                <a:cs typeface="Arial"/>
              </a:rPr>
              <a:t> </a:t>
            </a:r>
            <a:r>
              <a:rPr lang="sv-SE" sz="1100" b="0" dirty="0">
                <a:latin typeface="Arial"/>
                <a:cs typeface="Arial"/>
              </a:rPr>
              <a:t>ta</a:t>
            </a:r>
            <a:r>
              <a:rPr lang="sv-SE" sz="1100" b="0" spc="-25" dirty="0">
                <a:latin typeface="Arial"/>
                <a:cs typeface="Arial"/>
              </a:rPr>
              <a:t> </a:t>
            </a:r>
            <a:r>
              <a:rPr lang="sv-SE" sz="1100" b="0" dirty="0">
                <a:latin typeface="Arial"/>
                <a:cs typeface="Arial"/>
              </a:rPr>
              <a:t>med</a:t>
            </a:r>
            <a:r>
              <a:rPr lang="sv-SE" sz="1100" b="0" spc="-30" dirty="0">
                <a:latin typeface="Arial"/>
                <a:cs typeface="Arial"/>
              </a:rPr>
              <a:t> </a:t>
            </a:r>
            <a:r>
              <a:rPr lang="sv-SE" sz="1100" b="0" dirty="0">
                <a:latin typeface="Arial"/>
                <a:cs typeface="Arial"/>
              </a:rPr>
              <a:t>en</a:t>
            </a:r>
            <a:r>
              <a:rPr lang="sv-SE" sz="1100" b="0" spc="-15" dirty="0">
                <a:latin typeface="Arial"/>
                <a:cs typeface="Arial"/>
              </a:rPr>
              <a:t> </a:t>
            </a:r>
            <a:r>
              <a:rPr lang="sv-SE" sz="1100" b="0" spc="-10" dirty="0">
                <a:latin typeface="Arial"/>
                <a:cs typeface="Arial"/>
              </a:rPr>
              <a:t>kompis </a:t>
            </a:r>
            <a:r>
              <a:rPr lang="sv-SE" sz="1100" b="0" dirty="0">
                <a:latin typeface="Arial"/>
                <a:cs typeface="Arial"/>
              </a:rPr>
              <a:t>för</a:t>
            </a:r>
            <a:r>
              <a:rPr lang="sv-SE" sz="1100" b="0" spc="-60" dirty="0">
                <a:latin typeface="Arial"/>
                <a:cs typeface="Arial"/>
              </a:rPr>
              <a:t> </a:t>
            </a:r>
            <a:r>
              <a:rPr lang="sv-SE" sz="1100" b="0" dirty="0">
                <a:latin typeface="Arial"/>
                <a:cs typeface="Arial"/>
              </a:rPr>
              <a:t>halva</a:t>
            </a:r>
            <a:r>
              <a:rPr lang="sv-SE" sz="1100" b="0" spc="5" dirty="0">
                <a:latin typeface="Arial"/>
                <a:cs typeface="Arial"/>
              </a:rPr>
              <a:t> </a:t>
            </a:r>
            <a:r>
              <a:rPr lang="sv-SE" sz="1100" b="0" dirty="0">
                <a:latin typeface="Arial"/>
                <a:cs typeface="Arial"/>
              </a:rPr>
              <a:t>priset</a:t>
            </a:r>
            <a:r>
              <a:rPr lang="sv-SE" sz="1100" b="0" spc="-25" dirty="0">
                <a:latin typeface="Arial"/>
                <a:cs typeface="Arial"/>
              </a:rPr>
              <a:t> </a:t>
            </a:r>
            <a:r>
              <a:rPr lang="sv-SE" sz="1100" b="0" dirty="0">
                <a:latin typeface="Arial"/>
                <a:cs typeface="Arial"/>
              </a:rPr>
              <a:t>till</a:t>
            </a:r>
            <a:r>
              <a:rPr lang="sv-SE" sz="1100" b="0" spc="-10" dirty="0">
                <a:latin typeface="Arial"/>
                <a:cs typeface="Arial"/>
              </a:rPr>
              <a:t> </a:t>
            </a:r>
            <a:r>
              <a:rPr lang="sv-SE" sz="1100" b="0" dirty="0">
                <a:latin typeface="Arial"/>
                <a:cs typeface="Arial"/>
              </a:rPr>
              <a:t>nästa</a:t>
            </a:r>
            <a:r>
              <a:rPr lang="sv-SE" sz="1100" b="0" spc="-25" dirty="0">
                <a:latin typeface="Arial"/>
                <a:cs typeface="Arial"/>
              </a:rPr>
              <a:t> </a:t>
            </a:r>
            <a:r>
              <a:rPr lang="sv-SE" sz="1100" b="0" dirty="0">
                <a:latin typeface="Arial"/>
                <a:cs typeface="Arial"/>
              </a:rPr>
              <a:t>match”.</a:t>
            </a:r>
            <a:r>
              <a:rPr lang="sv-SE" sz="1100" b="0" spc="-50" dirty="0">
                <a:latin typeface="Arial"/>
                <a:cs typeface="Arial"/>
              </a:rPr>
              <a:t> </a:t>
            </a:r>
            <a:r>
              <a:rPr lang="sv-SE" sz="1100" b="0" dirty="0">
                <a:latin typeface="Arial"/>
                <a:cs typeface="Arial"/>
              </a:rPr>
              <a:t>Det</a:t>
            </a:r>
            <a:r>
              <a:rPr lang="sv-SE" sz="1100" b="0" spc="-25" dirty="0">
                <a:latin typeface="Arial"/>
                <a:cs typeface="Arial"/>
              </a:rPr>
              <a:t> </a:t>
            </a:r>
            <a:r>
              <a:rPr lang="sv-SE" sz="1100" b="0" dirty="0">
                <a:latin typeface="Arial"/>
                <a:cs typeface="Arial"/>
              </a:rPr>
              <a:t>kan</a:t>
            </a:r>
            <a:r>
              <a:rPr lang="sv-SE" sz="1100" b="0" spc="-30" dirty="0">
                <a:latin typeface="Arial"/>
                <a:cs typeface="Arial"/>
              </a:rPr>
              <a:t> </a:t>
            </a:r>
            <a:r>
              <a:rPr lang="sv-SE" sz="1100" b="0" dirty="0">
                <a:latin typeface="Arial"/>
                <a:cs typeface="Arial"/>
              </a:rPr>
              <a:t>också</a:t>
            </a:r>
            <a:r>
              <a:rPr lang="sv-SE" sz="1100" b="0" spc="-30" dirty="0">
                <a:latin typeface="Arial"/>
                <a:cs typeface="Arial"/>
              </a:rPr>
              <a:t> </a:t>
            </a:r>
            <a:r>
              <a:rPr lang="sv-SE" sz="1100" b="0" dirty="0">
                <a:latin typeface="Arial"/>
                <a:cs typeface="Arial"/>
              </a:rPr>
              <a:t>vara</a:t>
            </a:r>
            <a:r>
              <a:rPr lang="sv-SE" sz="1100" b="0" spc="-20" dirty="0">
                <a:latin typeface="Arial"/>
                <a:cs typeface="Arial"/>
              </a:rPr>
              <a:t> </a:t>
            </a:r>
            <a:r>
              <a:rPr lang="sv-SE" sz="1100" b="0" dirty="0">
                <a:latin typeface="Arial"/>
                <a:cs typeface="Arial"/>
              </a:rPr>
              <a:t>ett</a:t>
            </a:r>
            <a:r>
              <a:rPr lang="sv-SE" sz="1100" b="0" spc="-30" dirty="0">
                <a:latin typeface="Arial"/>
                <a:cs typeface="Arial"/>
              </a:rPr>
              <a:t> </a:t>
            </a:r>
            <a:r>
              <a:rPr lang="sv-SE" sz="1100" b="0" dirty="0">
                <a:latin typeface="Arial"/>
                <a:cs typeface="Arial"/>
              </a:rPr>
              <a:t>erbjudande</a:t>
            </a:r>
            <a:r>
              <a:rPr lang="sv-SE" sz="1100" b="0" spc="-35" dirty="0">
                <a:latin typeface="Arial"/>
                <a:cs typeface="Arial"/>
              </a:rPr>
              <a:t> </a:t>
            </a:r>
            <a:r>
              <a:rPr lang="sv-SE" sz="1100" b="0" dirty="0">
                <a:latin typeface="Arial"/>
                <a:cs typeface="Arial"/>
              </a:rPr>
              <a:t>om</a:t>
            </a:r>
            <a:r>
              <a:rPr lang="sv-SE" sz="1100" b="0" spc="-30" dirty="0">
                <a:latin typeface="Arial"/>
                <a:cs typeface="Arial"/>
              </a:rPr>
              <a:t> </a:t>
            </a:r>
            <a:r>
              <a:rPr lang="sv-SE" sz="1100" b="0" dirty="0">
                <a:latin typeface="Arial"/>
                <a:cs typeface="Arial"/>
              </a:rPr>
              <a:t>att</a:t>
            </a:r>
            <a:r>
              <a:rPr lang="sv-SE" sz="1100" b="0" spc="-20" dirty="0">
                <a:latin typeface="Arial"/>
                <a:cs typeface="Arial"/>
              </a:rPr>
              <a:t> </a:t>
            </a:r>
            <a:r>
              <a:rPr lang="sv-SE" sz="1100" b="0" dirty="0">
                <a:latin typeface="Arial"/>
                <a:cs typeface="Arial"/>
              </a:rPr>
              <a:t>de</a:t>
            </a:r>
            <a:r>
              <a:rPr lang="sv-SE" sz="1100" b="0" spc="-15" dirty="0">
                <a:latin typeface="Arial"/>
                <a:cs typeface="Arial"/>
              </a:rPr>
              <a:t> </a:t>
            </a:r>
            <a:r>
              <a:rPr lang="sv-SE" sz="1100" b="0" dirty="0">
                <a:latin typeface="Arial"/>
                <a:cs typeface="Arial"/>
              </a:rPr>
              <a:t>får</a:t>
            </a:r>
            <a:r>
              <a:rPr lang="sv-SE" sz="1100" b="0" spc="-50" dirty="0">
                <a:latin typeface="Arial"/>
                <a:cs typeface="Arial"/>
              </a:rPr>
              <a:t> </a:t>
            </a:r>
            <a:r>
              <a:rPr lang="sv-SE" sz="1100" b="0" dirty="0">
                <a:latin typeface="Arial"/>
                <a:cs typeface="Arial"/>
              </a:rPr>
              <a:t>en</a:t>
            </a:r>
            <a:r>
              <a:rPr lang="sv-SE" sz="1100" b="0" spc="-20" dirty="0">
                <a:latin typeface="Arial"/>
                <a:cs typeface="Arial"/>
              </a:rPr>
              <a:t> </a:t>
            </a:r>
            <a:r>
              <a:rPr lang="sv-SE" sz="1100" b="0" dirty="0">
                <a:latin typeface="Arial"/>
                <a:cs typeface="Arial"/>
              </a:rPr>
              <a:t>halsduk</a:t>
            </a:r>
            <a:r>
              <a:rPr lang="sv-SE" sz="1100" b="0" spc="300" dirty="0">
                <a:latin typeface="Arial"/>
                <a:cs typeface="Arial"/>
              </a:rPr>
              <a:t> </a:t>
            </a:r>
            <a:r>
              <a:rPr lang="sv-SE" sz="1100" b="0" dirty="0">
                <a:latin typeface="Arial"/>
                <a:cs typeface="Arial"/>
              </a:rPr>
              <a:t>på</a:t>
            </a:r>
            <a:r>
              <a:rPr lang="sv-SE" sz="1100" b="0" spc="-35" dirty="0">
                <a:latin typeface="Arial"/>
                <a:cs typeface="Arial"/>
              </a:rPr>
              <a:t> </a:t>
            </a:r>
            <a:r>
              <a:rPr lang="sv-SE" sz="1100" b="0" dirty="0">
                <a:latin typeface="Arial"/>
                <a:cs typeface="Arial"/>
              </a:rPr>
              <a:t>köpet</a:t>
            </a:r>
            <a:r>
              <a:rPr lang="sv-SE" sz="1100" b="0" spc="-40" dirty="0">
                <a:latin typeface="Arial"/>
                <a:cs typeface="Arial"/>
              </a:rPr>
              <a:t> </a:t>
            </a:r>
            <a:r>
              <a:rPr lang="sv-SE" sz="1100" b="0" dirty="0">
                <a:latin typeface="Arial"/>
                <a:cs typeface="Arial"/>
              </a:rPr>
              <a:t>om</a:t>
            </a:r>
            <a:r>
              <a:rPr lang="sv-SE" sz="1100" b="0" spc="-25" dirty="0">
                <a:latin typeface="Arial"/>
                <a:cs typeface="Arial"/>
              </a:rPr>
              <a:t> </a:t>
            </a:r>
            <a:r>
              <a:rPr lang="sv-SE" sz="1100" b="0" dirty="0">
                <a:latin typeface="Arial"/>
                <a:cs typeface="Arial"/>
              </a:rPr>
              <a:t>de</a:t>
            </a:r>
            <a:r>
              <a:rPr lang="sv-SE" sz="1100" b="0" spc="-20" dirty="0">
                <a:latin typeface="Arial"/>
                <a:cs typeface="Arial"/>
              </a:rPr>
              <a:t> </a:t>
            </a:r>
            <a:r>
              <a:rPr lang="sv-SE" sz="1100" b="0" dirty="0">
                <a:latin typeface="Arial"/>
                <a:cs typeface="Arial"/>
              </a:rPr>
              <a:t>köper</a:t>
            </a:r>
            <a:r>
              <a:rPr lang="sv-SE" sz="1100" b="0" spc="-40" dirty="0">
                <a:latin typeface="Arial"/>
                <a:cs typeface="Arial"/>
              </a:rPr>
              <a:t> </a:t>
            </a:r>
            <a:r>
              <a:rPr lang="sv-SE" sz="1100" b="0" dirty="0">
                <a:latin typeface="Arial"/>
                <a:cs typeface="Arial"/>
              </a:rPr>
              <a:t>biljett</a:t>
            </a:r>
            <a:r>
              <a:rPr lang="sv-SE" sz="1100" b="0" spc="15" dirty="0">
                <a:latin typeface="Arial"/>
                <a:cs typeface="Arial"/>
              </a:rPr>
              <a:t> </a:t>
            </a:r>
            <a:r>
              <a:rPr lang="sv-SE" sz="1100" b="0" dirty="0">
                <a:latin typeface="Arial"/>
                <a:cs typeface="Arial"/>
              </a:rPr>
              <a:t>till</a:t>
            </a:r>
            <a:r>
              <a:rPr lang="sv-SE" sz="1100" b="0" spc="-10" dirty="0">
                <a:latin typeface="Arial"/>
                <a:cs typeface="Arial"/>
              </a:rPr>
              <a:t> </a:t>
            </a:r>
            <a:r>
              <a:rPr lang="sv-SE" sz="1100" b="0" dirty="0">
                <a:latin typeface="Arial"/>
                <a:cs typeface="Arial"/>
              </a:rPr>
              <a:t>nästa</a:t>
            </a:r>
            <a:r>
              <a:rPr lang="sv-SE" sz="1100" b="0" spc="-25" dirty="0">
                <a:latin typeface="Arial"/>
                <a:cs typeface="Arial"/>
              </a:rPr>
              <a:t> </a:t>
            </a:r>
            <a:r>
              <a:rPr lang="sv-SE" sz="1100" b="0" dirty="0">
                <a:latin typeface="Arial"/>
                <a:cs typeface="Arial"/>
              </a:rPr>
              <a:t>match</a:t>
            </a:r>
            <a:r>
              <a:rPr lang="sv-SE" sz="1100" b="0" spc="-40" dirty="0">
                <a:latin typeface="Arial"/>
                <a:cs typeface="Arial"/>
              </a:rPr>
              <a:t> </a:t>
            </a:r>
            <a:r>
              <a:rPr lang="sv-SE" sz="1100" b="0" dirty="0">
                <a:latin typeface="Arial"/>
                <a:cs typeface="Arial"/>
              </a:rPr>
              <a:t>inom</a:t>
            </a:r>
            <a:r>
              <a:rPr lang="sv-SE" sz="1100" b="0" spc="-15" dirty="0">
                <a:latin typeface="Arial"/>
                <a:cs typeface="Arial"/>
              </a:rPr>
              <a:t> </a:t>
            </a:r>
            <a:r>
              <a:rPr lang="sv-SE" sz="1100" b="0" dirty="0">
                <a:latin typeface="Arial"/>
                <a:cs typeface="Arial"/>
              </a:rPr>
              <a:t>24</a:t>
            </a:r>
            <a:r>
              <a:rPr lang="sv-SE" sz="1100" b="0" spc="-15" dirty="0">
                <a:latin typeface="Arial"/>
                <a:cs typeface="Arial"/>
              </a:rPr>
              <a:t> </a:t>
            </a:r>
            <a:r>
              <a:rPr lang="sv-SE" sz="1100" b="0" spc="-25" dirty="0">
                <a:latin typeface="Arial"/>
                <a:cs typeface="Arial"/>
              </a:rPr>
              <a:t>h.</a:t>
            </a:r>
            <a:endParaRPr lang="sv-SE" sz="1100" dirty="0">
              <a:latin typeface="Arial"/>
              <a:cs typeface="Arial"/>
            </a:endParaRPr>
          </a:p>
          <a:p>
            <a:pPr marL="469900">
              <a:lnSpc>
                <a:spcPct val="100000"/>
              </a:lnSpc>
              <a:spcBef>
                <a:spcPts val="395"/>
              </a:spcBef>
            </a:pPr>
            <a:r>
              <a:rPr lang="sv-SE" sz="1100" b="0" dirty="0">
                <a:latin typeface="Calibri"/>
                <a:cs typeface="Calibri"/>
              </a:rPr>
              <a:t>‒</a:t>
            </a:r>
            <a:r>
              <a:rPr lang="sv-SE" sz="1100" b="0" spc="165" dirty="0">
                <a:latin typeface="Calibri"/>
                <a:cs typeface="Calibri"/>
              </a:rPr>
              <a:t>  </a:t>
            </a:r>
            <a:r>
              <a:rPr lang="sv-SE" sz="1100" i="1" dirty="0">
                <a:latin typeface="Arial"/>
                <a:cs typeface="Arial"/>
              </a:rPr>
              <a:t>Aktivitet:</a:t>
            </a:r>
            <a:r>
              <a:rPr lang="sv-SE" sz="1100" i="1" spc="-45" dirty="0">
                <a:latin typeface="Arial"/>
                <a:cs typeface="Arial"/>
              </a:rPr>
              <a:t> </a:t>
            </a:r>
            <a:r>
              <a:rPr lang="sv-SE" sz="1100" i="1" dirty="0">
                <a:latin typeface="Arial"/>
                <a:cs typeface="Arial"/>
              </a:rPr>
              <a:t>På</a:t>
            </a:r>
            <a:r>
              <a:rPr lang="sv-SE" sz="1100" i="1" spc="-20" dirty="0">
                <a:latin typeface="Arial"/>
                <a:cs typeface="Arial"/>
              </a:rPr>
              <a:t> </a:t>
            </a:r>
            <a:r>
              <a:rPr lang="sv-SE" sz="1100" i="1" dirty="0">
                <a:latin typeface="Arial"/>
                <a:cs typeface="Arial"/>
              </a:rPr>
              <a:t>nivå</a:t>
            </a:r>
            <a:r>
              <a:rPr lang="sv-SE" sz="1100" i="1" spc="-30" dirty="0">
                <a:latin typeface="Arial"/>
                <a:cs typeface="Arial"/>
              </a:rPr>
              <a:t> </a:t>
            </a:r>
            <a:r>
              <a:rPr lang="sv-SE" sz="1100" i="1" dirty="0">
                <a:latin typeface="Arial"/>
                <a:cs typeface="Arial"/>
              </a:rPr>
              <a:t>2</a:t>
            </a:r>
            <a:r>
              <a:rPr lang="sv-SE" sz="1100" i="1" spc="-20" dirty="0">
                <a:latin typeface="Arial"/>
                <a:cs typeface="Arial"/>
              </a:rPr>
              <a:t> </a:t>
            </a:r>
            <a:r>
              <a:rPr lang="sv-SE" sz="1100" i="1" dirty="0">
                <a:latin typeface="Arial"/>
                <a:cs typeface="Arial"/>
              </a:rPr>
              <a:t>har</a:t>
            </a:r>
            <a:r>
              <a:rPr lang="sv-SE" sz="1100" i="1" spc="-15" dirty="0">
                <a:latin typeface="Arial"/>
                <a:cs typeface="Arial"/>
              </a:rPr>
              <a:t> </a:t>
            </a:r>
            <a:r>
              <a:rPr lang="sv-SE" sz="1100" i="1" dirty="0">
                <a:latin typeface="Arial"/>
                <a:cs typeface="Arial"/>
              </a:rPr>
              <a:t>vi</a:t>
            </a:r>
            <a:r>
              <a:rPr lang="sv-SE" sz="1100" i="1" spc="-25" dirty="0">
                <a:latin typeface="Arial"/>
                <a:cs typeface="Arial"/>
              </a:rPr>
              <a:t> </a:t>
            </a:r>
            <a:r>
              <a:rPr lang="sv-SE" sz="1100" i="1" dirty="0">
                <a:latin typeface="Arial"/>
                <a:cs typeface="Arial"/>
              </a:rPr>
              <a:t>konkreta</a:t>
            </a:r>
            <a:r>
              <a:rPr lang="sv-SE" sz="1100" i="1" spc="-20" dirty="0">
                <a:latin typeface="Arial"/>
                <a:cs typeface="Arial"/>
              </a:rPr>
              <a:t> </a:t>
            </a:r>
            <a:r>
              <a:rPr lang="sv-SE" sz="1100" i="1" dirty="0">
                <a:latin typeface="Arial"/>
                <a:cs typeface="Arial"/>
              </a:rPr>
              <a:t>erbjudanden</a:t>
            </a:r>
            <a:r>
              <a:rPr lang="sv-SE" sz="1100" i="1" spc="-20" dirty="0">
                <a:latin typeface="Arial"/>
                <a:cs typeface="Arial"/>
              </a:rPr>
              <a:t> </a:t>
            </a:r>
            <a:r>
              <a:rPr lang="sv-SE" sz="1100" i="1" dirty="0">
                <a:latin typeface="Arial"/>
                <a:cs typeface="Arial"/>
              </a:rPr>
              <a:t>för</a:t>
            </a:r>
            <a:r>
              <a:rPr lang="sv-SE" sz="1100" i="1" spc="-35" dirty="0">
                <a:latin typeface="Arial"/>
                <a:cs typeface="Arial"/>
              </a:rPr>
              <a:t> </a:t>
            </a:r>
            <a:r>
              <a:rPr lang="sv-SE" sz="1100" i="1" dirty="0">
                <a:latin typeface="Arial"/>
                <a:cs typeface="Arial"/>
              </a:rPr>
              <a:t>vår</a:t>
            </a:r>
            <a:r>
              <a:rPr lang="sv-SE" sz="1100" i="1" spc="-20" dirty="0">
                <a:latin typeface="Arial"/>
                <a:cs typeface="Arial"/>
              </a:rPr>
              <a:t> </a:t>
            </a:r>
            <a:r>
              <a:rPr lang="sv-SE" sz="1100" i="1" dirty="0">
                <a:latin typeface="Arial"/>
                <a:cs typeface="Arial"/>
              </a:rPr>
              <a:t>befintliga</a:t>
            </a:r>
            <a:r>
              <a:rPr lang="sv-SE" sz="1100" i="1" spc="-55" dirty="0">
                <a:latin typeface="Arial"/>
                <a:cs typeface="Arial"/>
              </a:rPr>
              <a:t> </a:t>
            </a:r>
            <a:r>
              <a:rPr lang="sv-SE" sz="1100" i="1" spc="-10" dirty="0">
                <a:latin typeface="Arial"/>
                <a:cs typeface="Arial"/>
              </a:rPr>
              <a:t>publik.</a:t>
            </a:r>
            <a:endParaRPr lang="sv-SE" sz="1100" dirty="0">
              <a:latin typeface="Arial"/>
              <a:cs typeface="Arial"/>
            </a:endParaRPr>
          </a:p>
          <a:p>
            <a:pPr marL="193675" indent="-180975">
              <a:lnSpc>
                <a:spcPct val="100000"/>
              </a:lnSpc>
              <a:spcBef>
                <a:spcPts val="434"/>
              </a:spcBef>
              <a:buFont typeface="Arial"/>
              <a:buChar char="•"/>
              <a:tabLst>
                <a:tab pos="193675" algn="l"/>
              </a:tabLst>
            </a:pPr>
            <a:endParaRPr lang="sv-SE" sz="1300" dirty="0"/>
          </a:p>
          <a:p>
            <a:pPr marL="193675" indent="-180975">
              <a:lnSpc>
                <a:spcPct val="100000"/>
              </a:lnSpc>
              <a:spcBef>
                <a:spcPts val="434"/>
              </a:spcBef>
              <a:buFont typeface="Arial"/>
              <a:buChar char="•"/>
              <a:tabLst>
                <a:tab pos="193675" algn="l"/>
              </a:tabLst>
            </a:pPr>
            <a:r>
              <a:rPr dirty="0"/>
              <a:t>Give</a:t>
            </a:r>
            <a:r>
              <a:rPr spc="-20" dirty="0"/>
              <a:t> away</a:t>
            </a:r>
            <a:endParaRPr dirty="0"/>
          </a:p>
          <a:p>
            <a:pPr marL="469900">
              <a:lnSpc>
                <a:spcPct val="100000"/>
              </a:lnSpc>
              <a:spcBef>
                <a:spcPts val="430"/>
              </a:spcBef>
            </a:pPr>
            <a:r>
              <a:rPr sz="1100" b="0" dirty="0">
                <a:latin typeface="Calibri"/>
                <a:cs typeface="Calibri"/>
              </a:rPr>
              <a:t>‒</a:t>
            </a:r>
            <a:r>
              <a:rPr sz="1100" b="0" spc="175" dirty="0">
                <a:latin typeface="Calibri"/>
                <a:cs typeface="Calibri"/>
              </a:rPr>
              <a:t>  </a:t>
            </a:r>
            <a:r>
              <a:rPr sz="1100" b="0" dirty="0">
                <a:latin typeface="Arial"/>
                <a:cs typeface="Arial"/>
              </a:rPr>
              <a:t>Publiken</a:t>
            </a:r>
            <a:r>
              <a:rPr sz="1100" b="0" spc="-5" dirty="0">
                <a:latin typeface="Arial"/>
                <a:cs typeface="Arial"/>
              </a:rPr>
              <a:t> </a:t>
            </a:r>
            <a:r>
              <a:rPr sz="1100" b="0" dirty="0">
                <a:latin typeface="Arial"/>
                <a:cs typeface="Arial"/>
              </a:rPr>
              <a:t>ska</a:t>
            </a:r>
            <a:r>
              <a:rPr sz="1100" b="0" spc="-25" dirty="0">
                <a:latin typeface="Arial"/>
                <a:cs typeface="Arial"/>
              </a:rPr>
              <a:t> </a:t>
            </a:r>
            <a:r>
              <a:rPr sz="1100" b="0" dirty="0">
                <a:latin typeface="Arial"/>
                <a:cs typeface="Arial"/>
              </a:rPr>
              <a:t>helst</a:t>
            </a:r>
            <a:r>
              <a:rPr sz="1100" b="0" spc="-10" dirty="0">
                <a:latin typeface="Arial"/>
                <a:cs typeface="Arial"/>
              </a:rPr>
              <a:t> </a:t>
            </a:r>
            <a:r>
              <a:rPr sz="1100" b="0" dirty="0">
                <a:latin typeface="Arial"/>
                <a:cs typeface="Arial"/>
              </a:rPr>
              <a:t>få</a:t>
            </a:r>
            <a:r>
              <a:rPr sz="1100" b="0" spc="-40" dirty="0">
                <a:latin typeface="Arial"/>
                <a:cs typeface="Arial"/>
              </a:rPr>
              <a:t> </a:t>
            </a:r>
            <a:r>
              <a:rPr sz="1100" b="0" dirty="0">
                <a:latin typeface="Arial"/>
                <a:cs typeface="Arial"/>
              </a:rPr>
              <a:t>med</a:t>
            </a:r>
            <a:r>
              <a:rPr sz="1100" b="0" spc="-30" dirty="0">
                <a:latin typeface="Arial"/>
                <a:cs typeface="Arial"/>
              </a:rPr>
              <a:t> </a:t>
            </a:r>
            <a:r>
              <a:rPr sz="1100" b="0" dirty="0">
                <a:latin typeface="Arial"/>
                <a:cs typeface="Arial"/>
              </a:rPr>
              <a:t>sig</a:t>
            </a:r>
            <a:r>
              <a:rPr sz="1100" b="0" spc="-15" dirty="0">
                <a:latin typeface="Arial"/>
                <a:cs typeface="Arial"/>
              </a:rPr>
              <a:t> </a:t>
            </a:r>
            <a:r>
              <a:rPr sz="1100" b="0" dirty="0">
                <a:latin typeface="Arial"/>
                <a:cs typeface="Arial"/>
              </a:rPr>
              <a:t>något</a:t>
            </a:r>
            <a:r>
              <a:rPr sz="1100" b="0" spc="-20" dirty="0">
                <a:latin typeface="Arial"/>
                <a:cs typeface="Arial"/>
              </a:rPr>
              <a:t> </a:t>
            </a:r>
            <a:r>
              <a:rPr sz="1100" b="0" dirty="0">
                <a:latin typeface="Arial"/>
                <a:cs typeface="Arial"/>
              </a:rPr>
              <a:t>fysiskt</a:t>
            </a:r>
            <a:r>
              <a:rPr sz="1100" b="0" spc="-45" dirty="0">
                <a:latin typeface="Arial"/>
                <a:cs typeface="Arial"/>
              </a:rPr>
              <a:t> </a:t>
            </a:r>
            <a:r>
              <a:rPr sz="1100" b="0" dirty="0">
                <a:latin typeface="Arial"/>
                <a:cs typeface="Arial"/>
              </a:rPr>
              <a:t>från</a:t>
            </a:r>
            <a:r>
              <a:rPr sz="1100" b="0" spc="-55" dirty="0">
                <a:latin typeface="Arial"/>
                <a:cs typeface="Arial"/>
              </a:rPr>
              <a:t> </a:t>
            </a:r>
            <a:r>
              <a:rPr sz="1100" b="0" dirty="0">
                <a:latin typeface="Arial"/>
                <a:cs typeface="Arial"/>
              </a:rPr>
              <a:t>arena</a:t>
            </a:r>
            <a:r>
              <a:rPr sz="1100" b="0" spc="-30" dirty="0">
                <a:latin typeface="Arial"/>
                <a:cs typeface="Arial"/>
              </a:rPr>
              <a:t> </a:t>
            </a:r>
            <a:r>
              <a:rPr sz="1100" b="0" dirty="0">
                <a:latin typeface="Arial"/>
                <a:cs typeface="Arial"/>
              </a:rPr>
              <a:t>för</a:t>
            </a:r>
            <a:r>
              <a:rPr sz="1100" b="0" spc="-35" dirty="0">
                <a:latin typeface="Arial"/>
                <a:cs typeface="Arial"/>
              </a:rPr>
              <a:t> </a:t>
            </a:r>
            <a:r>
              <a:rPr sz="1100" b="0" dirty="0">
                <a:latin typeface="Arial"/>
                <a:cs typeface="Arial"/>
              </a:rPr>
              <a:t>att</a:t>
            </a:r>
            <a:r>
              <a:rPr sz="1100" b="0" spc="-30" dirty="0">
                <a:latin typeface="Arial"/>
                <a:cs typeface="Arial"/>
              </a:rPr>
              <a:t> </a:t>
            </a:r>
            <a:r>
              <a:rPr sz="1100" b="0" dirty="0">
                <a:latin typeface="Arial"/>
                <a:cs typeface="Arial"/>
              </a:rPr>
              <a:t>stärka</a:t>
            </a:r>
            <a:r>
              <a:rPr sz="1100" b="0" spc="-50" dirty="0">
                <a:latin typeface="Arial"/>
                <a:cs typeface="Arial"/>
              </a:rPr>
              <a:t> </a:t>
            </a:r>
            <a:r>
              <a:rPr sz="1100" b="0" dirty="0">
                <a:latin typeface="Arial"/>
                <a:cs typeface="Arial"/>
              </a:rPr>
              <a:t>minnet</a:t>
            </a:r>
            <a:r>
              <a:rPr sz="1100" b="0" spc="-20" dirty="0">
                <a:latin typeface="Arial"/>
                <a:cs typeface="Arial"/>
              </a:rPr>
              <a:t> </a:t>
            </a:r>
            <a:r>
              <a:rPr sz="1100" b="0" dirty="0">
                <a:latin typeface="Arial"/>
                <a:cs typeface="Arial"/>
              </a:rPr>
              <a:t>av</a:t>
            </a:r>
            <a:r>
              <a:rPr sz="1100" b="0" spc="-15" dirty="0">
                <a:latin typeface="Arial"/>
                <a:cs typeface="Arial"/>
              </a:rPr>
              <a:t> </a:t>
            </a:r>
            <a:r>
              <a:rPr sz="1100" b="0" dirty="0">
                <a:latin typeface="Arial"/>
                <a:cs typeface="Arial"/>
              </a:rPr>
              <a:t>upplevelsen</a:t>
            </a:r>
            <a:r>
              <a:rPr sz="1100" b="0" spc="5" dirty="0">
                <a:latin typeface="Arial"/>
                <a:cs typeface="Arial"/>
              </a:rPr>
              <a:t> </a:t>
            </a:r>
            <a:r>
              <a:rPr sz="1100" b="0" dirty="0">
                <a:latin typeface="Arial"/>
                <a:cs typeface="Arial"/>
              </a:rPr>
              <a:t>och</a:t>
            </a:r>
            <a:r>
              <a:rPr sz="1100" b="0" spc="-15" dirty="0">
                <a:latin typeface="Arial"/>
                <a:cs typeface="Arial"/>
              </a:rPr>
              <a:t> </a:t>
            </a:r>
            <a:r>
              <a:rPr sz="1100" b="0" dirty="0">
                <a:latin typeface="Arial"/>
                <a:cs typeface="Arial"/>
              </a:rPr>
              <a:t>för</a:t>
            </a:r>
            <a:r>
              <a:rPr sz="1100" b="0" spc="-45" dirty="0">
                <a:latin typeface="Arial"/>
                <a:cs typeface="Arial"/>
              </a:rPr>
              <a:t> </a:t>
            </a:r>
            <a:r>
              <a:rPr sz="1100" b="0" dirty="0">
                <a:latin typeface="Arial"/>
                <a:cs typeface="Arial"/>
              </a:rPr>
              <a:t>att</a:t>
            </a:r>
            <a:r>
              <a:rPr sz="1100" b="0" spc="-30" dirty="0">
                <a:latin typeface="Arial"/>
                <a:cs typeface="Arial"/>
              </a:rPr>
              <a:t> </a:t>
            </a:r>
            <a:r>
              <a:rPr sz="1100" b="0" dirty="0">
                <a:latin typeface="Arial"/>
                <a:cs typeface="Arial"/>
              </a:rPr>
              <a:t>”snacket</a:t>
            </a:r>
            <a:r>
              <a:rPr sz="1100" b="0" spc="-40" dirty="0">
                <a:latin typeface="Arial"/>
                <a:cs typeface="Arial"/>
              </a:rPr>
              <a:t> </a:t>
            </a:r>
            <a:r>
              <a:rPr sz="1100" b="0" dirty="0">
                <a:latin typeface="Arial"/>
                <a:cs typeface="Arial"/>
              </a:rPr>
              <a:t>om</a:t>
            </a:r>
            <a:r>
              <a:rPr sz="1100" b="0" spc="-25" dirty="0">
                <a:latin typeface="Arial"/>
                <a:cs typeface="Arial"/>
              </a:rPr>
              <a:t> </a:t>
            </a:r>
            <a:r>
              <a:rPr sz="1100" b="0" dirty="0">
                <a:latin typeface="Arial"/>
                <a:cs typeface="Arial"/>
              </a:rPr>
              <a:t>matchen” ska</a:t>
            </a:r>
            <a:r>
              <a:rPr sz="1100" b="0" spc="-40" dirty="0">
                <a:latin typeface="Arial"/>
                <a:cs typeface="Arial"/>
              </a:rPr>
              <a:t> </a:t>
            </a:r>
            <a:r>
              <a:rPr sz="1100" b="0" dirty="0">
                <a:latin typeface="Arial"/>
                <a:cs typeface="Arial"/>
              </a:rPr>
              <a:t>fortsätta</a:t>
            </a:r>
            <a:r>
              <a:rPr sz="1100" b="0" spc="-50" dirty="0">
                <a:latin typeface="Arial"/>
                <a:cs typeface="Arial"/>
              </a:rPr>
              <a:t> </a:t>
            </a:r>
            <a:r>
              <a:rPr sz="1100" b="0" dirty="0">
                <a:latin typeface="Arial"/>
                <a:cs typeface="Arial"/>
              </a:rPr>
              <a:t>även</a:t>
            </a:r>
            <a:r>
              <a:rPr sz="1100" b="0" spc="-5" dirty="0">
                <a:latin typeface="Arial"/>
                <a:cs typeface="Arial"/>
              </a:rPr>
              <a:t> </a:t>
            </a:r>
            <a:r>
              <a:rPr sz="1100" b="0" dirty="0">
                <a:latin typeface="Arial"/>
                <a:cs typeface="Arial"/>
              </a:rPr>
              <a:t>efter</a:t>
            </a:r>
            <a:r>
              <a:rPr sz="1100" b="0" spc="-45" dirty="0">
                <a:latin typeface="Arial"/>
                <a:cs typeface="Arial"/>
              </a:rPr>
              <a:t> </a:t>
            </a:r>
            <a:r>
              <a:rPr sz="1100" b="0" spc="-10" dirty="0">
                <a:latin typeface="Arial"/>
                <a:cs typeface="Arial"/>
              </a:rPr>
              <a:t>matchen.</a:t>
            </a:r>
            <a:endParaRPr sz="1100" dirty="0">
              <a:latin typeface="Arial"/>
              <a:cs typeface="Arial"/>
            </a:endParaRPr>
          </a:p>
          <a:p>
            <a:pPr marL="650875" marR="444500">
              <a:lnSpc>
                <a:spcPct val="110000"/>
              </a:lnSpc>
            </a:pPr>
            <a:r>
              <a:rPr sz="1100" b="0" dirty="0">
                <a:latin typeface="Arial"/>
                <a:cs typeface="Arial"/>
              </a:rPr>
              <a:t>Godispåse</a:t>
            </a:r>
            <a:r>
              <a:rPr sz="1100" b="0" spc="-25" dirty="0">
                <a:latin typeface="Arial"/>
                <a:cs typeface="Arial"/>
              </a:rPr>
              <a:t> </a:t>
            </a:r>
            <a:r>
              <a:rPr sz="1100" b="0" dirty="0">
                <a:latin typeface="Arial"/>
                <a:cs typeface="Arial"/>
              </a:rPr>
              <a:t>till</a:t>
            </a:r>
            <a:r>
              <a:rPr sz="1100" b="0" spc="-5" dirty="0">
                <a:latin typeface="Arial"/>
                <a:cs typeface="Arial"/>
              </a:rPr>
              <a:t> </a:t>
            </a:r>
            <a:r>
              <a:rPr sz="1100" b="0" dirty="0">
                <a:latin typeface="Arial"/>
                <a:cs typeface="Arial"/>
              </a:rPr>
              <a:t>barnen</a:t>
            </a:r>
            <a:r>
              <a:rPr sz="1100" b="0" spc="-25" dirty="0">
                <a:latin typeface="Arial"/>
                <a:cs typeface="Arial"/>
              </a:rPr>
              <a:t> </a:t>
            </a:r>
            <a:r>
              <a:rPr sz="1100" b="0" dirty="0">
                <a:latin typeface="Arial"/>
                <a:cs typeface="Arial"/>
              </a:rPr>
              <a:t>(vid</a:t>
            </a:r>
            <a:r>
              <a:rPr sz="1100" b="0" spc="-5" dirty="0">
                <a:latin typeface="Arial"/>
                <a:cs typeface="Arial"/>
              </a:rPr>
              <a:t> </a:t>
            </a:r>
            <a:r>
              <a:rPr sz="1100" b="0" dirty="0">
                <a:latin typeface="Arial"/>
                <a:cs typeface="Arial"/>
              </a:rPr>
              <a:t>lördagsmatch)?</a:t>
            </a:r>
            <a:r>
              <a:rPr sz="1100" b="0" spc="-45" dirty="0">
                <a:latin typeface="Arial"/>
                <a:cs typeface="Arial"/>
              </a:rPr>
              <a:t> </a:t>
            </a:r>
            <a:r>
              <a:rPr sz="1100" b="0" dirty="0">
                <a:latin typeface="Arial"/>
                <a:cs typeface="Arial"/>
              </a:rPr>
              <a:t>Eller</a:t>
            </a:r>
            <a:r>
              <a:rPr sz="1100" b="0" spc="20" dirty="0">
                <a:latin typeface="Arial"/>
                <a:cs typeface="Arial"/>
              </a:rPr>
              <a:t> </a:t>
            </a:r>
            <a:r>
              <a:rPr sz="1100" b="0" dirty="0">
                <a:latin typeface="Arial"/>
                <a:cs typeface="Arial"/>
              </a:rPr>
              <a:t>give away</a:t>
            </a:r>
            <a:r>
              <a:rPr sz="1100" b="0" spc="-5" dirty="0">
                <a:latin typeface="Arial"/>
                <a:cs typeface="Arial"/>
              </a:rPr>
              <a:t> </a:t>
            </a:r>
            <a:r>
              <a:rPr sz="1100" b="0" dirty="0">
                <a:latin typeface="Arial"/>
                <a:cs typeface="Arial"/>
              </a:rPr>
              <a:t>från</a:t>
            </a:r>
            <a:r>
              <a:rPr sz="1100" b="0" spc="-40" dirty="0">
                <a:latin typeface="Arial"/>
                <a:cs typeface="Arial"/>
              </a:rPr>
              <a:t> </a:t>
            </a:r>
            <a:r>
              <a:rPr sz="1100" b="0" dirty="0">
                <a:latin typeface="Arial"/>
                <a:cs typeface="Arial"/>
              </a:rPr>
              <a:t>matchvärden?</a:t>
            </a:r>
            <a:r>
              <a:rPr sz="1100" b="0" spc="-40" dirty="0">
                <a:latin typeface="Arial"/>
                <a:cs typeface="Arial"/>
              </a:rPr>
              <a:t> </a:t>
            </a:r>
            <a:r>
              <a:rPr sz="1100" b="0" dirty="0">
                <a:latin typeface="Arial"/>
                <a:cs typeface="Arial"/>
              </a:rPr>
              <a:t>Eller</a:t>
            </a:r>
            <a:r>
              <a:rPr sz="1100" b="0" spc="5" dirty="0">
                <a:latin typeface="Arial"/>
                <a:cs typeface="Arial"/>
              </a:rPr>
              <a:t> </a:t>
            </a:r>
            <a:r>
              <a:rPr sz="1100" b="0" spc="-10" dirty="0">
                <a:latin typeface="Arial"/>
                <a:cs typeface="Arial"/>
              </a:rPr>
              <a:t>rabatterbjudande</a:t>
            </a:r>
            <a:r>
              <a:rPr sz="1100" b="0" spc="-55" dirty="0">
                <a:latin typeface="Arial"/>
                <a:cs typeface="Arial"/>
              </a:rPr>
              <a:t> </a:t>
            </a:r>
            <a:r>
              <a:rPr sz="1100" b="0" dirty="0">
                <a:latin typeface="Arial"/>
                <a:cs typeface="Arial"/>
              </a:rPr>
              <a:t>från</a:t>
            </a:r>
            <a:r>
              <a:rPr sz="1100" b="0" spc="-55" dirty="0">
                <a:latin typeface="Arial"/>
                <a:cs typeface="Arial"/>
              </a:rPr>
              <a:t> </a:t>
            </a:r>
            <a:r>
              <a:rPr sz="1100" b="0" spc="-10" dirty="0">
                <a:latin typeface="Arial"/>
                <a:cs typeface="Arial"/>
              </a:rPr>
              <a:t>matchsponsorn</a:t>
            </a:r>
            <a:r>
              <a:rPr sz="1100" b="0" spc="-35" dirty="0">
                <a:latin typeface="Arial"/>
                <a:cs typeface="Arial"/>
              </a:rPr>
              <a:t> </a:t>
            </a:r>
            <a:r>
              <a:rPr sz="1100" b="0" dirty="0">
                <a:latin typeface="Arial"/>
                <a:cs typeface="Arial"/>
              </a:rPr>
              <a:t>Circle</a:t>
            </a:r>
            <a:r>
              <a:rPr sz="1100" b="0" spc="15" dirty="0">
                <a:latin typeface="Arial"/>
                <a:cs typeface="Arial"/>
              </a:rPr>
              <a:t> </a:t>
            </a:r>
            <a:r>
              <a:rPr sz="1100" b="0" dirty="0">
                <a:latin typeface="Arial"/>
                <a:cs typeface="Arial"/>
              </a:rPr>
              <a:t>K</a:t>
            </a:r>
            <a:r>
              <a:rPr sz="1100" b="0" spc="-15" dirty="0">
                <a:latin typeface="Arial"/>
                <a:cs typeface="Arial"/>
              </a:rPr>
              <a:t> </a:t>
            </a:r>
            <a:r>
              <a:rPr sz="1100" b="0" dirty="0">
                <a:latin typeface="Arial"/>
                <a:cs typeface="Arial"/>
              </a:rPr>
              <a:t>med</a:t>
            </a:r>
            <a:r>
              <a:rPr sz="1100" b="0" spc="-30" dirty="0">
                <a:latin typeface="Arial"/>
                <a:cs typeface="Arial"/>
              </a:rPr>
              <a:t> </a:t>
            </a:r>
            <a:r>
              <a:rPr sz="1100" b="0" dirty="0">
                <a:latin typeface="Arial"/>
                <a:cs typeface="Arial"/>
              </a:rPr>
              <a:t>kaffe</a:t>
            </a:r>
            <a:r>
              <a:rPr sz="1100" b="0" spc="-50" dirty="0">
                <a:latin typeface="Arial"/>
                <a:cs typeface="Arial"/>
              </a:rPr>
              <a:t> </a:t>
            </a:r>
            <a:r>
              <a:rPr sz="1100" b="0" dirty="0">
                <a:latin typeface="Arial"/>
                <a:cs typeface="Arial"/>
              </a:rPr>
              <a:t>och</a:t>
            </a:r>
            <a:r>
              <a:rPr sz="1100" b="0" spc="-15" dirty="0">
                <a:latin typeface="Arial"/>
                <a:cs typeface="Arial"/>
              </a:rPr>
              <a:t> </a:t>
            </a:r>
            <a:r>
              <a:rPr sz="1100" b="0" dirty="0">
                <a:latin typeface="Arial"/>
                <a:cs typeface="Arial"/>
              </a:rPr>
              <a:t>bulle</a:t>
            </a:r>
            <a:r>
              <a:rPr sz="1100" b="0" spc="15" dirty="0">
                <a:latin typeface="Arial"/>
                <a:cs typeface="Arial"/>
              </a:rPr>
              <a:t> </a:t>
            </a:r>
            <a:r>
              <a:rPr sz="1100" b="0" spc="-25" dirty="0">
                <a:latin typeface="Arial"/>
                <a:cs typeface="Arial"/>
              </a:rPr>
              <a:t>på </a:t>
            </a:r>
            <a:r>
              <a:rPr sz="1100" b="0" dirty="0">
                <a:latin typeface="Arial"/>
                <a:cs typeface="Arial"/>
              </a:rPr>
              <a:t>närmsta</a:t>
            </a:r>
            <a:r>
              <a:rPr sz="1100" b="0" spc="-50" dirty="0">
                <a:latin typeface="Arial"/>
                <a:cs typeface="Arial"/>
              </a:rPr>
              <a:t> </a:t>
            </a:r>
            <a:r>
              <a:rPr sz="1100" b="0" dirty="0">
                <a:latin typeface="Arial"/>
                <a:cs typeface="Arial"/>
              </a:rPr>
              <a:t>Circle</a:t>
            </a:r>
            <a:r>
              <a:rPr sz="1100" b="0" spc="10" dirty="0">
                <a:latin typeface="Arial"/>
                <a:cs typeface="Arial"/>
              </a:rPr>
              <a:t> </a:t>
            </a:r>
            <a:r>
              <a:rPr sz="1100" b="0" spc="-10" dirty="0">
                <a:latin typeface="Arial"/>
                <a:cs typeface="Arial"/>
              </a:rPr>
              <a:t>K-</a:t>
            </a:r>
            <a:r>
              <a:rPr sz="1100" b="0" dirty="0">
                <a:latin typeface="Arial"/>
                <a:cs typeface="Arial"/>
              </a:rPr>
              <a:t>station</a:t>
            </a:r>
            <a:r>
              <a:rPr sz="1100" b="0" spc="-45" dirty="0">
                <a:latin typeface="Arial"/>
                <a:cs typeface="Arial"/>
              </a:rPr>
              <a:t> </a:t>
            </a:r>
            <a:r>
              <a:rPr sz="1100" b="0" dirty="0">
                <a:latin typeface="Arial"/>
                <a:cs typeface="Arial"/>
              </a:rPr>
              <a:t>för</a:t>
            </a:r>
            <a:r>
              <a:rPr sz="1100" b="0" spc="-45" dirty="0">
                <a:latin typeface="Arial"/>
                <a:cs typeface="Arial"/>
              </a:rPr>
              <a:t> </a:t>
            </a:r>
            <a:r>
              <a:rPr sz="1100" b="0" dirty="0">
                <a:latin typeface="Arial"/>
                <a:cs typeface="Arial"/>
              </a:rPr>
              <a:t>10</a:t>
            </a:r>
            <a:r>
              <a:rPr sz="1100" b="0" spc="-15" dirty="0">
                <a:latin typeface="Arial"/>
                <a:cs typeface="Arial"/>
              </a:rPr>
              <a:t> </a:t>
            </a:r>
            <a:r>
              <a:rPr sz="1100" b="0" spc="-25" dirty="0">
                <a:latin typeface="Arial"/>
                <a:cs typeface="Arial"/>
              </a:rPr>
              <a:t>kr?</a:t>
            </a:r>
            <a:endParaRPr sz="1100" dirty="0">
              <a:latin typeface="Arial"/>
              <a:cs typeface="Arial"/>
            </a:endParaRPr>
          </a:p>
          <a:p>
            <a:pPr marL="469900">
              <a:lnSpc>
                <a:spcPct val="100000"/>
              </a:lnSpc>
              <a:spcBef>
                <a:spcPts val="400"/>
              </a:spcBef>
            </a:pPr>
            <a:r>
              <a:rPr sz="1100" b="0" dirty="0">
                <a:latin typeface="Calibri"/>
                <a:cs typeface="Calibri"/>
              </a:rPr>
              <a:t>‒</a:t>
            </a:r>
            <a:r>
              <a:rPr sz="1100" b="0" spc="170" dirty="0">
                <a:latin typeface="Calibri"/>
                <a:cs typeface="Calibri"/>
              </a:rPr>
              <a:t>  </a:t>
            </a:r>
            <a:r>
              <a:rPr sz="1100" i="1" dirty="0">
                <a:latin typeface="Arial"/>
                <a:cs typeface="Arial"/>
              </a:rPr>
              <a:t>Aktivitet:</a:t>
            </a:r>
            <a:r>
              <a:rPr sz="1100" i="1" spc="-45" dirty="0">
                <a:latin typeface="Arial"/>
                <a:cs typeface="Arial"/>
              </a:rPr>
              <a:t> </a:t>
            </a:r>
            <a:r>
              <a:rPr sz="1100" i="1" dirty="0">
                <a:latin typeface="Arial"/>
                <a:cs typeface="Arial"/>
              </a:rPr>
              <a:t>På</a:t>
            </a:r>
            <a:r>
              <a:rPr sz="1100" i="1" spc="-20" dirty="0">
                <a:latin typeface="Arial"/>
                <a:cs typeface="Arial"/>
              </a:rPr>
              <a:t> </a:t>
            </a:r>
            <a:r>
              <a:rPr sz="1100" i="1" dirty="0">
                <a:latin typeface="Arial"/>
                <a:cs typeface="Arial"/>
              </a:rPr>
              <a:t>nivå</a:t>
            </a:r>
            <a:r>
              <a:rPr sz="1100" i="1" spc="-30" dirty="0">
                <a:latin typeface="Arial"/>
                <a:cs typeface="Arial"/>
              </a:rPr>
              <a:t> </a:t>
            </a:r>
            <a:r>
              <a:rPr sz="1100" i="1" dirty="0">
                <a:latin typeface="Arial"/>
                <a:cs typeface="Arial"/>
              </a:rPr>
              <a:t>2</a:t>
            </a:r>
            <a:r>
              <a:rPr sz="1100" i="1" spc="-15" dirty="0">
                <a:latin typeface="Arial"/>
                <a:cs typeface="Arial"/>
              </a:rPr>
              <a:t> </a:t>
            </a:r>
            <a:r>
              <a:rPr sz="1100" i="1" dirty="0">
                <a:latin typeface="Arial"/>
                <a:cs typeface="Arial"/>
              </a:rPr>
              <a:t>arbetar</a:t>
            </a:r>
            <a:r>
              <a:rPr sz="1100" i="1" spc="-30" dirty="0">
                <a:latin typeface="Arial"/>
                <a:cs typeface="Arial"/>
              </a:rPr>
              <a:t> </a:t>
            </a:r>
            <a:r>
              <a:rPr sz="1100" i="1" dirty="0">
                <a:latin typeface="Arial"/>
                <a:cs typeface="Arial"/>
              </a:rPr>
              <a:t>vi</a:t>
            </a:r>
            <a:r>
              <a:rPr sz="1100" i="1" spc="-20" dirty="0">
                <a:latin typeface="Arial"/>
                <a:cs typeface="Arial"/>
              </a:rPr>
              <a:t> </a:t>
            </a:r>
            <a:r>
              <a:rPr sz="1100" i="1" dirty="0">
                <a:latin typeface="Arial"/>
                <a:cs typeface="Arial"/>
              </a:rPr>
              <a:t>aktivt</a:t>
            </a:r>
            <a:r>
              <a:rPr sz="1100" i="1" spc="-40" dirty="0">
                <a:latin typeface="Arial"/>
                <a:cs typeface="Arial"/>
              </a:rPr>
              <a:t> </a:t>
            </a:r>
            <a:r>
              <a:rPr sz="1100" i="1" dirty="0">
                <a:latin typeface="Arial"/>
                <a:cs typeface="Arial"/>
              </a:rPr>
              <a:t>med</a:t>
            </a:r>
            <a:r>
              <a:rPr sz="1100" i="1" spc="-25" dirty="0">
                <a:latin typeface="Arial"/>
                <a:cs typeface="Arial"/>
              </a:rPr>
              <a:t> </a:t>
            </a:r>
            <a:r>
              <a:rPr sz="1100" i="1" dirty="0">
                <a:latin typeface="Arial"/>
                <a:cs typeface="Arial"/>
              </a:rPr>
              <a:t>att</a:t>
            </a:r>
            <a:r>
              <a:rPr sz="1100" i="1" spc="-25" dirty="0">
                <a:latin typeface="Arial"/>
                <a:cs typeface="Arial"/>
              </a:rPr>
              <a:t> </a:t>
            </a:r>
            <a:r>
              <a:rPr sz="1100" i="1" dirty="0">
                <a:latin typeface="Arial"/>
                <a:cs typeface="Arial"/>
              </a:rPr>
              <a:t>gästerna</a:t>
            </a:r>
            <a:r>
              <a:rPr sz="1100" i="1" spc="-25" dirty="0">
                <a:latin typeface="Arial"/>
                <a:cs typeface="Arial"/>
              </a:rPr>
              <a:t> </a:t>
            </a:r>
            <a:r>
              <a:rPr sz="1100" i="1" dirty="0">
                <a:latin typeface="Arial"/>
                <a:cs typeface="Arial"/>
              </a:rPr>
              <a:t>ska</a:t>
            </a:r>
            <a:r>
              <a:rPr sz="1100" i="1" spc="-20" dirty="0">
                <a:latin typeface="Arial"/>
                <a:cs typeface="Arial"/>
              </a:rPr>
              <a:t> </a:t>
            </a:r>
            <a:r>
              <a:rPr sz="1100" i="1" dirty="0">
                <a:latin typeface="Arial"/>
                <a:cs typeface="Arial"/>
              </a:rPr>
              <a:t>få</a:t>
            </a:r>
            <a:r>
              <a:rPr sz="1100" i="1" spc="-30" dirty="0">
                <a:latin typeface="Arial"/>
                <a:cs typeface="Arial"/>
              </a:rPr>
              <a:t> </a:t>
            </a:r>
            <a:r>
              <a:rPr sz="1100" i="1" dirty="0">
                <a:latin typeface="Arial"/>
                <a:cs typeface="Arial"/>
              </a:rPr>
              <a:t>någonting</a:t>
            </a:r>
            <a:r>
              <a:rPr sz="1100" i="1" spc="-20" dirty="0">
                <a:latin typeface="Arial"/>
                <a:cs typeface="Arial"/>
              </a:rPr>
              <a:t> </a:t>
            </a:r>
            <a:r>
              <a:rPr sz="1100" i="1" dirty="0">
                <a:latin typeface="Arial"/>
                <a:cs typeface="Arial"/>
              </a:rPr>
              <a:t>med</a:t>
            </a:r>
            <a:r>
              <a:rPr sz="1100" i="1" spc="-30" dirty="0">
                <a:latin typeface="Arial"/>
                <a:cs typeface="Arial"/>
              </a:rPr>
              <a:t> </a:t>
            </a:r>
            <a:r>
              <a:rPr sz="1100" i="1" dirty="0">
                <a:latin typeface="Arial"/>
                <a:cs typeface="Arial"/>
              </a:rPr>
              <a:t>sig</a:t>
            </a:r>
            <a:r>
              <a:rPr sz="1100" i="1" spc="-15" dirty="0">
                <a:latin typeface="Arial"/>
                <a:cs typeface="Arial"/>
              </a:rPr>
              <a:t> </a:t>
            </a:r>
            <a:r>
              <a:rPr sz="1100" i="1" dirty="0">
                <a:latin typeface="Arial"/>
                <a:cs typeface="Arial"/>
              </a:rPr>
              <a:t>hem</a:t>
            </a:r>
            <a:r>
              <a:rPr sz="1100" i="1" spc="-30" dirty="0">
                <a:latin typeface="Arial"/>
                <a:cs typeface="Arial"/>
              </a:rPr>
              <a:t> </a:t>
            </a:r>
            <a:r>
              <a:rPr sz="1100" i="1" dirty="0">
                <a:latin typeface="Arial"/>
                <a:cs typeface="Arial"/>
              </a:rPr>
              <a:t>vid</a:t>
            </a:r>
            <a:r>
              <a:rPr sz="1100" i="1" spc="-15" dirty="0">
                <a:latin typeface="Arial"/>
                <a:cs typeface="Arial"/>
              </a:rPr>
              <a:t> </a:t>
            </a:r>
            <a:r>
              <a:rPr sz="1100" i="1" dirty="0">
                <a:latin typeface="Arial"/>
                <a:cs typeface="Arial"/>
              </a:rPr>
              <a:t>flera</a:t>
            </a:r>
            <a:r>
              <a:rPr sz="1100" i="1" spc="-55" dirty="0">
                <a:latin typeface="Arial"/>
                <a:cs typeface="Arial"/>
              </a:rPr>
              <a:t> </a:t>
            </a:r>
            <a:r>
              <a:rPr sz="1100" i="1" dirty="0">
                <a:latin typeface="Arial"/>
                <a:cs typeface="Arial"/>
              </a:rPr>
              <a:t>av</a:t>
            </a:r>
            <a:r>
              <a:rPr sz="1100" i="1" spc="-15" dirty="0">
                <a:latin typeface="Arial"/>
                <a:cs typeface="Arial"/>
              </a:rPr>
              <a:t> </a:t>
            </a:r>
            <a:r>
              <a:rPr sz="1100" i="1" dirty="0">
                <a:latin typeface="Arial"/>
                <a:cs typeface="Arial"/>
              </a:rPr>
              <a:t>säsongens</a:t>
            </a:r>
            <a:r>
              <a:rPr sz="1100" i="1" spc="5" dirty="0">
                <a:latin typeface="Arial"/>
                <a:cs typeface="Arial"/>
              </a:rPr>
              <a:t> </a:t>
            </a:r>
            <a:r>
              <a:rPr sz="1100" i="1" spc="-10" dirty="0">
                <a:latin typeface="Arial"/>
                <a:cs typeface="Arial"/>
              </a:rPr>
              <a:t>matcher.</a:t>
            </a:r>
            <a:endParaRPr sz="1100" dirty="0">
              <a:latin typeface="Arial"/>
              <a:cs typeface="Arial"/>
            </a:endParaRPr>
          </a:p>
        </p:txBody>
      </p:sp>
      <p:sp>
        <p:nvSpPr>
          <p:cNvPr id="4" name="object 4"/>
          <p:cNvSpPr txBox="1"/>
          <p:nvPr/>
        </p:nvSpPr>
        <p:spPr>
          <a:xfrm>
            <a:off x="10328275" y="898652"/>
            <a:ext cx="1480185"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Upplevelseprocessen</a:t>
            </a:r>
            <a:endParaRPr sz="1200">
              <a:latin typeface="Arial"/>
              <a:cs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70866" rIns="0" bIns="0" rtlCol="0">
            <a:spAutoFit/>
          </a:bodyPr>
          <a:lstStyle/>
          <a:p>
            <a:pPr marL="12700">
              <a:lnSpc>
                <a:spcPct val="100000"/>
              </a:lnSpc>
              <a:spcBef>
                <a:spcPts val="95"/>
              </a:spcBef>
            </a:pPr>
            <a:r>
              <a:rPr dirty="0"/>
              <a:t>Efter</a:t>
            </a:r>
            <a:r>
              <a:rPr spc="-75" dirty="0"/>
              <a:t> </a:t>
            </a:r>
            <a:r>
              <a:rPr dirty="0"/>
              <a:t>matchen</a:t>
            </a:r>
            <a:r>
              <a:rPr spc="-40" dirty="0"/>
              <a:t> </a:t>
            </a:r>
            <a:r>
              <a:rPr dirty="0"/>
              <a:t>–</a:t>
            </a:r>
            <a:r>
              <a:rPr spc="-65" dirty="0"/>
              <a:t> </a:t>
            </a:r>
            <a:r>
              <a:rPr dirty="0"/>
              <a:t>innan</a:t>
            </a:r>
            <a:r>
              <a:rPr spc="-70" dirty="0"/>
              <a:t> </a:t>
            </a:r>
            <a:r>
              <a:rPr dirty="0"/>
              <a:t>publiken</a:t>
            </a:r>
            <a:r>
              <a:rPr spc="-50" dirty="0"/>
              <a:t> </a:t>
            </a:r>
            <a:r>
              <a:rPr spc="-10" dirty="0"/>
              <a:t>lämnar</a:t>
            </a:r>
          </a:p>
        </p:txBody>
      </p:sp>
      <p:sp>
        <p:nvSpPr>
          <p:cNvPr id="5" name="object 5"/>
          <p:cNvSpPr txBox="1">
            <a:spLocks noGrp="1"/>
          </p:cNvSpPr>
          <p:nvPr>
            <p:ph type="sldNum" sz="quarter" idx="7"/>
          </p:nvPr>
        </p:nvSpPr>
        <p:spPr>
          <a:xfrm>
            <a:off x="11383009" y="6545487"/>
            <a:ext cx="259715" cy="196215"/>
          </a:xfrm>
          <a:prstGeom prst="rect">
            <a:avLst/>
          </a:prstGeom>
        </p:spPr>
        <p:txBody>
          <a:bodyPr vert="horz" wrap="square" lIns="0" tIns="0" rIns="0" bIns="0" rtlCol="0">
            <a:spAutoFit/>
          </a:bodyPr>
          <a:lstStyle>
            <a:defPPr>
              <a:defRPr kern="0"/>
            </a:defPPr>
            <a:lvl1pPr>
              <a:defRPr sz="1200" b="0" i="0">
                <a:solidFill>
                  <a:schemeClr val="bg1"/>
                </a:solidFill>
                <a:latin typeface="Arial"/>
                <a:cs typeface="Arial"/>
              </a:defRPr>
            </a:lvl1pPr>
          </a:lstStyle>
          <a:p>
            <a:pPr marL="38100">
              <a:lnSpc>
                <a:spcPts val="1425"/>
              </a:lnSpc>
            </a:pPr>
            <a:fld id="{81D60167-4931-47E6-BA6A-407CBD079E47}" type="slidenum">
              <a:rPr lang="sv-SE" spc="-25" smtClean="0"/>
              <a:pPr marL="38100">
                <a:lnSpc>
                  <a:spcPts val="1425"/>
                </a:lnSpc>
              </a:pPr>
              <a:t>71</a:t>
            </a:fld>
            <a:endParaRPr spc="-25" dirty="0"/>
          </a:p>
        </p:txBody>
      </p:sp>
      <p:sp>
        <p:nvSpPr>
          <p:cNvPr id="3" name="object 3"/>
          <p:cNvSpPr txBox="1"/>
          <p:nvPr/>
        </p:nvSpPr>
        <p:spPr>
          <a:xfrm>
            <a:off x="827024" y="2238581"/>
            <a:ext cx="10348595" cy="2665095"/>
          </a:xfrm>
          <a:prstGeom prst="rect">
            <a:avLst/>
          </a:prstGeom>
        </p:spPr>
        <p:txBody>
          <a:bodyPr vert="horz" wrap="square" lIns="0" tIns="119380" rIns="0" bIns="0" rtlCol="0">
            <a:spAutoFit/>
          </a:bodyPr>
          <a:lstStyle/>
          <a:p>
            <a:pPr marL="421005" indent="-408305">
              <a:lnSpc>
                <a:spcPct val="100000"/>
              </a:lnSpc>
              <a:spcBef>
                <a:spcPts val="940"/>
              </a:spcBef>
              <a:buFont typeface="Arial"/>
              <a:buChar char="•"/>
              <a:tabLst>
                <a:tab pos="421005" algn="l"/>
              </a:tabLst>
            </a:pPr>
            <a:r>
              <a:rPr sz="1600" b="1" spc="-20" dirty="0">
                <a:solidFill>
                  <a:srgbClr val="FFFFFF"/>
                </a:solidFill>
                <a:latin typeface="Arial"/>
                <a:cs typeface="Arial"/>
              </a:rPr>
              <a:t>Tacka</a:t>
            </a:r>
            <a:r>
              <a:rPr sz="1600" b="1" spc="-65" dirty="0">
                <a:solidFill>
                  <a:srgbClr val="FFFFFF"/>
                </a:solidFill>
                <a:latin typeface="Arial"/>
                <a:cs typeface="Arial"/>
              </a:rPr>
              <a:t> </a:t>
            </a:r>
            <a:r>
              <a:rPr sz="1600" b="1" dirty="0">
                <a:solidFill>
                  <a:srgbClr val="FFFFFF"/>
                </a:solidFill>
                <a:latin typeface="Arial"/>
                <a:cs typeface="Arial"/>
              </a:rPr>
              <a:t>publiken</a:t>
            </a:r>
            <a:r>
              <a:rPr sz="1600" b="1" spc="-60" dirty="0">
                <a:solidFill>
                  <a:srgbClr val="FFFFFF"/>
                </a:solidFill>
                <a:latin typeface="Arial"/>
                <a:cs typeface="Arial"/>
              </a:rPr>
              <a:t> </a:t>
            </a:r>
            <a:r>
              <a:rPr sz="1600" b="1" dirty="0">
                <a:solidFill>
                  <a:srgbClr val="FFFFFF"/>
                </a:solidFill>
                <a:latin typeface="Arial"/>
                <a:cs typeface="Arial"/>
              </a:rPr>
              <a:t>vid</a:t>
            </a:r>
            <a:r>
              <a:rPr sz="1600" b="1" spc="-35" dirty="0">
                <a:solidFill>
                  <a:srgbClr val="FFFFFF"/>
                </a:solidFill>
                <a:latin typeface="Arial"/>
                <a:cs typeface="Arial"/>
              </a:rPr>
              <a:t> </a:t>
            </a:r>
            <a:r>
              <a:rPr sz="1600" b="1" spc="-10" dirty="0">
                <a:solidFill>
                  <a:srgbClr val="FFFFFF"/>
                </a:solidFill>
                <a:latin typeface="Arial"/>
                <a:cs typeface="Arial"/>
              </a:rPr>
              <a:t>utgången</a:t>
            </a:r>
            <a:endParaRPr sz="1600">
              <a:latin typeface="Arial"/>
              <a:cs typeface="Arial"/>
            </a:endParaRPr>
          </a:p>
          <a:p>
            <a:pPr marL="556260">
              <a:lnSpc>
                <a:spcPct val="100000"/>
              </a:lnSpc>
              <a:spcBef>
                <a:spcPts val="640"/>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När</a:t>
            </a:r>
            <a:r>
              <a:rPr sz="1200" spc="-30" dirty="0">
                <a:solidFill>
                  <a:srgbClr val="FFFFFF"/>
                </a:solidFill>
                <a:latin typeface="Arial"/>
                <a:cs typeface="Arial"/>
              </a:rPr>
              <a:t> </a:t>
            </a:r>
            <a:r>
              <a:rPr sz="1200" dirty="0">
                <a:solidFill>
                  <a:srgbClr val="FFFFFF"/>
                </a:solidFill>
                <a:latin typeface="Arial"/>
                <a:cs typeface="Arial"/>
              </a:rPr>
              <a:t>publiken</a:t>
            </a:r>
            <a:r>
              <a:rPr sz="1200" spc="-50" dirty="0">
                <a:solidFill>
                  <a:srgbClr val="FFFFFF"/>
                </a:solidFill>
                <a:latin typeface="Arial"/>
                <a:cs typeface="Arial"/>
              </a:rPr>
              <a:t> </a:t>
            </a:r>
            <a:r>
              <a:rPr sz="1200" dirty="0">
                <a:solidFill>
                  <a:srgbClr val="FFFFFF"/>
                </a:solidFill>
                <a:latin typeface="Arial"/>
                <a:cs typeface="Arial"/>
              </a:rPr>
              <a:t>går</a:t>
            </a:r>
            <a:r>
              <a:rPr sz="1200" spc="-15" dirty="0">
                <a:solidFill>
                  <a:srgbClr val="FFFFFF"/>
                </a:solidFill>
                <a:latin typeface="Arial"/>
                <a:cs typeface="Arial"/>
              </a:rPr>
              <a:t> </a:t>
            </a:r>
            <a:r>
              <a:rPr sz="1200" dirty="0">
                <a:solidFill>
                  <a:srgbClr val="FFFFFF"/>
                </a:solidFill>
                <a:latin typeface="Arial"/>
                <a:cs typeface="Arial"/>
              </a:rPr>
              <a:t>ut</a:t>
            </a:r>
            <a:r>
              <a:rPr sz="1200" spc="-10" dirty="0">
                <a:solidFill>
                  <a:srgbClr val="FFFFFF"/>
                </a:solidFill>
                <a:latin typeface="Arial"/>
                <a:cs typeface="Arial"/>
              </a:rPr>
              <a:t> </a:t>
            </a:r>
            <a:r>
              <a:rPr sz="1200" dirty="0">
                <a:solidFill>
                  <a:srgbClr val="FFFFFF"/>
                </a:solidFill>
                <a:latin typeface="Arial"/>
                <a:cs typeface="Arial"/>
              </a:rPr>
              <a:t>från</a:t>
            </a:r>
            <a:r>
              <a:rPr sz="1200" spc="-30" dirty="0">
                <a:solidFill>
                  <a:srgbClr val="FFFFFF"/>
                </a:solidFill>
                <a:latin typeface="Arial"/>
                <a:cs typeface="Arial"/>
              </a:rPr>
              <a:t> </a:t>
            </a:r>
            <a:r>
              <a:rPr sz="1200" dirty="0">
                <a:solidFill>
                  <a:srgbClr val="FFFFFF"/>
                </a:solidFill>
                <a:latin typeface="Arial"/>
                <a:cs typeface="Arial"/>
              </a:rPr>
              <a:t>arenan</a:t>
            </a:r>
            <a:r>
              <a:rPr sz="1200" spc="-50" dirty="0">
                <a:solidFill>
                  <a:srgbClr val="FFFFFF"/>
                </a:solidFill>
                <a:latin typeface="Arial"/>
                <a:cs typeface="Arial"/>
              </a:rPr>
              <a:t> </a:t>
            </a:r>
            <a:r>
              <a:rPr sz="1200" dirty="0">
                <a:solidFill>
                  <a:srgbClr val="FFFFFF"/>
                </a:solidFill>
                <a:latin typeface="Arial"/>
                <a:cs typeface="Arial"/>
              </a:rPr>
              <a:t>ska</a:t>
            </a:r>
            <a:r>
              <a:rPr sz="1200" spc="-5" dirty="0">
                <a:solidFill>
                  <a:srgbClr val="FFFFFF"/>
                </a:solidFill>
                <a:latin typeface="Arial"/>
                <a:cs typeface="Arial"/>
              </a:rPr>
              <a:t> </a:t>
            </a:r>
            <a:r>
              <a:rPr sz="1200" dirty="0">
                <a:solidFill>
                  <a:srgbClr val="FFFFFF"/>
                </a:solidFill>
                <a:latin typeface="Arial"/>
                <a:cs typeface="Arial"/>
              </a:rPr>
              <a:t>de</a:t>
            </a:r>
            <a:r>
              <a:rPr sz="1200" spc="-30" dirty="0">
                <a:solidFill>
                  <a:srgbClr val="FFFFFF"/>
                </a:solidFill>
                <a:latin typeface="Arial"/>
                <a:cs typeface="Arial"/>
              </a:rPr>
              <a:t> </a:t>
            </a:r>
            <a:r>
              <a:rPr sz="1200" dirty="0">
                <a:solidFill>
                  <a:srgbClr val="FFFFFF"/>
                </a:solidFill>
                <a:latin typeface="Arial"/>
                <a:cs typeface="Arial"/>
              </a:rPr>
              <a:t>känna</a:t>
            </a:r>
            <a:r>
              <a:rPr sz="1200" spc="-40" dirty="0">
                <a:solidFill>
                  <a:srgbClr val="FFFFFF"/>
                </a:solidFill>
                <a:latin typeface="Arial"/>
                <a:cs typeface="Arial"/>
              </a:rPr>
              <a:t> </a:t>
            </a:r>
            <a:r>
              <a:rPr sz="1200" dirty="0">
                <a:solidFill>
                  <a:srgbClr val="FFFFFF"/>
                </a:solidFill>
                <a:latin typeface="Arial"/>
                <a:cs typeface="Arial"/>
              </a:rPr>
              <a:t>sig</a:t>
            </a:r>
            <a:r>
              <a:rPr sz="1200" spc="-20" dirty="0">
                <a:solidFill>
                  <a:srgbClr val="FFFFFF"/>
                </a:solidFill>
                <a:latin typeface="Arial"/>
                <a:cs typeface="Arial"/>
              </a:rPr>
              <a:t> </a:t>
            </a:r>
            <a:r>
              <a:rPr sz="1200" dirty="0">
                <a:solidFill>
                  <a:srgbClr val="FFFFFF"/>
                </a:solidFill>
                <a:latin typeface="Arial"/>
                <a:cs typeface="Arial"/>
              </a:rPr>
              <a:t>uppskattade.</a:t>
            </a:r>
            <a:r>
              <a:rPr sz="1200" spc="-45" dirty="0">
                <a:solidFill>
                  <a:srgbClr val="FFFFFF"/>
                </a:solidFill>
                <a:latin typeface="Arial"/>
                <a:cs typeface="Arial"/>
              </a:rPr>
              <a:t> </a:t>
            </a:r>
            <a:r>
              <a:rPr sz="1200" dirty="0">
                <a:solidFill>
                  <a:srgbClr val="FFFFFF"/>
                </a:solidFill>
                <a:latin typeface="Arial"/>
                <a:cs typeface="Arial"/>
              </a:rPr>
              <a:t>Funktionärer</a:t>
            </a:r>
            <a:r>
              <a:rPr sz="1200" spc="-40" dirty="0">
                <a:solidFill>
                  <a:srgbClr val="FFFFFF"/>
                </a:solidFill>
                <a:latin typeface="Arial"/>
                <a:cs typeface="Arial"/>
              </a:rPr>
              <a:t> </a:t>
            </a:r>
            <a:r>
              <a:rPr sz="1200" dirty="0">
                <a:solidFill>
                  <a:srgbClr val="FFFFFF"/>
                </a:solidFill>
                <a:latin typeface="Arial"/>
                <a:cs typeface="Arial"/>
              </a:rPr>
              <a:t>bör</a:t>
            </a:r>
            <a:r>
              <a:rPr sz="1200" spc="-25" dirty="0">
                <a:solidFill>
                  <a:srgbClr val="FFFFFF"/>
                </a:solidFill>
                <a:latin typeface="Arial"/>
                <a:cs typeface="Arial"/>
              </a:rPr>
              <a:t> </a:t>
            </a:r>
            <a:r>
              <a:rPr sz="1200" dirty="0">
                <a:solidFill>
                  <a:srgbClr val="FFFFFF"/>
                </a:solidFill>
                <a:latin typeface="Arial"/>
                <a:cs typeface="Arial"/>
              </a:rPr>
              <a:t>stå</a:t>
            </a:r>
            <a:r>
              <a:rPr sz="1200" spc="-15" dirty="0">
                <a:solidFill>
                  <a:srgbClr val="FFFFFF"/>
                </a:solidFill>
                <a:latin typeface="Arial"/>
                <a:cs typeface="Arial"/>
              </a:rPr>
              <a:t> </a:t>
            </a:r>
            <a:r>
              <a:rPr sz="1200" dirty="0">
                <a:solidFill>
                  <a:srgbClr val="FFFFFF"/>
                </a:solidFill>
                <a:latin typeface="Arial"/>
                <a:cs typeface="Arial"/>
              </a:rPr>
              <a:t>vid</a:t>
            </a:r>
            <a:r>
              <a:rPr sz="1200" spc="-10" dirty="0">
                <a:solidFill>
                  <a:srgbClr val="FFFFFF"/>
                </a:solidFill>
                <a:latin typeface="Arial"/>
                <a:cs typeface="Arial"/>
              </a:rPr>
              <a:t> </a:t>
            </a:r>
            <a:r>
              <a:rPr sz="1200" dirty="0">
                <a:solidFill>
                  <a:srgbClr val="FFFFFF"/>
                </a:solidFill>
                <a:latin typeface="Arial"/>
                <a:cs typeface="Arial"/>
              </a:rPr>
              <a:t>utgången</a:t>
            </a:r>
            <a:r>
              <a:rPr sz="1200" spc="-40" dirty="0">
                <a:solidFill>
                  <a:srgbClr val="FFFFFF"/>
                </a:solidFill>
                <a:latin typeface="Arial"/>
                <a:cs typeface="Arial"/>
              </a:rPr>
              <a:t> </a:t>
            </a:r>
            <a:r>
              <a:rPr sz="1200" dirty="0">
                <a:solidFill>
                  <a:srgbClr val="FFFFFF"/>
                </a:solidFill>
                <a:latin typeface="Arial"/>
                <a:cs typeface="Arial"/>
              </a:rPr>
              <a:t>och</a:t>
            </a:r>
            <a:r>
              <a:rPr sz="1200" spc="-15" dirty="0">
                <a:solidFill>
                  <a:srgbClr val="FFFFFF"/>
                </a:solidFill>
                <a:latin typeface="Arial"/>
                <a:cs typeface="Arial"/>
              </a:rPr>
              <a:t> </a:t>
            </a:r>
            <a:r>
              <a:rPr sz="1200" dirty="0">
                <a:solidFill>
                  <a:srgbClr val="FFFFFF"/>
                </a:solidFill>
                <a:latin typeface="Arial"/>
                <a:cs typeface="Arial"/>
              </a:rPr>
              <a:t>bjuda</a:t>
            </a:r>
            <a:r>
              <a:rPr sz="1200" spc="-50" dirty="0">
                <a:solidFill>
                  <a:srgbClr val="FFFFFF"/>
                </a:solidFill>
                <a:latin typeface="Arial"/>
                <a:cs typeface="Arial"/>
              </a:rPr>
              <a:t> </a:t>
            </a:r>
            <a:r>
              <a:rPr sz="1200" dirty="0">
                <a:solidFill>
                  <a:srgbClr val="FFFFFF"/>
                </a:solidFill>
                <a:latin typeface="Arial"/>
                <a:cs typeface="Arial"/>
              </a:rPr>
              <a:t>på</a:t>
            </a:r>
            <a:r>
              <a:rPr sz="1200" spc="-20" dirty="0">
                <a:solidFill>
                  <a:srgbClr val="FFFFFF"/>
                </a:solidFill>
                <a:latin typeface="Arial"/>
                <a:cs typeface="Arial"/>
              </a:rPr>
              <a:t> </a:t>
            </a:r>
            <a:r>
              <a:rPr sz="1200" dirty="0">
                <a:solidFill>
                  <a:srgbClr val="FFFFFF"/>
                </a:solidFill>
                <a:latin typeface="Arial"/>
                <a:cs typeface="Arial"/>
              </a:rPr>
              <a:t>ett</a:t>
            </a:r>
            <a:r>
              <a:rPr sz="1200" spc="-10" dirty="0">
                <a:solidFill>
                  <a:srgbClr val="FFFFFF"/>
                </a:solidFill>
                <a:latin typeface="Arial"/>
                <a:cs typeface="Arial"/>
              </a:rPr>
              <a:t> </a:t>
            </a:r>
            <a:r>
              <a:rPr sz="1200" dirty="0">
                <a:solidFill>
                  <a:srgbClr val="FFFFFF"/>
                </a:solidFill>
                <a:latin typeface="Arial"/>
                <a:cs typeface="Arial"/>
              </a:rPr>
              <a:t>leende</a:t>
            </a:r>
            <a:r>
              <a:rPr sz="1200" spc="-25" dirty="0">
                <a:solidFill>
                  <a:srgbClr val="FFFFFF"/>
                </a:solidFill>
                <a:latin typeface="Arial"/>
                <a:cs typeface="Arial"/>
              </a:rPr>
              <a:t> </a:t>
            </a:r>
            <a:r>
              <a:rPr sz="1200" dirty="0">
                <a:solidFill>
                  <a:srgbClr val="FFFFFF"/>
                </a:solidFill>
                <a:latin typeface="Arial"/>
                <a:cs typeface="Arial"/>
              </a:rPr>
              <a:t>och</a:t>
            </a:r>
            <a:r>
              <a:rPr sz="1200" spc="-45" dirty="0">
                <a:solidFill>
                  <a:srgbClr val="FFFFFF"/>
                </a:solidFill>
                <a:latin typeface="Arial"/>
                <a:cs typeface="Arial"/>
              </a:rPr>
              <a:t> </a:t>
            </a:r>
            <a:r>
              <a:rPr sz="1200" spc="-10" dirty="0">
                <a:solidFill>
                  <a:srgbClr val="FFFFFF"/>
                </a:solidFill>
                <a:latin typeface="Arial"/>
                <a:cs typeface="Arial"/>
              </a:rPr>
              <a:t>tacka</a:t>
            </a:r>
            <a:r>
              <a:rPr sz="1200" spc="-20" dirty="0">
                <a:solidFill>
                  <a:srgbClr val="FFFFFF"/>
                </a:solidFill>
                <a:latin typeface="Arial"/>
                <a:cs typeface="Arial"/>
              </a:rPr>
              <a:t> </a:t>
            </a:r>
            <a:r>
              <a:rPr sz="1200" spc="-10" dirty="0">
                <a:solidFill>
                  <a:srgbClr val="FFFFFF"/>
                </a:solidFill>
                <a:latin typeface="Arial"/>
                <a:cs typeface="Arial"/>
              </a:rPr>
              <a:t>publiken</a:t>
            </a:r>
            <a:endParaRPr sz="1200">
              <a:latin typeface="Arial"/>
              <a:cs typeface="Arial"/>
            </a:endParaRPr>
          </a:p>
          <a:p>
            <a:pPr marL="896619">
              <a:lnSpc>
                <a:spcPct val="100000"/>
              </a:lnSpc>
              <a:spcBef>
                <a:spcPts val="290"/>
              </a:spcBef>
            </a:pPr>
            <a:r>
              <a:rPr sz="1200" dirty="0">
                <a:solidFill>
                  <a:srgbClr val="FFFFFF"/>
                </a:solidFill>
                <a:latin typeface="Arial"/>
                <a:cs typeface="Arial"/>
              </a:rPr>
              <a:t>för</a:t>
            </a:r>
            <a:r>
              <a:rPr sz="1200" spc="-15" dirty="0">
                <a:solidFill>
                  <a:srgbClr val="FFFFFF"/>
                </a:solidFill>
                <a:latin typeface="Arial"/>
                <a:cs typeface="Arial"/>
              </a:rPr>
              <a:t> </a:t>
            </a:r>
            <a:r>
              <a:rPr sz="1200" dirty="0">
                <a:solidFill>
                  <a:srgbClr val="FFFFFF"/>
                </a:solidFill>
                <a:latin typeface="Arial"/>
                <a:cs typeface="Arial"/>
              </a:rPr>
              <a:t>att</a:t>
            </a:r>
            <a:r>
              <a:rPr sz="1200" spc="-10" dirty="0">
                <a:solidFill>
                  <a:srgbClr val="FFFFFF"/>
                </a:solidFill>
                <a:latin typeface="Arial"/>
                <a:cs typeface="Arial"/>
              </a:rPr>
              <a:t> </a:t>
            </a:r>
            <a:r>
              <a:rPr sz="1200" dirty="0">
                <a:solidFill>
                  <a:srgbClr val="FFFFFF"/>
                </a:solidFill>
                <a:latin typeface="Arial"/>
                <a:cs typeface="Arial"/>
              </a:rPr>
              <a:t>de</a:t>
            </a:r>
            <a:r>
              <a:rPr sz="1200" spc="-5" dirty="0">
                <a:solidFill>
                  <a:srgbClr val="FFFFFF"/>
                </a:solidFill>
                <a:latin typeface="Arial"/>
                <a:cs typeface="Arial"/>
              </a:rPr>
              <a:t> </a:t>
            </a:r>
            <a:r>
              <a:rPr sz="1200" dirty="0">
                <a:solidFill>
                  <a:srgbClr val="FFFFFF"/>
                </a:solidFill>
                <a:latin typeface="Arial"/>
                <a:cs typeface="Arial"/>
              </a:rPr>
              <a:t>kom</a:t>
            </a:r>
            <a:r>
              <a:rPr sz="1200" spc="5" dirty="0">
                <a:solidFill>
                  <a:srgbClr val="FFFFFF"/>
                </a:solidFill>
                <a:latin typeface="Arial"/>
                <a:cs typeface="Arial"/>
              </a:rPr>
              <a:t> </a:t>
            </a:r>
            <a:r>
              <a:rPr sz="1200" dirty="0">
                <a:solidFill>
                  <a:srgbClr val="FFFFFF"/>
                </a:solidFill>
                <a:latin typeface="Arial"/>
                <a:cs typeface="Arial"/>
              </a:rPr>
              <a:t>och</a:t>
            </a:r>
            <a:r>
              <a:rPr sz="1200" spc="-15" dirty="0">
                <a:solidFill>
                  <a:srgbClr val="FFFFFF"/>
                </a:solidFill>
                <a:latin typeface="Arial"/>
                <a:cs typeface="Arial"/>
              </a:rPr>
              <a:t> </a:t>
            </a:r>
            <a:r>
              <a:rPr sz="1200" dirty="0">
                <a:solidFill>
                  <a:srgbClr val="FFFFFF"/>
                </a:solidFill>
                <a:latin typeface="Arial"/>
                <a:cs typeface="Arial"/>
              </a:rPr>
              <a:t>hälsa</a:t>
            </a:r>
            <a:r>
              <a:rPr sz="1200" spc="-20" dirty="0">
                <a:solidFill>
                  <a:srgbClr val="FFFFFF"/>
                </a:solidFill>
                <a:latin typeface="Arial"/>
                <a:cs typeface="Arial"/>
              </a:rPr>
              <a:t> </a:t>
            </a:r>
            <a:r>
              <a:rPr sz="1200" dirty="0">
                <a:solidFill>
                  <a:srgbClr val="FFFFFF"/>
                </a:solidFill>
                <a:latin typeface="Arial"/>
                <a:cs typeface="Arial"/>
              </a:rPr>
              <a:t>dem</a:t>
            </a:r>
            <a:r>
              <a:rPr sz="1200" spc="-15" dirty="0">
                <a:solidFill>
                  <a:srgbClr val="FFFFFF"/>
                </a:solidFill>
                <a:latin typeface="Arial"/>
                <a:cs typeface="Arial"/>
              </a:rPr>
              <a:t> </a:t>
            </a:r>
            <a:r>
              <a:rPr sz="1200" dirty="0">
                <a:solidFill>
                  <a:srgbClr val="FFFFFF"/>
                </a:solidFill>
                <a:latin typeface="Arial"/>
                <a:cs typeface="Arial"/>
              </a:rPr>
              <a:t>välkomna</a:t>
            </a:r>
            <a:r>
              <a:rPr sz="1200" spc="-25" dirty="0">
                <a:solidFill>
                  <a:srgbClr val="FFFFFF"/>
                </a:solidFill>
                <a:latin typeface="Arial"/>
                <a:cs typeface="Arial"/>
              </a:rPr>
              <a:t> </a:t>
            </a:r>
            <a:r>
              <a:rPr sz="1200" dirty="0">
                <a:solidFill>
                  <a:srgbClr val="FFFFFF"/>
                </a:solidFill>
                <a:latin typeface="Arial"/>
                <a:cs typeface="Arial"/>
              </a:rPr>
              <a:t>tillbaka</a:t>
            </a:r>
            <a:r>
              <a:rPr sz="1200" spc="-30" dirty="0">
                <a:solidFill>
                  <a:srgbClr val="FFFFFF"/>
                </a:solidFill>
                <a:latin typeface="Arial"/>
                <a:cs typeface="Arial"/>
              </a:rPr>
              <a:t> </a:t>
            </a:r>
            <a:r>
              <a:rPr sz="1200" dirty="0">
                <a:solidFill>
                  <a:srgbClr val="FFFFFF"/>
                </a:solidFill>
                <a:latin typeface="Arial"/>
                <a:cs typeface="Arial"/>
              </a:rPr>
              <a:t>till</a:t>
            </a:r>
            <a:r>
              <a:rPr sz="1200" spc="-5" dirty="0">
                <a:solidFill>
                  <a:srgbClr val="FFFFFF"/>
                </a:solidFill>
                <a:latin typeface="Arial"/>
                <a:cs typeface="Arial"/>
              </a:rPr>
              <a:t> </a:t>
            </a:r>
            <a:r>
              <a:rPr sz="1200" dirty="0">
                <a:solidFill>
                  <a:srgbClr val="FFFFFF"/>
                </a:solidFill>
                <a:latin typeface="Arial"/>
                <a:cs typeface="Arial"/>
              </a:rPr>
              <a:t>nästa</a:t>
            </a:r>
            <a:r>
              <a:rPr sz="1200" spc="-15" dirty="0">
                <a:solidFill>
                  <a:srgbClr val="FFFFFF"/>
                </a:solidFill>
                <a:latin typeface="Arial"/>
                <a:cs typeface="Arial"/>
              </a:rPr>
              <a:t> </a:t>
            </a:r>
            <a:r>
              <a:rPr sz="1200" spc="-10" dirty="0">
                <a:solidFill>
                  <a:srgbClr val="FFFFFF"/>
                </a:solidFill>
                <a:latin typeface="Arial"/>
                <a:cs typeface="Arial"/>
              </a:rPr>
              <a:t>match.</a:t>
            </a:r>
            <a:endParaRPr sz="1200">
              <a:latin typeface="Arial"/>
              <a:cs typeface="Arial"/>
            </a:endParaRPr>
          </a:p>
          <a:p>
            <a:pPr marL="896619" marR="266065" indent="-340360">
              <a:lnSpc>
                <a:spcPct val="120000"/>
              </a:lnSpc>
              <a:spcBef>
                <a:spcPts val="290"/>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En</a:t>
            </a:r>
            <a:r>
              <a:rPr sz="1200" spc="-10" dirty="0">
                <a:solidFill>
                  <a:srgbClr val="FFFFFF"/>
                </a:solidFill>
                <a:latin typeface="Arial"/>
                <a:cs typeface="Arial"/>
              </a:rPr>
              <a:t> </a:t>
            </a:r>
            <a:r>
              <a:rPr sz="1200" dirty="0">
                <a:solidFill>
                  <a:srgbClr val="FFFFFF"/>
                </a:solidFill>
                <a:latin typeface="Arial"/>
                <a:cs typeface="Arial"/>
              </a:rPr>
              <a:t>annan</a:t>
            </a:r>
            <a:r>
              <a:rPr sz="1200" spc="-45" dirty="0">
                <a:solidFill>
                  <a:srgbClr val="FFFFFF"/>
                </a:solidFill>
                <a:latin typeface="Arial"/>
                <a:cs typeface="Arial"/>
              </a:rPr>
              <a:t> </a:t>
            </a:r>
            <a:r>
              <a:rPr sz="1200" dirty="0">
                <a:solidFill>
                  <a:srgbClr val="FFFFFF"/>
                </a:solidFill>
                <a:latin typeface="Arial"/>
                <a:cs typeface="Arial"/>
              </a:rPr>
              <a:t>idé</a:t>
            </a:r>
            <a:r>
              <a:rPr sz="1200" spc="-5" dirty="0">
                <a:solidFill>
                  <a:srgbClr val="FFFFFF"/>
                </a:solidFill>
                <a:latin typeface="Arial"/>
                <a:cs typeface="Arial"/>
              </a:rPr>
              <a:t> </a:t>
            </a:r>
            <a:r>
              <a:rPr sz="1200" dirty="0">
                <a:solidFill>
                  <a:srgbClr val="FFFFFF"/>
                </a:solidFill>
                <a:latin typeface="Arial"/>
                <a:cs typeface="Arial"/>
              </a:rPr>
              <a:t>kan</a:t>
            </a:r>
            <a:r>
              <a:rPr sz="1200" spc="-25" dirty="0">
                <a:solidFill>
                  <a:srgbClr val="FFFFFF"/>
                </a:solidFill>
                <a:latin typeface="Arial"/>
                <a:cs typeface="Arial"/>
              </a:rPr>
              <a:t> </a:t>
            </a:r>
            <a:r>
              <a:rPr sz="1200" dirty="0">
                <a:solidFill>
                  <a:srgbClr val="FFFFFF"/>
                </a:solidFill>
                <a:latin typeface="Arial"/>
                <a:cs typeface="Arial"/>
              </a:rPr>
              <a:t>vara att</a:t>
            </a:r>
            <a:r>
              <a:rPr sz="1200" spc="-5" dirty="0">
                <a:solidFill>
                  <a:srgbClr val="FFFFFF"/>
                </a:solidFill>
                <a:latin typeface="Arial"/>
                <a:cs typeface="Arial"/>
              </a:rPr>
              <a:t> </a:t>
            </a:r>
            <a:r>
              <a:rPr sz="1200" dirty="0">
                <a:solidFill>
                  <a:srgbClr val="FFFFFF"/>
                </a:solidFill>
                <a:latin typeface="Arial"/>
                <a:cs typeface="Arial"/>
              </a:rPr>
              <a:t>sätta</a:t>
            </a:r>
            <a:r>
              <a:rPr sz="1200" spc="-20" dirty="0">
                <a:solidFill>
                  <a:srgbClr val="FFFFFF"/>
                </a:solidFill>
                <a:latin typeface="Arial"/>
                <a:cs typeface="Arial"/>
              </a:rPr>
              <a:t> </a:t>
            </a:r>
            <a:r>
              <a:rPr sz="1200" dirty="0">
                <a:solidFill>
                  <a:srgbClr val="FFFFFF"/>
                </a:solidFill>
                <a:latin typeface="Arial"/>
                <a:cs typeface="Arial"/>
              </a:rPr>
              <a:t>upp</a:t>
            </a:r>
            <a:r>
              <a:rPr sz="1200" spc="-25" dirty="0">
                <a:solidFill>
                  <a:srgbClr val="FFFFFF"/>
                </a:solidFill>
                <a:latin typeface="Arial"/>
                <a:cs typeface="Arial"/>
              </a:rPr>
              <a:t> </a:t>
            </a:r>
            <a:r>
              <a:rPr sz="1200" dirty="0">
                <a:solidFill>
                  <a:srgbClr val="FFFFFF"/>
                </a:solidFill>
                <a:latin typeface="Arial"/>
                <a:cs typeface="Arial"/>
              </a:rPr>
              <a:t>skyltar/information</a:t>
            </a:r>
            <a:r>
              <a:rPr sz="1200" spc="-30" dirty="0">
                <a:solidFill>
                  <a:srgbClr val="FFFFFF"/>
                </a:solidFill>
                <a:latin typeface="Arial"/>
                <a:cs typeface="Arial"/>
              </a:rPr>
              <a:t> </a:t>
            </a:r>
            <a:r>
              <a:rPr sz="1200" dirty="0">
                <a:solidFill>
                  <a:srgbClr val="FFFFFF"/>
                </a:solidFill>
                <a:latin typeface="Arial"/>
                <a:cs typeface="Arial"/>
              </a:rPr>
              <a:t>på</a:t>
            </a:r>
            <a:r>
              <a:rPr sz="1200" spc="-25" dirty="0">
                <a:solidFill>
                  <a:srgbClr val="FFFFFF"/>
                </a:solidFill>
                <a:latin typeface="Arial"/>
                <a:cs typeface="Arial"/>
              </a:rPr>
              <a:t> </a:t>
            </a:r>
            <a:r>
              <a:rPr sz="1200" dirty="0">
                <a:solidFill>
                  <a:srgbClr val="FFFFFF"/>
                </a:solidFill>
                <a:latin typeface="Arial"/>
                <a:cs typeface="Arial"/>
              </a:rPr>
              <a:t>skärmar</a:t>
            </a:r>
            <a:r>
              <a:rPr sz="1200" spc="-20" dirty="0">
                <a:solidFill>
                  <a:srgbClr val="FFFFFF"/>
                </a:solidFill>
                <a:latin typeface="Arial"/>
                <a:cs typeface="Arial"/>
              </a:rPr>
              <a:t> </a:t>
            </a:r>
            <a:r>
              <a:rPr sz="1200" dirty="0">
                <a:solidFill>
                  <a:srgbClr val="FFFFFF"/>
                </a:solidFill>
                <a:latin typeface="Arial"/>
                <a:cs typeface="Arial"/>
              </a:rPr>
              <a:t>etc.</a:t>
            </a:r>
            <a:r>
              <a:rPr sz="1200" spc="-10" dirty="0">
                <a:solidFill>
                  <a:srgbClr val="FFFFFF"/>
                </a:solidFill>
                <a:latin typeface="Arial"/>
                <a:cs typeface="Arial"/>
              </a:rPr>
              <a:t> </a:t>
            </a:r>
            <a:r>
              <a:rPr sz="1200" dirty="0">
                <a:solidFill>
                  <a:srgbClr val="FFFFFF"/>
                </a:solidFill>
                <a:latin typeface="Arial"/>
                <a:cs typeface="Arial"/>
              </a:rPr>
              <a:t>som</a:t>
            </a:r>
            <a:r>
              <a:rPr sz="1200" spc="-5" dirty="0">
                <a:solidFill>
                  <a:srgbClr val="FFFFFF"/>
                </a:solidFill>
                <a:latin typeface="Arial"/>
                <a:cs typeface="Arial"/>
              </a:rPr>
              <a:t> </a:t>
            </a:r>
            <a:r>
              <a:rPr sz="1200" dirty="0">
                <a:solidFill>
                  <a:srgbClr val="FFFFFF"/>
                </a:solidFill>
                <a:latin typeface="Arial"/>
                <a:cs typeface="Arial"/>
              </a:rPr>
              <a:t>visar</a:t>
            </a:r>
            <a:r>
              <a:rPr sz="1200" spc="5" dirty="0">
                <a:solidFill>
                  <a:srgbClr val="FFFFFF"/>
                </a:solidFill>
                <a:latin typeface="Arial"/>
                <a:cs typeface="Arial"/>
              </a:rPr>
              <a:t> </a:t>
            </a:r>
            <a:r>
              <a:rPr sz="1200" dirty="0">
                <a:solidFill>
                  <a:srgbClr val="FFFFFF"/>
                </a:solidFill>
                <a:latin typeface="Arial"/>
                <a:cs typeface="Arial"/>
              </a:rPr>
              <a:t>hur</a:t>
            </a:r>
            <a:r>
              <a:rPr sz="1200" spc="-30" dirty="0">
                <a:solidFill>
                  <a:srgbClr val="FFFFFF"/>
                </a:solidFill>
                <a:latin typeface="Arial"/>
                <a:cs typeface="Arial"/>
              </a:rPr>
              <a:t> </a:t>
            </a:r>
            <a:r>
              <a:rPr sz="1200" dirty="0">
                <a:solidFill>
                  <a:srgbClr val="FFFFFF"/>
                </a:solidFill>
                <a:latin typeface="Arial"/>
                <a:cs typeface="Arial"/>
              </a:rPr>
              <a:t>betydelsefull</a:t>
            </a:r>
            <a:r>
              <a:rPr sz="1200" spc="-40" dirty="0">
                <a:solidFill>
                  <a:srgbClr val="FFFFFF"/>
                </a:solidFill>
                <a:latin typeface="Arial"/>
                <a:cs typeface="Arial"/>
              </a:rPr>
              <a:t> </a:t>
            </a:r>
            <a:r>
              <a:rPr sz="1200" dirty="0">
                <a:solidFill>
                  <a:srgbClr val="FFFFFF"/>
                </a:solidFill>
                <a:latin typeface="Arial"/>
                <a:cs typeface="Arial"/>
              </a:rPr>
              <a:t>publiken</a:t>
            </a:r>
            <a:r>
              <a:rPr sz="1200" spc="-15" dirty="0">
                <a:solidFill>
                  <a:srgbClr val="FFFFFF"/>
                </a:solidFill>
                <a:latin typeface="Arial"/>
                <a:cs typeface="Arial"/>
              </a:rPr>
              <a:t> </a:t>
            </a:r>
            <a:r>
              <a:rPr sz="1200" dirty="0">
                <a:solidFill>
                  <a:srgbClr val="FFFFFF"/>
                </a:solidFill>
                <a:latin typeface="Arial"/>
                <a:cs typeface="Arial"/>
              </a:rPr>
              <a:t>är:</a:t>
            </a:r>
            <a:r>
              <a:rPr sz="1200" spc="-35" dirty="0">
                <a:solidFill>
                  <a:srgbClr val="FFFFFF"/>
                </a:solidFill>
                <a:latin typeface="Arial"/>
                <a:cs typeface="Arial"/>
              </a:rPr>
              <a:t> </a:t>
            </a:r>
            <a:r>
              <a:rPr sz="1200" spc="-20" dirty="0">
                <a:solidFill>
                  <a:srgbClr val="FFFFFF"/>
                </a:solidFill>
                <a:latin typeface="Arial"/>
                <a:cs typeface="Arial"/>
              </a:rPr>
              <a:t>”Tack</a:t>
            </a:r>
            <a:r>
              <a:rPr sz="1200" spc="-15" dirty="0">
                <a:solidFill>
                  <a:srgbClr val="FFFFFF"/>
                </a:solidFill>
                <a:latin typeface="Arial"/>
                <a:cs typeface="Arial"/>
              </a:rPr>
              <a:t> </a:t>
            </a:r>
            <a:r>
              <a:rPr sz="1200" dirty="0">
                <a:solidFill>
                  <a:srgbClr val="FFFFFF"/>
                </a:solidFill>
                <a:latin typeface="Arial"/>
                <a:cs typeface="Arial"/>
              </a:rPr>
              <a:t>för</a:t>
            </a:r>
            <a:r>
              <a:rPr sz="1200" spc="-15" dirty="0">
                <a:solidFill>
                  <a:srgbClr val="FFFFFF"/>
                </a:solidFill>
                <a:latin typeface="Arial"/>
                <a:cs typeface="Arial"/>
              </a:rPr>
              <a:t> </a:t>
            </a:r>
            <a:r>
              <a:rPr sz="1200" dirty="0">
                <a:solidFill>
                  <a:srgbClr val="FFFFFF"/>
                </a:solidFill>
                <a:latin typeface="Arial"/>
                <a:cs typeface="Arial"/>
              </a:rPr>
              <a:t>att ni</a:t>
            </a:r>
            <a:r>
              <a:rPr sz="1200" spc="-20" dirty="0">
                <a:solidFill>
                  <a:srgbClr val="FFFFFF"/>
                </a:solidFill>
                <a:latin typeface="Arial"/>
                <a:cs typeface="Arial"/>
              </a:rPr>
              <a:t> </a:t>
            </a:r>
            <a:r>
              <a:rPr sz="1200" dirty="0">
                <a:solidFill>
                  <a:srgbClr val="FFFFFF"/>
                </a:solidFill>
                <a:latin typeface="Arial"/>
                <a:cs typeface="Arial"/>
              </a:rPr>
              <a:t>kom!</a:t>
            </a:r>
            <a:r>
              <a:rPr sz="1200" spc="-10" dirty="0">
                <a:solidFill>
                  <a:srgbClr val="FFFFFF"/>
                </a:solidFill>
                <a:latin typeface="Arial"/>
                <a:cs typeface="Arial"/>
              </a:rPr>
              <a:t> </a:t>
            </a:r>
            <a:r>
              <a:rPr sz="1200" dirty="0">
                <a:solidFill>
                  <a:srgbClr val="FFFFFF"/>
                </a:solidFill>
                <a:latin typeface="Arial"/>
                <a:cs typeface="Arial"/>
              </a:rPr>
              <a:t>Ni</a:t>
            </a:r>
            <a:r>
              <a:rPr sz="1200" spc="-10" dirty="0">
                <a:solidFill>
                  <a:srgbClr val="FFFFFF"/>
                </a:solidFill>
                <a:latin typeface="Arial"/>
                <a:cs typeface="Arial"/>
              </a:rPr>
              <a:t> </a:t>
            </a:r>
            <a:r>
              <a:rPr sz="1200" spc="-25" dirty="0">
                <a:solidFill>
                  <a:srgbClr val="FFFFFF"/>
                </a:solidFill>
                <a:latin typeface="Arial"/>
                <a:cs typeface="Arial"/>
              </a:rPr>
              <a:t>är </a:t>
            </a:r>
            <a:r>
              <a:rPr sz="1200" dirty="0">
                <a:solidFill>
                  <a:srgbClr val="FFFFFF"/>
                </a:solidFill>
                <a:latin typeface="Arial"/>
                <a:cs typeface="Arial"/>
              </a:rPr>
              <a:t>värdefulla!</a:t>
            </a:r>
            <a:r>
              <a:rPr sz="1200" spc="-45" dirty="0">
                <a:solidFill>
                  <a:srgbClr val="FFFFFF"/>
                </a:solidFill>
                <a:latin typeface="Arial"/>
                <a:cs typeface="Arial"/>
              </a:rPr>
              <a:t> </a:t>
            </a:r>
            <a:r>
              <a:rPr sz="1200" dirty="0">
                <a:solidFill>
                  <a:srgbClr val="FFFFFF"/>
                </a:solidFill>
                <a:latin typeface="Arial"/>
                <a:cs typeface="Arial"/>
              </a:rPr>
              <a:t>Nästa</a:t>
            </a:r>
            <a:r>
              <a:rPr sz="1200" spc="-5" dirty="0">
                <a:solidFill>
                  <a:srgbClr val="FFFFFF"/>
                </a:solidFill>
                <a:latin typeface="Arial"/>
                <a:cs typeface="Arial"/>
              </a:rPr>
              <a:t> </a:t>
            </a:r>
            <a:r>
              <a:rPr sz="1200" dirty="0">
                <a:solidFill>
                  <a:srgbClr val="FFFFFF"/>
                </a:solidFill>
                <a:latin typeface="Arial"/>
                <a:cs typeface="Arial"/>
              </a:rPr>
              <a:t>hemmamatch</a:t>
            </a:r>
            <a:r>
              <a:rPr sz="1200" spc="-35" dirty="0">
                <a:solidFill>
                  <a:srgbClr val="FFFFFF"/>
                </a:solidFill>
                <a:latin typeface="Arial"/>
                <a:cs typeface="Arial"/>
              </a:rPr>
              <a:t> </a:t>
            </a:r>
            <a:r>
              <a:rPr sz="1200" spc="-20" dirty="0">
                <a:solidFill>
                  <a:srgbClr val="FFFFFF"/>
                </a:solidFill>
                <a:latin typeface="Arial"/>
                <a:cs typeface="Arial"/>
              </a:rPr>
              <a:t>är…”</a:t>
            </a:r>
            <a:endParaRPr sz="1200">
              <a:latin typeface="Arial"/>
              <a:cs typeface="Arial"/>
            </a:endParaRPr>
          </a:p>
          <a:p>
            <a:pPr marL="556260">
              <a:lnSpc>
                <a:spcPct val="100000"/>
              </a:lnSpc>
              <a:spcBef>
                <a:spcPts val="575"/>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b="1" i="1" dirty="0">
                <a:solidFill>
                  <a:srgbClr val="FFFFFF"/>
                </a:solidFill>
                <a:latin typeface="Arial"/>
                <a:cs typeface="Arial"/>
              </a:rPr>
              <a:t>Aktivitet:</a:t>
            </a:r>
            <a:r>
              <a:rPr sz="1200" b="1" i="1" spc="-25" dirty="0">
                <a:solidFill>
                  <a:srgbClr val="FFFFFF"/>
                </a:solidFill>
                <a:latin typeface="Arial"/>
                <a:cs typeface="Arial"/>
              </a:rPr>
              <a:t> </a:t>
            </a:r>
            <a:r>
              <a:rPr sz="1200" b="1" i="1" dirty="0">
                <a:solidFill>
                  <a:srgbClr val="FFFFFF"/>
                </a:solidFill>
                <a:latin typeface="Arial"/>
                <a:cs typeface="Arial"/>
              </a:rPr>
              <a:t>På</a:t>
            </a:r>
            <a:r>
              <a:rPr sz="1200" b="1" i="1" spc="-10" dirty="0">
                <a:solidFill>
                  <a:srgbClr val="FFFFFF"/>
                </a:solidFill>
                <a:latin typeface="Arial"/>
                <a:cs typeface="Arial"/>
              </a:rPr>
              <a:t> </a:t>
            </a:r>
            <a:r>
              <a:rPr sz="1200" b="1" i="1" dirty="0">
                <a:solidFill>
                  <a:srgbClr val="FFFFFF"/>
                </a:solidFill>
                <a:latin typeface="Arial"/>
                <a:cs typeface="Arial"/>
              </a:rPr>
              <a:t>nivå</a:t>
            </a:r>
            <a:r>
              <a:rPr sz="1200" b="1" i="1" spc="-5" dirty="0">
                <a:solidFill>
                  <a:srgbClr val="FFFFFF"/>
                </a:solidFill>
                <a:latin typeface="Arial"/>
                <a:cs typeface="Arial"/>
              </a:rPr>
              <a:t> </a:t>
            </a:r>
            <a:r>
              <a:rPr sz="1200" b="1" i="1" dirty="0">
                <a:solidFill>
                  <a:srgbClr val="FFFFFF"/>
                </a:solidFill>
                <a:latin typeface="Arial"/>
                <a:cs typeface="Arial"/>
              </a:rPr>
              <a:t>1 tackar</a:t>
            </a:r>
            <a:r>
              <a:rPr sz="1200" b="1" i="1" spc="-20" dirty="0">
                <a:solidFill>
                  <a:srgbClr val="FFFFFF"/>
                </a:solidFill>
                <a:latin typeface="Arial"/>
                <a:cs typeface="Arial"/>
              </a:rPr>
              <a:t> </a:t>
            </a:r>
            <a:r>
              <a:rPr sz="1200" b="1" i="1" dirty="0">
                <a:solidFill>
                  <a:srgbClr val="FFFFFF"/>
                </a:solidFill>
                <a:latin typeface="Arial"/>
                <a:cs typeface="Arial"/>
              </a:rPr>
              <a:t>vi</a:t>
            </a:r>
            <a:r>
              <a:rPr sz="1200" b="1" i="1" spc="-35" dirty="0">
                <a:solidFill>
                  <a:srgbClr val="FFFFFF"/>
                </a:solidFill>
                <a:latin typeface="Arial"/>
                <a:cs typeface="Arial"/>
              </a:rPr>
              <a:t> </a:t>
            </a:r>
            <a:r>
              <a:rPr sz="1200" b="1" i="1" dirty="0">
                <a:solidFill>
                  <a:srgbClr val="FFFFFF"/>
                </a:solidFill>
                <a:latin typeface="Arial"/>
                <a:cs typeface="Arial"/>
              </a:rPr>
              <a:t>publiken</a:t>
            </a:r>
            <a:r>
              <a:rPr sz="1200" b="1" i="1" spc="5" dirty="0">
                <a:solidFill>
                  <a:srgbClr val="FFFFFF"/>
                </a:solidFill>
                <a:latin typeface="Arial"/>
                <a:cs typeface="Arial"/>
              </a:rPr>
              <a:t> </a:t>
            </a:r>
            <a:r>
              <a:rPr sz="1200" b="1" i="1" dirty="0">
                <a:solidFill>
                  <a:srgbClr val="FFFFFF"/>
                </a:solidFill>
                <a:latin typeface="Arial"/>
                <a:cs typeface="Arial"/>
              </a:rPr>
              <a:t>för att</a:t>
            </a:r>
            <a:r>
              <a:rPr sz="1200" b="1" i="1" spc="-15" dirty="0">
                <a:solidFill>
                  <a:srgbClr val="FFFFFF"/>
                </a:solidFill>
                <a:latin typeface="Arial"/>
                <a:cs typeface="Arial"/>
              </a:rPr>
              <a:t> </a:t>
            </a:r>
            <a:r>
              <a:rPr sz="1200" b="1" i="1" dirty="0">
                <a:solidFill>
                  <a:srgbClr val="FFFFFF"/>
                </a:solidFill>
                <a:latin typeface="Arial"/>
                <a:cs typeface="Arial"/>
              </a:rPr>
              <a:t>de kom.</a:t>
            </a:r>
            <a:r>
              <a:rPr sz="1200" b="1" i="1" spc="-10" dirty="0">
                <a:solidFill>
                  <a:srgbClr val="FFFFFF"/>
                </a:solidFill>
                <a:latin typeface="Arial"/>
                <a:cs typeface="Arial"/>
              </a:rPr>
              <a:t> </a:t>
            </a:r>
            <a:r>
              <a:rPr sz="1200" b="1" i="1" dirty="0">
                <a:solidFill>
                  <a:srgbClr val="FFFFFF"/>
                </a:solidFill>
                <a:latin typeface="Arial"/>
                <a:cs typeface="Arial"/>
              </a:rPr>
              <a:t>Hur</a:t>
            </a:r>
            <a:r>
              <a:rPr sz="1200" b="1" i="1" spc="-5" dirty="0">
                <a:solidFill>
                  <a:srgbClr val="FFFFFF"/>
                </a:solidFill>
                <a:latin typeface="Arial"/>
                <a:cs typeface="Arial"/>
              </a:rPr>
              <a:t> </a:t>
            </a:r>
            <a:r>
              <a:rPr sz="1200" b="1" i="1" dirty="0">
                <a:solidFill>
                  <a:srgbClr val="FFFFFF"/>
                </a:solidFill>
                <a:latin typeface="Arial"/>
                <a:cs typeface="Arial"/>
              </a:rPr>
              <a:t>detta</a:t>
            </a:r>
            <a:r>
              <a:rPr sz="1200" b="1" i="1" spc="5" dirty="0">
                <a:solidFill>
                  <a:srgbClr val="FFFFFF"/>
                </a:solidFill>
                <a:latin typeface="Arial"/>
                <a:cs typeface="Arial"/>
              </a:rPr>
              <a:t> </a:t>
            </a:r>
            <a:r>
              <a:rPr sz="1200" b="1" i="1" dirty="0">
                <a:solidFill>
                  <a:srgbClr val="FFFFFF"/>
                </a:solidFill>
                <a:latin typeface="Arial"/>
                <a:cs typeface="Arial"/>
              </a:rPr>
              <a:t>görs bestäms</a:t>
            </a:r>
            <a:r>
              <a:rPr sz="1200" b="1" i="1" spc="-35" dirty="0">
                <a:solidFill>
                  <a:srgbClr val="FFFFFF"/>
                </a:solidFill>
                <a:latin typeface="Arial"/>
                <a:cs typeface="Arial"/>
              </a:rPr>
              <a:t> </a:t>
            </a:r>
            <a:r>
              <a:rPr sz="1200" b="1" i="1" dirty="0">
                <a:solidFill>
                  <a:srgbClr val="FFFFFF"/>
                </a:solidFill>
                <a:latin typeface="Arial"/>
                <a:cs typeface="Arial"/>
              </a:rPr>
              <a:t>av</a:t>
            </a:r>
            <a:r>
              <a:rPr sz="1200" b="1" i="1" spc="-5" dirty="0">
                <a:solidFill>
                  <a:srgbClr val="FFFFFF"/>
                </a:solidFill>
                <a:latin typeface="Arial"/>
                <a:cs typeface="Arial"/>
              </a:rPr>
              <a:t> </a:t>
            </a:r>
            <a:r>
              <a:rPr sz="1200" b="1" i="1" dirty="0">
                <a:solidFill>
                  <a:srgbClr val="FFFFFF"/>
                </a:solidFill>
                <a:latin typeface="Arial"/>
                <a:cs typeface="Arial"/>
              </a:rPr>
              <a:t>varje</a:t>
            </a:r>
            <a:r>
              <a:rPr sz="1200" b="1" i="1" spc="-30" dirty="0">
                <a:solidFill>
                  <a:srgbClr val="FFFFFF"/>
                </a:solidFill>
                <a:latin typeface="Arial"/>
                <a:cs typeface="Arial"/>
              </a:rPr>
              <a:t> </a:t>
            </a:r>
            <a:r>
              <a:rPr sz="1200" b="1" i="1" spc="-10" dirty="0">
                <a:solidFill>
                  <a:srgbClr val="FFFFFF"/>
                </a:solidFill>
                <a:latin typeface="Arial"/>
                <a:cs typeface="Arial"/>
              </a:rPr>
              <a:t>klubb.</a:t>
            </a:r>
            <a:endParaRPr sz="1200">
              <a:latin typeface="Arial"/>
              <a:cs typeface="Arial"/>
            </a:endParaRPr>
          </a:p>
          <a:p>
            <a:pPr marL="421005" indent="-408305">
              <a:lnSpc>
                <a:spcPct val="100000"/>
              </a:lnSpc>
              <a:spcBef>
                <a:spcPts val="705"/>
              </a:spcBef>
              <a:buFont typeface="Arial"/>
              <a:buChar char="•"/>
              <a:tabLst>
                <a:tab pos="421005" algn="l"/>
              </a:tabLst>
            </a:pPr>
            <a:r>
              <a:rPr sz="1600" b="1" spc="-10" dirty="0">
                <a:solidFill>
                  <a:srgbClr val="FFFFFF"/>
                </a:solidFill>
                <a:latin typeface="Arial"/>
                <a:cs typeface="Arial"/>
              </a:rPr>
              <a:t>Underhållning</a:t>
            </a:r>
            <a:r>
              <a:rPr sz="1600" b="1" spc="-20" dirty="0">
                <a:solidFill>
                  <a:srgbClr val="FFFFFF"/>
                </a:solidFill>
                <a:latin typeface="Arial"/>
                <a:cs typeface="Arial"/>
              </a:rPr>
              <a:t> </a:t>
            </a:r>
            <a:r>
              <a:rPr sz="1600" b="1" dirty="0">
                <a:solidFill>
                  <a:srgbClr val="FFFFFF"/>
                </a:solidFill>
                <a:latin typeface="Arial"/>
                <a:cs typeface="Arial"/>
              </a:rPr>
              <a:t>när</a:t>
            </a:r>
            <a:r>
              <a:rPr sz="1600" b="1" spc="-30" dirty="0">
                <a:solidFill>
                  <a:srgbClr val="FFFFFF"/>
                </a:solidFill>
                <a:latin typeface="Arial"/>
                <a:cs typeface="Arial"/>
              </a:rPr>
              <a:t> </a:t>
            </a:r>
            <a:r>
              <a:rPr sz="1600" b="1" dirty="0">
                <a:solidFill>
                  <a:srgbClr val="FFFFFF"/>
                </a:solidFill>
                <a:latin typeface="Arial"/>
                <a:cs typeface="Arial"/>
              </a:rPr>
              <a:t>publiken</a:t>
            </a:r>
            <a:r>
              <a:rPr sz="1600" b="1" spc="-20" dirty="0">
                <a:solidFill>
                  <a:srgbClr val="FFFFFF"/>
                </a:solidFill>
                <a:latin typeface="Arial"/>
                <a:cs typeface="Arial"/>
              </a:rPr>
              <a:t> </a:t>
            </a:r>
            <a:r>
              <a:rPr sz="1600" b="1" spc="-10" dirty="0">
                <a:solidFill>
                  <a:srgbClr val="FFFFFF"/>
                </a:solidFill>
                <a:latin typeface="Arial"/>
                <a:cs typeface="Arial"/>
              </a:rPr>
              <a:t>lämnar</a:t>
            </a:r>
            <a:endParaRPr sz="1600">
              <a:latin typeface="Arial"/>
              <a:cs typeface="Arial"/>
            </a:endParaRPr>
          </a:p>
          <a:p>
            <a:pPr marL="896619" marR="263525" indent="-340360">
              <a:lnSpc>
                <a:spcPct val="120000"/>
              </a:lnSpc>
              <a:spcBef>
                <a:spcPts val="355"/>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Låt</a:t>
            </a:r>
            <a:r>
              <a:rPr sz="1200" spc="-10" dirty="0">
                <a:solidFill>
                  <a:srgbClr val="FFFFFF"/>
                </a:solidFill>
                <a:latin typeface="Arial"/>
                <a:cs typeface="Arial"/>
              </a:rPr>
              <a:t> </a:t>
            </a:r>
            <a:r>
              <a:rPr sz="1200" dirty="0">
                <a:solidFill>
                  <a:srgbClr val="FFFFFF"/>
                </a:solidFill>
                <a:latin typeface="Arial"/>
                <a:cs typeface="Arial"/>
              </a:rPr>
              <a:t>musiken skapa</a:t>
            </a:r>
            <a:r>
              <a:rPr sz="1200" spc="-35" dirty="0">
                <a:solidFill>
                  <a:srgbClr val="FFFFFF"/>
                </a:solidFill>
                <a:latin typeface="Arial"/>
                <a:cs typeface="Arial"/>
              </a:rPr>
              <a:t> </a:t>
            </a:r>
            <a:r>
              <a:rPr sz="1200" dirty="0">
                <a:solidFill>
                  <a:srgbClr val="FFFFFF"/>
                </a:solidFill>
                <a:latin typeface="Arial"/>
                <a:cs typeface="Arial"/>
              </a:rPr>
              <a:t>en</a:t>
            </a:r>
            <a:r>
              <a:rPr sz="1200" spc="-5" dirty="0">
                <a:solidFill>
                  <a:srgbClr val="FFFFFF"/>
                </a:solidFill>
                <a:latin typeface="Arial"/>
                <a:cs typeface="Arial"/>
              </a:rPr>
              <a:t> </a:t>
            </a:r>
            <a:r>
              <a:rPr sz="1200" dirty="0">
                <a:solidFill>
                  <a:srgbClr val="FFFFFF"/>
                </a:solidFill>
                <a:latin typeface="Arial"/>
                <a:cs typeface="Arial"/>
              </a:rPr>
              <a:t>feststämning</a:t>
            </a:r>
            <a:r>
              <a:rPr sz="1200" spc="-25" dirty="0">
                <a:solidFill>
                  <a:srgbClr val="FFFFFF"/>
                </a:solidFill>
                <a:latin typeface="Arial"/>
                <a:cs typeface="Arial"/>
              </a:rPr>
              <a:t> </a:t>
            </a:r>
            <a:r>
              <a:rPr sz="1200" dirty="0">
                <a:solidFill>
                  <a:srgbClr val="FFFFFF"/>
                </a:solidFill>
                <a:latin typeface="Arial"/>
                <a:cs typeface="Arial"/>
              </a:rPr>
              <a:t>när</a:t>
            </a:r>
            <a:r>
              <a:rPr sz="1200" spc="-10" dirty="0">
                <a:solidFill>
                  <a:srgbClr val="FFFFFF"/>
                </a:solidFill>
                <a:latin typeface="Arial"/>
                <a:cs typeface="Arial"/>
              </a:rPr>
              <a:t> </a:t>
            </a:r>
            <a:r>
              <a:rPr sz="1200" dirty="0">
                <a:solidFill>
                  <a:srgbClr val="FFFFFF"/>
                </a:solidFill>
                <a:latin typeface="Arial"/>
                <a:cs typeface="Arial"/>
              </a:rPr>
              <a:t>publiken</a:t>
            </a:r>
            <a:r>
              <a:rPr sz="1200" spc="-45" dirty="0">
                <a:solidFill>
                  <a:srgbClr val="FFFFFF"/>
                </a:solidFill>
                <a:latin typeface="Arial"/>
                <a:cs typeface="Arial"/>
              </a:rPr>
              <a:t> </a:t>
            </a:r>
            <a:r>
              <a:rPr sz="1200" dirty="0">
                <a:solidFill>
                  <a:srgbClr val="FFFFFF"/>
                </a:solidFill>
                <a:latin typeface="Arial"/>
                <a:cs typeface="Arial"/>
              </a:rPr>
              <a:t>går</a:t>
            </a:r>
            <a:r>
              <a:rPr sz="1200" spc="5" dirty="0">
                <a:solidFill>
                  <a:srgbClr val="FFFFFF"/>
                </a:solidFill>
                <a:latin typeface="Arial"/>
                <a:cs typeface="Arial"/>
              </a:rPr>
              <a:t> </a:t>
            </a:r>
            <a:r>
              <a:rPr sz="1200" dirty="0">
                <a:solidFill>
                  <a:srgbClr val="FFFFFF"/>
                </a:solidFill>
                <a:latin typeface="Arial"/>
                <a:cs typeface="Arial"/>
              </a:rPr>
              <a:t>ut</a:t>
            </a:r>
            <a:r>
              <a:rPr sz="1200" spc="5" dirty="0">
                <a:solidFill>
                  <a:srgbClr val="FFFFFF"/>
                </a:solidFill>
                <a:latin typeface="Arial"/>
                <a:cs typeface="Arial"/>
              </a:rPr>
              <a:t> </a:t>
            </a:r>
            <a:r>
              <a:rPr sz="1200" dirty="0">
                <a:solidFill>
                  <a:srgbClr val="FFFFFF"/>
                </a:solidFill>
                <a:latin typeface="Arial"/>
                <a:cs typeface="Arial"/>
              </a:rPr>
              <a:t>från</a:t>
            </a:r>
            <a:r>
              <a:rPr sz="1200" spc="-10" dirty="0">
                <a:solidFill>
                  <a:srgbClr val="FFFFFF"/>
                </a:solidFill>
                <a:latin typeface="Arial"/>
                <a:cs typeface="Arial"/>
              </a:rPr>
              <a:t> </a:t>
            </a:r>
            <a:r>
              <a:rPr sz="1200" dirty="0">
                <a:solidFill>
                  <a:srgbClr val="FFFFFF"/>
                </a:solidFill>
                <a:latin typeface="Arial"/>
                <a:cs typeface="Arial"/>
              </a:rPr>
              <a:t>arenan.</a:t>
            </a:r>
            <a:r>
              <a:rPr sz="1200" spc="-35" dirty="0">
                <a:solidFill>
                  <a:srgbClr val="FFFFFF"/>
                </a:solidFill>
                <a:latin typeface="Arial"/>
                <a:cs typeface="Arial"/>
              </a:rPr>
              <a:t> </a:t>
            </a:r>
            <a:r>
              <a:rPr sz="1200" dirty="0">
                <a:solidFill>
                  <a:srgbClr val="FFFFFF"/>
                </a:solidFill>
                <a:latin typeface="Arial"/>
                <a:cs typeface="Arial"/>
              </a:rPr>
              <a:t>Gärna</a:t>
            </a:r>
            <a:r>
              <a:rPr sz="1200" spc="5" dirty="0">
                <a:solidFill>
                  <a:srgbClr val="FFFFFF"/>
                </a:solidFill>
                <a:latin typeface="Arial"/>
                <a:cs typeface="Arial"/>
              </a:rPr>
              <a:t> </a:t>
            </a:r>
            <a:r>
              <a:rPr sz="1200" dirty="0">
                <a:solidFill>
                  <a:srgbClr val="FFFFFF"/>
                </a:solidFill>
                <a:latin typeface="Arial"/>
                <a:cs typeface="Arial"/>
              </a:rPr>
              <a:t>med</a:t>
            </a:r>
            <a:r>
              <a:rPr sz="1200" spc="-15" dirty="0">
                <a:solidFill>
                  <a:srgbClr val="FFFFFF"/>
                </a:solidFill>
                <a:latin typeface="Arial"/>
                <a:cs typeface="Arial"/>
              </a:rPr>
              <a:t> </a:t>
            </a:r>
            <a:r>
              <a:rPr sz="1200" dirty="0">
                <a:solidFill>
                  <a:srgbClr val="FFFFFF"/>
                </a:solidFill>
                <a:latin typeface="Arial"/>
                <a:cs typeface="Arial"/>
              </a:rPr>
              <a:t>trubadur</a:t>
            </a:r>
            <a:r>
              <a:rPr sz="1200" spc="-40" dirty="0">
                <a:solidFill>
                  <a:srgbClr val="FFFFFF"/>
                </a:solidFill>
                <a:latin typeface="Arial"/>
                <a:cs typeface="Arial"/>
              </a:rPr>
              <a:t> </a:t>
            </a:r>
            <a:r>
              <a:rPr sz="1200" dirty="0">
                <a:solidFill>
                  <a:srgbClr val="FFFFFF"/>
                </a:solidFill>
                <a:latin typeface="Arial"/>
                <a:cs typeface="Arial"/>
              </a:rPr>
              <a:t>eller</a:t>
            </a:r>
            <a:r>
              <a:rPr sz="1200" spc="-10" dirty="0">
                <a:solidFill>
                  <a:srgbClr val="FFFFFF"/>
                </a:solidFill>
                <a:latin typeface="Arial"/>
                <a:cs typeface="Arial"/>
              </a:rPr>
              <a:t> </a:t>
            </a:r>
            <a:r>
              <a:rPr sz="1200" dirty="0">
                <a:solidFill>
                  <a:srgbClr val="FFFFFF"/>
                </a:solidFill>
                <a:latin typeface="Arial"/>
                <a:cs typeface="Arial"/>
              </a:rPr>
              <a:t>liveband</a:t>
            </a:r>
            <a:r>
              <a:rPr sz="1200" spc="-25" dirty="0">
                <a:solidFill>
                  <a:srgbClr val="FFFFFF"/>
                </a:solidFill>
                <a:latin typeface="Arial"/>
                <a:cs typeface="Arial"/>
              </a:rPr>
              <a:t> </a:t>
            </a:r>
            <a:r>
              <a:rPr sz="1200" dirty="0">
                <a:solidFill>
                  <a:srgbClr val="FFFFFF"/>
                </a:solidFill>
                <a:latin typeface="Arial"/>
                <a:cs typeface="Arial"/>
              </a:rPr>
              <a:t>om det</a:t>
            </a:r>
            <a:r>
              <a:rPr sz="1200" spc="-15" dirty="0">
                <a:solidFill>
                  <a:srgbClr val="FFFFFF"/>
                </a:solidFill>
                <a:latin typeface="Arial"/>
                <a:cs typeface="Arial"/>
              </a:rPr>
              <a:t> </a:t>
            </a:r>
            <a:r>
              <a:rPr sz="1200" dirty="0">
                <a:solidFill>
                  <a:srgbClr val="FFFFFF"/>
                </a:solidFill>
                <a:latin typeface="Arial"/>
                <a:cs typeface="Arial"/>
              </a:rPr>
              <a:t>är</a:t>
            </a:r>
            <a:r>
              <a:rPr sz="1200" spc="5" dirty="0">
                <a:solidFill>
                  <a:srgbClr val="FFFFFF"/>
                </a:solidFill>
                <a:latin typeface="Arial"/>
                <a:cs typeface="Arial"/>
              </a:rPr>
              <a:t> </a:t>
            </a:r>
            <a:r>
              <a:rPr sz="1200" spc="-10" dirty="0">
                <a:solidFill>
                  <a:srgbClr val="FFFFFF"/>
                </a:solidFill>
                <a:latin typeface="Arial"/>
                <a:cs typeface="Arial"/>
              </a:rPr>
              <a:t>möjligt.</a:t>
            </a:r>
            <a:r>
              <a:rPr sz="1200" spc="-80" dirty="0">
                <a:solidFill>
                  <a:srgbClr val="FFFFFF"/>
                </a:solidFill>
                <a:latin typeface="Arial"/>
                <a:cs typeface="Arial"/>
              </a:rPr>
              <a:t> </a:t>
            </a:r>
            <a:r>
              <a:rPr sz="1200" spc="-10" dirty="0">
                <a:solidFill>
                  <a:srgbClr val="FFFFFF"/>
                </a:solidFill>
                <a:latin typeface="Arial"/>
                <a:cs typeface="Arial"/>
              </a:rPr>
              <a:t>Avslutningen</a:t>
            </a:r>
            <a:r>
              <a:rPr sz="1200" spc="-25" dirty="0">
                <a:solidFill>
                  <a:srgbClr val="FFFFFF"/>
                </a:solidFill>
                <a:latin typeface="Arial"/>
                <a:cs typeface="Arial"/>
              </a:rPr>
              <a:t> är </a:t>
            </a:r>
            <a:r>
              <a:rPr sz="1200" dirty="0">
                <a:solidFill>
                  <a:srgbClr val="FFFFFF"/>
                </a:solidFill>
                <a:latin typeface="Arial"/>
                <a:cs typeface="Arial"/>
              </a:rPr>
              <a:t>oerhört</a:t>
            </a:r>
            <a:r>
              <a:rPr sz="1200" spc="-35" dirty="0">
                <a:solidFill>
                  <a:srgbClr val="FFFFFF"/>
                </a:solidFill>
                <a:latin typeface="Arial"/>
                <a:cs typeface="Arial"/>
              </a:rPr>
              <a:t> </a:t>
            </a:r>
            <a:r>
              <a:rPr sz="1200" dirty="0">
                <a:solidFill>
                  <a:srgbClr val="FFFFFF"/>
                </a:solidFill>
                <a:latin typeface="Arial"/>
                <a:cs typeface="Arial"/>
              </a:rPr>
              <a:t>viktig</a:t>
            </a:r>
            <a:r>
              <a:rPr sz="1200" spc="10" dirty="0">
                <a:solidFill>
                  <a:srgbClr val="FFFFFF"/>
                </a:solidFill>
                <a:latin typeface="Arial"/>
                <a:cs typeface="Arial"/>
              </a:rPr>
              <a:t> </a:t>
            </a:r>
            <a:r>
              <a:rPr sz="1200" dirty="0">
                <a:solidFill>
                  <a:srgbClr val="FFFFFF"/>
                </a:solidFill>
                <a:latin typeface="Arial"/>
                <a:cs typeface="Arial"/>
              </a:rPr>
              <a:t>för</a:t>
            </a:r>
            <a:r>
              <a:rPr sz="1200" spc="-15" dirty="0">
                <a:solidFill>
                  <a:srgbClr val="FFFFFF"/>
                </a:solidFill>
                <a:latin typeface="Arial"/>
                <a:cs typeface="Arial"/>
              </a:rPr>
              <a:t> </a:t>
            </a:r>
            <a:r>
              <a:rPr sz="1200" dirty="0">
                <a:solidFill>
                  <a:srgbClr val="FFFFFF"/>
                </a:solidFill>
                <a:latin typeface="Arial"/>
                <a:cs typeface="Arial"/>
              </a:rPr>
              <a:t>att</a:t>
            </a:r>
            <a:r>
              <a:rPr sz="1200" spc="-5" dirty="0">
                <a:solidFill>
                  <a:srgbClr val="FFFFFF"/>
                </a:solidFill>
                <a:latin typeface="Arial"/>
                <a:cs typeface="Arial"/>
              </a:rPr>
              <a:t> </a:t>
            </a:r>
            <a:r>
              <a:rPr sz="1200" dirty="0">
                <a:solidFill>
                  <a:srgbClr val="FFFFFF"/>
                </a:solidFill>
                <a:latin typeface="Arial"/>
                <a:cs typeface="Arial"/>
              </a:rPr>
              <a:t>publiken</a:t>
            </a:r>
            <a:r>
              <a:rPr sz="1200" spc="-40" dirty="0">
                <a:solidFill>
                  <a:srgbClr val="FFFFFF"/>
                </a:solidFill>
                <a:latin typeface="Arial"/>
                <a:cs typeface="Arial"/>
              </a:rPr>
              <a:t> </a:t>
            </a:r>
            <a:r>
              <a:rPr sz="1200" dirty="0">
                <a:solidFill>
                  <a:srgbClr val="FFFFFF"/>
                </a:solidFill>
                <a:latin typeface="Arial"/>
                <a:cs typeface="Arial"/>
              </a:rPr>
              <a:t>ska</a:t>
            </a:r>
            <a:r>
              <a:rPr sz="1200" spc="10" dirty="0">
                <a:solidFill>
                  <a:srgbClr val="FFFFFF"/>
                </a:solidFill>
                <a:latin typeface="Arial"/>
                <a:cs typeface="Arial"/>
              </a:rPr>
              <a:t> </a:t>
            </a:r>
            <a:r>
              <a:rPr sz="1200" dirty="0">
                <a:solidFill>
                  <a:srgbClr val="FFFFFF"/>
                </a:solidFill>
                <a:latin typeface="Arial"/>
                <a:cs typeface="Arial"/>
              </a:rPr>
              <a:t>få</a:t>
            </a:r>
            <a:r>
              <a:rPr sz="1200" spc="-15" dirty="0">
                <a:solidFill>
                  <a:srgbClr val="FFFFFF"/>
                </a:solidFill>
                <a:latin typeface="Arial"/>
                <a:cs typeface="Arial"/>
              </a:rPr>
              <a:t> </a:t>
            </a:r>
            <a:r>
              <a:rPr sz="1200" dirty="0">
                <a:solidFill>
                  <a:srgbClr val="FFFFFF"/>
                </a:solidFill>
                <a:latin typeface="Arial"/>
                <a:cs typeface="Arial"/>
              </a:rPr>
              <a:t>en</a:t>
            </a:r>
            <a:r>
              <a:rPr sz="1200" spc="-5" dirty="0">
                <a:solidFill>
                  <a:srgbClr val="FFFFFF"/>
                </a:solidFill>
                <a:latin typeface="Arial"/>
                <a:cs typeface="Arial"/>
              </a:rPr>
              <a:t> </a:t>
            </a:r>
            <a:r>
              <a:rPr sz="1200" dirty="0">
                <a:solidFill>
                  <a:srgbClr val="FFFFFF"/>
                </a:solidFill>
                <a:latin typeface="Arial"/>
                <a:cs typeface="Arial"/>
              </a:rPr>
              <a:t>positiv</a:t>
            </a:r>
            <a:r>
              <a:rPr sz="1200" spc="-15" dirty="0">
                <a:solidFill>
                  <a:srgbClr val="FFFFFF"/>
                </a:solidFill>
                <a:latin typeface="Arial"/>
                <a:cs typeface="Arial"/>
              </a:rPr>
              <a:t> </a:t>
            </a:r>
            <a:r>
              <a:rPr sz="1200" dirty="0">
                <a:solidFill>
                  <a:srgbClr val="FFFFFF"/>
                </a:solidFill>
                <a:latin typeface="Arial"/>
                <a:cs typeface="Arial"/>
              </a:rPr>
              <a:t>känsla</a:t>
            </a:r>
            <a:r>
              <a:rPr sz="1200" spc="-20" dirty="0">
                <a:solidFill>
                  <a:srgbClr val="FFFFFF"/>
                </a:solidFill>
                <a:latin typeface="Arial"/>
                <a:cs typeface="Arial"/>
              </a:rPr>
              <a:t> </a:t>
            </a:r>
            <a:r>
              <a:rPr sz="1200" dirty="0">
                <a:solidFill>
                  <a:srgbClr val="FFFFFF"/>
                </a:solidFill>
                <a:latin typeface="Arial"/>
                <a:cs typeface="Arial"/>
              </a:rPr>
              <a:t>av</a:t>
            </a:r>
            <a:r>
              <a:rPr sz="1200" spc="-5" dirty="0">
                <a:solidFill>
                  <a:srgbClr val="FFFFFF"/>
                </a:solidFill>
                <a:latin typeface="Arial"/>
                <a:cs typeface="Arial"/>
              </a:rPr>
              <a:t> </a:t>
            </a:r>
            <a:r>
              <a:rPr sz="1200" dirty="0">
                <a:solidFill>
                  <a:srgbClr val="FFFFFF"/>
                </a:solidFill>
                <a:latin typeface="Arial"/>
                <a:cs typeface="Arial"/>
              </a:rPr>
              <a:t>hela</a:t>
            </a:r>
            <a:r>
              <a:rPr sz="1200" spc="-15" dirty="0">
                <a:solidFill>
                  <a:srgbClr val="FFFFFF"/>
                </a:solidFill>
                <a:latin typeface="Arial"/>
                <a:cs typeface="Arial"/>
              </a:rPr>
              <a:t> </a:t>
            </a:r>
            <a:r>
              <a:rPr sz="1200" spc="-10" dirty="0">
                <a:solidFill>
                  <a:srgbClr val="FFFFFF"/>
                </a:solidFill>
                <a:latin typeface="Arial"/>
                <a:cs typeface="Arial"/>
              </a:rPr>
              <a:t>upplevelsen.</a:t>
            </a:r>
            <a:endParaRPr sz="1200">
              <a:latin typeface="Arial"/>
              <a:cs typeface="Arial"/>
            </a:endParaRPr>
          </a:p>
          <a:p>
            <a:pPr marL="556260">
              <a:lnSpc>
                <a:spcPct val="100000"/>
              </a:lnSpc>
              <a:spcBef>
                <a:spcPts val="575"/>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b="1" i="1" dirty="0">
                <a:solidFill>
                  <a:srgbClr val="FFFFFF"/>
                </a:solidFill>
                <a:latin typeface="Arial"/>
                <a:cs typeface="Arial"/>
              </a:rPr>
              <a:t>Aktivitet:</a:t>
            </a:r>
            <a:r>
              <a:rPr sz="1200" b="1" i="1" spc="-25" dirty="0">
                <a:solidFill>
                  <a:srgbClr val="FFFFFF"/>
                </a:solidFill>
                <a:latin typeface="Arial"/>
                <a:cs typeface="Arial"/>
              </a:rPr>
              <a:t> </a:t>
            </a:r>
            <a:r>
              <a:rPr sz="1200" b="1" i="1" dirty="0">
                <a:solidFill>
                  <a:srgbClr val="FFFFFF"/>
                </a:solidFill>
                <a:latin typeface="Arial"/>
                <a:cs typeface="Arial"/>
              </a:rPr>
              <a:t>På</a:t>
            </a:r>
            <a:r>
              <a:rPr sz="1200" b="1" i="1" spc="-5" dirty="0">
                <a:solidFill>
                  <a:srgbClr val="FFFFFF"/>
                </a:solidFill>
                <a:latin typeface="Arial"/>
                <a:cs typeface="Arial"/>
              </a:rPr>
              <a:t> </a:t>
            </a:r>
            <a:r>
              <a:rPr sz="1200" b="1" i="1" dirty="0">
                <a:solidFill>
                  <a:srgbClr val="FFFFFF"/>
                </a:solidFill>
                <a:latin typeface="Arial"/>
                <a:cs typeface="Arial"/>
              </a:rPr>
              <a:t>nivå</a:t>
            </a:r>
            <a:r>
              <a:rPr sz="1200" b="1" i="1" spc="-10" dirty="0">
                <a:solidFill>
                  <a:srgbClr val="FFFFFF"/>
                </a:solidFill>
                <a:latin typeface="Arial"/>
                <a:cs typeface="Arial"/>
              </a:rPr>
              <a:t> </a:t>
            </a:r>
            <a:r>
              <a:rPr sz="1200" b="1" i="1" dirty="0">
                <a:solidFill>
                  <a:srgbClr val="FFFFFF"/>
                </a:solidFill>
                <a:latin typeface="Arial"/>
                <a:cs typeface="Arial"/>
              </a:rPr>
              <a:t>2</a:t>
            </a:r>
            <a:r>
              <a:rPr sz="1200" b="1" i="1" spc="5" dirty="0">
                <a:solidFill>
                  <a:srgbClr val="FFFFFF"/>
                </a:solidFill>
                <a:latin typeface="Arial"/>
                <a:cs typeface="Arial"/>
              </a:rPr>
              <a:t> </a:t>
            </a:r>
            <a:r>
              <a:rPr sz="1200" b="1" i="1" dirty="0">
                <a:solidFill>
                  <a:srgbClr val="FFFFFF"/>
                </a:solidFill>
                <a:latin typeface="Arial"/>
                <a:cs typeface="Arial"/>
              </a:rPr>
              <a:t>skapar</a:t>
            </a:r>
            <a:r>
              <a:rPr sz="1200" b="1" i="1" spc="-35" dirty="0">
                <a:solidFill>
                  <a:srgbClr val="FFFFFF"/>
                </a:solidFill>
                <a:latin typeface="Arial"/>
                <a:cs typeface="Arial"/>
              </a:rPr>
              <a:t> </a:t>
            </a:r>
            <a:r>
              <a:rPr sz="1200" b="1" i="1" dirty="0">
                <a:solidFill>
                  <a:srgbClr val="FFFFFF"/>
                </a:solidFill>
                <a:latin typeface="Arial"/>
                <a:cs typeface="Arial"/>
              </a:rPr>
              <a:t>vi</a:t>
            </a:r>
            <a:r>
              <a:rPr sz="1200" b="1" i="1" spc="-15" dirty="0">
                <a:solidFill>
                  <a:srgbClr val="FFFFFF"/>
                </a:solidFill>
                <a:latin typeface="Arial"/>
                <a:cs typeface="Arial"/>
              </a:rPr>
              <a:t> </a:t>
            </a:r>
            <a:r>
              <a:rPr sz="1200" b="1" i="1" dirty="0">
                <a:solidFill>
                  <a:srgbClr val="FFFFFF"/>
                </a:solidFill>
                <a:latin typeface="Arial"/>
                <a:cs typeface="Arial"/>
              </a:rPr>
              <a:t>innehåll för</a:t>
            </a:r>
            <a:r>
              <a:rPr sz="1200" b="1" i="1" spc="10" dirty="0">
                <a:solidFill>
                  <a:srgbClr val="FFFFFF"/>
                </a:solidFill>
                <a:latin typeface="Arial"/>
                <a:cs typeface="Arial"/>
              </a:rPr>
              <a:t> </a:t>
            </a:r>
            <a:r>
              <a:rPr sz="1200" b="1" i="1" dirty="0">
                <a:solidFill>
                  <a:srgbClr val="FFFFFF"/>
                </a:solidFill>
                <a:latin typeface="Arial"/>
                <a:cs typeface="Arial"/>
              </a:rPr>
              <a:t>gästerna</a:t>
            </a:r>
            <a:r>
              <a:rPr sz="1200" b="1" i="1" spc="-20" dirty="0">
                <a:solidFill>
                  <a:srgbClr val="FFFFFF"/>
                </a:solidFill>
                <a:latin typeface="Arial"/>
                <a:cs typeface="Arial"/>
              </a:rPr>
              <a:t> </a:t>
            </a:r>
            <a:r>
              <a:rPr sz="1200" b="1" i="1" dirty="0">
                <a:solidFill>
                  <a:srgbClr val="FFFFFF"/>
                </a:solidFill>
                <a:latin typeface="Arial"/>
                <a:cs typeface="Arial"/>
              </a:rPr>
              <a:t>även</a:t>
            </a:r>
            <a:r>
              <a:rPr sz="1200" b="1" i="1" spc="-20" dirty="0">
                <a:solidFill>
                  <a:srgbClr val="FFFFFF"/>
                </a:solidFill>
                <a:latin typeface="Arial"/>
                <a:cs typeface="Arial"/>
              </a:rPr>
              <a:t> </a:t>
            </a:r>
            <a:r>
              <a:rPr sz="1200" b="1" i="1" dirty="0">
                <a:solidFill>
                  <a:srgbClr val="FFFFFF"/>
                </a:solidFill>
                <a:latin typeface="Arial"/>
                <a:cs typeface="Arial"/>
              </a:rPr>
              <a:t>när</a:t>
            </a:r>
            <a:r>
              <a:rPr sz="1200" b="1" i="1" spc="-10" dirty="0">
                <a:solidFill>
                  <a:srgbClr val="FFFFFF"/>
                </a:solidFill>
                <a:latin typeface="Arial"/>
                <a:cs typeface="Arial"/>
              </a:rPr>
              <a:t> </a:t>
            </a:r>
            <a:r>
              <a:rPr sz="1200" b="1" i="1" dirty="0">
                <a:solidFill>
                  <a:srgbClr val="FFFFFF"/>
                </a:solidFill>
                <a:latin typeface="Arial"/>
                <a:cs typeface="Arial"/>
              </a:rPr>
              <a:t>de lämnar</a:t>
            </a:r>
            <a:r>
              <a:rPr sz="1200" b="1" i="1" spc="-25" dirty="0">
                <a:solidFill>
                  <a:srgbClr val="FFFFFF"/>
                </a:solidFill>
                <a:latin typeface="Arial"/>
                <a:cs typeface="Arial"/>
              </a:rPr>
              <a:t> </a:t>
            </a:r>
            <a:r>
              <a:rPr sz="1200" b="1" i="1" spc="-10" dirty="0">
                <a:solidFill>
                  <a:srgbClr val="FFFFFF"/>
                </a:solidFill>
                <a:latin typeface="Arial"/>
                <a:cs typeface="Arial"/>
              </a:rPr>
              <a:t>arenan.</a:t>
            </a:r>
            <a:endParaRPr sz="1200">
              <a:latin typeface="Arial"/>
              <a:cs typeface="Arial"/>
            </a:endParaRPr>
          </a:p>
        </p:txBody>
      </p:sp>
      <p:sp>
        <p:nvSpPr>
          <p:cNvPr id="4" name="object 4"/>
          <p:cNvSpPr txBox="1"/>
          <p:nvPr/>
        </p:nvSpPr>
        <p:spPr>
          <a:xfrm>
            <a:off x="10328275" y="898652"/>
            <a:ext cx="1480185"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Upplevelseprocessen</a:t>
            </a:r>
            <a:endParaRPr sz="1200">
              <a:latin typeface="Arial"/>
              <a:cs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70866" rIns="0" bIns="0" rtlCol="0">
            <a:spAutoFit/>
          </a:bodyPr>
          <a:lstStyle/>
          <a:p>
            <a:pPr marL="12700">
              <a:lnSpc>
                <a:spcPct val="100000"/>
              </a:lnSpc>
              <a:spcBef>
                <a:spcPts val="95"/>
              </a:spcBef>
            </a:pPr>
            <a:r>
              <a:rPr dirty="0"/>
              <a:t>Efter</a:t>
            </a:r>
            <a:r>
              <a:rPr spc="-75" dirty="0"/>
              <a:t> </a:t>
            </a:r>
            <a:r>
              <a:rPr dirty="0"/>
              <a:t>matchen</a:t>
            </a:r>
            <a:r>
              <a:rPr spc="-40" dirty="0"/>
              <a:t> </a:t>
            </a:r>
            <a:r>
              <a:rPr dirty="0"/>
              <a:t>–</a:t>
            </a:r>
            <a:r>
              <a:rPr spc="-65" dirty="0"/>
              <a:t> </a:t>
            </a:r>
            <a:r>
              <a:rPr dirty="0"/>
              <a:t>innan</a:t>
            </a:r>
            <a:r>
              <a:rPr spc="-70" dirty="0"/>
              <a:t> </a:t>
            </a:r>
            <a:r>
              <a:rPr dirty="0"/>
              <a:t>publiken</a:t>
            </a:r>
            <a:r>
              <a:rPr spc="-50" dirty="0"/>
              <a:t> </a:t>
            </a:r>
            <a:r>
              <a:rPr spc="-10" dirty="0"/>
              <a:t>lämnar</a:t>
            </a:r>
          </a:p>
        </p:txBody>
      </p:sp>
      <p:sp>
        <p:nvSpPr>
          <p:cNvPr id="5" name="object 5"/>
          <p:cNvSpPr txBox="1">
            <a:spLocks noGrp="1"/>
          </p:cNvSpPr>
          <p:nvPr>
            <p:ph type="sldNum" sz="quarter" idx="7"/>
          </p:nvPr>
        </p:nvSpPr>
        <p:spPr>
          <a:xfrm>
            <a:off x="11383009" y="6545487"/>
            <a:ext cx="259715" cy="196215"/>
          </a:xfrm>
          <a:prstGeom prst="rect">
            <a:avLst/>
          </a:prstGeom>
        </p:spPr>
        <p:txBody>
          <a:bodyPr vert="horz" wrap="square" lIns="0" tIns="0" rIns="0" bIns="0" rtlCol="0">
            <a:spAutoFit/>
          </a:bodyPr>
          <a:lstStyle>
            <a:defPPr>
              <a:defRPr kern="0"/>
            </a:defPPr>
            <a:lvl1pPr>
              <a:defRPr sz="1200" b="0" i="0">
                <a:solidFill>
                  <a:schemeClr val="bg1"/>
                </a:solidFill>
                <a:latin typeface="Arial"/>
                <a:cs typeface="Arial"/>
              </a:defRPr>
            </a:lvl1pPr>
          </a:lstStyle>
          <a:p>
            <a:pPr marL="38100">
              <a:lnSpc>
                <a:spcPts val="1425"/>
              </a:lnSpc>
            </a:pPr>
            <a:fld id="{81D60167-4931-47E6-BA6A-407CBD079E47}" type="slidenum">
              <a:rPr lang="sv-SE" spc="-25" smtClean="0"/>
              <a:pPr marL="38100">
                <a:lnSpc>
                  <a:spcPts val="1425"/>
                </a:lnSpc>
              </a:pPr>
              <a:t>72</a:t>
            </a:fld>
            <a:endParaRPr spc="-25" dirty="0"/>
          </a:p>
        </p:txBody>
      </p:sp>
      <p:sp>
        <p:nvSpPr>
          <p:cNvPr id="3" name="object 3"/>
          <p:cNvSpPr txBox="1"/>
          <p:nvPr/>
        </p:nvSpPr>
        <p:spPr>
          <a:xfrm>
            <a:off x="827024" y="2238581"/>
            <a:ext cx="10493375" cy="2409190"/>
          </a:xfrm>
          <a:prstGeom prst="rect">
            <a:avLst/>
          </a:prstGeom>
        </p:spPr>
        <p:txBody>
          <a:bodyPr vert="horz" wrap="square" lIns="0" tIns="119380" rIns="0" bIns="0" rtlCol="0">
            <a:spAutoFit/>
          </a:bodyPr>
          <a:lstStyle/>
          <a:p>
            <a:pPr marL="421005" indent="-408305">
              <a:lnSpc>
                <a:spcPct val="100000"/>
              </a:lnSpc>
              <a:spcBef>
                <a:spcPts val="940"/>
              </a:spcBef>
              <a:buFont typeface="Arial"/>
              <a:buChar char="•"/>
              <a:tabLst>
                <a:tab pos="421005" algn="l"/>
              </a:tabLst>
            </a:pPr>
            <a:r>
              <a:rPr sz="1600" b="1" spc="-10" dirty="0">
                <a:solidFill>
                  <a:srgbClr val="FFFFFF"/>
                </a:solidFill>
                <a:latin typeface="Arial"/>
                <a:cs typeface="Arial"/>
              </a:rPr>
              <a:t>Parkering</a:t>
            </a:r>
            <a:endParaRPr sz="1600">
              <a:latin typeface="Arial"/>
              <a:cs typeface="Arial"/>
            </a:endParaRPr>
          </a:p>
          <a:p>
            <a:pPr marL="896619" marR="107950" indent="-340360">
              <a:lnSpc>
                <a:spcPct val="120100"/>
              </a:lnSpc>
              <a:spcBef>
                <a:spcPts val="350"/>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Parkeringen</a:t>
            </a:r>
            <a:r>
              <a:rPr sz="1200" spc="-20" dirty="0">
                <a:solidFill>
                  <a:srgbClr val="FFFFFF"/>
                </a:solidFill>
                <a:latin typeface="Arial"/>
                <a:cs typeface="Arial"/>
              </a:rPr>
              <a:t> </a:t>
            </a:r>
            <a:r>
              <a:rPr sz="1200" dirty="0">
                <a:solidFill>
                  <a:srgbClr val="FFFFFF"/>
                </a:solidFill>
                <a:latin typeface="Arial"/>
                <a:cs typeface="Arial"/>
              </a:rPr>
              <a:t>är</a:t>
            </a:r>
            <a:r>
              <a:rPr sz="1200" spc="-50" dirty="0">
                <a:solidFill>
                  <a:srgbClr val="FFFFFF"/>
                </a:solidFill>
                <a:latin typeface="Arial"/>
                <a:cs typeface="Arial"/>
              </a:rPr>
              <a:t> </a:t>
            </a:r>
            <a:r>
              <a:rPr sz="1200" dirty="0">
                <a:solidFill>
                  <a:srgbClr val="FFFFFF"/>
                </a:solidFill>
                <a:latin typeface="Arial"/>
                <a:cs typeface="Arial"/>
              </a:rPr>
              <a:t>ofta</a:t>
            </a:r>
            <a:r>
              <a:rPr sz="1200" spc="-30" dirty="0">
                <a:solidFill>
                  <a:srgbClr val="FFFFFF"/>
                </a:solidFill>
                <a:latin typeface="Arial"/>
                <a:cs typeface="Arial"/>
              </a:rPr>
              <a:t> </a:t>
            </a:r>
            <a:r>
              <a:rPr sz="1200" dirty="0">
                <a:solidFill>
                  <a:srgbClr val="FFFFFF"/>
                </a:solidFill>
                <a:latin typeface="Arial"/>
                <a:cs typeface="Arial"/>
              </a:rPr>
              <a:t>en</a:t>
            </a:r>
            <a:r>
              <a:rPr sz="1200" spc="-15" dirty="0">
                <a:solidFill>
                  <a:srgbClr val="FFFFFF"/>
                </a:solidFill>
                <a:latin typeface="Arial"/>
                <a:cs typeface="Arial"/>
              </a:rPr>
              <a:t> </a:t>
            </a:r>
            <a:r>
              <a:rPr sz="1200" dirty="0">
                <a:solidFill>
                  <a:srgbClr val="FFFFFF"/>
                </a:solidFill>
                <a:latin typeface="Arial"/>
                <a:cs typeface="Arial"/>
              </a:rPr>
              <a:t>flaskhals</a:t>
            </a:r>
            <a:r>
              <a:rPr sz="1200" spc="-50" dirty="0">
                <a:solidFill>
                  <a:srgbClr val="FFFFFF"/>
                </a:solidFill>
                <a:latin typeface="Arial"/>
                <a:cs typeface="Arial"/>
              </a:rPr>
              <a:t> </a:t>
            </a:r>
            <a:r>
              <a:rPr sz="1200" dirty="0">
                <a:solidFill>
                  <a:srgbClr val="FFFFFF"/>
                </a:solidFill>
                <a:latin typeface="Arial"/>
                <a:cs typeface="Arial"/>
              </a:rPr>
              <a:t>efter</a:t>
            </a:r>
            <a:r>
              <a:rPr sz="1200" spc="-40" dirty="0">
                <a:solidFill>
                  <a:srgbClr val="FFFFFF"/>
                </a:solidFill>
                <a:latin typeface="Arial"/>
                <a:cs typeface="Arial"/>
              </a:rPr>
              <a:t> </a:t>
            </a:r>
            <a:r>
              <a:rPr sz="1200" dirty="0">
                <a:solidFill>
                  <a:srgbClr val="FFFFFF"/>
                </a:solidFill>
                <a:latin typeface="Arial"/>
                <a:cs typeface="Arial"/>
              </a:rPr>
              <a:t>matchens</a:t>
            </a:r>
            <a:r>
              <a:rPr sz="1200" spc="-40" dirty="0">
                <a:solidFill>
                  <a:srgbClr val="FFFFFF"/>
                </a:solidFill>
                <a:latin typeface="Arial"/>
                <a:cs typeface="Arial"/>
              </a:rPr>
              <a:t> </a:t>
            </a:r>
            <a:r>
              <a:rPr sz="1200" dirty="0">
                <a:solidFill>
                  <a:srgbClr val="FFFFFF"/>
                </a:solidFill>
                <a:latin typeface="Arial"/>
                <a:cs typeface="Arial"/>
              </a:rPr>
              <a:t>slut.</a:t>
            </a:r>
            <a:r>
              <a:rPr sz="1200" spc="-20" dirty="0">
                <a:solidFill>
                  <a:srgbClr val="FFFFFF"/>
                </a:solidFill>
                <a:latin typeface="Arial"/>
                <a:cs typeface="Arial"/>
              </a:rPr>
              <a:t> </a:t>
            </a:r>
            <a:r>
              <a:rPr sz="1200" dirty="0">
                <a:solidFill>
                  <a:srgbClr val="FFFFFF"/>
                </a:solidFill>
                <a:latin typeface="Arial"/>
                <a:cs typeface="Arial"/>
              </a:rPr>
              <a:t>Det</a:t>
            </a:r>
            <a:r>
              <a:rPr sz="1200" spc="-10" dirty="0">
                <a:solidFill>
                  <a:srgbClr val="FFFFFF"/>
                </a:solidFill>
                <a:latin typeface="Arial"/>
                <a:cs typeface="Arial"/>
              </a:rPr>
              <a:t> </a:t>
            </a:r>
            <a:r>
              <a:rPr sz="1200" dirty="0">
                <a:solidFill>
                  <a:srgbClr val="FFFFFF"/>
                </a:solidFill>
                <a:latin typeface="Arial"/>
                <a:cs typeface="Arial"/>
              </a:rPr>
              <a:t>är</a:t>
            </a:r>
            <a:r>
              <a:rPr sz="1200" spc="-20" dirty="0">
                <a:solidFill>
                  <a:srgbClr val="FFFFFF"/>
                </a:solidFill>
                <a:latin typeface="Arial"/>
                <a:cs typeface="Arial"/>
              </a:rPr>
              <a:t> </a:t>
            </a:r>
            <a:r>
              <a:rPr sz="1200" dirty="0">
                <a:solidFill>
                  <a:srgbClr val="FFFFFF"/>
                </a:solidFill>
                <a:latin typeface="Arial"/>
                <a:cs typeface="Arial"/>
              </a:rPr>
              <a:t>viktigt</a:t>
            </a:r>
            <a:r>
              <a:rPr sz="1200" spc="15" dirty="0">
                <a:solidFill>
                  <a:srgbClr val="FFFFFF"/>
                </a:solidFill>
                <a:latin typeface="Arial"/>
                <a:cs typeface="Arial"/>
              </a:rPr>
              <a:t> </a:t>
            </a:r>
            <a:r>
              <a:rPr sz="1200" dirty="0">
                <a:solidFill>
                  <a:srgbClr val="FFFFFF"/>
                </a:solidFill>
                <a:latin typeface="Arial"/>
                <a:cs typeface="Arial"/>
              </a:rPr>
              <a:t>att</a:t>
            </a:r>
            <a:r>
              <a:rPr sz="1200" spc="-20" dirty="0">
                <a:solidFill>
                  <a:srgbClr val="FFFFFF"/>
                </a:solidFill>
                <a:latin typeface="Arial"/>
                <a:cs typeface="Arial"/>
              </a:rPr>
              <a:t> </a:t>
            </a:r>
            <a:r>
              <a:rPr sz="1200" dirty="0">
                <a:solidFill>
                  <a:srgbClr val="FFFFFF"/>
                </a:solidFill>
                <a:latin typeface="Arial"/>
                <a:cs typeface="Arial"/>
              </a:rPr>
              <a:t>skapa</a:t>
            </a:r>
            <a:r>
              <a:rPr sz="1200" spc="-30" dirty="0">
                <a:solidFill>
                  <a:srgbClr val="FFFFFF"/>
                </a:solidFill>
                <a:latin typeface="Arial"/>
                <a:cs typeface="Arial"/>
              </a:rPr>
              <a:t> </a:t>
            </a:r>
            <a:r>
              <a:rPr sz="1200" dirty="0">
                <a:solidFill>
                  <a:srgbClr val="FFFFFF"/>
                </a:solidFill>
                <a:latin typeface="Arial"/>
                <a:cs typeface="Arial"/>
              </a:rPr>
              <a:t>innehåll</a:t>
            </a:r>
            <a:r>
              <a:rPr sz="1200" spc="-45" dirty="0">
                <a:solidFill>
                  <a:srgbClr val="FFFFFF"/>
                </a:solidFill>
                <a:latin typeface="Arial"/>
                <a:cs typeface="Arial"/>
              </a:rPr>
              <a:t> </a:t>
            </a:r>
            <a:r>
              <a:rPr sz="1200" dirty="0">
                <a:solidFill>
                  <a:srgbClr val="FFFFFF"/>
                </a:solidFill>
                <a:latin typeface="Arial"/>
                <a:cs typeface="Arial"/>
              </a:rPr>
              <a:t>i</a:t>
            </a:r>
            <a:r>
              <a:rPr sz="1200" spc="-10" dirty="0">
                <a:solidFill>
                  <a:srgbClr val="FFFFFF"/>
                </a:solidFill>
                <a:latin typeface="Arial"/>
                <a:cs typeface="Arial"/>
              </a:rPr>
              <a:t> </a:t>
            </a:r>
            <a:r>
              <a:rPr sz="1200" dirty="0">
                <a:solidFill>
                  <a:srgbClr val="FFFFFF"/>
                </a:solidFill>
                <a:latin typeface="Arial"/>
                <a:cs typeface="Arial"/>
              </a:rPr>
              <a:t>arenan</a:t>
            </a:r>
            <a:r>
              <a:rPr sz="1200" spc="-50" dirty="0">
                <a:solidFill>
                  <a:srgbClr val="FFFFFF"/>
                </a:solidFill>
                <a:latin typeface="Arial"/>
                <a:cs typeface="Arial"/>
              </a:rPr>
              <a:t> </a:t>
            </a:r>
            <a:r>
              <a:rPr sz="1200" dirty="0">
                <a:solidFill>
                  <a:srgbClr val="FFFFFF"/>
                </a:solidFill>
                <a:latin typeface="Arial"/>
                <a:cs typeface="Arial"/>
              </a:rPr>
              <a:t>(se</a:t>
            </a:r>
            <a:r>
              <a:rPr sz="1200" spc="-5" dirty="0">
                <a:solidFill>
                  <a:srgbClr val="FFFFFF"/>
                </a:solidFill>
                <a:latin typeface="Arial"/>
                <a:cs typeface="Arial"/>
              </a:rPr>
              <a:t> </a:t>
            </a:r>
            <a:r>
              <a:rPr sz="1200" dirty="0">
                <a:solidFill>
                  <a:srgbClr val="FFFFFF"/>
                </a:solidFill>
                <a:latin typeface="Arial"/>
                <a:cs typeface="Arial"/>
              </a:rPr>
              <a:t>föregående</a:t>
            </a:r>
            <a:r>
              <a:rPr sz="1200" spc="-45" dirty="0">
                <a:solidFill>
                  <a:srgbClr val="FFFFFF"/>
                </a:solidFill>
                <a:latin typeface="Arial"/>
                <a:cs typeface="Arial"/>
              </a:rPr>
              <a:t> </a:t>
            </a:r>
            <a:r>
              <a:rPr sz="1200" dirty="0">
                <a:solidFill>
                  <a:srgbClr val="FFFFFF"/>
                </a:solidFill>
                <a:latin typeface="Arial"/>
                <a:cs typeface="Arial"/>
              </a:rPr>
              <a:t>sidor)</a:t>
            </a:r>
            <a:r>
              <a:rPr sz="1200" spc="-25" dirty="0">
                <a:solidFill>
                  <a:srgbClr val="FFFFFF"/>
                </a:solidFill>
                <a:latin typeface="Arial"/>
                <a:cs typeface="Arial"/>
              </a:rPr>
              <a:t> </a:t>
            </a:r>
            <a:r>
              <a:rPr sz="1200" dirty="0">
                <a:solidFill>
                  <a:srgbClr val="FFFFFF"/>
                </a:solidFill>
                <a:latin typeface="Arial"/>
                <a:cs typeface="Arial"/>
              </a:rPr>
              <a:t>för</a:t>
            </a:r>
            <a:r>
              <a:rPr sz="1200" spc="-25" dirty="0">
                <a:solidFill>
                  <a:srgbClr val="FFFFFF"/>
                </a:solidFill>
                <a:latin typeface="Arial"/>
                <a:cs typeface="Arial"/>
              </a:rPr>
              <a:t> </a:t>
            </a:r>
            <a:r>
              <a:rPr sz="1200" spc="-10" dirty="0">
                <a:solidFill>
                  <a:srgbClr val="FFFFFF"/>
                </a:solidFill>
                <a:latin typeface="Arial"/>
                <a:cs typeface="Arial"/>
              </a:rPr>
              <a:t>att</a:t>
            </a:r>
            <a:r>
              <a:rPr sz="1200" spc="-5" dirty="0">
                <a:solidFill>
                  <a:srgbClr val="FFFFFF"/>
                </a:solidFill>
                <a:latin typeface="Arial"/>
                <a:cs typeface="Arial"/>
              </a:rPr>
              <a:t> </a:t>
            </a:r>
            <a:r>
              <a:rPr sz="1200" dirty="0">
                <a:solidFill>
                  <a:srgbClr val="FFFFFF"/>
                </a:solidFill>
                <a:latin typeface="Arial"/>
                <a:cs typeface="Arial"/>
              </a:rPr>
              <a:t>få</a:t>
            </a:r>
            <a:r>
              <a:rPr sz="1200" spc="-30" dirty="0">
                <a:solidFill>
                  <a:srgbClr val="FFFFFF"/>
                </a:solidFill>
                <a:latin typeface="Arial"/>
                <a:cs typeface="Arial"/>
              </a:rPr>
              <a:t> </a:t>
            </a:r>
            <a:r>
              <a:rPr sz="1200" dirty="0">
                <a:solidFill>
                  <a:srgbClr val="FFFFFF"/>
                </a:solidFill>
                <a:latin typeface="Arial"/>
                <a:cs typeface="Arial"/>
              </a:rPr>
              <a:t>ett</a:t>
            </a:r>
            <a:r>
              <a:rPr sz="1200" spc="-10" dirty="0">
                <a:solidFill>
                  <a:srgbClr val="FFFFFF"/>
                </a:solidFill>
                <a:latin typeface="Arial"/>
                <a:cs typeface="Arial"/>
              </a:rPr>
              <a:t> </a:t>
            </a:r>
            <a:r>
              <a:rPr sz="1200" dirty="0">
                <a:solidFill>
                  <a:srgbClr val="FFFFFF"/>
                </a:solidFill>
                <a:latin typeface="Arial"/>
                <a:cs typeface="Arial"/>
              </a:rPr>
              <a:t>jämnare</a:t>
            </a:r>
            <a:r>
              <a:rPr sz="1200" spc="-40" dirty="0">
                <a:solidFill>
                  <a:srgbClr val="FFFFFF"/>
                </a:solidFill>
                <a:latin typeface="Arial"/>
                <a:cs typeface="Arial"/>
              </a:rPr>
              <a:t> </a:t>
            </a:r>
            <a:r>
              <a:rPr sz="1200" spc="-10" dirty="0">
                <a:solidFill>
                  <a:srgbClr val="FFFFFF"/>
                </a:solidFill>
                <a:latin typeface="Arial"/>
                <a:cs typeface="Arial"/>
              </a:rPr>
              <a:t>flöde </a:t>
            </a:r>
            <a:r>
              <a:rPr sz="1200" dirty="0">
                <a:solidFill>
                  <a:srgbClr val="FFFFFF"/>
                </a:solidFill>
                <a:latin typeface="Arial"/>
                <a:cs typeface="Arial"/>
              </a:rPr>
              <a:t>ut</a:t>
            </a:r>
            <a:r>
              <a:rPr sz="1200" spc="-10" dirty="0">
                <a:solidFill>
                  <a:srgbClr val="FFFFFF"/>
                </a:solidFill>
                <a:latin typeface="Arial"/>
                <a:cs typeface="Arial"/>
              </a:rPr>
              <a:t> </a:t>
            </a:r>
            <a:r>
              <a:rPr sz="1200" dirty="0">
                <a:solidFill>
                  <a:srgbClr val="FFFFFF"/>
                </a:solidFill>
                <a:latin typeface="Arial"/>
                <a:cs typeface="Arial"/>
              </a:rPr>
              <a:t>från</a:t>
            </a:r>
            <a:r>
              <a:rPr sz="1200" spc="-15" dirty="0">
                <a:solidFill>
                  <a:srgbClr val="FFFFFF"/>
                </a:solidFill>
                <a:latin typeface="Arial"/>
                <a:cs typeface="Arial"/>
              </a:rPr>
              <a:t> </a:t>
            </a:r>
            <a:r>
              <a:rPr sz="1200" dirty="0">
                <a:solidFill>
                  <a:srgbClr val="FFFFFF"/>
                </a:solidFill>
                <a:latin typeface="Arial"/>
                <a:cs typeface="Arial"/>
              </a:rPr>
              <a:t>arenan.</a:t>
            </a:r>
            <a:r>
              <a:rPr sz="1200" spc="-35" dirty="0">
                <a:solidFill>
                  <a:srgbClr val="FFFFFF"/>
                </a:solidFill>
                <a:latin typeface="Arial"/>
                <a:cs typeface="Arial"/>
              </a:rPr>
              <a:t> </a:t>
            </a:r>
            <a:r>
              <a:rPr sz="1200" dirty="0">
                <a:solidFill>
                  <a:srgbClr val="FFFFFF"/>
                </a:solidFill>
                <a:latin typeface="Arial"/>
                <a:cs typeface="Arial"/>
              </a:rPr>
              <a:t>Väl</a:t>
            </a:r>
            <a:r>
              <a:rPr sz="1200" spc="-15" dirty="0">
                <a:solidFill>
                  <a:srgbClr val="FFFFFF"/>
                </a:solidFill>
                <a:latin typeface="Arial"/>
                <a:cs typeface="Arial"/>
              </a:rPr>
              <a:t> </a:t>
            </a:r>
            <a:r>
              <a:rPr sz="1200" dirty="0">
                <a:solidFill>
                  <a:srgbClr val="FFFFFF"/>
                </a:solidFill>
                <a:latin typeface="Arial"/>
                <a:cs typeface="Arial"/>
              </a:rPr>
              <a:t>på</a:t>
            </a:r>
            <a:r>
              <a:rPr sz="1200" spc="-20" dirty="0">
                <a:solidFill>
                  <a:srgbClr val="FFFFFF"/>
                </a:solidFill>
                <a:latin typeface="Arial"/>
                <a:cs typeface="Arial"/>
              </a:rPr>
              <a:t> </a:t>
            </a:r>
            <a:r>
              <a:rPr sz="1200" dirty="0">
                <a:solidFill>
                  <a:srgbClr val="FFFFFF"/>
                </a:solidFill>
                <a:latin typeface="Arial"/>
                <a:cs typeface="Arial"/>
              </a:rPr>
              <a:t>parkeringen</a:t>
            </a:r>
            <a:r>
              <a:rPr sz="1200" spc="-30" dirty="0">
                <a:solidFill>
                  <a:srgbClr val="FFFFFF"/>
                </a:solidFill>
                <a:latin typeface="Arial"/>
                <a:cs typeface="Arial"/>
              </a:rPr>
              <a:t> </a:t>
            </a:r>
            <a:r>
              <a:rPr sz="1200" dirty="0">
                <a:solidFill>
                  <a:srgbClr val="FFFFFF"/>
                </a:solidFill>
                <a:latin typeface="Arial"/>
                <a:cs typeface="Arial"/>
              </a:rPr>
              <a:t>är</a:t>
            </a:r>
            <a:r>
              <a:rPr sz="1200" spc="-15" dirty="0">
                <a:solidFill>
                  <a:srgbClr val="FFFFFF"/>
                </a:solidFill>
                <a:latin typeface="Arial"/>
                <a:cs typeface="Arial"/>
              </a:rPr>
              <a:t> </a:t>
            </a:r>
            <a:r>
              <a:rPr sz="1200" dirty="0">
                <a:solidFill>
                  <a:srgbClr val="FFFFFF"/>
                </a:solidFill>
                <a:latin typeface="Arial"/>
                <a:cs typeface="Arial"/>
              </a:rPr>
              <a:t>det</a:t>
            </a:r>
            <a:r>
              <a:rPr sz="1200" spc="-10" dirty="0">
                <a:solidFill>
                  <a:srgbClr val="FFFFFF"/>
                </a:solidFill>
                <a:latin typeface="Arial"/>
                <a:cs typeface="Arial"/>
              </a:rPr>
              <a:t> </a:t>
            </a:r>
            <a:r>
              <a:rPr sz="1200" dirty="0">
                <a:solidFill>
                  <a:srgbClr val="FFFFFF"/>
                </a:solidFill>
                <a:latin typeface="Arial"/>
                <a:cs typeface="Arial"/>
              </a:rPr>
              <a:t>viktigt</a:t>
            </a:r>
            <a:r>
              <a:rPr sz="1200" spc="15" dirty="0">
                <a:solidFill>
                  <a:srgbClr val="FFFFFF"/>
                </a:solidFill>
                <a:latin typeface="Arial"/>
                <a:cs typeface="Arial"/>
              </a:rPr>
              <a:t> </a:t>
            </a:r>
            <a:r>
              <a:rPr sz="1200" dirty="0">
                <a:solidFill>
                  <a:srgbClr val="FFFFFF"/>
                </a:solidFill>
                <a:latin typeface="Arial"/>
                <a:cs typeface="Arial"/>
              </a:rPr>
              <a:t>att funktionärer</a:t>
            </a:r>
            <a:r>
              <a:rPr sz="1200" spc="-35" dirty="0">
                <a:solidFill>
                  <a:srgbClr val="FFFFFF"/>
                </a:solidFill>
                <a:latin typeface="Arial"/>
                <a:cs typeface="Arial"/>
              </a:rPr>
              <a:t> </a:t>
            </a:r>
            <a:r>
              <a:rPr sz="1200" dirty="0">
                <a:solidFill>
                  <a:srgbClr val="FFFFFF"/>
                </a:solidFill>
                <a:latin typeface="Arial"/>
                <a:cs typeface="Arial"/>
              </a:rPr>
              <a:t>gör allt</a:t>
            </a:r>
            <a:r>
              <a:rPr sz="1200" spc="-10" dirty="0">
                <a:solidFill>
                  <a:srgbClr val="FFFFFF"/>
                </a:solidFill>
                <a:latin typeface="Arial"/>
                <a:cs typeface="Arial"/>
              </a:rPr>
              <a:t> </a:t>
            </a:r>
            <a:r>
              <a:rPr sz="1200" dirty="0">
                <a:solidFill>
                  <a:srgbClr val="FFFFFF"/>
                </a:solidFill>
                <a:latin typeface="Arial"/>
                <a:cs typeface="Arial"/>
              </a:rPr>
              <a:t>som är</a:t>
            </a:r>
            <a:r>
              <a:rPr sz="1200" spc="-15" dirty="0">
                <a:solidFill>
                  <a:srgbClr val="FFFFFF"/>
                </a:solidFill>
                <a:latin typeface="Arial"/>
                <a:cs typeface="Arial"/>
              </a:rPr>
              <a:t> </a:t>
            </a:r>
            <a:r>
              <a:rPr sz="1200" dirty="0">
                <a:solidFill>
                  <a:srgbClr val="FFFFFF"/>
                </a:solidFill>
                <a:latin typeface="Arial"/>
                <a:cs typeface="Arial"/>
              </a:rPr>
              <a:t>möjligt</a:t>
            </a:r>
            <a:r>
              <a:rPr sz="1200" spc="-10" dirty="0">
                <a:solidFill>
                  <a:srgbClr val="FFFFFF"/>
                </a:solidFill>
                <a:latin typeface="Arial"/>
                <a:cs typeface="Arial"/>
              </a:rPr>
              <a:t> </a:t>
            </a:r>
            <a:r>
              <a:rPr sz="1200" dirty="0">
                <a:solidFill>
                  <a:srgbClr val="FFFFFF"/>
                </a:solidFill>
                <a:latin typeface="Arial"/>
                <a:cs typeface="Arial"/>
              </a:rPr>
              <a:t>för</a:t>
            </a:r>
            <a:r>
              <a:rPr sz="1200" spc="-15" dirty="0">
                <a:solidFill>
                  <a:srgbClr val="FFFFFF"/>
                </a:solidFill>
                <a:latin typeface="Arial"/>
                <a:cs typeface="Arial"/>
              </a:rPr>
              <a:t> </a:t>
            </a:r>
            <a:r>
              <a:rPr sz="1200" dirty="0">
                <a:solidFill>
                  <a:srgbClr val="FFFFFF"/>
                </a:solidFill>
                <a:latin typeface="Arial"/>
                <a:cs typeface="Arial"/>
              </a:rPr>
              <a:t>att</a:t>
            </a:r>
            <a:r>
              <a:rPr sz="1200" spc="-10" dirty="0">
                <a:solidFill>
                  <a:srgbClr val="FFFFFF"/>
                </a:solidFill>
                <a:latin typeface="Arial"/>
                <a:cs typeface="Arial"/>
              </a:rPr>
              <a:t> </a:t>
            </a:r>
            <a:r>
              <a:rPr sz="1200" dirty="0">
                <a:solidFill>
                  <a:srgbClr val="FFFFFF"/>
                </a:solidFill>
                <a:latin typeface="Arial"/>
                <a:cs typeface="Arial"/>
              </a:rPr>
              <a:t>skapa</a:t>
            </a:r>
            <a:r>
              <a:rPr sz="1200" spc="-20" dirty="0">
                <a:solidFill>
                  <a:srgbClr val="FFFFFF"/>
                </a:solidFill>
                <a:latin typeface="Arial"/>
                <a:cs typeface="Arial"/>
              </a:rPr>
              <a:t> </a:t>
            </a:r>
            <a:r>
              <a:rPr sz="1200" dirty="0">
                <a:solidFill>
                  <a:srgbClr val="FFFFFF"/>
                </a:solidFill>
                <a:latin typeface="Arial"/>
                <a:cs typeface="Arial"/>
              </a:rPr>
              <a:t>ett trevligt</a:t>
            </a:r>
            <a:r>
              <a:rPr sz="1200" spc="15" dirty="0">
                <a:solidFill>
                  <a:srgbClr val="FFFFFF"/>
                </a:solidFill>
                <a:latin typeface="Arial"/>
                <a:cs typeface="Arial"/>
              </a:rPr>
              <a:t> </a:t>
            </a:r>
            <a:r>
              <a:rPr sz="1200" spc="-10" dirty="0">
                <a:solidFill>
                  <a:srgbClr val="FFFFFF"/>
                </a:solidFill>
                <a:latin typeface="Arial"/>
                <a:cs typeface="Arial"/>
              </a:rPr>
              <a:t>bemötande</a:t>
            </a:r>
            <a:r>
              <a:rPr sz="1200" spc="-30" dirty="0">
                <a:solidFill>
                  <a:srgbClr val="FFFFFF"/>
                </a:solidFill>
                <a:latin typeface="Arial"/>
                <a:cs typeface="Arial"/>
              </a:rPr>
              <a:t> </a:t>
            </a:r>
            <a:r>
              <a:rPr sz="1200" dirty="0">
                <a:solidFill>
                  <a:srgbClr val="FFFFFF"/>
                </a:solidFill>
                <a:latin typeface="Arial"/>
                <a:cs typeface="Arial"/>
              </a:rPr>
              <a:t>och</a:t>
            </a:r>
            <a:r>
              <a:rPr sz="1200" spc="-20" dirty="0">
                <a:solidFill>
                  <a:srgbClr val="FFFFFF"/>
                </a:solidFill>
                <a:latin typeface="Arial"/>
                <a:cs typeface="Arial"/>
              </a:rPr>
              <a:t> </a:t>
            </a:r>
            <a:r>
              <a:rPr sz="1200" dirty="0">
                <a:solidFill>
                  <a:srgbClr val="FFFFFF"/>
                </a:solidFill>
                <a:latin typeface="Arial"/>
                <a:cs typeface="Arial"/>
              </a:rPr>
              <a:t>en</a:t>
            </a:r>
            <a:r>
              <a:rPr sz="1200" spc="-10" dirty="0">
                <a:solidFill>
                  <a:srgbClr val="FFFFFF"/>
                </a:solidFill>
                <a:latin typeface="Arial"/>
                <a:cs typeface="Arial"/>
              </a:rPr>
              <a:t> effektiv </a:t>
            </a:r>
            <a:r>
              <a:rPr sz="1200" dirty="0">
                <a:solidFill>
                  <a:srgbClr val="FFFFFF"/>
                </a:solidFill>
                <a:latin typeface="Arial"/>
                <a:cs typeface="Arial"/>
              </a:rPr>
              <a:t>transport</a:t>
            </a:r>
            <a:r>
              <a:rPr sz="1200" spc="-25" dirty="0">
                <a:solidFill>
                  <a:srgbClr val="FFFFFF"/>
                </a:solidFill>
                <a:latin typeface="Arial"/>
                <a:cs typeface="Arial"/>
              </a:rPr>
              <a:t> </a:t>
            </a:r>
            <a:r>
              <a:rPr sz="1200" dirty="0">
                <a:solidFill>
                  <a:srgbClr val="FFFFFF"/>
                </a:solidFill>
                <a:latin typeface="Arial"/>
                <a:cs typeface="Arial"/>
              </a:rPr>
              <a:t>bort</a:t>
            </a:r>
            <a:r>
              <a:rPr sz="1200" spc="-10" dirty="0">
                <a:solidFill>
                  <a:srgbClr val="FFFFFF"/>
                </a:solidFill>
                <a:latin typeface="Arial"/>
                <a:cs typeface="Arial"/>
              </a:rPr>
              <a:t> </a:t>
            </a:r>
            <a:r>
              <a:rPr sz="1200" dirty="0">
                <a:solidFill>
                  <a:srgbClr val="FFFFFF"/>
                </a:solidFill>
                <a:latin typeface="Arial"/>
                <a:cs typeface="Arial"/>
              </a:rPr>
              <a:t>från</a:t>
            </a:r>
            <a:r>
              <a:rPr sz="1200" spc="-10" dirty="0">
                <a:solidFill>
                  <a:srgbClr val="FFFFFF"/>
                </a:solidFill>
                <a:latin typeface="Arial"/>
                <a:cs typeface="Arial"/>
              </a:rPr>
              <a:t> arenaområdet.</a:t>
            </a:r>
            <a:endParaRPr sz="1200">
              <a:latin typeface="Arial"/>
              <a:cs typeface="Arial"/>
            </a:endParaRPr>
          </a:p>
          <a:p>
            <a:pPr marL="556260">
              <a:lnSpc>
                <a:spcPct val="100000"/>
              </a:lnSpc>
              <a:spcBef>
                <a:spcPts val="580"/>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b="1" i="1" dirty="0">
                <a:solidFill>
                  <a:srgbClr val="FFFFFF"/>
                </a:solidFill>
                <a:latin typeface="Arial"/>
                <a:cs typeface="Arial"/>
              </a:rPr>
              <a:t>Aktivitet:</a:t>
            </a:r>
            <a:r>
              <a:rPr sz="1200" b="1" i="1" spc="-25" dirty="0">
                <a:solidFill>
                  <a:srgbClr val="FFFFFF"/>
                </a:solidFill>
                <a:latin typeface="Arial"/>
                <a:cs typeface="Arial"/>
              </a:rPr>
              <a:t> </a:t>
            </a:r>
            <a:r>
              <a:rPr sz="1200" b="1" i="1" dirty="0">
                <a:solidFill>
                  <a:srgbClr val="FFFFFF"/>
                </a:solidFill>
                <a:latin typeface="Arial"/>
                <a:cs typeface="Arial"/>
              </a:rPr>
              <a:t>På</a:t>
            </a:r>
            <a:r>
              <a:rPr sz="1200" b="1" i="1" spc="-10" dirty="0">
                <a:solidFill>
                  <a:srgbClr val="FFFFFF"/>
                </a:solidFill>
                <a:latin typeface="Arial"/>
                <a:cs typeface="Arial"/>
              </a:rPr>
              <a:t> </a:t>
            </a:r>
            <a:r>
              <a:rPr sz="1200" b="1" i="1" dirty="0">
                <a:solidFill>
                  <a:srgbClr val="FFFFFF"/>
                </a:solidFill>
                <a:latin typeface="Arial"/>
                <a:cs typeface="Arial"/>
              </a:rPr>
              <a:t>nivå</a:t>
            </a:r>
            <a:r>
              <a:rPr sz="1200" b="1" i="1" spc="-10" dirty="0">
                <a:solidFill>
                  <a:srgbClr val="FFFFFF"/>
                </a:solidFill>
                <a:latin typeface="Arial"/>
                <a:cs typeface="Arial"/>
              </a:rPr>
              <a:t> </a:t>
            </a:r>
            <a:r>
              <a:rPr sz="1200" b="1" i="1" dirty="0">
                <a:solidFill>
                  <a:srgbClr val="FFFFFF"/>
                </a:solidFill>
                <a:latin typeface="Arial"/>
                <a:cs typeface="Arial"/>
              </a:rPr>
              <a:t>2 har</a:t>
            </a:r>
            <a:r>
              <a:rPr sz="1200" b="1" i="1" spc="-15" dirty="0">
                <a:solidFill>
                  <a:srgbClr val="FFFFFF"/>
                </a:solidFill>
                <a:latin typeface="Arial"/>
                <a:cs typeface="Arial"/>
              </a:rPr>
              <a:t> </a:t>
            </a:r>
            <a:r>
              <a:rPr sz="1200" b="1" i="1" dirty="0">
                <a:solidFill>
                  <a:srgbClr val="FFFFFF"/>
                </a:solidFill>
                <a:latin typeface="Arial"/>
                <a:cs typeface="Arial"/>
              </a:rPr>
              <a:t>vi</a:t>
            </a:r>
            <a:r>
              <a:rPr sz="1200" b="1" i="1" spc="-15" dirty="0">
                <a:solidFill>
                  <a:srgbClr val="FFFFFF"/>
                </a:solidFill>
                <a:latin typeface="Arial"/>
                <a:cs typeface="Arial"/>
              </a:rPr>
              <a:t> </a:t>
            </a:r>
            <a:r>
              <a:rPr sz="1200" b="1" i="1" dirty="0">
                <a:solidFill>
                  <a:srgbClr val="FFFFFF"/>
                </a:solidFill>
                <a:latin typeface="Arial"/>
                <a:cs typeface="Arial"/>
              </a:rPr>
              <a:t>resurser</a:t>
            </a:r>
            <a:r>
              <a:rPr sz="1200" b="1" i="1" spc="-15" dirty="0">
                <a:solidFill>
                  <a:srgbClr val="FFFFFF"/>
                </a:solidFill>
                <a:latin typeface="Arial"/>
                <a:cs typeface="Arial"/>
              </a:rPr>
              <a:t> </a:t>
            </a:r>
            <a:r>
              <a:rPr sz="1200" b="1" i="1" dirty="0">
                <a:solidFill>
                  <a:srgbClr val="FFFFFF"/>
                </a:solidFill>
                <a:latin typeface="Arial"/>
                <a:cs typeface="Arial"/>
              </a:rPr>
              <a:t>som</a:t>
            </a:r>
            <a:r>
              <a:rPr sz="1200" b="1" i="1" spc="-35" dirty="0">
                <a:solidFill>
                  <a:srgbClr val="FFFFFF"/>
                </a:solidFill>
                <a:latin typeface="Arial"/>
                <a:cs typeface="Arial"/>
              </a:rPr>
              <a:t> </a:t>
            </a:r>
            <a:r>
              <a:rPr sz="1200" b="1" i="1" dirty="0">
                <a:solidFill>
                  <a:srgbClr val="FFFFFF"/>
                </a:solidFill>
                <a:latin typeface="Arial"/>
                <a:cs typeface="Arial"/>
              </a:rPr>
              <a:t>arbetar</a:t>
            </a:r>
            <a:r>
              <a:rPr sz="1200" b="1" i="1" spc="-35" dirty="0">
                <a:solidFill>
                  <a:srgbClr val="FFFFFF"/>
                </a:solidFill>
                <a:latin typeface="Arial"/>
                <a:cs typeface="Arial"/>
              </a:rPr>
              <a:t> </a:t>
            </a:r>
            <a:r>
              <a:rPr sz="1200" b="1" i="1" dirty="0">
                <a:solidFill>
                  <a:srgbClr val="FFFFFF"/>
                </a:solidFill>
                <a:latin typeface="Arial"/>
                <a:cs typeface="Arial"/>
              </a:rPr>
              <a:t>aktivt</a:t>
            </a:r>
            <a:r>
              <a:rPr sz="1200" b="1" i="1" spc="-20" dirty="0">
                <a:solidFill>
                  <a:srgbClr val="FFFFFF"/>
                </a:solidFill>
                <a:latin typeface="Arial"/>
                <a:cs typeface="Arial"/>
              </a:rPr>
              <a:t> </a:t>
            </a:r>
            <a:r>
              <a:rPr sz="1200" b="1" i="1" dirty="0">
                <a:solidFill>
                  <a:srgbClr val="FFFFFF"/>
                </a:solidFill>
                <a:latin typeface="Arial"/>
                <a:cs typeface="Arial"/>
              </a:rPr>
              <a:t>med</a:t>
            </a:r>
            <a:r>
              <a:rPr sz="1200" b="1" i="1" spc="-15" dirty="0">
                <a:solidFill>
                  <a:srgbClr val="FFFFFF"/>
                </a:solidFill>
                <a:latin typeface="Arial"/>
                <a:cs typeface="Arial"/>
              </a:rPr>
              <a:t> </a:t>
            </a:r>
            <a:r>
              <a:rPr sz="1200" b="1" i="1" dirty="0">
                <a:solidFill>
                  <a:srgbClr val="FFFFFF"/>
                </a:solidFill>
                <a:latin typeface="Arial"/>
                <a:cs typeface="Arial"/>
              </a:rPr>
              <a:t>att</a:t>
            </a:r>
            <a:r>
              <a:rPr sz="1200" b="1" i="1" spc="-10" dirty="0">
                <a:solidFill>
                  <a:srgbClr val="FFFFFF"/>
                </a:solidFill>
                <a:latin typeface="Arial"/>
                <a:cs typeface="Arial"/>
              </a:rPr>
              <a:t> </a:t>
            </a:r>
            <a:r>
              <a:rPr sz="1200" b="1" i="1" dirty="0">
                <a:solidFill>
                  <a:srgbClr val="FFFFFF"/>
                </a:solidFill>
                <a:latin typeface="Arial"/>
                <a:cs typeface="Arial"/>
              </a:rPr>
              <a:t>underlätta flödet ut</a:t>
            </a:r>
            <a:r>
              <a:rPr sz="1200" b="1" i="1" spc="5" dirty="0">
                <a:solidFill>
                  <a:srgbClr val="FFFFFF"/>
                </a:solidFill>
                <a:latin typeface="Arial"/>
                <a:cs typeface="Arial"/>
              </a:rPr>
              <a:t> </a:t>
            </a:r>
            <a:r>
              <a:rPr sz="1200" b="1" i="1" dirty="0">
                <a:solidFill>
                  <a:srgbClr val="FFFFFF"/>
                </a:solidFill>
                <a:latin typeface="Arial"/>
                <a:cs typeface="Arial"/>
              </a:rPr>
              <a:t>från</a:t>
            </a:r>
            <a:r>
              <a:rPr sz="1200" b="1" i="1" spc="-15" dirty="0">
                <a:solidFill>
                  <a:srgbClr val="FFFFFF"/>
                </a:solidFill>
                <a:latin typeface="Arial"/>
                <a:cs typeface="Arial"/>
              </a:rPr>
              <a:t> </a:t>
            </a:r>
            <a:r>
              <a:rPr sz="1200" b="1" i="1" dirty="0">
                <a:solidFill>
                  <a:srgbClr val="FFFFFF"/>
                </a:solidFill>
                <a:latin typeface="Arial"/>
                <a:cs typeface="Arial"/>
              </a:rPr>
              <a:t>arenan</a:t>
            </a:r>
            <a:r>
              <a:rPr sz="1200" b="1" i="1" spc="-15" dirty="0">
                <a:solidFill>
                  <a:srgbClr val="FFFFFF"/>
                </a:solidFill>
                <a:latin typeface="Arial"/>
                <a:cs typeface="Arial"/>
              </a:rPr>
              <a:t> </a:t>
            </a:r>
            <a:r>
              <a:rPr sz="1200" b="1" i="1" dirty="0">
                <a:solidFill>
                  <a:srgbClr val="FFFFFF"/>
                </a:solidFill>
                <a:latin typeface="Arial"/>
                <a:cs typeface="Arial"/>
              </a:rPr>
              <a:t>om det</a:t>
            </a:r>
            <a:r>
              <a:rPr sz="1200" b="1" i="1" spc="-5" dirty="0">
                <a:solidFill>
                  <a:srgbClr val="FFFFFF"/>
                </a:solidFill>
                <a:latin typeface="Arial"/>
                <a:cs typeface="Arial"/>
              </a:rPr>
              <a:t> </a:t>
            </a:r>
            <a:r>
              <a:rPr sz="1200" b="1" i="1" dirty="0">
                <a:solidFill>
                  <a:srgbClr val="FFFFFF"/>
                </a:solidFill>
                <a:latin typeface="Arial"/>
                <a:cs typeface="Arial"/>
              </a:rPr>
              <a:t>finns</a:t>
            </a:r>
            <a:r>
              <a:rPr sz="1200" b="1" i="1" spc="10" dirty="0">
                <a:solidFill>
                  <a:srgbClr val="FFFFFF"/>
                </a:solidFill>
                <a:latin typeface="Arial"/>
                <a:cs typeface="Arial"/>
              </a:rPr>
              <a:t> </a:t>
            </a:r>
            <a:r>
              <a:rPr sz="1200" b="1" i="1" dirty="0">
                <a:solidFill>
                  <a:srgbClr val="FFFFFF"/>
                </a:solidFill>
                <a:latin typeface="Arial"/>
                <a:cs typeface="Arial"/>
              </a:rPr>
              <a:t>behov av</a:t>
            </a:r>
            <a:r>
              <a:rPr sz="1200" b="1" i="1" spc="-25" dirty="0">
                <a:solidFill>
                  <a:srgbClr val="FFFFFF"/>
                </a:solidFill>
                <a:latin typeface="Arial"/>
                <a:cs typeface="Arial"/>
              </a:rPr>
              <a:t> </a:t>
            </a:r>
            <a:r>
              <a:rPr sz="1200" b="1" i="1" spc="-10" dirty="0">
                <a:solidFill>
                  <a:srgbClr val="FFFFFF"/>
                </a:solidFill>
                <a:latin typeface="Arial"/>
                <a:cs typeface="Arial"/>
              </a:rPr>
              <a:t>detta.</a:t>
            </a:r>
            <a:endParaRPr sz="1200">
              <a:latin typeface="Arial"/>
              <a:cs typeface="Arial"/>
            </a:endParaRPr>
          </a:p>
          <a:p>
            <a:pPr marL="421005" indent="-408305">
              <a:lnSpc>
                <a:spcPct val="100000"/>
              </a:lnSpc>
              <a:spcBef>
                <a:spcPts val="700"/>
              </a:spcBef>
              <a:buFont typeface="Arial"/>
              <a:buChar char="•"/>
              <a:tabLst>
                <a:tab pos="421005" algn="l"/>
              </a:tabLst>
            </a:pPr>
            <a:r>
              <a:rPr sz="1600" b="1" spc="-10" dirty="0">
                <a:solidFill>
                  <a:srgbClr val="FFFFFF"/>
                </a:solidFill>
                <a:latin typeface="Arial"/>
                <a:cs typeface="Arial"/>
              </a:rPr>
              <a:t>Transporter</a:t>
            </a:r>
            <a:endParaRPr sz="1600">
              <a:latin typeface="Arial"/>
              <a:cs typeface="Arial"/>
            </a:endParaRPr>
          </a:p>
          <a:p>
            <a:pPr marL="556260">
              <a:lnSpc>
                <a:spcPct val="100000"/>
              </a:lnSpc>
              <a:spcBef>
                <a:spcPts val="640"/>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Hur</a:t>
            </a:r>
            <a:r>
              <a:rPr sz="1200" spc="-20" dirty="0">
                <a:solidFill>
                  <a:srgbClr val="FFFFFF"/>
                </a:solidFill>
                <a:latin typeface="Arial"/>
                <a:cs typeface="Arial"/>
              </a:rPr>
              <a:t> </a:t>
            </a:r>
            <a:r>
              <a:rPr sz="1200" dirty="0">
                <a:solidFill>
                  <a:srgbClr val="FFFFFF"/>
                </a:solidFill>
                <a:latin typeface="Arial"/>
                <a:cs typeface="Arial"/>
              </a:rPr>
              <a:t>målgruppen</a:t>
            </a:r>
            <a:r>
              <a:rPr sz="1200" spc="-35" dirty="0">
                <a:solidFill>
                  <a:srgbClr val="FFFFFF"/>
                </a:solidFill>
                <a:latin typeface="Arial"/>
                <a:cs typeface="Arial"/>
              </a:rPr>
              <a:t> </a:t>
            </a:r>
            <a:r>
              <a:rPr sz="1200" dirty="0">
                <a:solidFill>
                  <a:srgbClr val="FFFFFF"/>
                </a:solidFill>
                <a:latin typeface="Arial"/>
                <a:cs typeface="Arial"/>
              </a:rPr>
              <a:t>tar</a:t>
            </a:r>
            <a:r>
              <a:rPr sz="1200" spc="-25" dirty="0">
                <a:solidFill>
                  <a:srgbClr val="FFFFFF"/>
                </a:solidFill>
                <a:latin typeface="Arial"/>
                <a:cs typeface="Arial"/>
              </a:rPr>
              <a:t> </a:t>
            </a:r>
            <a:r>
              <a:rPr sz="1200" dirty="0">
                <a:solidFill>
                  <a:srgbClr val="FFFFFF"/>
                </a:solidFill>
                <a:latin typeface="Arial"/>
                <a:cs typeface="Arial"/>
              </a:rPr>
              <a:t>sig</a:t>
            </a:r>
            <a:r>
              <a:rPr sz="1200" spc="-5" dirty="0">
                <a:solidFill>
                  <a:srgbClr val="FFFFFF"/>
                </a:solidFill>
                <a:latin typeface="Arial"/>
                <a:cs typeface="Arial"/>
              </a:rPr>
              <a:t> </a:t>
            </a:r>
            <a:r>
              <a:rPr sz="1200" dirty="0">
                <a:solidFill>
                  <a:srgbClr val="FFFFFF"/>
                </a:solidFill>
                <a:latin typeface="Arial"/>
                <a:cs typeface="Arial"/>
              </a:rPr>
              <a:t>till</a:t>
            </a:r>
            <a:r>
              <a:rPr sz="1200" spc="-5" dirty="0">
                <a:solidFill>
                  <a:srgbClr val="FFFFFF"/>
                </a:solidFill>
                <a:latin typeface="Arial"/>
                <a:cs typeface="Arial"/>
              </a:rPr>
              <a:t> </a:t>
            </a:r>
            <a:r>
              <a:rPr sz="1200" dirty="0">
                <a:solidFill>
                  <a:srgbClr val="FFFFFF"/>
                </a:solidFill>
                <a:latin typeface="Arial"/>
                <a:cs typeface="Arial"/>
              </a:rPr>
              <a:t>och</a:t>
            </a:r>
            <a:r>
              <a:rPr sz="1200" spc="-30" dirty="0">
                <a:solidFill>
                  <a:srgbClr val="FFFFFF"/>
                </a:solidFill>
                <a:latin typeface="Arial"/>
                <a:cs typeface="Arial"/>
              </a:rPr>
              <a:t> </a:t>
            </a:r>
            <a:r>
              <a:rPr sz="1200" dirty="0">
                <a:solidFill>
                  <a:srgbClr val="FFFFFF"/>
                </a:solidFill>
                <a:latin typeface="Arial"/>
                <a:cs typeface="Arial"/>
              </a:rPr>
              <a:t>från</a:t>
            </a:r>
            <a:r>
              <a:rPr sz="1200" spc="-25" dirty="0">
                <a:solidFill>
                  <a:srgbClr val="FFFFFF"/>
                </a:solidFill>
                <a:latin typeface="Arial"/>
                <a:cs typeface="Arial"/>
              </a:rPr>
              <a:t> </a:t>
            </a:r>
            <a:r>
              <a:rPr sz="1200" dirty="0">
                <a:solidFill>
                  <a:srgbClr val="FFFFFF"/>
                </a:solidFill>
                <a:latin typeface="Arial"/>
                <a:cs typeface="Arial"/>
              </a:rPr>
              <a:t>arenan</a:t>
            </a:r>
            <a:r>
              <a:rPr sz="1200" spc="-20" dirty="0">
                <a:solidFill>
                  <a:srgbClr val="FFFFFF"/>
                </a:solidFill>
                <a:latin typeface="Arial"/>
                <a:cs typeface="Arial"/>
              </a:rPr>
              <a:t> </a:t>
            </a:r>
            <a:r>
              <a:rPr sz="1200" dirty="0">
                <a:solidFill>
                  <a:srgbClr val="FFFFFF"/>
                </a:solidFill>
                <a:latin typeface="Arial"/>
                <a:cs typeface="Arial"/>
              </a:rPr>
              <a:t>varierar</a:t>
            </a:r>
            <a:r>
              <a:rPr sz="1200" spc="-45" dirty="0">
                <a:solidFill>
                  <a:srgbClr val="FFFFFF"/>
                </a:solidFill>
                <a:latin typeface="Arial"/>
                <a:cs typeface="Arial"/>
              </a:rPr>
              <a:t> </a:t>
            </a:r>
            <a:r>
              <a:rPr sz="1200" dirty="0">
                <a:solidFill>
                  <a:srgbClr val="FFFFFF"/>
                </a:solidFill>
                <a:latin typeface="Arial"/>
                <a:cs typeface="Arial"/>
              </a:rPr>
              <a:t>från</a:t>
            </a:r>
            <a:r>
              <a:rPr sz="1200" spc="-25" dirty="0">
                <a:solidFill>
                  <a:srgbClr val="FFFFFF"/>
                </a:solidFill>
                <a:latin typeface="Arial"/>
                <a:cs typeface="Arial"/>
              </a:rPr>
              <a:t> </a:t>
            </a:r>
            <a:r>
              <a:rPr sz="1200" dirty="0">
                <a:solidFill>
                  <a:srgbClr val="FFFFFF"/>
                </a:solidFill>
                <a:latin typeface="Arial"/>
                <a:cs typeface="Arial"/>
              </a:rPr>
              <a:t>klubb</a:t>
            </a:r>
            <a:r>
              <a:rPr sz="1200" spc="-30" dirty="0">
                <a:solidFill>
                  <a:srgbClr val="FFFFFF"/>
                </a:solidFill>
                <a:latin typeface="Arial"/>
                <a:cs typeface="Arial"/>
              </a:rPr>
              <a:t> </a:t>
            </a:r>
            <a:r>
              <a:rPr sz="1200" dirty="0">
                <a:solidFill>
                  <a:srgbClr val="FFFFFF"/>
                </a:solidFill>
                <a:latin typeface="Arial"/>
                <a:cs typeface="Arial"/>
              </a:rPr>
              <a:t>till</a:t>
            </a:r>
            <a:r>
              <a:rPr sz="1200" spc="-5" dirty="0">
                <a:solidFill>
                  <a:srgbClr val="FFFFFF"/>
                </a:solidFill>
                <a:latin typeface="Arial"/>
                <a:cs typeface="Arial"/>
              </a:rPr>
              <a:t> </a:t>
            </a:r>
            <a:r>
              <a:rPr sz="1200" dirty="0">
                <a:solidFill>
                  <a:srgbClr val="FFFFFF"/>
                </a:solidFill>
                <a:latin typeface="Arial"/>
                <a:cs typeface="Arial"/>
              </a:rPr>
              <a:t>klubb.</a:t>
            </a:r>
            <a:r>
              <a:rPr sz="1200" spc="-40" dirty="0">
                <a:solidFill>
                  <a:srgbClr val="FFFFFF"/>
                </a:solidFill>
                <a:latin typeface="Arial"/>
                <a:cs typeface="Arial"/>
              </a:rPr>
              <a:t> </a:t>
            </a:r>
            <a:r>
              <a:rPr sz="1200" dirty="0">
                <a:solidFill>
                  <a:srgbClr val="FFFFFF"/>
                </a:solidFill>
                <a:latin typeface="Arial"/>
                <a:cs typeface="Arial"/>
              </a:rPr>
              <a:t>Oavsett</a:t>
            </a:r>
            <a:r>
              <a:rPr sz="1200" spc="-10" dirty="0">
                <a:solidFill>
                  <a:srgbClr val="FFFFFF"/>
                </a:solidFill>
                <a:latin typeface="Arial"/>
                <a:cs typeface="Arial"/>
              </a:rPr>
              <a:t> </a:t>
            </a:r>
            <a:r>
              <a:rPr sz="1200" dirty="0">
                <a:solidFill>
                  <a:srgbClr val="FFFFFF"/>
                </a:solidFill>
                <a:latin typeface="Arial"/>
                <a:cs typeface="Arial"/>
              </a:rPr>
              <a:t>hur</a:t>
            </a:r>
            <a:r>
              <a:rPr sz="1200" spc="-20" dirty="0">
                <a:solidFill>
                  <a:srgbClr val="FFFFFF"/>
                </a:solidFill>
                <a:latin typeface="Arial"/>
                <a:cs typeface="Arial"/>
              </a:rPr>
              <a:t> </a:t>
            </a:r>
            <a:r>
              <a:rPr sz="1200" dirty="0">
                <a:solidFill>
                  <a:srgbClr val="FFFFFF"/>
                </a:solidFill>
                <a:latin typeface="Arial"/>
                <a:cs typeface="Arial"/>
              </a:rPr>
              <a:t>er</a:t>
            </a:r>
            <a:r>
              <a:rPr sz="1200" spc="-10" dirty="0">
                <a:solidFill>
                  <a:srgbClr val="FFFFFF"/>
                </a:solidFill>
                <a:latin typeface="Arial"/>
                <a:cs typeface="Arial"/>
              </a:rPr>
              <a:t> </a:t>
            </a:r>
            <a:r>
              <a:rPr sz="1200" dirty="0">
                <a:solidFill>
                  <a:srgbClr val="FFFFFF"/>
                </a:solidFill>
                <a:latin typeface="Arial"/>
                <a:cs typeface="Arial"/>
              </a:rPr>
              <a:t>målgrupps</a:t>
            </a:r>
            <a:r>
              <a:rPr sz="1200" spc="-45" dirty="0">
                <a:solidFill>
                  <a:srgbClr val="FFFFFF"/>
                </a:solidFill>
                <a:latin typeface="Arial"/>
                <a:cs typeface="Arial"/>
              </a:rPr>
              <a:t> </a:t>
            </a:r>
            <a:r>
              <a:rPr sz="1200" dirty="0">
                <a:solidFill>
                  <a:srgbClr val="FFFFFF"/>
                </a:solidFill>
                <a:latin typeface="Arial"/>
                <a:cs typeface="Arial"/>
              </a:rPr>
              <a:t>beteende</a:t>
            </a:r>
            <a:r>
              <a:rPr sz="1200" spc="-45" dirty="0">
                <a:solidFill>
                  <a:srgbClr val="FFFFFF"/>
                </a:solidFill>
                <a:latin typeface="Arial"/>
                <a:cs typeface="Arial"/>
              </a:rPr>
              <a:t> </a:t>
            </a:r>
            <a:r>
              <a:rPr sz="1200" dirty="0">
                <a:solidFill>
                  <a:srgbClr val="FFFFFF"/>
                </a:solidFill>
                <a:latin typeface="Arial"/>
                <a:cs typeface="Arial"/>
              </a:rPr>
              <a:t>ser</a:t>
            </a:r>
            <a:r>
              <a:rPr sz="1200" spc="-10" dirty="0">
                <a:solidFill>
                  <a:srgbClr val="FFFFFF"/>
                </a:solidFill>
                <a:latin typeface="Arial"/>
                <a:cs typeface="Arial"/>
              </a:rPr>
              <a:t> </a:t>
            </a:r>
            <a:r>
              <a:rPr sz="1200" dirty="0">
                <a:solidFill>
                  <a:srgbClr val="FFFFFF"/>
                </a:solidFill>
                <a:latin typeface="Arial"/>
                <a:cs typeface="Arial"/>
              </a:rPr>
              <a:t>ut</a:t>
            </a:r>
            <a:r>
              <a:rPr sz="1200" spc="-20" dirty="0">
                <a:solidFill>
                  <a:srgbClr val="FFFFFF"/>
                </a:solidFill>
                <a:latin typeface="Arial"/>
                <a:cs typeface="Arial"/>
              </a:rPr>
              <a:t> </a:t>
            </a:r>
            <a:r>
              <a:rPr sz="1200" dirty="0">
                <a:solidFill>
                  <a:srgbClr val="FFFFFF"/>
                </a:solidFill>
                <a:latin typeface="Arial"/>
                <a:cs typeface="Arial"/>
              </a:rPr>
              <a:t>bör</a:t>
            </a:r>
            <a:r>
              <a:rPr sz="1200" spc="-20" dirty="0">
                <a:solidFill>
                  <a:srgbClr val="FFFFFF"/>
                </a:solidFill>
                <a:latin typeface="Arial"/>
                <a:cs typeface="Arial"/>
              </a:rPr>
              <a:t> </a:t>
            </a:r>
            <a:r>
              <a:rPr sz="1200" dirty="0">
                <a:solidFill>
                  <a:srgbClr val="FFFFFF"/>
                </a:solidFill>
                <a:latin typeface="Arial"/>
                <a:cs typeface="Arial"/>
              </a:rPr>
              <a:t>det</a:t>
            </a:r>
            <a:r>
              <a:rPr sz="1200" spc="-90" dirty="0">
                <a:solidFill>
                  <a:srgbClr val="FFFFFF"/>
                </a:solidFill>
                <a:latin typeface="Arial"/>
                <a:cs typeface="Arial"/>
              </a:rPr>
              <a:t> </a:t>
            </a:r>
            <a:r>
              <a:rPr sz="1200" dirty="0">
                <a:solidFill>
                  <a:srgbClr val="FFFFFF"/>
                </a:solidFill>
                <a:latin typeface="Arial"/>
                <a:cs typeface="Arial"/>
              </a:rPr>
              <a:t>finnas</a:t>
            </a:r>
            <a:r>
              <a:rPr sz="1200" spc="-40" dirty="0">
                <a:solidFill>
                  <a:srgbClr val="FFFFFF"/>
                </a:solidFill>
                <a:latin typeface="Arial"/>
                <a:cs typeface="Arial"/>
              </a:rPr>
              <a:t> </a:t>
            </a:r>
            <a:r>
              <a:rPr sz="1200" dirty="0">
                <a:solidFill>
                  <a:srgbClr val="FFFFFF"/>
                </a:solidFill>
                <a:latin typeface="Arial"/>
                <a:cs typeface="Arial"/>
              </a:rPr>
              <a:t>en</a:t>
            </a:r>
            <a:r>
              <a:rPr sz="1200" spc="-30" dirty="0">
                <a:solidFill>
                  <a:srgbClr val="FFFFFF"/>
                </a:solidFill>
                <a:latin typeface="Arial"/>
                <a:cs typeface="Arial"/>
              </a:rPr>
              <a:t> </a:t>
            </a:r>
            <a:r>
              <a:rPr sz="1200" dirty="0">
                <a:solidFill>
                  <a:srgbClr val="FFFFFF"/>
                </a:solidFill>
                <a:latin typeface="Arial"/>
                <a:cs typeface="Arial"/>
              </a:rPr>
              <a:t>plan</a:t>
            </a:r>
            <a:r>
              <a:rPr sz="1200" spc="-25" dirty="0">
                <a:solidFill>
                  <a:srgbClr val="FFFFFF"/>
                </a:solidFill>
                <a:latin typeface="Arial"/>
                <a:cs typeface="Arial"/>
              </a:rPr>
              <a:t> </a:t>
            </a:r>
            <a:r>
              <a:rPr sz="1200" dirty="0">
                <a:solidFill>
                  <a:srgbClr val="FFFFFF"/>
                </a:solidFill>
                <a:latin typeface="Arial"/>
                <a:cs typeface="Arial"/>
              </a:rPr>
              <a:t>för</a:t>
            </a:r>
            <a:r>
              <a:rPr sz="1200" spc="-15" dirty="0">
                <a:solidFill>
                  <a:srgbClr val="FFFFFF"/>
                </a:solidFill>
                <a:latin typeface="Arial"/>
                <a:cs typeface="Arial"/>
              </a:rPr>
              <a:t> </a:t>
            </a:r>
            <a:r>
              <a:rPr sz="1200" spc="-25" dirty="0">
                <a:solidFill>
                  <a:srgbClr val="FFFFFF"/>
                </a:solidFill>
                <a:latin typeface="Arial"/>
                <a:cs typeface="Arial"/>
              </a:rPr>
              <a:t>hur</a:t>
            </a:r>
            <a:endParaRPr sz="1200">
              <a:latin typeface="Arial"/>
              <a:cs typeface="Arial"/>
            </a:endParaRPr>
          </a:p>
          <a:p>
            <a:pPr marL="896619">
              <a:lnSpc>
                <a:spcPct val="100000"/>
              </a:lnSpc>
              <a:spcBef>
                <a:spcPts val="290"/>
              </a:spcBef>
            </a:pPr>
            <a:r>
              <a:rPr sz="1200" dirty="0">
                <a:solidFill>
                  <a:srgbClr val="FFFFFF"/>
                </a:solidFill>
                <a:latin typeface="Arial"/>
                <a:cs typeface="Arial"/>
              </a:rPr>
              <a:t>transporterna</a:t>
            </a:r>
            <a:r>
              <a:rPr sz="1200" spc="-40" dirty="0">
                <a:solidFill>
                  <a:srgbClr val="FFFFFF"/>
                </a:solidFill>
                <a:latin typeface="Arial"/>
                <a:cs typeface="Arial"/>
              </a:rPr>
              <a:t> </a:t>
            </a:r>
            <a:r>
              <a:rPr sz="1200" dirty="0">
                <a:solidFill>
                  <a:srgbClr val="FFFFFF"/>
                </a:solidFill>
                <a:latin typeface="Arial"/>
                <a:cs typeface="Arial"/>
              </a:rPr>
              <a:t>till</a:t>
            </a:r>
            <a:r>
              <a:rPr sz="1200" spc="-5" dirty="0">
                <a:solidFill>
                  <a:srgbClr val="FFFFFF"/>
                </a:solidFill>
                <a:latin typeface="Arial"/>
                <a:cs typeface="Arial"/>
              </a:rPr>
              <a:t> </a:t>
            </a:r>
            <a:r>
              <a:rPr sz="1200" dirty="0">
                <a:solidFill>
                  <a:srgbClr val="FFFFFF"/>
                </a:solidFill>
                <a:latin typeface="Arial"/>
                <a:cs typeface="Arial"/>
              </a:rPr>
              <a:t>och</a:t>
            </a:r>
            <a:r>
              <a:rPr sz="1200" spc="-15" dirty="0">
                <a:solidFill>
                  <a:srgbClr val="FFFFFF"/>
                </a:solidFill>
                <a:latin typeface="Arial"/>
                <a:cs typeface="Arial"/>
              </a:rPr>
              <a:t> </a:t>
            </a:r>
            <a:r>
              <a:rPr sz="1200" dirty="0">
                <a:solidFill>
                  <a:srgbClr val="FFFFFF"/>
                </a:solidFill>
                <a:latin typeface="Arial"/>
                <a:cs typeface="Arial"/>
              </a:rPr>
              <a:t>från</a:t>
            </a:r>
            <a:r>
              <a:rPr sz="1200" spc="-15" dirty="0">
                <a:solidFill>
                  <a:srgbClr val="FFFFFF"/>
                </a:solidFill>
                <a:latin typeface="Arial"/>
                <a:cs typeface="Arial"/>
              </a:rPr>
              <a:t> </a:t>
            </a:r>
            <a:r>
              <a:rPr sz="1200" dirty="0">
                <a:solidFill>
                  <a:srgbClr val="FFFFFF"/>
                </a:solidFill>
                <a:latin typeface="Arial"/>
                <a:cs typeface="Arial"/>
              </a:rPr>
              <a:t>arenan</a:t>
            </a:r>
            <a:r>
              <a:rPr sz="1200" spc="-30" dirty="0">
                <a:solidFill>
                  <a:srgbClr val="FFFFFF"/>
                </a:solidFill>
                <a:latin typeface="Arial"/>
                <a:cs typeface="Arial"/>
              </a:rPr>
              <a:t> </a:t>
            </a:r>
            <a:r>
              <a:rPr sz="1200" dirty="0">
                <a:solidFill>
                  <a:srgbClr val="FFFFFF"/>
                </a:solidFill>
                <a:latin typeface="Arial"/>
                <a:cs typeface="Arial"/>
              </a:rPr>
              <a:t>kan</a:t>
            </a:r>
            <a:r>
              <a:rPr sz="1200" spc="-20" dirty="0">
                <a:solidFill>
                  <a:srgbClr val="FFFFFF"/>
                </a:solidFill>
                <a:latin typeface="Arial"/>
                <a:cs typeface="Arial"/>
              </a:rPr>
              <a:t> </a:t>
            </a:r>
            <a:r>
              <a:rPr sz="1200" dirty="0">
                <a:solidFill>
                  <a:srgbClr val="FFFFFF"/>
                </a:solidFill>
                <a:latin typeface="Arial"/>
                <a:cs typeface="Arial"/>
              </a:rPr>
              <a:t>underlättas</a:t>
            </a:r>
            <a:r>
              <a:rPr sz="1200" spc="-35" dirty="0">
                <a:solidFill>
                  <a:srgbClr val="FFFFFF"/>
                </a:solidFill>
                <a:latin typeface="Arial"/>
                <a:cs typeface="Arial"/>
              </a:rPr>
              <a:t> </a:t>
            </a:r>
            <a:r>
              <a:rPr sz="1200" dirty="0">
                <a:solidFill>
                  <a:srgbClr val="FFFFFF"/>
                </a:solidFill>
                <a:latin typeface="Arial"/>
                <a:cs typeface="Arial"/>
              </a:rPr>
              <a:t>och</a:t>
            </a:r>
            <a:r>
              <a:rPr sz="1200" spc="-5" dirty="0">
                <a:solidFill>
                  <a:srgbClr val="FFFFFF"/>
                </a:solidFill>
                <a:latin typeface="Arial"/>
                <a:cs typeface="Arial"/>
              </a:rPr>
              <a:t> </a:t>
            </a:r>
            <a:r>
              <a:rPr sz="1200" dirty="0">
                <a:solidFill>
                  <a:srgbClr val="FFFFFF"/>
                </a:solidFill>
                <a:latin typeface="Arial"/>
                <a:cs typeface="Arial"/>
              </a:rPr>
              <a:t>bli</a:t>
            </a:r>
            <a:r>
              <a:rPr sz="1200" spc="-15" dirty="0">
                <a:solidFill>
                  <a:srgbClr val="FFFFFF"/>
                </a:solidFill>
                <a:latin typeface="Arial"/>
                <a:cs typeface="Arial"/>
              </a:rPr>
              <a:t> </a:t>
            </a:r>
            <a:r>
              <a:rPr sz="1200" dirty="0">
                <a:solidFill>
                  <a:srgbClr val="FFFFFF"/>
                </a:solidFill>
                <a:latin typeface="Arial"/>
                <a:cs typeface="Arial"/>
              </a:rPr>
              <a:t>en</a:t>
            </a:r>
            <a:r>
              <a:rPr sz="1200" spc="-20" dirty="0">
                <a:solidFill>
                  <a:srgbClr val="FFFFFF"/>
                </a:solidFill>
                <a:latin typeface="Arial"/>
                <a:cs typeface="Arial"/>
              </a:rPr>
              <a:t> </a:t>
            </a:r>
            <a:r>
              <a:rPr sz="1200" dirty="0">
                <a:solidFill>
                  <a:srgbClr val="FFFFFF"/>
                </a:solidFill>
                <a:latin typeface="Arial"/>
                <a:cs typeface="Arial"/>
              </a:rPr>
              <a:t>positiv</a:t>
            </a:r>
            <a:r>
              <a:rPr sz="1200" spc="-10" dirty="0">
                <a:solidFill>
                  <a:srgbClr val="FFFFFF"/>
                </a:solidFill>
                <a:latin typeface="Arial"/>
                <a:cs typeface="Arial"/>
              </a:rPr>
              <a:t> </a:t>
            </a:r>
            <a:r>
              <a:rPr sz="1200" dirty="0">
                <a:solidFill>
                  <a:srgbClr val="FFFFFF"/>
                </a:solidFill>
                <a:latin typeface="Arial"/>
                <a:cs typeface="Arial"/>
              </a:rPr>
              <a:t>del</a:t>
            </a:r>
            <a:r>
              <a:rPr sz="1200" spc="-25" dirty="0">
                <a:solidFill>
                  <a:srgbClr val="FFFFFF"/>
                </a:solidFill>
                <a:latin typeface="Arial"/>
                <a:cs typeface="Arial"/>
              </a:rPr>
              <a:t> </a:t>
            </a:r>
            <a:r>
              <a:rPr sz="1200" dirty="0">
                <a:solidFill>
                  <a:srgbClr val="FFFFFF"/>
                </a:solidFill>
                <a:latin typeface="Arial"/>
                <a:cs typeface="Arial"/>
              </a:rPr>
              <a:t>av</a:t>
            </a:r>
            <a:r>
              <a:rPr sz="1200" spc="-10" dirty="0">
                <a:solidFill>
                  <a:srgbClr val="FFFFFF"/>
                </a:solidFill>
                <a:latin typeface="Arial"/>
                <a:cs typeface="Arial"/>
              </a:rPr>
              <a:t> upplevelsen.</a:t>
            </a:r>
            <a:endParaRPr sz="1200">
              <a:latin typeface="Arial"/>
              <a:cs typeface="Arial"/>
            </a:endParaRPr>
          </a:p>
          <a:p>
            <a:pPr marL="556260">
              <a:lnSpc>
                <a:spcPct val="100000"/>
              </a:lnSpc>
              <a:spcBef>
                <a:spcPts val="580"/>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b="1" i="1" dirty="0">
                <a:solidFill>
                  <a:srgbClr val="FFFFFF"/>
                </a:solidFill>
                <a:latin typeface="Arial"/>
                <a:cs typeface="Arial"/>
              </a:rPr>
              <a:t>Aktivitet:</a:t>
            </a:r>
            <a:r>
              <a:rPr sz="1200" b="1" i="1" spc="-25" dirty="0">
                <a:solidFill>
                  <a:srgbClr val="FFFFFF"/>
                </a:solidFill>
                <a:latin typeface="Arial"/>
                <a:cs typeface="Arial"/>
              </a:rPr>
              <a:t> </a:t>
            </a:r>
            <a:r>
              <a:rPr sz="1200" b="1" i="1" dirty="0">
                <a:solidFill>
                  <a:srgbClr val="FFFFFF"/>
                </a:solidFill>
                <a:latin typeface="Arial"/>
                <a:cs typeface="Arial"/>
              </a:rPr>
              <a:t>På</a:t>
            </a:r>
            <a:r>
              <a:rPr sz="1200" b="1" i="1" spc="-15" dirty="0">
                <a:solidFill>
                  <a:srgbClr val="FFFFFF"/>
                </a:solidFill>
                <a:latin typeface="Arial"/>
                <a:cs typeface="Arial"/>
              </a:rPr>
              <a:t> </a:t>
            </a:r>
            <a:r>
              <a:rPr sz="1200" b="1" i="1" dirty="0">
                <a:solidFill>
                  <a:srgbClr val="FFFFFF"/>
                </a:solidFill>
                <a:latin typeface="Arial"/>
                <a:cs typeface="Arial"/>
              </a:rPr>
              <a:t>nivå</a:t>
            </a:r>
            <a:r>
              <a:rPr sz="1200" b="1" i="1" spc="-10" dirty="0">
                <a:solidFill>
                  <a:srgbClr val="FFFFFF"/>
                </a:solidFill>
                <a:latin typeface="Arial"/>
                <a:cs typeface="Arial"/>
              </a:rPr>
              <a:t> </a:t>
            </a:r>
            <a:r>
              <a:rPr sz="1200" b="1" i="1" dirty="0">
                <a:solidFill>
                  <a:srgbClr val="FFFFFF"/>
                </a:solidFill>
                <a:latin typeface="Arial"/>
                <a:cs typeface="Arial"/>
              </a:rPr>
              <a:t>2 har</a:t>
            </a:r>
            <a:r>
              <a:rPr sz="1200" b="1" i="1" spc="-15" dirty="0">
                <a:solidFill>
                  <a:srgbClr val="FFFFFF"/>
                </a:solidFill>
                <a:latin typeface="Arial"/>
                <a:cs typeface="Arial"/>
              </a:rPr>
              <a:t> </a:t>
            </a:r>
            <a:r>
              <a:rPr sz="1200" b="1" i="1" dirty="0">
                <a:solidFill>
                  <a:srgbClr val="FFFFFF"/>
                </a:solidFill>
                <a:latin typeface="Arial"/>
                <a:cs typeface="Arial"/>
              </a:rPr>
              <a:t>vi</a:t>
            </a:r>
            <a:r>
              <a:rPr sz="1200" b="1" i="1" spc="-15" dirty="0">
                <a:solidFill>
                  <a:srgbClr val="FFFFFF"/>
                </a:solidFill>
                <a:latin typeface="Arial"/>
                <a:cs typeface="Arial"/>
              </a:rPr>
              <a:t> </a:t>
            </a:r>
            <a:r>
              <a:rPr sz="1200" b="1" i="1" dirty="0">
                <a:solidFill>
                  <a:srgbClr val="FFFFFF"/>
                </a:solidFill>
                <a:latin typeface="Arial"/>
                <a:cs typeface="Arial"/>
              </a:rPr>
              <a:t>en</a:t>
            </a:r>
            <a:r>
              <a:rPr sz="1200" b="1" i="1" spc="-5" dirty="0">
                <a:solidFill>
                  <a:srgbClr val="FFFFFF"/>
                </a:solidFill>
                <a:latin typeface="Arial"/>
                <a:cs typeface="Arial"/>
              </a:rPr>
              <a:t> </a:t>
            </a:r>
            <a:r>
              <a:rPr sz="1200" b="1" i="1" dirty="0">
                <a:solidFill>
                  <a:srgbClr val="FFFFFF"/>
                </a:solidFill>
                <a:latin typeface="Arial"/>
                <a:cs typeface="Arial"/>
              </a:rPr>
              <a:t>plan</a:t>
            </a:r>
            <a:r>
              <a:rPr sz="1200" b="1" i="1" spc="5" dirty="0">
                <a:solidFill>
                  <a:srgbClr val="FFFFFF"/>
                </a:solidFill>
                <a:latin typeface="Arial"/>
                <a:cs typeface="Arial"/>
              </a:rPr>
              <a:t> </a:t>
            </a:r>
            <a:r>
              <a:rPr sz="1200" b="1" i="1" dirty="0">
                <a:solidFill>
                  <a:srgbClr val="FFFFFF"/>
                </a:solidFill>
                <a:latin typeface="Arial"/>
                <a:cs typeface="Arial"/>
              </a:rPr>
              <a:t>för</a:t>
            </a:r>
            <a:r>
              <a:rPr sz="1200" b="1" i="1" spc="-5" dirty="0">
                <a:solidFill>
                  <a:srgbClr val="FFFFFF"/>
                </a:solidFill>
                <a:latin typeface="Arial"/>
                <a:cs typeface="Arial"/>
              </a:rPr>
              <a:t> </a:t>
            </a:r>
            <a:r>
              <a:rPr sz="1200" b="1" i="1" dirty="0">
                <a:solidFill>
                  <a:srgbClr val="FFFFFF"/>
                </a:solidFill>
                <a:latin typeface="Arial"/>
                <a:cs typeface="Arial"/>
              </a:rPr>
              <a:t>kommunikationen</a:t>
            </a:r>
            <a:r>
              <a:rPr sz="1200" b="1" i="1" spc="-15" dirty="0">
                <a:solidFill>
                  <a:srgbClr val="FFFFFF"/>
                </a:solidFill>
                <a:latin typeface="Arial"/>
                <a:cs typeface="Arial"/>
              </a:rPr>
              <a:t> </a:t>
            </a:r>
            <a:r>
              <a:rPr sz="1200" b="1" i="1" dirty="0">
                <a:solidFill>
                  <a:srgbClr val="FFFFFF"/>
                </a:solidFill>
                <a:latin typeface="Arial"/>
                <a:cs typeface="Arial"/>
              </a:rPr>
              <a:t>till/från</a:t>
            </a:r>
            <a:r>
              <a:rPr sz="1200" b="1" i="1" spc="5" dirty="0">
                <a:solidFill>
                  <a:srgbClr val="FFFFFF"/>
                </a:solidFill>
                <a:latin typeface="Arial"/>
                <a:cs typeface="Arial"/>
              </a:rPr>
              <a:t> </a:t>
            </a:r>
            <a:r>
              <a:rPr sz="1200" b="1" i="1" dirty="0">
                <a:solidFill>
                  <a:srgbClr val="FFFFFF"/>
                </a:solidFill>
                <a:latin typeface="Arial"/>
                <a:cs typeface="Arial"/>
              </a:rPr>
              <a:t>arenan</a:t>
            </a:r>
            <a:r>
              <a:rPr sz="1200" b="1" i="1" spc="-25" dirty="0">
                <a:solidFill>
                  <a:srgbClr val="FFFFFF"/>
                </a:solidFill>
                <a:latin typeface="Arial"/>
                <a:cs typeface="Arial"/>
              </a:rPr>
              <a:t> </a:t>
            </a:r>
            <a:r>
              <a:rPr sz="1200" b="1" i="1" dirty="0">
                <a:solidFill>
                  <a:srgbClr val="FFFFFF"/>
                </a:solidFill>
                <a:latin typeface="Arial"/>
                <a:cs typeface="Arial"/>
              </a:rPr>
              <a:t>med</a:t>
            </a:r>
            <a:r>
              <a:rPr sz="1200" b="1" i="1" spc="-5" dirty="0">
                <a:solidFill>
                  <a:srgbClr val="FFFFFF"/>
                </a:solidFill>
                <a:latin typeface="Arial"/>
                <a:cs typeface="Arial"/>
              </a:rPr>
              <a:t> </a:t>
            </a:r>
            <a:r>
              <a:rPr sz="1200" b="1" i="1" dirty="0">
                <a:solidFill>
                  <a:srgbClr val="FFFFFF"/>
                </a:solidFill>
                <a:latin typeface="Arial"/>
                <a:cs typeface="Arial"/>
              </a:rPr>
              <a:t>konkreta</a:t>
            </a:r>
            <a:r>
              <a:rPr sz="1200" b="1" i="1" spc="-35" dirty="0">
                <a:solidFill>
                  <a:srgbClr val="FFFFFF"/>
                </a:solidFill>
                <a:latin typeface="Arial"/>
                <a:cs typeface="Arial"/>
              </a:rPr>
              <a:t> </a:t>
            </a:r>
            <a:r>
              <a:rPr sz="1200" b="1" i="1" spc="-10" dirty="0">
                <a:solidFill>
                  <a:srgbClr val="FFFFFF"/>
                </a:solidFill>
                <a:latin typeface="Arial"/>
                <a:cs typeface="Arial"/>
              </a:rPr>
              <a:t>åtgärder.</a:t>
            </a:r>
            <a:endParaRPr sz="1200">
              <a:latin typeface="Arial"/>
              <a:cs typeface="Arial"/>
            </a:endParaRPr>
          </a:p>
        </p:txBody>
      </p:sp>
      <p:sp>
        <p:nvSpPr>
          <p:cNvPr id="4" name="object 4"/>
          <p:cNvSpPr txBox="1"/>
          <p:nvPr/>
        </p:nvSpPr>
        <p:spPr>
          <a:xfrm>
            <a:off x="10328275" y="898652"/>
            <a:ext cx="1480185"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Upplevelseprocessen</a:t>
            </a:r>
            <a:endParaRPr sz="1200">
              <a:latin typeface="Arial"/>
              <a:cs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20953" y="1165351"/>
            <a:ext cx="3911600" cy="513715"/>
          </a:xfrm>
          <a:prstGeom prst="rect">
            <a:avLst/>
          </a:prstGeom>
        </p:spPr>
        <p:txBody>
          <a:bodyPr vert="horz" wrap="square" lIns="0" tIns="13335" rIns="0" bIns="0" rtlCol="0">
            <a:spAutoFit/>
          </a:bodyPr>
          <a:lstStyle/>
          <a:p>
            <a:pPr marL="12700">
              <a:lnSpc>
                <a:spcPct val="100000"/>
              </a:lnSpc>
              <a:spcBef>
                <a:spcPts val="105"/>
              </a:spcBef>
            </a:pPr>
            <a:r>
              <a:rPr sz="3200" spc="-10" dirty="0"/>
              <a:t>Upplevelseprocessen</a:t>
            </a:r>
            <a:endParaRPr sz="3200"/>
          </a:p>
        </p:txBody>
      </p:sp>
      <p:grpSp>
        <p:nvGrpSpPr>
          <p:cNvPr id="3" name="object 3"/>
          <p:cNvGrpSpPr/>
          <p:nvPr/>
        </p:nvGrpSpPr>
        <p:grpSpPr>
          <a:xfrm>
            <a:off x="1735835" y="2851365"/>
            <a:ext cx="8807450" cy="603885"/>
            <a:chOff x="1735835" y="2851365"/>
            <a:chExt cx="8807450" cy="603885"/>
          </a:xfrm>
        </p:grpSpPr>
        <p:pic>
          <p:nvPicPr>
            <p:cNvPr id="4" name="object 4"/>
            <p:cNvPicPr/>
            <p:nvPr/>
          </p:nvPicPr>
          <p:blipFill>
            <a:blip r:embed="rId2" cstate="print"/>
            <a:stretch>
              <a:fillRect/>
            </a:stretch>
          </p:blipFill>
          <p:spPr>
            <a:xfrm>
              <a:off x="1735835" y="2924543"/>
              <a:ext cx="8807196" cy="496836"/>
            </a:xfrm>
            <a:prstGeom prst="rect">
              <a:avLst/>
            </a:prstGeom>
          </p:spPr>
        </p:pic>
        <p:sp>
          <p:nvSpPr>
            <p:cNvPr id="5" name="object 5"/>
            <p:cNvSpPr/>
            <p:nvPr/>
          </p:nvSpPr>
          <p:spPr>
            <a:xfrm>
              <a:off x="1779269" y="3049269"/>
              <a:ext cx="8517890" cy="206375"/>
            </a:xfrm>
            <a:custGeom>
              <a:avLst/>
              <a:gdLst/>
              <a:ahLst/>
              <a:cxnLst/>
              <a:rect l="l" t="t" r="r" b="b"/>
              <a:pathLst>
                <a:path w="8517890" h="206375">
                  <a:moveTo>
                    <a:pt x="8311260" y="123820"/>
                  </a:moveTo>
                  <a:lnTo>
                    <a:pt x="8311260" y="206375"/>
                  </a:lnTo>
                  <a:lnTo>
                    <a:pt x="8476259" y="123825"/>
                  </a:lnTo>
                  <a:lnTo>
                    <a:pt x="8311260" y="123820"/>
                  </a:lnTo>
                  <a:close/>
                </a:path>
                <a:path w="8517890" h="206375">
                  <a:moveTo>
                    <a:pt x="8311260" y="82545"/>
                  </a:moveTo>
                  <a:lnTo>
                    <a:pt x="8311260" y="123820"/>
                  </a:lnTo>
                  <a:lnTo>
                    <a:pt x="8331834" y="123825"/>
                  </a:lnTo>
                  <a:lnTo>
                    <a:pt x="8331834" y="82550"/>
                  </a:lnTo>
                  <a:lnTo>
                    <a:pt x="8311260" y="82545"/>
                  </a:lnTo>
                  <a:close/>
                </a:path>
                <a:path w="8517890" h="206375">
                  <a:moveTo>
                    <a:pt x="8311260" y="0"/>
                  </a:moveTo>
                  <a:lnTo>
                    <a:pt x="8311260" y="82545"/>
                  </a:lnTo>
                  <a:lnTo>
                    <a:pt x="8331834" y="82550"/>
                  </a:lnTo>
                  <a:lnTo>
                    <a:pt x="8331834" y="123825"/>
                  </a:lnTo>
                  <a:lnTo>
                    <a:pt x="8476267" y="123820"/>
                  </a:lnTo>
                  <a:lnTo>
                    <a:pt x="8517636" y="103124"/>
                  </a:lnTo>
                  <a:lnTo>
                    <a:pt x="8311260" y="0"/>
                  </a:lnTo>
                  <a:close/>
                </a:path>
                <a:path w="8517890" h="206375">
                  <a:moveTo>
                    <a:pt x="0" y="80899"/>
                  </a:moveTo>
                  <a:lnTo>
                    <a:pt x="0" y="122174"/>
                  </a:lnTo>
                  <a:lnTo>
                    <a:pt x="8311260" y="123820"/>
                  </a:lnTo>
                  <a:lnTo>
                    <a:pt x="8311260" y="82545"/>
                  </a:lnTo>
                  <a:lnTo>
                    <a:pt x="0" y="80899"/>
                  </a:lnTo>
                  <a:close/>
                </a:path>
              </a:pathLst>
            </a:custGeom>
            <a:solidFill>
              <a:srgbClr val="9BC6CF"/>
            </a:solidFill>
          </p:spPr>
          <p:txBody>
            <a:bodyPr wrap="square" lIns="0" tIns="0" rIns="0" bIns="0" rtlCol="0"/>
            <a:lstStyle/>
            <a:p>
              <a:endParaRPr/>
            </a:p>
          </p:txBody>
        </p:sp>
        <p:pic>
          <p:nvPicPr>
            <p:cNvPr id="6" name="object 6"/>
            <p:cNvPicPr/>
            <p:nvPr/>
          </p:nvPicPr>
          <p:blipFill>
            <a:blip r:embed="rId3" cstate="print"/>
            <a:stretch>
              <a:fillRect/>
            </a:stretch>
          </p:blipFill>
          <p:spPr>
            <a:xfrm>
              <a:off x="7443215" y="2851365"/>
              <a:ext cx="119034" cy="603542"/>
            </a:xfrm>
            <a:prstGeom prst="rect">
              <a:avLst/>
            </a:prstGeom>
          </p:spPr>
        </p:pic>
        <p:sp>
          <p:nvSpPr>
            <p:cNvPr id="7" name="object 7"/>
            <p:cNvSpPr/>
            <p:nvPr/>
          </p:nvSpPr>
          <p:spPr>
            <a:xfrm>
              <a:off x="7504938" y="2890265"/>
              <a:ext cx="0" cy="504190"/>
            </a:xfrm>
            <a:custGeom>
              <a:avLst/>
              <a:gdLst/>
              <a:ahLst/>
              <a:cxnLst/>
              <a:rect l="l" t="t" r="r" b="b"/>
              <a:pathLst>
                <a:path h="504189">
                  <a:moveTo>
                    <a:pt x="0" y="504063"/>
                  </a:moveTo>
                  <a:lnTo>
                    <a:pt x="0" y="0"/>
                  </a:lnTo>
                </a:path>
              </a:pathLst>
            </a:custGeom>
            <a:ln w="38100">
              <a:solidFill>
                <a:srgbClr val="9BC6CF"/>
              </a:solidFill>
            </a:ln>
          </p:spPr>
          <p:txBody>
            <a:bodyPr wrap="square" lIns="0" tIns="0" rIns="0" bIns="0" rtlCol="0"/>
            <a:lstStyle/>
            <a:p>
              <a:endParaRPr/>
            </a:p>
          </p:txBody>
        </p:sp>
      </p:grpSp>
      <p:sp>
        <p:nvSpPr>
          <p:cNvPr id="8" name="object 8"/>
          <p:cNvSpPr txBox="1"/>
          <p:nvPr/>
        </p:nvSpPr>
        <p:spPr>
          <a:xfrm>
            <a:off x="2276982" y="2715259"/>
            <a:ext cx="1827530" cy="391160"/>
          </a:xfrm>
          <a:prstGeom prst="rect">
            <a:avLst/>
          </a:prstGeom>
        </p:spPr>
        <p:txBody>
          <a:bodyPr vert="horz" wrap="square" lIns="0" tIns="12700" rIns="0" bIns="0" rtlCol="0">
            <a:spAutoFit/>
          </a:bodyPr>
          <a:lstStyle/>
          <a:p>
            <a:pPr marL="476884" marR="5080" indent="-464820">
              <a:lnSpc>
                <a:spcPct val="100000"/>
              </a:lnSpc>
              <a:spcBef>
                <a:spcPts val="100"/>
              </a:spcBef>
            </a:pPr>
            <a:r>
              <a:rPr sz="1200" i="1" dirty="0">
                <a:solidFill>
                  <a:srgbClr val="FFFFFF"/>
                </a:solidFill>
                <a:latin typeface="Arial"/>
                <a:cs typeface="Arial"/>
              </a:rPr>
              <a:t>Bygga</a:t>
            </a:r>
            <a:r>
              <a:rPr sz="1200" i="1" spc="-40" dirty="0">
                <a:solidFill>
                  <a:srgbClr val="FFFFFF"/>
                </a:solidFill>
                <a:latin typeface="Arial"/>
                <a:cs typeface="Arial"/>
              </a:rPr>
              <a:t> </a:t>
            </a:r>
            <a:r>
              <a:rPr sz="1200" i="1" dirty="0">
                <a:solidFill>
                  <a:srgbClr val="FFFFFF"/>
                </a:solidFill>
                <a:latin typeface="Arial"/>
                <a:cs typeface="Arial"/>
              </a:rPr>
              <a:t>intresse</a:t>
            </a:r>
            <a:r>
              <a:rPr sz="1200" i="1" spc="-30" dirty="0">
                <a:solidFill>
                  <a:srgbClr val="FFFFFF"/>
                </a:solidFill>
                <a:latin typeface="Arial"/>
                <a:cs typeface="Arial"/>
              </a:rPr>
              <a:t> </a:t>
            </a:r>
            <a:r>
              <a:rPr sz="1200" i="1" dirty="0">
                <a:solidFill>
                  <a:srgbClr val="FFFFFF"/>
                </a:solidFill>
                <a:latin typeface="Arial"/>
                <a:cs typeface="Arial"/>
              </a:rPr>
              <a:t>för</a:t>
            </a:r>
            <a:r>
              <a:rPr sz="1200" i="1" spc="-5" dirty="0">
                <a:solidFill>
                  <a:srgbClr val="FFFFFF"/>
                </a:solidFill>
                <a:latin typeface="Arial"/>
                <a:cs typeface="Arial"/>
              </a:rPr>
              <a:t> </a:t>
            </a:r>
            <a:r>
              <a:rPr sz="1200" i="1" spc="-10" dirty="0">
                <a:solidFill>
                  <a:srgbClr val="FFFFFF"/>
                </a:solidFill>
                <a:latin typeface="Arial"/>
                <a:cs typeface="Arial"/>
              </a:rPr>
              <a:t>klubben </a:t>
            </a:r>
            <a:r>
              <a:rPr sz="1200" i="1" dirty="0">
                <a:solidFill>
                  <a:srgbClr val="FFFFFF"/>
                </a:solidFill>
                <a:latin typeface="Arial"/>
                <a:cs typeface="Arial"/>
              </a:rPr>
              <a:t>och</a:t>
            </a:r>
            <a:r>
              <a:rPr sz="1200" i="1" spc="-15" dirty="0">
                <a:solidFill>
                  <a:srgbClr val="FFFFFF"/>
                </a:solidFill>
                <a:latin typeface="Arial"/>
                <a:cs typeface="Arial"/>
              </a:rPr>
              <a:t> </a:t>
            </a:r>
            <a:r>
              <a:rPr sz="1200" i="1" spc="-10" dirty="0">
                <a:solidFill>
                  <a:srgbClr val="FFFFFF"/>
                </a:solidFill>
                <a:latin typeface="Arial"/>
                <a:cs typeface="Arial"/>
              </a:rPr>
              <a:t>matchen</a:t>
            </a:r>
            <a:endParaRPr sz="1200">
              <a:latin typeface="Arial"/>
              <a:cs typeface="Arial"/>
            </a:endParaRPr>
          </a:p>
        </p:txBody>
      </p:sp>
      <p:sp>
        <p:nvSpPr>
          <p:cNvPr id="9" name="object 9"/>
          <p:cNvSpPr txBox="1"/>
          <p:nvPr/>
        </p:nvSpPr>
        <p:spPr>
          <a:xfrm>
            <a:off x="5339334" y="2699384"/>
            <a:ext cx="1446530" cy="391795"/>
          </a:xfrm>
          <a:prstGeom prst="rect">
            <a:avLst/>
          </a:prstGeom>
        </p:spPr>
        <p:txBody>
          <a:bodyPr vert="horz" wrap="square" lIns="0" tIns="12700" rIns="0" bIns="0" rtlCol="0">
            <a:spAutoFit/>
          </a:bodyPr>
          <a:lstStyle/>
          <a:p>
            <a:pPr algn="ctr">
              <a:lnSpc>
                <a:spcPct val="100000"/>
              </a:lnSpc>
              <a:spcBef>
                <a:spcPts val="100"/>
              </a:spcBef>
            </a:pPr>
            <a:r>
              <a:rPr sz="1200" i="1" dirty="0">
                <a:solidFill>
                  <a:srgbClr val="FFFFFF"/>
                </a:solidFill>
                <a:latin typeface="Arial"/>
                <a:cs typeface="Arial"/>
              </a:rPr>
              <a:t>Före,</a:t>
            </a:r>
            <a:r>
              <a:rPr sz="1200" i="1" spc="-15" dirty="0">
                <a:solidFill>
                  <a:srgbClr val="FFFFFF"/>
                </a:solidFill>
                <a:latin typeface="Arial"/>
                <a:cs typeface="Arial"/>
              </a:rPr>
              <a:t> </a:t>
            </a:r>
            <a:r>
              <a:rPr sz="1200" i="1" dirty="0">
                <a:solidFill>
                  <a:srgbClr val="FFFFFF"/>
                </a:solidFill>
                <a:latin typeface="Arial"/>
                <a:cs typeface="Arial"/>
              </a:rPr>
              <a:t>under</a:t>
            </a:r>
            <a:r>
              <a:rPr sz="1200" i="1" spc="-30" dirty="0">
                <a:solidFill>
                  <a:srgbClr val="FFFFFF"/>
                </a:solidFill>
                <a:latin typeface="Arial"/>
                <a:cs typeface="Arial"/>
              </a:rPr>
              <a:t> </a:t>
            </a:r>
            <a:r>
              <a:rPr sz="1200" i="1" dirty="0">
                <a:solidFill>
                  <a:srgbClr val="FFFFFF"/>
                </a:solidFill>
                <a:latin typeface="Arial"/>
                <a:cs typeface="Arial"/>
              </a:rPr>
              <a:t>och</a:t>
            </a:r>
            <a:r>
              <a:rPr sz="1200" i="1" spc="-20" dirty="0">
                <a:solidFill>
                  <a:srgbClr val="FFFFFF"/>
                </a:solidFill>
                <a:latin typeface="Arial"/>
                <a:cs typeface="Arial"/>
              </a:rPr>
              <a:t> </a:t>
            </a:r>
            <a:r>
              <a:rPr sz="1200" i="1" spc="-10" dirty="0">
                <a:solidFill>
                  <a:srgbClr val="FFFFFF"/>
                </a:solidFill>
                <a:latin typeface="Arial"/>
                <a:cs typeface="Arial"/>
              </a:rPr>
              <a:t>efter</a:t>
            </a:r>
            <a:endParaRPr sz="1200">
              <a:latin typeface="Arial"/>
              <a:cs typeface="Arial"/>
            </a:endParaRPr>
          </a:p>
          <a:p>
            <a:pPr marL="1905" algn="ctr">
              <a:lnSpc>
                <a:spcPct val="100000"/>
              </a:lnSpc>
            </a:pPr>
            <a:r>
              <a:rPr sz="1200" i="1" spc="-10" dirty="0">
                <a:solidFill>
                  <a:srgbClr val="FFFFFF"/>
                </a:solidFill>
                <a:latin typeface="Arial"/>
                <a:cs typeface="Arial"/>
              </a:rPr>
              <a:t>arenaupplevelsen</a:t>
            </a:r>
            <a:endParaRPr sz="1200">
              <a:latin typeface="Arial"/>
              <a:cs typeface="Arial"/>
            </a:endParaRPr>
          </a:p>
        </p:txBody>
      </p:sp>
      <p:sp>
        <p:nvSpPr>
          <p:cNvPr id="10" name="object 10"/>
          <p:cNvSpPr txBox="1"/>
          <p:nvPr/>
        </p:nvSpPr>
        <p:spPr>
          <a:xfrm>
            <a:off x="8141589" y="2727452"/>
            <a:ext cx="1623695" cy="391160"/>
          </a:xfrm>
          <a:prstGeom prst="rect">
            <a:avLst/>
          </a:prstGeom>
        </p:spPr>
        <p:txBody>
          <a:bodyPr vert="horz" wrap="square" lIns="0" tIns="12700" rIns="0" bIns="0" rtlCol="0">
            <a:spAutoFit/>
          </a:bodyPr>
          <a:lstStyle/>
          <a:p>
            <a:pPr marL="396875" marR="5080" indent="-384810">
              <a:lnSpc>
                <a:spcPct val="100000"/>
              </a:lnSpc>
              <a:spcBef>
                <a:spcPts val="100"/>
              </a:spcBef>
            </a:pPr>
            <a:r>
              <a:rPr sz="1200" i="1" spc="-10" dirty="0">
                <a:solidFill>
                  <a:srgbClr val="FFFFFF"/>
                </a:solidFill>
                <a:latin typeface="Arial"/>
                <a:cs typeface="Arial"/>
              </a:rPr>
              <a:t>Mervärden</a:t>
            </a:r>
            <a:r>
              <a:rPr sz="1200" i="1" spc="-40" dirty="0">
                <a:solidFill>
                  <a:srgbClr val="FFFFFF"/>
                </a:solidFill>
                <a:latin typeface="Arial"/>
                <a:cs typeface="Arial"/>
              </a:rPr>
              <a:t> </a:t>
            </a:r>
            <a:r>
              <a:rPr sz="1200" i="1" dirty="0">
                <a:solidFill>
                  <a:srgbClr val="FFFFFF"/>
                </a:solidFill>
                <a:latin typeface="Arial"/>
                <a:cs typeface="Arial"/>
              </a:rPr>
              <a:t>när</a:t>
            </a:r>
            <a:r>
              <a:rPr sz="1200" i="1" spc="-25" dirty="0">
                <a:solidFill>
                  <a:srgbClr val="FFFFFF"/>
                </a:solidFill>
                <a:latin typeface="Arial"/>
                <a:cs typeface="Arial"/>
              </a:rPr>
              <a:t> </a:t>
            </a:r>
            <a:r>
              <a:rPr sz="1200" i="1" spc="-10" dirty="0">
                <a:solidFill>
                  <a:srgbClr val="FFFFFF"/>
                </a:solidFill>
                <a:latin typeface="Arial"/>
                <a:cs typeface="Arial"/>
              </a:rPr>
              <a:t>publiken </a:t>
            </a:r>
            <a:r>
              <a:rPr sz="1200" i="1" dirty="0">
                <a:solidFill>
                  <a:srgbClr val="FFFFFF"/>
                </a:solidFill>
                <a:latin typeface="Arial"/>
                <a:cs typeface="Arial"/>
              </a:rPr>
              <a:t>kommit</a:t>
            </a:r>
            <a:r>
              <a:rPr sz="1200" i="1" spc="-65" dirty="0">
                <a:solidFill>
                  <a:srgbClr val="FFFFFF"/>
                </a:solidFill>
                <a:latin typeface="Arial"/>
                <a:cs typeface="Arial"/>
              </a:rPr>
              <a:t> </a:t>
            </a:r>
            <a:r>
              <a:rPr sz="1200" i="1" spc="-25" dirty="0">
                <a:solidFill>
                  <a:srgbClr val="FFFFFF"/>
                </a:solidFill>
                <a:latin typeface="Arial"/>
                <a:cs typeface="Arial"/>
              </a:rPr>
              <a:t>hem</a:t>
            </a:r>
            <a:endParaRPr sz="1200">
              <a:latin typeface="Arial"/>
              <a:cs typeface="Arial"/>
            </a:endParaRPr>
          </a:p>
        </p:txBody>
      </p:sp>
      <p:grpSp>
        <p:nvGrpSpPr>
          <p:cNvPr id="11" name="object 11"/>
          <p:cNvGrpSpPr/>
          <p:nvPr/>
        </p:nvGrpSpPr>
        <p:grpSpPr>
          <a:xfrm>
            <a:off x="1723644" y="2096985"/>
            <a:ext cx="2933700" cy="572135"/>
            <a:chOff x="1723644" y="2096985"/>
            <a:chExt cx="2933700" cy="572135"/>
          </a:xfrm>
        </p:grpSpPr>
        <p:pic>
          <p:nvPicPr>
            <p:cNvPr id="12" name="object 12"/>
            <p:cNvPicPr/>
            <p:nvPr/>
          </p:nvPicPr>
          <p:blipFill>
            <a:blip r:embed="rId4" cstate="print"/>
            <a:stretch>
              <a:fillRect/>
            </a:stretch>
          </p:blipFill>
          <p:spPr>
            <a:xfrm>
              <a:off x="1723644" y="2096985"/>
              <a:ext cx="2933700" cy="512102"/>
            </a:xfrm>
            <a:prstGeom prst="rect">
              <a:avLst/>
            </a:prstGeom>
          </p:spPr>
        </p:pic>
        <p:pic>
          <p:nvPicPr>
            <p:cNvPr id="13" name="object 13"/>
            <p:cNvPicPr/>
            <p:nvPr/>
          </p:nvPicPr>
          <p:blipFill>
            <a:blip r:embed="rId5" cstate="print"/>
            <a:stretch>
              <a:fillRect/>
            </a:stretch>
          </p:blipFill>
          <p:spPr>
            <a:xfrm>
              <a:off x="2694432" y="2107679"/>
              <a:ext cx="990612" cy="560844"/>
            </a:xfrm>
            <a:prstGeom prst="rect">
              <a:avLst/>
            </a:prstGeom>
          </p:spPr>
        </p:pic>
        <p:sp>
          <p:nvSpPr>
            <p:cNvPr id="14" name="object 14"/>
            <p:cNvSpPr/>
            <p:nvPr/>
          </p:nvSpPr>
          <p:spPr>
            <a:xfrm>
              <a:off x="1770888" y="2124456"/>
              <a:ext cx="2844165" cy="422275"/>
            </a:xfrm>
            <a:custGeom>
              <a:avLst/>
              <a:gdLst/>
              <a:ahLst/>
              <a:cxnLst/>
              <a:rect l="l" t="t" r="r" b="b"/>
              <a:pathLst>
                <a:path w="2844165" h="422275">
                  <a:moveTo>
                    <a:pt x="2843784" y="0"/>
                  </a:moveTo>
                  <a:lnTo>
                    <a:pt x="0" y="0"/>
                  </a:lnTo>
                  <a:lnTo>
                    <a:pt x="0" y="422148"/>
                  </a:lnTo>
                  <a:lnTo>
                    <a:pt x="2843784" y="422148"/>
                  </a:lnTo>
                  <a:lnTo>
                    <a:pt x="2843784" y="0"/>
                  </a:lnTo>
                  <a:close/>
                </a:path>
              </a:pathLst>
            </a:custGeom>
            <a:solidFill>
              <a:schemeClr val="accent1"/>
            </a:solidFill>
          </p:spPr>
          <p:txBody>
            <a:bodyPr wrap="square" lIns="0" tIns="0" rIns="0" bIns="0" rtlCol="0"/>
            <a:lstStyle/>
            <a:p>
              <a:endParaRPr/>
            </a:p>
          </p:txBody>
        </p:sp>
        <p:sp>
          <p:nvSpPr>
            <p:cNvPr id="15" name="object 15"/>
            <p:cNvSpPr/>
            <p:nvPr/>
          </p:nvSpPr>
          <p:spPr>
            <a:xfrm>
              <a:off x="1770888" y="2124456"/>
              <a:ext cx="2844165" cy="422275"/>
            </a:xfrm>
            <a:custGeom>
              <a:avLst/>
              <a:gdLst/>
              <a:ahLst/>
              <a:cxnLst/>
              <a:rect l="l" t="t" r="r" b="b"/>
              <a:pathLst>
                <a:path w="2844165" h="422275">
                  <a:moveTo>
                    <a:pt x="0" y="422148"/>
                  </a:moveTo>
                  <a:lnTo>
                    <a:pt x="2843784" y="422148"/>
                  </a:lnTo>
                  <a:lnTo>
                    <a:pt x="2843784" y="0"/>
                  </a:lnTo>
                  <a:lnTo>
                    <a:pt x="0" y="0"/>
                  </a:lnTo>
                  <a:lnTo>
                    <a:pt x="0" y="422148"/>
                  </a:lnTo>
                  <a:close/>
                </a:path>
              </a:pathLst>
            </a:custGeom>
            <a:ln w="9524">
              <a:solidFill>
                <a:srgbClr val="005F70"/>
              </a:solidFill>
            </a:ln>
          </p:spPr>
          <p:txBody>
            <a:bodyPr wrap="square" lIns="0" tIns="0" rIns="0" bIns="0" rtlCol="0"/>
            <a:lstStyle/>
            <a:p>
              <a:endParaRPr/>
            </a:p>
          </p:txBody>
        </p:sp>
      </p:grpSp>
      <p:grpSp>
        <p:nvGrpSpPr>
          <p:cNvPr id="16" name="object 16"/>
          <p:cNvGrpSpPr/>
          <p:nvPr/>
        </p:nvGrpSpPr>
        <p:grpSpPr>
          <a:xfrm>
            <a:off x="2766060" y="2804121"/>
            <a:ext cx="6565900" cy="1521460"/>
            <a:chOff x="2766060" y="2804121"/>
            <a:chExt cx="6565900" cy="1521460"/>
          </a:xfrm>
        </p:grpSpPr>
        <p:pic>
          <p:nvPicPr>
            <p:cNvPr id="17" name="object 17"/>
            <p:cNvPicPr/>
            <p:nvPr/>
          </p:nvPicPr>
          <p:blipFill>
            <a:blip r:embed="rId6" cstate="print"/>
            <a:stretch>
              <a:fillRect/>
            </a:stretch>
          </p:blipFill>
          <p:spPr>
            <a:xfrm>
              <a:off x="2766060" y="3308591"/>
              <a:ext cx="797064" cy="1016520"/>
            </a:xfrm>
            <a:prstGeom prst="rect">
              <a:avLst/>
            </a:prstGeom>
          </p:spPr>
        </p:pic>
        <p:sp>
          <p:nvSpPr>
            <p:cNvPr id="18" name="object 18"/>
            <p:cNvSpPr/>
            <p:nvPr/>
          </p:nvSpPr>
          <p:spPr>
            <a:xfrm>
              <a:off x="3053080" y="3686555"/>
              <a:ext cx="228600" cy="577215"/>
            </a:xfrm>
            <a:custGeom>
              <a:avLst/>
              <a:gdLst/>
              <a:ahLst/>
              <a:cxnLst/>
              <a:rect l="l" t="t" r="r" b="b"/>
              <a:pathLst>
                <a:path w="228600" h="577214">
                  <a:moveTo>
                    <a:pt x="152441" y="380957"/>
                  </a:moveTo>
                  <a:lnTo>
                    <a:pt x="76241" y="381042"/>
                  </a:lnTo>
                  <a:lnTo>
                    <a:pt x="76453" y="576961"/>
                  </a:lnTo>
                  <a:lnTo>
                    <a:pt x="152653" y="576834"/>
                  </a:lnTo>
                  <a:lnTo>
                    <a:pt x="152441" y="380957"/>
                  </a:lnTo>
                  <a:close/>
                </a:path>
                <a:path w="228600" h="577214">
                  <a:moveTo>
                    <a:pt x="113792" y="0"/>
                  </a:moveTo>
                  <a:lnTo>
                    <a:pt x="0" y="381127"/>
                  </a:lnTo>
                  <a:lnTo>
                    <a:pt x="76241" y="381042"/>
                  </a:lnTo>
                  <a:lnTo>
                    <a:pt x="76200" y="342900"/>
                  </a:lnTo>
                  <a:lnTo>
                    <a:pt x="217153" y="342900"/>
                  </a:lnTo>
                  <a:lnTo>
                    <a:pt x="113792"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599" y="380873"/>
                  </a:lnTo>
                  <a:lnTo>
                    <a:pt x="217153" y="342900"/>
                  </a:lnTo>
                  <a:close/>
                </a:path>
              </a:pathLst>
            </a:custGeom>
            <a:solidFill>
              <a:srgbClr val="9BC6CF"/>
            </a:solidFill>
          </p:spPr>
          <p:txBody>
            <a:bodyPr wrap="square" lIns="0" tIns="0" rIns="0" bIns="0" rtlCol="0"/>
            <a:lstStyle/>
            <a:p>
              <a:endParaRPr/>
            </a:p>
          </p:txBody>
        </p:sp>
        <p:pic>
          <p:nvPicPr>
            <p:cNvPr id="19" name="object 19"/>
            <p:cNvPicPr/>
            <p:nvPr/>
          </p:nvPicPr>
          <p:blipFill>
            <a:blip r:embed="rId6" cstate="print"/>
            <a:stretch>
              <a:fillRect/>
            </a:stretch>
          </p:blipFill>
          <p:spPr>
            <a:xfrm>
              <a:off x="5652516" y="3308591"/>
              <a:ext cx="797064" cy="1016520"/>
            </a:xfrm>
            <a:prstGeom prst="rect">
              <a:avLst/>
            </a:prstGeom>
          </p:spPr>
        </p:pic>
        <p:sp>
          <p:nvSpPr>
            <p:cNvPr id="20" name="object 20"/>
            <p:cNvSpPr/>
            <p:nvPr/>
          </p:nvSpPr>
          <p:spPr>
            <a:xfrm>
              <a:off x="5939536" y="3686555"/>
              <a:ext cx="228600" cy="577215"/>
            </a:xfrm>
            <a:custGeom>
              <a:avLst/>
              <a:gdLst/>
              <a:ahLst/>
              <a:cxnLst/>
              <a:rect l="l" t="t" r="r" b="b"/>
              <a:pathLst>
                <a:path w="228600" h="577214">
                  <a:moveTo>
                    <a:pt x="152441" y="380957"/>
                  </a:moveTo>
                  <a:lnTo>
                    <a:pt x="76241" y="381042"/>
                  </a:lnTo>
                  <a:lnTo>
                    <a:pt x="76453" y="576961"/>
                  </a:lnTo>
                  <a:lnTo>
                    <a:pt x="152653" y="576834"/>
                  </a:lnTo>
                  <a:lnTo>
                    <a:pt x="152441" y="380957"/>
                  </a:lnTo>
                  <a:close/>
                </a:path>
                <a:path w="228600" h="577214">
                  <a:moveTo>
                    <a:pt x="113791" y="0"/>
                  </a:moveTo>
                  <a:lnTo>
                    <a:pt x="0" y="381127"/>
                  </a:lnTo>
                  <a:lnTo>
                    <a:pt x="76241" y="381042"/>
                  </a:lnTo>
                  <a:lnTo>
                    <a:pt x="76200" y="342900"/>
                  </a:lnTo>
                  <a:lnTo>
                    <a:pt x="217153" y="342900"/>
                  </a:lnTo>
                  <a:lnTo>
                    <a:pt x="113791"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600" y="380873"/>
                  </a:lnTo>
                  <a:lnTo>
                    <a:pt x="217153" y="342900"/>
                  </a:lnTo>
                  <a:close/>
                </a:path>
              </a:pathLst>
            </a:custGeom>
            <a:solidFill>
              <a:srgbClr val="9BC6CF"/>
            </a:solidFill>
          </p:spPr>
          <p:txBody>
            <a:bodyPr wrap="square" lIns="0" tIns="0" rIns="0" bIns="0" rtlCol="0"/>
            <a:lstStyle/>
            <a:p>
              <a:endParaRPr/>
            </a:p>
          </p:txBody>
        </p:sp>
        <p:pic>
          <p:nvPicPr>
            <p:cNvPr id="21" name="object 21"/>
            <p:cNvPicPr/>
            <p:nvPr/>
          </p:nvPicPr>
          <p:blipFill>
            <a:blip r:embed="rId3" cstate="print"/>
            <a:stretch>
              <a:fillRect/>
            </a:stretch>
          </p:blipFill>
          <p:spPr>
            <a:xfrm>
              <a:off x="4573524" y="2804121"/>
              <a:ext cx="119034" cy="603542"/>
            </a:xfrm>
            <a:prstGeom prst="rect">
              <a:avLst/>
            </a:prstGeom>
          </p:spPr>
        </p:pic>
        <p:sp>
          <p:nvSpPr>
            <p:cNvPr id="22" name="object 22"/>
            <p:cNvSpPr/>
            <p:nvPr/>
          </p:nvSpPr>
          <p:spPr>
            <a:xfrm>
              <a:off x="4635245" y="2843021"/>
              <a:ext cx="0" cy="504190"/>
            </a:xfrm>
            <a:custGeom>
              <a:avLst/>
              <a:gdLst/>
              <a:ahLst/>
              <a:cxnLst/>
              <a:rect l="l" t="t" r="r" b="b"/>
              <a:pathLst>
                <a:path h="504189">
                  <a:moveTo>
                    <a:pt x="0" y="504063"/>
                  </a:moveTo>
                  <a:lnTo>
                    <a:pt x="0" y="0"/>
                  </a:lnTo>
                </a:path>
              </a:pathLst>
            </a:custGeom>
            <a:ln w="38100">
              <a:solidFill>
                <a:srgbClr val="9BC6CF"/>
              </a:solidFill>
            </a:ln>
          </p:spPr>
          <p:txBody>
            <a:bodyPr wrap="square" lIns="0" tIns="0" rIns="0" bIns="0" rtlCol="0"/>
            <a:lstStyle/>
            <a:p>
              <a:endParaRPr/>
            </a:p>
          </p:txBody>
        </p:sp>
        <p:pic>
          <p:nvPicPr>
            <p:cNvPr id="23" name="object 23"/>
            <p:cNvPicPr/>
            <p:nvPr/>
          </p:nvPicPr>
          <p:blipFill>
            <a:blip r:embed="rId6" cstate="print"/>
            <a:stretch>
              <a:fillRect/>
            </a:stretch>
          </p:blipFill>
          <p:spPr>
            <a:xfrm>
              <a:off x="8534400" y="3308591"/>
              <a:ext cx="797064" cy="1016520"/>
            </a:xfrm>
            <a:prstGeom prst="rect">
              <a:avLst/>
            </a:prstGeom>
          </p:spPr>
        </p:pic>
        <p:sp>
          <p:nvSpPr>
            <p:cNvPr id="24" name="object 24"/>
            <p:cNvSpPr/>
            <p:nvPr/>
          </p:nvSpPr>
          <p:spPr>
            <a:xfrm>
              <a:off x="8821419" y="3686555"/>
              <a:ext cx="228600" cy="577215"/>
            </a:xfrm>
            <a:custGeom>
              <a:avLst/>
              <a:gdLst/>
              <a:ahLst/>
              <a:cxnLst/>
              <a:rect l="l" t="t" r="r" b="b"/>
              <a:pathLst>
                <a:path w="228600" h="577214">
                  <a:moveTo>
                    <a:pt x="152441" y="380957"/>
                  </a:moveTo>
                  <a:lnTo>
                    <a:pt x="76241" y="381042"/>
                  </a:lnTo>
                  <a:lnTo>
                    <a:pt x="76453" y="576961"/>
                  </a:lnTo>
                  <a:lnTo>
                    <a:pt x="152653" y="576834"/>
                  </a:lnTo>
                  <a:lnTo>
                    <a:pt x="152441" y="380957"/>
                  </a:lnTo>
                  <a:close/>
                </a:path>
                <a:path w="228600" h="577214">
                  <a:moveTo>
                    <a:pt x="113791" y="0"/>
                  </a:moveTo>
                  <a:lnTo>
                    <a:pt x="0" y="381127"/>
                  </a:lnTo>
                  <a:lnTo>
                    <a:pt x="76241" y="381042"/>
                  </a:lnTo>
                  <a:lnTo>
                    <a:pt x="76200" y="342900"/>
                  </a:lnTo>
                  <a:lnTo>
                    <a:pt x="217153" y="342900"/>
                  </a:lnTo>
                  <a:lnTo>
                    <a:pt x="113791"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600" y="380873"/>
                  </a:lnTo>
                  <a:lnTo>
                    <a:pt x="217153" y="342900"/>
                  </a:lnTo>
                  <a:close/>
                </a:path>
              </a:pathLst>
            </a:custGeom>
            <a:solidFill>
              <a:srgbClr val="9BC6CF"/>
            </a:solidFill>
          </p:spPr>
          <p:txBody>
            <a:bodyPr wrap="square" lIns="0" tIns="0" rIns="0" bIns="0" rtlCol="0"/>
            <a:lstStyle/>
            <a:p>
              <a:endParaRPr/>
            </a:p>
          </p:txBody>
        </p:sp>
      </p:grpSp>
      <p:sp>
        <p:nvSpPr>
          <p:cNvPr id="25" name="object 25"/>
          <p:cNvSpPr txBox="1"/>
          <p:nvPr/>
        </p:nvSpPr>
        <p:spPr>
          <a:xfrm>
            <a:off x="1775650" y="2180335"/>
            <a:ext cx="2842895" cy="299720"/>
          </a:xfrm>
          <a:prstGeom prst="rect">
            <a:avLst/>
          </a:prstGeom>
        </p:spPr>
        <p:txBody>
          <a:bodyPr vert="horz" wrap="square" lIns="0" tIns="12700" rIns="0" bIns="0" rtlCol="0">
            <a:spAutoFit/>
          </a:bodyPr>
          <a:lstStyle/>
          <a:p>
            <a:pPr marR="635" algn="ctr">
              <a:lnSpc>
                <a:spcPct val="100000"/>
              </a:lnSpc>
              <a:spcBef>
                <a:spcPts val="100"/>
              </a:spcBef>
            </a:pPr>
            <a:r>
              <a:rPr sz="1800" spc="-20" dirty="0">
                <a:solidFill>
                  <a:srgbClr val="FFFFFF"/>
                </a:solidFill>
                <a:latin typeface="Arial"/>
                <a:cs typeface="Arial"/>
              </a:rPr>
              <a:t>FÖRE</a:t>
            </a:r>
            <a:endParaRPr sz="1800">
              <a:latin typeface="Arial"/>
              <a:cs typeface="Arial"/>
            </a:endParaRPr>
          </a:p>
        </p:txBody>
      </p:sp>
      <p:grpSp>
        <p:nvGrpSpPr>
          <p:cNvPr id="26" name="object 26"/>
          <p:cNvGrpSpPr/>
          <p:nvPr/>
        </p:nvGrpSpPr>
        <p:grpSpPr>
          <a:xfrm>
            <a:off x="4584191" y="2096985"/>
            <a:ext cx="2933700" cy="572135"/>
            <a:chOff x="4584191" y="2096985"/>
            <a:chExt cx="2933700" cy="572135"/>
          </a:xfrm>
        </p:grpSpPr>
        <p:pic>
          <p:nvPicPr>
            <p:cNvPr id="27" name="object 27"/>
            <p:cNvPicPr/>
            <p:nvPr/>
          </p:nvPicPr>
          <p:blipFill>
            <a:blip r:embed="rId4" cstate="print"/>
            <a:stretch>
              <a:fillRect/>
            </a:stretch>
          </p:blipFill>
          <p:spPr>
            <a:xfrm>
              <a:off x="4584191" y="2096985"/>
              <a:ext cx="2933700" cy="512102"/>
            </a:xfrm>
            <a:prstGeom prst="rect">
              <a:avLst/>
            </a:prstGeom>
          </p:spPr>
        </p:pic>
        <p:pic>
          <p:nvPicPr>
            <p:cNvPr id="28" name="object 28"/>
            <p:cNvPicPr/>
            <p:nvPr/>
          </p:nvPicPr>
          <p:blipFill>
            <a:blip r:embed="rId7" cstate="print"/>
            <a:stretch>
              <a:fillRect/>
            </a:stretch>
          </p:blipFill>
          <p:spPr>
            <a:xfrm>
              <a:off x="5468111" y="2107679"/>
              <a:ext cx="1165860" cy="560844"/>
            </a:xfrm>
            <a:prstGeom prst="rect">
              <a:avLst/>
            </a:prstGeom>
          </p:spPr>
        </p:pic>
        <p:sp>
          <p:nvSpPr>
            <p:cNvPr id="29" name="object 29"/>
            <p:cNvSpPr/>
            <p:nvPr/>
          </p:nvSpPr>
          <p:spPr>
            <a:xfrm>
              <a:off x="4631435" y="2124456"/>
              <a:ext cx="2844165" cy="422275"/>
            </a:xfrm>
            <a:custGeom>
              <a:avLst/>
              <a:gdLst/>
              <a:ahLst/>
              <a:cxnLst/>
              <a:rect l="l" t="t" r="r" b="b"/>
              <a:pathLst>
                <a:path w="2844165" h="422275">
                  <a:moveTo>
                    <a:pt x="2843784" y="0"/>
                  </a:moveTo>
                  <a:lnTo>
                    <a:pt x="0" y="0"/>
                  </a:lnTo>
                  <a:lnTo>
                    <a:pt x="0" y="422148"/>
                  </a:lnTo>
                  <a:lnTo>
                    <a:pt x="2843784" y="422148"/>
                  </a:lnTo>
                  <a:lnTo>
                    <a:pt x="2843784" y="0"/>
                  </a:lnTo>
                  <a:close/>
                </a:path>
              </a:pathLst>
            </a:custGeom>
            <a:solidFill>
              <a:schemeClr val="accent2"/>
            </a:solidFill>
          </p:spPr>
          <p:txBody>
            <a:bodyPr wrap="square" lIns="0" tIns="0" rIns="0" bIns="0" rtlCol="0"/>
            <a:lstStyle/>
            <a:p>
              <a:endParaRPr/>
            </a:p>
          </p:txBody>
        </p:sp>
        <p:sp>
          <p:nvSpPr>
            <p:cNvPr id="30" name="object 30"/>
            <p:cNvSpPr/>
            <p:nvPr/>
          </p:nvSpPr>
          <p:spPr>
            <a:xfrm>
              <a:off x="4631435" y="2124456"/>
              <a:ext cx="2844165" cy="422275"/>
            </a:xfrm>
            <a:custGeom>
              <a:avLst/>
              <a:gdLst/>
              <a:ahLst/>
              <a:cxnLst/>
              <a:rect l="l" t="t" r="r" b="b"/>
              <a:pathLst>
                <a:path w="2844165" h="422275">
                  <a:moveTo>
                    <a:pt x="0" y="422148"/>
                  </a:moveTo>
                  <a:lnTo>
                    <a:pt x="2843784" y="422148"/>
                  </a:lnTo>
                  <a:lnTo>
                    <a:pt x="2843784" y="0"/>
                  </a:lnTo>
                  <a:lnTo>
                    <a:pt x="0" y="0"/>
                  </a:lnTo>
                  <a:lnTo>
                    <a:pt x="0" y="422148"/>
                  </a:lnTo>
                  <a:close/>
                </a:path>
              </a:pathLst>
            </a:custGeom>
            <a:ln w="9524">
              <a:solidFill>
                <a:srgbClr val="BA9C00"/>
              </a:solidFill>
            </a:ln>
          </p:spPr>
          <p:txBody>
            <a:bodyPr wrap="square" lIns="0" tIns="0" rIns="0" bIns="0" rtlCol="0"/>
            <a:lstStyle/>
            <a:p>
              <a:endParaRPr/>
            </a:p>
          </p:txBody>
        </p:sp>
      </p:grpSp>
      <p:sp>
        <p:nvSpPr>
          <p:cNvPr id="31" name="object 31"/>
          <p:cNvSpPr txBox="1"/>
          <p:nvPr/>
        </p:nvSpPr>
        <p:spPr>
          <a:xfrm>
            <a:off x="4627816" y="2180335"/>
            <a:ext cx="2853055" cy="299720"/>
          </a:xfrm>
          <a:prstGeom prst="rect">
            <a:avLst/>
          </a:prstGeom>
        </p:spPr>
        <p:txBody>
          <a:bodyPr vert="horz" wrap="square" lIns="0" tIns="12700" rIns="0" bIns="0" rtlCol="0">
            <a:spAutoFit/>
          </a:bodyPr>
          <a:lstStyle/>
          <a:p>
            <a:pPr marL="1905" algn="ctr">
              <a:lnSpc>
                <a:spcPct val="100000"/>
              </a:lnSpc>
              <a:spcBef>
                <a:spcPts val="100"/>
              </a:spcBef>
            </a:pPr>
            <a:r>
              <a:rPr sz="1800" spc="-10" dirty="0">
                <a:solidFill>
                  <a:schemeClr val="bg1"/>
                </a:solidFill>
                <a:latin typeface="Arial"/>
                <a:cs typeface="Arial"/>
              </a:rPr>
              <a:t>UNDER</a:t>
            </a:r>
            <a:endParaRPr sz="1800" dirty="0">
              <a:solidFill>
                <a:schemeClr val="bg1"/>
              </a:solidFill>
              <a:latin typeface="Arial"/>
              <a:cs typeface="Arial"/>
            </a:endParaRPr>
          </a:p>
        </p:txBody>
      </p:sp>
      <p:grpSp>
        <p:nvGrpSpPr>
          <p:cNvPr id="32" name="object 32"/>
          <p:cNvGrpSpPr/>
          <p:nvPr/>
        </p:nvGrpSpPr>
        <p:grpSpPr>
          <a:xfrm>
            <a:off x="7447788" y="2096985"/>
            <a:ext cx="2933700" cy="572135"/>
            <a:chOff x="7447788" y="2096985"/>
            <a:chExt cx="2933700" cy="572135"/>
          </a:xfrm>
        </p:grpSpPr>
        <p:pic>
          <p:nvPicPr>
            <p:cNvPr id="33" name="object 33"/>
            <p:cNvPicPr/>
            <p:nvPr/>
          </p:nvPicPr>
          <p:blipFill>
            <a:blip r:embed="rId4" cstate="print"/>
            <a:stretch>
              <a:fillRect/>
            </a:stretch>
          </p:blipFill>
          <p:spPr>
            <a:xfrm>
              <a:off x="7447788" y="2096985"/>
              <a:ext cx="2933700" cy="512102"/>
            </a:xfrm>
            <a:prstGeom prst="rect">
              <a:avLst/>
            </a:prstGeom>
          </p:spPr>
        </p:pic>
        <p:pic>
          <p:nvPicPr>
            <p:cNvPr id="34" name="object 34"/>
            <p:cNvPicPr/>
            <p:nvPr/>
          </p:nvPicPr>
          <p:blipFill>
            <a:blip r:embed="rId8" cstate="print"/>
            <a:stretch>
              <a:fillRect/>
            </a:stretch>
          </p:blipFill>
          <p:spPr>
            <a:xfrm>
              <a:off x="8360663" y="2107679"/>
              <a:ext cx="1106436" cy="560844"/>
            </a:xfrm>
            <a:prstGeom prst="rect">
              <a:avLst/>
            </a:prstGeom>
          </p:spPr>
        </p:pic>
        <p:sp>
          <p:nvSpPr>
            <p:cNvPr id="35" name="object 35"/>
            <p:cNvSpPr/>
            <p:nvPr/>
          </p:nvSpPr>
          <p:spPr>
            <a:xfrm>
              <a:off x="7495032" y="2124456"/>
              <a:ext cx="2844165" cy="422275"/>
            </a:xfrm>
            <a:custGeom>
              <a:avLst/>
              <a:gdLst/>
              <a:ahLst/>
              <a:cxnLst/>
              <a:rect l="l" t="t" r="r" b="b"/>
              <a:pathLst>
                <a:path w="2844165" h="422275">
                  <a:moveTo>
                    <a:pt x="0" y="422148"/>
                  </a:moveTo>
                  <a:lnTo>
                    <a:pt x="2843783" y="422148"/>
                  </a:lnTo>
                  <a:lnTo>
                    <a:pt x="2843783" y="0"/>
                  </a:lnTo>
                  <a:lnTo>
                    <a:pt x="0" y="0"/>
                  </a:lnTo>
                  <a:lnTo>
                    <a:pt x="0" y="422148"/>
                  </a:lnTo>
                  <a:close/>
                </a:path>
              </a:pathLst>
            </a:custGeom>
            <a:ln w="9524">
              <a:solidFill>
                <a:srgbClr val="9BC6CF"/>
              </a:solidFill>
            </a:ln>
          </p:spPr>
          <p:txBody>
            <a:bodyPr wrap="square" lIns="0" tIns="0" rIns="0" bIns="0" rtlCol="0"/>
            <a:lstStyle/>
            <a:p>
              <a:endParaRPr/>
            </a:p>
          </p:txBody>
        </p:sp>
      </p:grpSp>
      <p:sp>
        <p:nvSpPr>
          <p:cNvPr id="36" name="object 36"/>
          <p:cNvSpPr txBox="1"/>
          <p:nvPr/>
        </p:nvSpPr>
        <p:spPr>
          <a:xfrm>
            <a:off x="7495031" y="2124455"/>
            <a:ext cx="2844165" cy="422275"/>
          </a:xfrm>
          <a:prstGeom prst="rect">
            <a:avLst/>
          </a:prstGeom>
          <a:solidFill>
            <a:srgbClr val="C3DDE1"/>
          </a:solidFill>
        </p:spPr>
        <p:txBody>
          <a:bodyPr vert="horz" wrap="square" lIns="0" tIns="68580" rIns="0" bIns="0" rtlCol="0">
            <a:spAutoFit/>
          </a:bodyPr>
          <a:lstStyle/>
          <a:p>
            <a:pPr marL="1270" algn="ctr">
              <a:lnSpc>
                <a:spcPct val="100000"/>
              </a:lnSpc>
              <a:spcBef>
                <a:spcPts val="540"/>
              </a:spcBef>
            </a:pPr>
            <a:r>
              <a:rPr sz="1800" spc="-10" dirty="0">
                <a:solidFill>
                  <a:srgbClr val="2C5A75"/>
                </a:solidFill>
                <a:latin typeface="Arial"/>
                <a:cs typeface="Arial"/>
              </a:rPr>
              <a:t>EFTER</a:t>
            </a:r>
            <a:endParaRPr sz="1800">
              <a:latin typeface="Arial"/>
              <a:cs typeface="Arial"/>
            </a:endParaRPr>
          </a:p>
        </p:txBody>
      </p:sp>
      <p:sp>
        <p:nvSpPr>
          <p:cNvPr id="37" name="object 37"/>
          <p:cNvSpPr txBox="1"/>
          <p:nvPr/>
        </p:nvSpPr>
        <p:spPr>
          <a:xfrm>
            <a:off x="1779270" y="4470653"/>
            <a:ext cx="8560435" cy="646430"/>
          </a:xfrm>
          <a:prstGeom prst="rect">
            <a:avLst/>
          </a:prstGeom>
          <a:ln w="19050">
            <a:solidFill>
              <a:srgbClr val="9BC6CF"/>
            </a:solidFill>
          </a:ln>
        </p:spPr>
        <p:txBody>
          <a:bodyPr vert="horz" wrap="square" lIns="0" tIns="4445" rIns="0" bIns="0" rtlCol="0">
            <a:spAutoFit/>
          </a:bodyPr>
          <a:lstStyle/>
          <a:p>
            <a:pPr>
              <a:lnSpc>
                <a:spcPct val="100000"/>
              </a:lnSpc>
              <a:spcBef>
                <a:spcPts val="35"/>
              </a:spcBef>
            </a:pPr>
            <a:endParaRPr sz="1500">
              <a:latin typeface="Times New Roman"/>
              <a:cs typeface="Times New Roman"/>
            </a:endParaRPr>
          </a:p>
          <a:p>
            <a:pPr marL="5080" algn="ctr">
              <a:lnSpc>
                <a:spcPct val="100000"/>
              </a:lnSpc>
            </a:pPr>
            <a:r>
              <a:rPr sz="1200" b="1" dirty="0">
                <a:solidFill>
                  <a:srgbClr val="FFFFFF"/>
                </a:solidFill>
                <a:latin typeface="Arial"/>
                <a:cs typeface="Arial"/>
              </a:rPr>
              <a:t>Aktiviteter</a:t>
            </a:r>
            <a:r>
              <a:rPr sz="1200" b="1" spc="25" dirty="0">
                <a:solidFill>
                  <a:srgbClr val="FFFFFF"/>
                </a:solidFill>
                <a:latin typeface="Arial"/>
                <a:cs typeface="Arial"/>
              </a:rPr>
              <a:t> </a:t>
            </a:r>
            <a:r>
              <a:rPr sz="1200" b="1" dirty="0">
                <a:solidFill>
                  <a:srgbClr val="FFFFFF"/>
                </a:solidFill>
                <a:latin typeface="Arial"/>
                <a:cs typeface="Arial"/>
              </a:rPr>
              <a:t>som</a:t>
            </a:r>
            <a:r>
              <a:rPr sz="1200" b="1" spc="-20" dirty="0">
                <a:solidFill>
                  <a:srgbClr val="FFFFFF"/>
                </a:solidFill>
                <a:latin typeface="Arial"/>
                <a:cs typeface="Arial"/>
              </a:rPr>
              <a:t> </a:t>
            </a:r>
            <a:r>
              <a:rPr sz="1200" b="1" dirty="0">
                <a:solidFill>
                  <a:srgbClr val="FFFFFF"/>
                </a:solidFill>
                <a:latin typeface="Arial"/>
                <a:cs typeface="Arial"/>
              </a:rPr>
              <a:t>påverkar</a:t>
            </a:r>
            <a:r>
              <a:rPr sz="1200" b="1" spc="-40" dirty="0">
                <a:solidFill>
                  <a:srgbClr val="FFFFFF"/>
                </a:solidFill>
                <a:latin typeface="Arial"/>
                <a:cs typeface="Arial"/>
              </a:rPr>
              <a:t> </a:t>
            </a:r>
            <a:r>
              <a:rPr sz="1200" b="1" dirty="0">
                <a:solidFill>
                  <a:srgbClr val="FFFFFF"/>
                </a:solidFill>
                <a:latin typeface="Arial"/>
                <a:cs typeface="Arial"/>
              </a:rPr>
              <a:t>målgruppen</a:t>
            </a:r>
            <a:r>
              <a:rPr sz="1200" b="1" spc="-10" dirty="0">
                <a:solidFill>
                  <a:srgbClr val="FFFFFF"/>
                </a:solidFill>
                <a:latin typeface="Arial"/>
                <a:cs typeface="Arial"/>
              </a:rPr>
              <a:t> </a:t>
            </a:r>
            <a:r>
              <a:rPr sz="1200" b="1" dirty="0">
                <a:solidFill>
                  <a:srgbClr val="FFFFFF"/>
                </a:solidFill>
                <a:latin typeface="Arial"/>
                <a:cs typeface="Arial"/>
              </a:rPr>
              <a:t>på</a:t>
            </a:r>
            <a:r>
              <a:rPr sz="1200" b="1" spc="-5" dirty="0">
                <a:solidFill>
                  <a:srgbClr val="FFFFFF"/>
                </a:solidFill>
                <a:latin typeface="Arial"/>
                <a:cs typeface="Arial"/>
              </a:rPr>
              <a:t> </a:t>
            </a:r>
            <a:r>
              <a:rPr sz="1200" b="1" dirty="0">
                <a:solidFill>
                  <a:srgbClr val="FFFFFF"/>
                </a:solidFill>
                <a:latin typeface="Arial"/>
                <a:cs typeface="Arial"/>
              </a:rPr>
              <a:t>kort</a:t>
            </a:r>
            <a:r>
              <a:rPr sz="1200" b="1" spc="-25" dirty="0">
                <a:solidFill>
                  <a:srgbClr val="FFFFFF"/>
                </a:solidFill>
                <a:latin typeface="Arial"/>
                <a:cs typeface="Arial"/>
              </a:rPr>
              <a:t> </a:t>
            </a:r>
            <a:r>
              <a:rPr sz="1200" b="1" dirty="0">
                <a:solidFill>
                  <a:srgbClr val="FFFFFF"/>
                </a:solidFill>
                <a:latin typeface="Arial"/>
                <a:cs typeface="Arial"/>
              </a:rPr>
              <a:t>och</a:t>
            </a:r>
            <a:r>
              <a:rPr sz="1200" b="1" spc="-15" dirty="0">
                <a:solidFill>
                  <a:srgbClr val="FFFFFF"/>
                </a:solidFill>
                <a:latin typeface="Arial"/>
                <a:cs typeface="Arial"/>
              </a:rPr>
              <a:t> </a:t>
            </a:r>
            <a:r>
              <a:rPr sz="1200" b="1" dirty="0">
                <a:solidFill>
                  <a:srgbClr val="FFFFFF"/>
                </a:solidFill>
                <a:latin typeface="Arial"/>
                <a:cs typeface="Arial"/>
              </a:rPr>
              <a:t>lång</a:t>
            </a:r>
            <a:r>
              <a:rPr sz="1200" b="1" spc="5" dirty="0">
                <a:solidFill>
                  <a:srgbClr val="FFFFFF"/>
                </a:solidFill>
                <a:latin typeface="Arial"/>
                <a:cs typeface="Arial"/>
              </a:rPr>
              <a:t> </a:t>
            </a:r>
            <a:r>
              <a:rPr sz="1200" b="1" spc="-20" dirty="0">
                <a:solidFill>
                  <a:srgbClr val="FFFFFF"/>
                </a:solidFill>
                <a:latin typeface="Arial"/>
                <a:cs typeface="Arial"/>
              </a:rPr>
              <a:t>sikt</a:t>
            </a:r>
            <a:endParaRPr sz="1200">
              <a:latin typeface="Arial"/>
              <a:cs typeface="Arial"/>
            </a:endParaRPr>
          </a:p>
        </p:txBody>
      </p:sp>
      <p:sp>
        <p:nvSpPr>
          <p:cNvPr id="38" name="object 38"/>
          <p:cNvSpPr txBox="1"/>
          <p:nvPr/>
        </p:nvSpPr>
        <p:spPr>
          <a:xfrm>
            <a:off x="1953260" y="3253816"/>
            <a:ext cx="525780" cy="194310"/>
          </a:xfrm>
          <a:prstGeom prst="rect">
            <a:avLst/>
          </a:prstGeom>
        </p:spPr>
        <p:txBody>
          <a:bodyPr vert="horz" wrap="square" lIns="0" tIns="13335" rIns="0" bIns="0" rtlCol="0">
            <a:spAutoFit/>
          </a:bodyPr>
          <a:lstStyle/>
          <a:p>
            <a:pPr marL="12700">
              <a:lnSpc>
                <a:spcPct val="100000"/>
              </a:lnSpc>
              <a:spcBef>
                <a:spcPts val="105"/>
              </a:spcBef>
            </a:pPr>
            <a:r>
              <a:rPr sz="1100" spc="-10" dirty="0">
                <a:solidFill>
                  <a:srgbClr val="FFFFFF"/>
                </a:solidFill>
                <a:latin typeface="Arial"/>
                <a:cs typeface="Arial"/>
              </a:rPr>
              <a:t>Intresse</a:t>
            </a:r>
            <a:endParaRPr sz="1100">
              <a:latin typeface="Arial"/>
              <a:cs typeface="Arial"/>
            </a:endParaRPr>
          </a:p>
        </p:txBody>
      </p:sp>
      <p:sp>
        <p:nvSpPr>
          <p:cNvPr id="39" name="object 39"/>
          <p:cNvSpPr txBox="1"/>
          <p:nvPr/>
        </p:nvSpPr>
        <p:spPr>
          <a:xfrm>
            <a:off x="2932938" y="3253816"/>
            <a:ext cx="462280" cy="362585"/>
          </a:xfrm>
          <a:prstGeom prst="rect">
            <a:avLst/>
          </a:prstGeom>
        </p:spPr>
        <p:txBody>
          <a:bodyPr vert="horz" wrap="square" lIns="0" tIns="13335" rIns="0" bIns="0" rtlCol="0">
            <a:spAutoFit/>
          </a:bodyPr>
          <a:lstStyle/>
          <a:p>
            <a:pPr marL="12700">
              <a:lnSpc>
                <a:spcPct val="100000"/>
              </a:lnSpc>
              <a:spcBef>
                <a:spcPts val="105"/>
              </a:spcBef>
            </a:pPr>
            <a:r>
              <a:rPr sz="1100" dirty="0">
                <a:solidFill>
                  <a:srgbClr val="FFFFFF"/>
                </a:solidFill>
                <a:latin typeface="Arial"/>
                <a:cs typeface="Arial"/>
              </a:rPr>
              <a:t>Köp</a:t>
            </a:r>
            <a:r>
              <a:rPr sz="1100" spc="-20" dirty="0">
                <a:solidFill>
                  <a:srgbClr val="FFFFFF"/>
                </a:solidFill>
                <a:latin typeface="Arial"/>
                <a:cs typeface="Arial"/>
              </a:rPr>
              <a:t> </a:t>
            </a:r>
            <a:r>
              <a:rPr sz="1100" spc="-25" dirty="0">
                <a:solidFill>
                  <a:srgbClr val="FFFFFF"/>
                </a:solidFill>
                <a:latin typeface="Arial"/>
                <a:cs typeface="Arial"/>
              </a:rPr>
              <a:t>av</a:t>
            </a:r>
            <a:endParaRPr sz="1100">
              <a:latin typeface="Arial"/>
              <a:cs typeface="Arial"/>
            </a:endParaRPr>
          </a:p>
          <a:p>
            <a:pPr marL="65405">
              <a:lnSpc>
                <a:spcPct val="100000"/>
              </a:lnSpc>
              <a:spcBef>
                <a:spcPts val="5"/>
              </a:spcBef>
            </a:pPr>
            <a:r>
              <a:rPr sz="1100" spc="-10" dirty="0">
                <a:solidFill>
                  <a:srgbClr val="FFFFFF"/>
                </a:solidFill>
                <a:latin typeface="Arial"/>
                <a:cs typeface="Arial"/>
              </a:rPr>
              <a:t>biljett</a:t>
            </a:r>
            <a:endParaRPr sz="1100">
              <a:latin typeface="Arial"/>
              <a:cs typeface="Arial"/>
            </a:endParaRPr>
          </a:p>
        </p:txBody>
      </p:sp>
      <p:sp>
        <p:nvSpPr>
          <p:cNvPr id="40" name="object 40"/>
          <p:cNvSpPr txBox="1"/>
          <p:nvPr/>
        </p:nvSpPr>
        <p:spPr>
          <a:xfrm>
            <a:off x="3860419" y="3281298"/>
            <a:ext cx="655320" cy="193675"/>
          </a:xfrm>
          <a:prstGeom prst="rect">
            <a:avLst/>
          </a:prstGeom>
        </p:spPr>
        <p:txBody>
          <a:bodyPr vert="horz" wrap="square" lIns="0" tIns="13335" rIns="0" bIns="0" rtlCol="0">
            <a:spAutoFit/>
          </a:bodyPr>
          <a:lstStyle/>
          <a:p>
            <a:pPr marL="12700">
              <a:lnSpc>
                <a:spcPct val="100000"/>
              </a:lnSpc>
              <a:spcBef>
                <a:spcPts val="105"/>
              </a:spcBef>
            </a:pPr>
            <a:r>
              <a:rPr sz="1100" spc="-10" dirty="0">
                <a:solidFill>
                  <a:srgbClr val="FFFFFF"/>
                </a:solidFill>
                <a:latin typeface="Arial"/>
                <a:cs typeface="Arial"/>
              </a:rPr>
              <a:t>Förväntan</a:t>
            </a:r>
            <a:endParaRPr sz="1100">
              <a:latin typeface="Arial"/>
              <a:cs typeface="Arial"/>
            </a:endParaRPr>
          </a:p>
        </p:txBody>
      </p:sp>
      <p:sp>
        <p:nvSpPr>
          <p:cNvPr id="41" name="object 41"/>
          <p:cNvSpPr txBox="1"/>
          <p:nvPr/>
        </p:nvSpPr>
        <p:spPr>
          <a:xfrm>
            <a:off x="4928742" y="3281298"/>
            <a:ext cx="313690" cy="193675"/>
          </a:xfrm>
          <a:prstGeom prst="rect">
            <a:avLst/>
          </a:prstGeom>
        </p:spPr>
        <p:txBody>
          <a:bodyPr vert="horz" wrap="square" lIns="0" tIns="13335" rIns="0" bIns="0" rtlCol="0">
            <a:spAutoFit/>
          </a:bodyPr>
          <a:lstStyle/>
          <a:p>
            <a:pPr marL="12700">
              <a:lnSpc>
                <a:spcPct val="100000"/>
              </a:lnSpc>
              <a:spcBef>
                <a:spcPts val="105"/>
              </a:spcBef>
            </a:pPr>
            <a:r>
              <a:rPr sz="1100" spc="-20" dirty="0">
                <a:solidFill>
                  <a:srgbClr val="FFFFFF"/>
                </a:solidFill>
                <a:latin typeface="Arial"/>
                <a:cs typeface="Arial"/>
              </a:rPr>
              <a:t>Före</a:t>
            </a:r>
            <a:endParaRPr sz="1100">
              <a:latin typeface="Arial"/>
              <a:cs typeface="Arial"/>
            </a:endParaRPr>
          </a:p>
        </p:txBody>
      </p:sp>
      <p:sp>
        <p:nvSpPr>
          <p:cNvPr id="42" name="object 42"/>
          <p:cNvSpPr txBox="1"/>
          <p:nvPr/>
        </p:nvSpPr>
        <p:spPr>
          <a:xfrm>
            <a:off x="5866257" y="3281298"/>
            <a:ext cx="406400" cy="193675"/>
          </a:xfrm>
          <a:prstGeom prst="rect">
            <a:avLst/>
          </a:prstGeom>
        </p:spPr>
        <p:txBody>
          <a:bodyPr vert="horz" wrap="square" lIns="0" tIns="13335" rIns="0" bIns="0" rtlCol="0">
            <a:spAutoFit/>
          </a:bodyPr>
          <a:lstStyle/>
          <a:p>
            <a:pPr marL="12700">
              <a:lnSpc>
                <a:spcPct val="100000"/>
              </a:lnSpc>
              <a:spcBef>
                <a:spcPts val="105"/>
              </a:spcBef>
            </a:pPr>
            <a:r>
              <a:rPr sz="1100" spc="-20" dirty="0">
                <a:solidFill>
                  <a:srgbClr val="FFFFFF"/>
                </a:solidFill>
                <a:latin typeface="Arial"/>
                <a:cs typeface="Arial"/>
              </a:rPr>
              <a:t>Under</a:t>
            </a:r>
            <a:endParaRPr sz="1100">
              <a:latin typeface="Arial"/>
              <a:cs typeface="Arial"/>
            </a:endParaRPr>
          </a:p>
        </p:txBody>
      </p:sp>
      <p:sp>
        <p:nvSpPr>
          <p:cNvPr id="43" name="object 43"/>
          <p:cNvSpPr txBox="1"/>
          <p:nvPr/>
        </p:nvSpPr>
        <p:spPr>
          <a:xfrm>
            <a:off x="6865746" y="3297682"/>
            <a:ext cx="323850" cy="193675"/>
          </a:xfrm>
          <a:prstGeom prst="rect">
            <a:avLst/>
          </a:prstGeom>
        </p:spPr>
        <p:txBody>
          <a:bodyPr vert="horz" wrap="square" lIns="0" tIns="13335" rIns="0" bIns="0" rtlCol="0">
            <a:spAutoFit/>
          </a:bodyPr>
          <a:lstStyle/>
          <a:p>
            <a:pPr marL="12700">
              <a:lnSpc>
                <a:spcPct val="100000"/>
              </a:lnSpc>
              <a:spcBef>
                <a:spcPts val="105"/>
              </a:spcBef>
            </a:pPr>
            <a:r>
              <a:rPr sz="1100" spc="-10" dirty="0">
                <a:solidFill>
                  <a:srgbClr val="FFFFFF"/>
                </a:solidFill>
                <a:latin typeface="Arial"/>
                <a:cs typeface="Arial"/>
              </a:rPr>
              <a:t>Efter</a:t>
            </a:r>
            <a:endParaRPr sz="1100">
              <a:latin typeface="Arial"/>
              <a:cs typeface="Arial"/>
            </a:endParaRPr>
          </a:p>
        </p:txBody>
      </p:sp>
      <p:grpSp>
        <p:nvGrpSpPr>
          <p:cNvPr id="44" name="object 44"/>
          <p:cNvGrpSpPr/>
          <p:nvPr/>
        </p:nvGrpSpPr>
        <p:grpSpPr>
          <a:xfrm>
            <a:off x="1799844" y="3182302"/>
            <a:ext cx="7593965" cy="1272540"/>
            <a:chOff x="1799844" y="3182302"/>
            <a:chExt cx="7593965" cy="1272540"/>
          </a:xfrm>
        </p:grpSpPr>
        <p:pic>
          <p:nvPicPr>
            <p:cNvPr id="45" name="object 45"/>
            <p:cNvPicPr/>
            <p:nvPr/>
          </p:nvPicPr>
          <p:blipFill>
            <a:blip r:embed="rId6" cstate="print"/>
            <a:stretch>
              <a:fillRect/>
            </a:stretch>
          </p:blipFill>
          <p:spPr>
            <a:xfrm>
              <a:off x="1799844" y="3308591"/>
              <a:ext cx="797064" cy="1016520"/>
            </a:xfrm>
            <a:prstGeom prst="rect">
              <a:avLst/>
            </a:prstGeom>
          </p:spPr>
        </p:pic>
        <p:sp>
          <p:nvSpPr>
            <p:cNvPr id="46" name="object 46"/>
            <p:cNvSpPr/>
            <p:nvPr/>
          </p:nvSpPr>
          <p:spPr>
            <a:xfrm>
              <a:off x="2086864" y="3686555"/>
              <a:ext cx="228600" cy="577215"/>
            </a:xfrm>
            <a:custGeom>
              <a:avLst/>
              <a:gdLst/>
              <a:ahLst/>
              <a:cxnLst/>
              <a:rect l="l" t="t" r="r" b="b"/>
              <a:pathLst>
                <a:path w="228600" h="577214">
                  <a:moveTo>
                    <a:pt x="152441" y="380957"/>
                  </a:moveTo>
                  <a:lnTo>
                    <a:pt x="76241" y="381042"/>
                  </a:lnTo>
                  <a:lnTo>
                    <a:pt x="76454" y="576961"/>
                  </a:lnTo>
                  <a:lnTo>
                    <a:pt x="152654" y="576834"/>
                  </a:lnTo>
                  <a:lnTo>
                    <a:pt x="152441" y="380957"/>
                  </a:lnTo>
                  <a:close/>
                </a:path>
                <a:path w="228600" h="577214">
                  <a:moveTo>
                    <a:pt x="113792" y="0"/>
                  </a:moveTo>
                  <a:lnTo>
                    <a:pt x="0" y="381127"/>
                  </a:lnTo>
                  <a:lnTo>
                    <a:pt x="76241" y="381042"/>
                  </a:lnTo>
                  <a:lnTo>
                    <a:pt x="76200" y="342900"/>
                  </a:lnTo>
                  <a:lnTo>
                    <a:pt x="217153" y="342900"/>
                  </a:lnTo>
                  <a:lnTo>
                    <a:pt x="113792"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600" y="380873"/>
                  </a:lnTo>
                  <a:lnTo>
                    <a:pt x="217153" y="342900"/>
                  </a:lnTo>
                  <a:close/>
                </a:path>
              </a:pathLst>
            </a:custGeom>
            <a:solidFill>
              <a:srgbClr val="9BC6CF"/>
            </a:solidFill>
          </p:spPr>
          <p:txBody>
            <a:bodyPr wrap="square" lIns="0" tIns="0" rIns="0" bIns="0" rtlCol="0"/>
            <a:lstStyle/>
            <a:p>
              <a:endParaRPr/>
            </a:p>
          </p:txBody>
        </p:sp>
        <p:pic>
          <p:nvPicPr>
            <p:cNvPr id="47" name="object 47"/>
            <p:cNvPicPr/>
            <p:nvPr/>
          </p:nvPicPr>
          <p:blipFill>
            <a:blip r:embed="rId6" cstate="print"/>
            <a:stretch>
              <a:fillRect/>
            </a:stretch>
          </p:blipFill>
          <p:spPr>
            <a:xfrm>
              <a:off x="4689348" y="3308591"/>
              <a:ext cx="797064" cy="1016520"/>
            </a:xfrm>
            <a:prstGeom prst="rect">
              <a:avLst/>
            </a:prstGeom>
          </p:spPr>
        </p:pic>
        <p:sp>
          <p:nvSpPr>
            <p:cNvPr id="48" name="object 48"/>
            <p:cNvSpPr/>
            <p:nvPr/>
          </p:nvSpPr>
          <p:spPr>
            <a:xfrm>
              <a:off x="4976367" y="3686555"/>
              <a:ext cx="228600" cy="577215"/>
            </a:xfrm>
            <a:custGeom>
              <a:avLst/>
              <a:gdLst/>
              <a:ahLst/>
              <a:cxnLst/>
              <a:rect l="l" t="t" r="r" b="b"/>
              <a:pathLst>
                <a:path w="228600" h="577214">
                  <a:moveTo>
                    <a:pt x="152441" y="380957"/>
                  </a:moveTo>
                  <a:lnTo>
                    <a:pt x="76241" y="381042"/>
                  </a:lnTo>
                  <a:lnTo>
                    <a:pt x="76454" y="576961"/>
                  </a:lnTo>
                  <a:lnTo>
                    <a:pt x="152654" y="576834"/>
                  </a:lnTo>
                  <a:lnTo>
                    <a:pt x="152441" y="380957"/>
                  </a:lnTo>
                  <a:close/>
                </a:path>
                <a:path w="228600" h="577214">
                  <a:moveTo>
                    <a:pt x="113792" y="0"/>
                  </a:moveTo>
                  <a:lnTo>
                    <a:pt x="0" y="381127"/>
                  </a:lnTo>
                  <a:lnTo>
                    <a:pt x="76241" y="381042"/>
                  </a:lnTo>
                  <a:lnTo>
                    <a:pt x="76200" y="342900"/>
                  </a:lnTo>
                  <a:lnTo>
                    <a:pt x="217153" y="342900"/>
                  </a:lnTo>
                  <a:lnTo>
                    <a:pt x="113792"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600" y="380873"/>
                  </a:lnTo>
                  <a:lnTo>
                    <a:pt x="217153" y="342900"/>
                  </a:lnTo>
                  <a:close/>
                </a:path>
              </a:pathLst>
            </a:custGeom>
            <a:solidFill>
              <a:srgbClr val="9BC6CF"/>
            </a:solidFill>
          </p:spPr>
          <p:txBody>
            <a:bodyPr wrap="square" lIns="0" tIns="0" rIns="0" bIns="0" rtlCol="0"/>
            <a:lstStyle/>
            <a:p>
              <a:endParaRPr/>
            </a:p>
          </p:txBody>
        </p:sp>
        <p:pic>
          <p:nvPicPr>
            <p:cNvPr id="49" name="object 49"/>
            <p:cNvPicPr/>
            <p:nvPr/>
          </p:nvPicPr>
          <p:blipFill>
            <a:blip r:embed="rId6" cstate="print"/>
            <a:stretch>
              <a:fillRect/>
            </a:stretch>
          </p:blipFill>
          <p:spPr>
            <a:xfrm>
              <a:off x="3776472" y="3308591"/>
              <a:ext cx="797064" cy="1016520"/>
            </a:xfrm>
            <a:prstGeom prst="rect">
              <a:avLst/>
            </a:prstGeom>
          </p:spPr>
        </p:pic>
        <p:sp>
          <p:nvSpPr>
            <p:cNvPr id="50" name="object 50"/>
            <p:cNvSpPr/>
            <p:nvPr/>
          </p:nvSpPr>
          <p:spPr>
            <a:xfrm>
              <a:off x="4063492" y="3686555"/>
              <a:ext cx="228600" cy="577215"/>
            </a:xfrm>
            <a:custGeom>
              <a:avLst/>
              <a:gdLst/>
              <a:ahLst/>
              <a:cxnLst/>
              <a:rect l="l" t="t" r="r" b="b"/>
              <a:pathLst>
                <a:path w="228600" h="577214">
                  <a:moveTo>
                    <a:pt x="152441" y="380957"/>
                  </a:moveTo>
                  <a:lnTo>
                    <a:pt x="76241" y="381042"/>
                  </a:lnTo>
                  <a:lnTo>
                    <a:pt x="76454" y="576961"/>
                  </a:lnTo>
                  <a:lnTo>
                    <a:pt x="152654" y="576834"/>
                  </a:lnTo>
                  <a:lnTo>
                    <a:pt x="152441" y="380957"/>
                  </a:lnTo>
                  <a:close/>
                </a:path>
                <a:path w="228600" h="577214">
                  <a:moveTo>
                    <a:pt x="113792" y="0"/>
                  </a:moveTo>
                  <a:lnTo>
                    <a:pt x="0" y="381127"/>
                  </a:lnTo>
                  <a:lnTo>
                    <a:pt x="76241" y="381042"/>
                  </a:lnTo>
                  <a:lnTo>
                    <a:pt x="76200" y="342900"/>
                  </a:lnTo>
                  <a:lnTo>
                    <a:pt x="217153" y="342900"/>
                  </a:lnTo>
                  <a:lnTo>
                    <a:pt x="113792"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600" y="380873"/>
                  </a:lnTo>
                  <a:lnTo>
                    <a:pt x="217153" y="342900"/>
                  </a:lnTo>
                  <a:close/>
                </a:path>
              </a:pathLst>
            </a:custGeom>
            <a:solidFill>
              <a:srgbClr val="9BC6CF"/>
            </a:solidFill>
          </p:spPr>
          <p:txBody>
            <a:bodyPr wrap="square" lIns="0" tIns="0" rIns="0" bIns="0" rtlCol="0"/>
            <a:lstStyle/>
            <a:p>
              <a:endParaRPr/>
            </a:p>
          </p:txBody>
        </p:sp>
        <p:pic>
          <p:nvPicPr>
            <p:cNvPr id="51" name="object 51"/>
            <p:cNvPicPr/>
            <p:nvPr/>
          </p:nvPicPr>
          <p:blipFill>
            <a:blip r:embed="rId6" cstate="print"/>
            <a:stretch>
              <a:fillRect/>
            </a:stretch>
          </p:blipFill>
          <p:spPr>
            <a:xfrm>
              <a:off x="6626352" y="3308591"/>
              <a:ext cx="797064" cy="1016520"/>
            </a:xfrm>
            <a:prstGeom prst="rect">
              <a:avLst/>
            </a:prstGeom>
          </p:spPr>
        </p:pic>
        <p:sp>
          <p:nvSpPr>
            <p:cNvPr id="52" name="object 52"/>
            <p:cNvSpPr/>
            <p:nvPr/>
          </p:nvSpPr>
          <p:spPr>
            <a:xfrm>
              <a:off x="6913372" y="3686555"/>
              <a:ext cx="228600" cy="577215"/>
            </a:xfrm>
            <a:custGeom>
              <a:avLst/>
              <a:gdLst/>
              <a:ahLst/>
              <a:cxnLst/>
              <a:rect l="l" t="t" r="r" b="b"/>
              <a:pathLst>
                <a:path w="228600" h="577214">
                  <a:moveTo>
                    <a:pt x="152441" y="380957"/>
                  </a:moveTo>
                  <a:lnTo>
                    <a:pt x="76241" y="381042"/>
                  </a:lnTo>
                  <a:lnTo>
                    <a:pt x="76453" y="576961"/>
                  </a:lnTo>
                  <a:lnTo>
                    <a:pt x="152653" y="576834"/>
                  </a:lnTo>
                  <a:lnTo>
                    <a:pt x="152441" y="380957"/>
                  </a:lnTo>
                  <a:close/>
                </a:path>
                <a:path w="228600" h="577214">
                  <a:moveTo>
                    <a:pt x="113792" y="0"/>
                  </a:moveTo>
                  <a:lnTo>
                    <a:pt x="0" y="381127"/>
                  </a:lnTo>
                  <a:lnTo>
                    <a:pt x="76241" y="381042"/>
                  </a:lnTo>
                  <a:lnTo>
                    <a:pt x="76200" y="342900"/>
                  </a:lnTo>
                  <a:lnTo>
                    <a:pt x="217153" y="342900"/>
                  </a:lnTo>
                  <a:lnTo>
                    <a:pt x="113792"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600" y="380873"/>
                  </a:lnTo>
                  <a:lnTo>
                    <a:pt x="217153" y="342900"/>
                  </a:lnTo>
                  <a:close/>
                </a:path>
              </a:pathLst>
            </a:custGeom>
            <a:solidFill>
              <a:srgbClr val="9BC6CF"/>
            </a:solidFill>
          </p:spPr>
          <p:txBody>
            <a:bodyPr wrap="square" lIns="0" tIns="0" rIns="0" bIns="0" rtlCol="0"/>
            <a:lstStyle/>
            <a:p>
              <a:endParaRPr/>
            </a:p>
          </p:txBody>
        </p:sp>
        <p:sp>
          <p:nvSpPr>
            <p:cNvPr id="53" name="object 53"/>
            <p:cNvSpPr/>
            <p:nvPr/>
          </p:nvSpPr>
          <p:spPr>
            <a:xfrm>
              <a:off x="8481822" y="3196589"/>
              <a:ext cx="897890" cy="1243965"/>
            </a:xfrm>
            <a:custGeom>
              <a:avLst/>
              <a:gdLst/>
              <a:ahLst/>
              <a:cxnLst/>
              <a:rect l="l" t="t" r="r" b="b"/>
              <a:pathLst>
                <a:path w="897890" h="1243964">
                  <a:moveTo>
                    <a:pt x="0" y="1243584"/>
                  </a:moveTo>
                  <a:lnTo>
                    <a:pt x="897635" y="1243584"/>
                  </a:lnTo>
                  <a:lnTo>
                    <a:pt x="897635" y="0"/>
                  </a:lnTo>
                  <a:lnTo>
                    <a:pt x="0" y="0"/>
                  </a:lnTo>
                  <a:lnTo>
                    <a:pt x="0" y="1243584"/>
                  </a:lnTo>
                  <a:close/>
                </a:path>
              </a:pathLst>
            </a:custGeom>
            <a:ln w="28575">
              <a:solidFill>
                <a:schemeClr val="accent2"/>
              </a:solidFill>
              <a:prstDash val="sysDash"/>
            </a:ln>
          </p:spPr>
          <p:txBody>
            <a:bodyPr wrap="square" lIns="0" tIns="0" rIns="0" bIns="0" rtlCol="0"/>
            <a:lstStyle/>
            <a:p>
              <a:endParaRPr dirty="0"/>
            </a:p>
          </p:txBody>
        </p:sp>
      </p:grpSp>
      <p:sp>
        <p:nvSpPr>
          <p:cNvPr id="54" name="object 54"/>
          <p:cNvSpPr txBox="1"/>
          <p:nvPr/>
        </p:nvSpPr>
        <p:spPr>
          <a:xfrm>
            <a:off x="10328275" y="898652"/>
            <a:ext cx="1480185"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Upplevelseprocessen</a:t>
            </a:r>
            <a:endParaRPr sz="1200">
              <a:latin typeface="Arial"/>
              <a:cs typeface="Arial"/>
            </a:endParaRPr>
          </a:p>
        </p:txBody>
      </p:sp>
      <p:sp>
        <p:nvSpPr>
          <p:cNvPr id="55" name="object 55"/>
          <p:cNvSpPr txBox="1">
            <a:spLocks noGrp="1"/>
          </p:cNvSpPr>
          <p:nvPr>
            <p:ph type="sldNum" sz="quarter" idx="7"/>
          </p:nvPr>
        </p:nvSpPr>
        <p:spPr>
          <a:xfrm>
            <a:off x="11383009" y="6545487"/>
            <a:ext cx="259715" cy="196215"/>
          </a:xfrm>
          <a:prstGeom prst="rect">
            <a:avLst/>
          </a:prstGeom>
        </p:spPr>
        <p:txBody>
          <a:bodyPr vert="horz" wrap="square" lIns="0" tIns="0" rIns="0" bIns="0" rtlCol="0">
            <a:spAutoFit/>
          </a:bodyPr>
          <a:lstStyle>
            <a:defPPr>
              <a:defRPr kern="0"/>
            </a:defPPr>
            <a:lvl1pPr>
              <a:defRPr sz="1200" b="0" i="0">
                <a:solidFill>
                  <a:schemeClr val="bg1"/>
                </a:solidFill>
                <a:latin typeface="Arial"/>
                <a:cs typeface="Arial"/>
              </a:defRPr>
            </a:lvl1pPr>
          </a:lstStyle>
          <a:p>
            <a:pPr marL="38100">
              <a:lnSpc>
                <a:spcPts val="1425"/>
              </a:lnSpc>
            </a:pPr>
            <a:fld id="{81D60167-4931-47E6-BA6A-407CBD079E47}" type="slidenum">
              <a:rPr lang="sv-SE" spc="-25" smtClean="0"/>
              <a:pPr marL="38100">
                <a:lnSpc>
                  <a:spcPts val="1425"/>
                </a:lnSpc>
              </a:pPr>
              <a:t>73</a:t>
            </a:fld>
            <a:endParaRPr spc="-25"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70866" rIns="0" bIns="0" rtlCol="0">
            <a:spAutoFit/>
          </a:bodyPr>
          <a:lstStyle/>
          <a:p>
            <a:pPr marL="12700">
              <a:lnSpc>
                <a:spcPct val="100000"/>
              </a:lnSpc>
              <a:spcBef>
                <a:spcPts val="95"/>
              </a:spcBef>
            </a:pPr>
            <a:r>
              <a:rPr dirty="0"/>
              <a:t>Efter</a:t>
            </a:r>
            <a:r>
              <a:rPr spc="-85" dirty="0"/>
              <a:t> </a:t>
            </a:r>
            <a:r>
              <a:rPr dirty="0"/>
              <a:t>evenemanget</a:t>
            </a:r>
            <a:r>
              <a:rPr spc="-35" dirty="0"/>
              <a:t> </a:t>
            </a:r>
            <a:r>
              <a:rPr dirty="0"/>
              <a:t>–</a:t>
            </a:r>
            <a:r>
              <a:rPr spc="-80" dirty="0"/>
              <a:t> </a:t>
            </a:r>
            <a:r>
              <a:rPr dirty="0"/>
              <a:t>när</a:t>
            </a:r>
            <a:r>
              <a:rPr spc="-65" dirty="0"/>
              <a:t> </a:t>
            </a:r>
            <a:r>
              <a:rPr dirty="0"/>
              <a:t>publiken</a:t>
            </a:r>
            <a:r>
              <a:rPr spc="-75" dirty="0"/>
              <a:t> </a:t>
            </a:r>
            <a:r>
              <a:rPr dirty="0"/>
              <a:t>lämnat</a:t>
            </a:r>
            <a:r>
              <a:rPr spc="-70" dirty="0"/>
              <a:t> </a:t>
            </a:r>
            <a:r>
              <a:rPr spc="-10" dirty="0"/>
              <a:t>arenaområdet</a:t>
            </a:r>
          </a:p>
        </p:txBody>
      </p:sp>
      <p:sp>
        <p:nvSpPr>
          <p:cNvPr id="5" name="object 5"/>
          <p:cNvSpPr txBox="1">
            <a:spLocks noGrp="1"/>
          </p:cNvSpPr>
          <p:nvPr>
            <p:ph type="sldNum" sz="quarter" idx="7"/>
          </p:nvPr>
        </p:nvSpPr>
        <p:spPr>
          <a:xfrm>
            <a:off x="11383009" y="6545487"/>
            <a:ext cx="259715" cy="196215"/>
          </a:xfrm>
          <a:prstGeom prst="rect">
            <a:avLst/>
          </a:prstGeom>
        </p:spPr>
        <p:txBody>
          <a:bodyPr vert="horz" wrap="square" lIns="0" tIns="0" rIns="0" bIns="0" rtlCol="0">
            <a:spAutoFit/>
          </a:bodyPr>
          <a:lstStyle>
            <a:defPPr>
              <a:defRPr kern="0"/>
            </a:defPPr>
            <a:lvl1pPr>
              <a:defRPr sz="1200" b="0" i="0">
                <a:solidFill>
                  <a:schemeClr val="bg1"/>
                </a:solidFill>
                <a:latin typeface="Arial"/>
                <a:cs typeface="Arial"/>
              </a:defRPr>
            </a:lvl1pPr>
          </a:lstStyle>
          <a:p>
            <a:pPr marL="38100">
              <a:lnSpc>
                <a:spcPts val="1425"/>
              </a:lnSpc>
            </a:pPr>
            <a:fld id="{81D60167-4931-47E6-BA6A-407CBD079E47}" type="slidenum">
              <a:rPr lang="sv-SE" spc="-25" smtClean="0"/>
              <a:pPr marL="38100">
                <a:lnSpc>
                  <a:spcPts val="1425"/>
                </a:lnSpc>
              </a:pPr>
              <a:t>74</a:t>
            </a:fld>
            <a:endParaRPr spc="-25" dirty="0"/>
          </a:p>
        </p:txBody>
      </p:sp>
      <p:sp>
        <p:nvSpPr>
          <p:cNvPr id="3" name="object 3"/>
          <p:cNvSpPr txBox="1">
            <a:spLocks noGrp="1"/>
          </p:cNvSpPr>
          <p:nvPr>
            <p:ph type="body" idx="1"/>
          </p:nvPr>
        </p:nvSpPr>
        <p:spPr>
          <a:prstGeom prst="rect">
            <a:avLst/>
          </a:prstGeom>
        </p:spPr>
        <p:txBody>
          <a:bodyPr vert="horz" wrap="square" lIns="0" tIns="119380" rIns="0" bIns="0" rtlCol="0">
            <a:spAutoFit/>
          </a:bodyPr>
          <a:lstStyle/>
          <a:p>
            <a:pPr marL="421005" indent="-408305">
              <a:lnSpc>
                <a:spcPct val="100000"/>
              </a:lnSpc>
              <a:spcBef>
                <a:spcPts val="940"/>
              </a:spcBef>
              <a:buFont typeface="Arial"/>
              <a:buChar char="•"/>
              <a:tabLst>
                <a:tab pos="421005" algn="l"/>
              </a:tabLst>
            </a:pPr>
            <a:r>
              <a:rPr dirty="0"/>
              <a:t>Stärk</a:t>
            </a:r>
            <a:r>
              <a:rPr spc="-75" dirty="0"/>
              <a:t> </a:t>
            </a:r>
            <a:r>
              <a:rPr dirty="0"/>
              <a:t>upplevelsen</a:t>
            </a:r>
            <a:r>
              <a:rPr spc="-35" dirty="0"/>
              <a:t> </a:t>
            </a:r>
            <a:r>
              <a:rPr dirty="0"/>
              <a:t>även</a:t>
            </a:r>
            <a:r>
              <a:rPr spc="-50" dirty="0"/>
              <a:t> </a:t>
            </a:r>
            <a:r>
              <a:rPr dirty="0"/>
              <a:t>efter</a:t>
            </a:r>
            <a:r>
              <a:rPr spc="-60" dirty="0"/>
              <a:t> </a:t>
            </a:r>
            <a:r>
              <a:rPr spc="-10" dirty="0"/>
              <a:t>evenemanget</a:t>
            </a:r>
          </a:p>
          <a:p>
            <a:pPr marL="731520" marR="134620" indent="-262255">
              <a:lnSpc>
                <a:spcPct val="120000"/>
              </a:lnSpc>
              <a:spcBef>
                <a:spcPts val="355"/>
              </a:spcBef>
              <a:tabLst>
                <a:tab pos="731520" algn="l"/>
              </a:tabLst>
            </a:pPr>
            <a:r>
              <a:rPr sz="1200" b="0" spc="-50" dirty="0">
                <a:latin typeface="Calibri"/>
                <a:cs typeface="Calibri"/>
              </a:rPr>
              <a:t>‒</a:t>
            </a:r>
            <a:r>
              <a:rPr sz="1200" b="0" dirty="0">
                <a:latin typeface="Calibri"/>
                <a:cs typeface="Calibri"/>
              </a:rPr>
              <a:t>	</a:t>
            </a:r>
            <a:r>
              <a:rPr sz="1200" b="0" dirty="0">
                <a:latin typeface="Arial"/>
                <a:cs typeface="Arial"/>
              </a:rPr>
              <a:t>Målgruppens</a:t>
            </a:r>
            <a:r>
              <a:rPr sz="1200" b="0" spc="-55" dirty="0">
                <a:latin typeface="Arial"/>
                <a:cs typeface="Arial"/>
              </a:rPr>
              <a:t> </a:t>
            </a:r>
            <a:r>
              <a:rPr sz="1200" b="0" spc="-10" dirty="0">
                <a:latin typeface="Arial"/>
                <a:cs typeface="Arial"/>
              </a:rPr>
              <a:t>upplevelse</a:t>
            </a:r>
            <a:r>
              <a:rPr sz="1200" b="0" spc="-50" dirty="0">
                <a:latin typeface="Arial"/>
                <a:cs typeface="Arial"/>
              </a:rPr>
              <a:t> </a:t>
            </a:r>
            <a:r>
              <a:rPr sz="1200" b="0" dirty="0">
                <a:latin typeface="Arial"/>
                <a:cs typeface="Arial"/>
              </a:rPr>
              <a:t>stannar</a:t>
            </a:r>
            <a:r>
              <a:rPr sz="1200" b="0" spc="-30" dirty="0">
                <a:latin typeface="Arial"/>
                <a:cs typeface="Arial"/>
              </a:rPr>
              <a:t> </a:t>
            </a:r>
            <a:r>
              <a:rPr sz="1200" b="0" dirty="0">
                <a:latin typeface="Arial"/>
                <a:cs typeface="Arial"/>
              </a:rPr>
              <a:t>inte</a:t>
            </a:r>
            <a:r>
              <a:rPr sz="1200" b="0" spc="-30" dirty="0">
                <a:latin typeface="Arial"/>
                <a:cs typeface="Arial"/>
              </a:rPr>
              <a:t> </a:t>
            </a:r>
            <a:r>
              <a:rPr sz="1200" b="0" dirty="0">
                <a:latin typeface="Arial"/>
                <a:cs typeface="Arial"/>
              </a:rPr>
              <a:t>vid</a:t>
            </a:r>
            <a:r>
              <a:rPr sz="1200" b="0" spc="-5" dirty="0">
                <a:latin typeface="Arial"/>
                <a:cs typeface="Arial"/>
              </a:rPr>
              <a:t> </a:t>
            </a:r>
            <a:r>
              <a:rPr sz="1200" b="0" dirty="0">
                <a:latin typeface="Arial"/>
                <a:cs typeface="Arial"/>
              </a:rPr>
              <a:t>matchens</a:t>
            </a:r>
            <a:r>
              <a:rPr sz="1200" b="0" spc="-45" dirty="0">
                <a:latin typeface="Arial"/>
                <a:cs typeface="Arial"/>
              </a:rPr>
              <a:t> </a:t>
            </a:r>
            <a:r>
              <a:rPr sz="1200" b="0" dirty="0">
                <a:latin typeface="Arial"/>
                <a:cs typeface="Arial"/>
              </a:rPr>
              <a:t>slut.</a:t>
            </a:r>
            <a:r>
              <a:rPr sz="1200" b="0" spc="-15" dirty="0">
                <a:latin typeface="Arial"/>
                <a:cs typeface="Arial"/>
              </a:rPr>
              <a:t> </a:t>
            </a:r>
            <a:r>
              <a:rPr sz="1200" b="0" dirty="0">
                <a:latin typeface="Arial"/>
                <a:cs typeface="Arial"/>
              </a:rPr>
              <a:t>I</a:t>
            </a:r>
            <a:r>
              <a:rPr sz="1200" b="0" spc="10" dirty="0">
                <a:latin typeface="Arial"/>
                <a:cs typeface="Arial"/>
              </a:rPr>
              <a:t> </a:t>
            </a:r>
            <a:r>
              <a:rPr sz="1200" b="0" dirty="0">
                <a:latin typeface="Arial"/>
                <a:cs typeface="Arial"/>
              </a:rPr>
              <a:t>huvudet</a:t>
            </a:r>
            <a:r>
              <a:rPr sz="1200" b="0" spc="-40" dirty="0">
                <a:latin typeface="Arial"/>
                <a:cs typeface="Arial"/>
              </a:rPr>
              <a:t> </a:t>
            </a:r>
            <a:r>
              <a:rPr sz="1200" b="0" dirty="0">
                <a:latin typeface="Arial"/>
                <a:cs typeface="Arial"/>
              </a:rPr>
              <a:t>och</a:t>
            </a:r>
            <a:r>
              <a:rPr sz="1200" b="0" spc="-25" dirty="0">
                <a:latin typeface="Arial"/>
                <a:cs typeface="Arial"/>
              </a:rPr>
              <a:t> </a:t>
            </a:r>
            <a:r>
              <a:rPr sz="1200" b="0" dirty="0">
                <a:latin typeface="Arial"/>
                <a:cs typeface="Arial"/>
              </a:rPr>
              <a:t>i</a:t>
            </a:r>
            <a:r>
              <a:rPr sz="1200" b="0" spc="-10" dirty="0">
                <a:latin typeface="Arial"/>
                <a:cs typeface="Arial"/>
              </a:rPr>
              <a:t> </a:t>
            </a:r>
            <a:r>
              <a:rPr sz="1200" b="0" dirty="0">
                <a:latin typeface="Arial"/>
                <a:cs typeface="Arial"/>
              </a:rPr>
              <a:t>mötet</a:t>
            </a:r>
            <a:r>
              <a:rPr sz="1200" b="0" spc="-15" dirty="0">
                <a:latin typeface="Arial"/>
                <a:cs typeface="Arial"/>
              </a:rPr>
              <a:t> </a:t>
            </a:r>
            <a:r>
              <a:rPr sz="1200" b="0" dirty="0">
                <a:latin typeface="Arial"/>
                <a:cs typeface="Arial"/>
              </a:rPr>
              <a:t>mellan</a:t>
            </a:r>
            <a:r>
              <a:rPr sz="1200" b="0" spc="-50" dirty="0">
                <a:latin typeface="Arial"/>
                <a:cs typeface="Arial"/>
              </a:rPr>
              <a:t> </a:t>
            </a:r>
            <a:r>
              <a:rPr sz="1200" b="0" dirty="0">
                <a:latin typeface="Arial"/>
                <a:cs typeface="Arial"/>
              </a:rPr>
              <a:t>människor</a:t>
            </a:r>
            <a:r>
              <a:rPr sz="1200" b="0" spc="-40" dirty="0">
                <a:latin typeface="Arial"/>
                <a:cs typeface="Arial"/>
              </a:rPr>
              <a:t> </a:t>
            </a:r>
            <a:r>
              <a:rPr sz="1200" b="0" dirty="0">
                <a:latin typeface="Arial"/>
                <a:cs typeface="Arial"/>
              </a:rPr>
              <a:t>lever</a:t>
            </a:r>
            <a:r>
              <a:rPr sz="1200" b="0" spc="-5" dirty="0">
                <a:latin typeface="Arial"/>
                <a:cs typeface="Arial"/>
              </a:rPr>
              <a:t> </a:t>
            </a:r>
            <a:r>
              <a:rPr sz="1200" b="0" spc="-10" dirty="0">
                <a:latin typeface="Arial"/>
                <a:cs typeface="Arial"/>
              </a:rPr>
              <a:t>upplevelsen</a:t>
            </a:r>
            <a:r>
              <a:rPr sz="1200" b="0" spc="-45" dirty="0">
                <a:latin typeface="Arial"/>
                <a:cs typeface="Arial"/>
              </a:rPr>
              <a:t> </a:t>
            </a:r>
            <a:r>
              <a:rPr sz="1200" b="0" dirty="0">
                <a:latin typeface="Arial"/>
                <a:cs typeface="Arial"/>
              </a:rPr>
              <a:t>kvar under</a:t>
            </a:r>
            <a:r>
              <a:rPr sz="1200" b="0" spc="-35" dirty="0">
                <a:latin typeface="Arial"/>
                <a:cs typeface="Arial"/>
              </a:rPr>
              <a:t> </a:t>
            </a:r>
            <a:r>
              <a:rPr sz="1200" b="0" dirty="0">
                <a:latin typeface="Arial"/>
                <a:cs typeface="Arial"/>
              </a:rPr>
              <a:t>timmar,</a:t>
            </a:r>
            <a:r>
              <a:rPr sz="1200" b="0" spc="-25" dirty="0">
                <a:latin typeface="Arial"/>
                <a:cs typeface="Arial"/>
              </a:rPr>
              <a:t> </a:t>
            </a:r>
            <a:r>
              <a:rPr sz="1200" b="0" spc="-10" dirty="0">
                <a:latin typeface="Arial"/>
                <a:cs typeface="Arial"/>
              </a:rPr>
              <a:t>dagar, </a:t>
            </a:r>
            <a:r>
              <a:rPr sz="1200" b="0" dirty="0">
                <a:latin typeface="Arial"/>
                <a:cs typeface="Arial"/>
              </a:rPr>
              <a:t>veckor</a:t>
            </a:r>
            <a:r>
              <a:rPr sz="1200" b="0" spc="-5" dirty="0">
                <a:latin typeface="Arial"/>
                <a:cs typeface="Arial"/>
              </a:rPr>
              <a:t> </a:t>
            </a:r>
            <a:r>
              <a:rPr sz="1200" b="0" dirty="0">
                <a:latin typeface="Arial"/>
                <a:cs typeface="Arial"/>
              </a:rPr>
              <a:t>–</a:t>
            </a:r>
            <a:r>
              <a:rPr sz="1200" b="0" spc="-5" dirty="0">
                <a:latin typeface="Arial"/>
                <a:cs typeface="Arial"/>
              </a:rPr>
              <a:t> </a:t>
            </a:r>
            <a:r>
              <a:rPr sz="1200" b="0" dirty="0">
                <a:latin typeface="Arial"/>
                <a:cs typeface="Arial"/>
              </a:rPr>
              <a:t>och</a:t>
            </a:r>
            <a:r>
              <a:rPr sz="1200" b="0" spc="-10" dirty="0">
                <a:latin typeface="Arial"/>
                <a:cs typeface="Arial"/>
              </a:rPr>
              <a:t> </a:t>
            </a:r>
            <a:r>
              <a:rPr sz="1200" b="0" dirty="0">
                <a:latin typeface="Arial"/>
                <a:cs typeface="Arial"/>
              </a:rPr>
              <a:t>kanske</a:t>
            </a:r>
            <a:r>
              <a:rPr sz="1200" b="0" spc="-35" dirty="0">
                <a:latin typeface="Arial"/>
                <a:cs typeface="Arial"/>
              </a:rPr>
              <a:t> </a:t>
            </a:r>
            <a:r>
              <a:rPr sz="1200" b="0" dirty="0">
                <a:latin typeface="Arial"/>
                <a:cs typeface="Arial"/>
              </a:rPr>
              <a:t>till</a:t>
            </a:r>
            <a:r>
              <a:rPr sz="1200" b="0" spc="-5" dirty="0">
                <a:latin typeface="Arial"/>
                <a:cs typeface="Arial"/>
              </a:rPr>
              <a:t> </a:t>
            </a:r>
            <a:r>
              <a:rPr sz="1200" b="0" dirty="0">
                <a:latin typeface="Arial"/>
                <a:cs typeface="Arial"/>
              </a:rPr>
              <a:t>och</a:t>
            </a:r>
            <a:r>
              <a:rPr sz="1200" b="0" spc="-10" dirty="0">
                <a:latin typeface="Arial"/>
                <a:cs typeface="Arial"/>
              </a:rPr>
              <a:t> </a:t>
            </a:r>
            <a:r>
              <a:rPr sz="1200" b="0" dirty="0">
                <a:latin typeface="Arial"/>
                <a:cs typeface="Arial"/>
              </a:rPr>
              <a:t>med</a:t>
            </a:r>
            <a:r>
              <a:rPr sz="1200" b="0" spc="-25" dirty="0">
                <a:latin typeface="Arial"/>
                <a:cs typeface="Arial"/>
              </a:rPr>
              <a:t> </a:t>
            </a:r>
            <a:r>
              <a:rPr sz="1200" b="0" dirty="0">
                <a:latin typeface="Arial"/>
                <a:cs typeface="Arial"/>
              </a:rPr>
              <a:t>år –</a:t>
            </a:r>
            <a:r>
              <a:rPr sz="1200" b="0" spc="10" dirty="0">
                <a:latin typeface="Arial"/>
                <a:cs typeface="Arial"/>
              </a:rPr>
              <a:t> </a:t>
            </a:r>
            <a:r>
              <a:rPr sz="1200" b="0" dirty="0">
                <a:latin typeface="Arial"/>
                <a:cs typeface="Arial"/>
              </a:rPr>
              <a:t>efter</a:t>
            </a:r>
            <a:r>
              <a:rPr sz="1200" b="0" spc="-30" dirty="0">
                <a:latin typeface="Arial"/>
                <a:cs typeface="Arial"/>
              </a:rPr>
              <a:t> </a:t>
            </a:r>
            <a:r>
              <a:rPr sz="1200" b="0" dirty="0">
                <a:latin typeface="Arial"/>
                <a:cs typeface="Arial"/>
              </a:rPr>
              <a:t>den</a:t>
            </a:r>
            <a:r>
              <a:rPr sz="1200" b="0" spc="-20" dirty="0">
                <a:latin typeface="Arial"/>
                <a:cs typeface="Arial"/>
              </a:rPr>
              <a:t> </a:t>
            </a:r>
            <a:r>
              <a:rPr sz="1200" b="0" dirty="0">
                <a:latin typeface="Arial"/>
                <a:cs typeface="Arial"/>
              </a:rPr>
              <a:t>fysiska</a:t>
            </a:r>
            <a:r>
              <a:rPr sz="1200" b="0" spc="-10" dirty="0">
                <a:latin typeface="Arial"/>
                <a:cs typeface="Arial"/>
              </a:rPr>
              <a:t> </a:t>
            </a:r>
            <a:r>
              <a:rPr sz="1200" b="0" dirty="0">
                <a:latin typeface="Arial"/>
                <a:cs typeface="Arial"/>
              </a:rPr>
              <a:t>upplevelsens</a:t>
            </a:r>
            <a:r>
              <a:rPr sz="1200" b="0" spc="-35" dirty="0">
                <a:latin typeface="Arial"/>
                <a:cs typeface="Arial"/>
              </a:rPr>
              <a:t> </a:t>
            </a:r>
            <a:r>
              <a:rPr sz="1200" b="0" dirty="0">
                <a:latin typeface="Arial"/>
                <a:cs typeface="Arial"/>
              </a:rPr>
              <a:t>slut.</a:t>
            </a:r>
            <a:r>
              <a:rPr sz="1200" b="0" spc="-5" dirty="0">
                <a:latin typeface="Arial"/>
                <a:cs typeface="Arial"/>
              </a:rPr>
              <a:t> </a:t>
            </a:r>
            <a:r>
              <a:rPr sz="1200" b="0" dirty="0">
                <a:latin typeface="Arial"/>
                <a:cs typeface="Arial"/>
              </a:rPr>
              <a:t>Det</a:t>
            </a:r>
            <a:r>
              <a:rPr sz="1200" b="0" spc="-10" dirty="0">
                <a:latin typeface="Arial"/>
                <a:cs typeface="Arial"/>
              </a:rPr>
              <a:t> </a:t>
            </a:r>
            <a:r>
              <a:rPr sz="1200" b="0" dirty="0">
                <a:latin typeface="Arial"/>
                <a:cs typeface="Arial"/>
              </a:rPr>
              <a:t>är viktigt</a:t>
            </a:r>
            <a:r>
              <a:rPr sz="1200" b="0" spc="10" dirty="0">
                <a:latin typeface="Arial"/>
                <a:cs typeface="Arial"/>
              </a:rPr>
              <a:t> </a:t>
            </a:r>
            <a:r>
              <a:rPr sz="1200" b="0" dirty="0">
                <a:latin typeface="Arial"/>
                <a:cs typeface="Arial"/>
              </a:rPr>
              <a:t>att som</a:t>
            </a:r>
            <a:r>
              <a:rPr sz="1200" b="0" spc="-15" dirty="0">
                <a:latin typeface="Arial"/>
                <a:cs typeface="Arial"/>
              </a:rPr>
              <a:t> </a:t>
            </a:r>
            <a:r>
              <a:rPr sz="1200" b="0" spc="-10" dirty="0">
                <a:latin typeface="Arial"/>
                <a:cs typeface="Arial"/>
              </a:rPr>
              <a:t>evenemangsarrangör</a:t>
            </a:r>
            <a:r>
              <a:rPr sz="1200" b="0" spc="-45" dirty="0">
                <a:latin typeface="Arial"/>
                <a:cs typeface="Arial"/>
              </a:rPr>
              <a:t> </a:t>
            </a:r>
            <a:r>
              <a:rPr sz="1200" b="0" dirty="0">
                <a:latin typeface="Arial"/>
                <a:cs typeface="Arial"/>
              </a:rPr>
              <a:t>stimulera</a:t>
            </a:r>
            <a:r>
              <a:rPr sz="1200" b="0" spc="-20" dirty="0">
                <a:latin typeface="Arial"/>
                <a:cs typeface="Arial"/>
              </a:rPr>
              <a:t> </a:t>
            </a:r>
            <a:r>
              <a:rPr sz="1200" b="0" dirty="0">
                <a:latin typeface="Arial"/>
                <a:cs typeface="Arial"/>
              </a:rPr>
              <a:t>detta</a:t>
            </a:r>
            <a:r>
              <a:rPr sz="1200" b="0" spc="-20" dirty="0">
                <a:latin typeface="Arial"/>
                <a:cs typeface="Arial"/>
              </a:rPr>
              <a:t> </a:t>
            </a:r>
            <a:r>
              <a:rPr sz="1200" b="0" spc="-25" dirty="0">
                <a:latin typeface="Arial"/>
                <a:cs typeface="Arial"/>
              </a:rPr>
              <a:t>och </a:t>
            </a:r>
            <a:r>
              <a:rPr sz="1200" b="0" dirty="0">
                <a:latin typeface="Arial"/>
                <a:cs typeface="Arial"/>
              </a:rPr>
              <a:t>exempelvis</a:t>
            </a:r>
            <a:r>
              <a:rPr sz="1200" b="0" spc="-35" dirty="0">
                <a:latin typeface="Arial"/>
                <a:cs typeface="Arial"/>
              </a:rPr>
              <a:t> </a:t>
            </a:r>
            <a:r>
              <a:rPr sz="1200" b="0" dirty="0">
                <a:latin typeface="Arial"/>
                <a:cs typeface="Arial"/>
              </a:rPr>
              <a:t>ge</a:t>
            </a:r>
            <a:r>
              <a:rPr sz="1200" b="0" spc="-15" dirty="0">
                <a:latin typeface="Arial"/>
                <a:cs typeface="Arial"/>
              </a:rPr>
              <a:t> </a:t>
            </a:r>
            <a:r>
              <a:rPr sz="1200" b="0" dirty="0">
                <a:latin typeface="Arial"/>
                <a:cs typeface="Arial"/>
              </a:rPr>
              <a:t>exklusivt</a:t>
            </a:r>
            <a:r>
              <a:rPr sz="1200" b="0" spc="-10" dirty="0">
                <a:latin typeface="Arial"/>
                <a:cs typeface="Arial"/>
              </a:rPr>
              <a:t> </a:t>
            </a:r>
            <a:r>
              <a:rPr sz="1200" b="0" dirty="0">
                <a:latin typeface="Arial"/>
                <a:cs typeface="Arial"/>
              </a:rPr>
              <a:t>material</a:t>
            </a:r>
            <a:r>
              <a:rPr sz="1200" b="0" spc="-50" dirty="0">
                <a:latin typeface="Arial"/>
                <a:cs typeface="Arial"/>
              </a:rPr>
              <a:t> </a:t>
            </a:r>
            <a:r>
              <a:rPr sz="1200" b="0" dirty="0">
                <a:latin typeface="Arial"/>
                <a:cs typeface="Arial"/>
              </a:rPr>
              <a:t>genom</a:t>
            </a:r>
            <a:r>
              <a:rPr sz="1200" b="0" spc="-25" dirty="0">
                <a:latin typeface="Arial"/>
                <a:cs typeface="Arial"/>
              </a:rPr>
              <a:t> </a:t>
            </a:r>
            <a:r>
              <a:rPr sz="1200" b="0" spc="-10" dirty="0">
                <a:latin typeface="Arial"/>
                <a:cs typeface="Arial"/>
              </a:rPr>
              <a:t>filmer,</a:t>
            </a:r>
            <a:r>
              <a:rPr sz="1200" b="0" spc="-45" dirty="0">
                <a:latin typeface="Arial"/>
                <a:cs typeface="Arial"/>
              </a:rPr>
              <a:t> </a:t>
            </a:r>
            <a:r>
              <a:rPr sz="1200" b="0" dirty="0">
                <a:latin typeface="Arial"/>
                <a:cs typeface="Arial"/>
              </a:rPr>
              <a:t>intervjuer</a:t>
            </a:r>
            <a:r>
              <a:rPr sz="1200" b="0" spc="-25" dirty="0">
                <a:latin typeface="Arial"/>
                <a:cs typeface="Arial"/>
              </a:rPr>
              <a:t> </a:t>
            </a:r>
            <a:r>
              <a:rPr sz="1200" b="0" dirty="0">
                <a:latin typeface="Arial"/>
                <a:cs typeface="Arial"/>
              </a:rPr>
              <a:t>och</a:t>
            </a:r>
            <a:r>
              <a:rPr sz="1200" b="0" spc="-30" dirty="0">
                <a:latin typeface="Arial"/>
                <a:cs typeface="Arial"/>
              </a:rPr>
              <a:t> </a:t>
            </a:r>
            <a:r>
              <a:rPr sz="1200" b="0" dirty="0">
                <a:latin typeface="Arial"/>
                <a:cs typeface="Arial"/>
              </a:rPr>
              <a:t>statistik.</a:t>
            </a:r>
            <a:r>
              <a:rPr sz="1200" b="0" spc="-10" dirty="0">
                <a:latin typeface="Arial"/>
                <a:cs typeface="Arial"/>
              </a:rPr>
              <a:t> </a:t>
            </a:r>
            <a:r>
              <a:rPr sz="1200" b="0" dirty="0">
                <a:latin typeface="Arial"/>
                <a:cs typeface="Arial"/>
              </a:rPr>
              <a:t>Minnena</a:t>
            </a:r>
            <a:r>
              <a:rPr sz="1200" b="0" spc="-55" dirty="0">
                <a:latin typeface="Arial"/>
                <a:cs typeface="Arial"/>
              </a:rPr>
              <a:t> </a:t>
            </a:r>
            <a:r>
              <a:rPr sz="1200" b="0" dirty="0">
                <a:latin typeface="Arial"/>
                <a:cs typeface="Arial"/>
              </a:rPr>
              <a:t>kan</a:t>
            </a:r>
            <a:r>
              <a:rPr sz="1200" b="0" spc="-20" dirty="0">
                <a:latin typeface="Arial"/>
                <a:cs typeface="Arial"/>
              </a:rPr>
              <a:t> </a:t>
            </a:r>
            <a:r>
              <a:rPr sz="1200" b="0" dirty="0">
                <a:latin typeface="Arial"/>
                <a:cs typeface="Arial"/>
              </a:rPr>
              <a:t>påverkas!</a:t>
            </a:r>
            <a:r>
              <a:rPr sz="1200" b="0" spc="-30" dirty="0">
                <a:latin typeface="Arial"/>
                <a:cs typeface="Arial"/>
              </a:rPr>
              <a:t> </a:t>
            </a:r>
            <a:r>
              <a:rPr sz="1200" b="0" dirty="0">
                <a:latin typeface="Arial"/>
                <a:cs typeface="Arial"/>
              </a:rPr>
              <a:t>Ju</a:t>
            </a:r>
            <a:r>
              <a:rPr sz="1200" b="0" spc="-20" dirty="0">
                <a:latin typeface="Arial"/>
                <a:cs typeface="Arial"/>
              </a:rPr>
              <a:t> </a:t>
            </a:r>
            <a:r>
              <a:rPr sz="1200" b="0" dirty="0">
                <a:latin typeface="Arial"/>
                <a:cs typeface="Arial"/>
              </a:rPr>
              <a:t>mer</a:t>
            </a:r>
            <a:r>
              <a:rPr sz="1200" b="0" spc="-25" dirty="0">
                <a:latin typeface="Arial"/>
                <a:cs typeface="Arial"/>
              </a:rPr>
              <a:t> </a:t>
            </a:r>
            <a:r>
              <a:rPr sz="1200" b="0" dirty="0">
                <a:latin typeface="Arial"/>
                <a:cs typeface="Arial"/>
              </a:rPr>
              <a:t>positivt</a:t>
            </a:r>
            <a:r>
              <a:rPr sz="1200" b="0" spc="-10" dirty="0">
                <a:latin typeface="Arial"/>
                <a:cs typeface="Arial"/>
              </a:rPr>
              <a:t> </a:t>
            </a:r>
            <a:r>
              <a:rPr sz="1200" b="0" dirty="0">
                <a:latin typeface="Arial"/>
                <a:cs typeface="Arial"/>
              </a:rPr>
              <a:t>och</a:t>
            </a:r>
            <a:r>
              <a:rPr sz="1200" b="0" spc="-30" dirty="0">
                <a:latin typeface="Arial"/>
                <a:cs typeface="Arial"/>
              </a:rPr>
              <a:t> </a:t>
            </a:r>
            <a:r>
              <a:rPr sz="1200" b="0" dirty="0">
                <a:latin typeface="Arial"/>
                <a:cs typeface="Arial"/>
              </a:rPr>
              <a:t>intressant</a:t>
            </a:r>
            <a:r>
              <a:rPr sz="1200" b="0" spc="30" dirty="0">
                <a:latin typeface="Arial"/>
                <a:cs typeface="Arial"/>
              </a:rPr>
              <a:t> </a:t>
            </a:r>
            <a:r>
              <a:rPr sz="1200" b="0" dirty="0">
                <a:latin typeface="Arial"/>
                <a:cs typeface="Arial"/>
              </a:rPr>
              <a:t>innehåll</a:t>
            </a:r>
            <a:r>
              <a:rPr sz="1200" b="0" spc="-45" dirty="0">
                <a:latin typeface="Arial"/>
                <a:cs typeface="Arial"/>
              </a:rPr>
              <a:t> </a:t>
            </a:r>
            <a:r>
              <a:rPr sz="1200" b="0" dirty="0">
                <a:latin typeface="Arial"/>
                <a:cs typeface="Arial"/>
              </a:rPr>
              <a:t>ni</a:t>
            </a:r>
            <a:r>
              <a:rPr sz="1200" b="0" spc="-25" dirty="0">
                <a:latin typeface="Arial"/>
                <a:cs typeface="Arial"/>
              </a:rPr>
              <a:t> </a:t>
            </a:r>
            <a:r>
              <a:rPr sz="1200" b="0" dirty="0">
                <a:latin typeface="Arial"/>
                <a:cs typeface="Arial"/>
              </a:rPr>
              <a:t>skapar</a:t>
            </a:r>
            <a:r>
              <a:rPr sz="1200" b="0" spc="-25" dirty="0">
                <a:latin typeface="Arial"/>
                <a:cs typeface="Arial"/>
              </a:rPr>
              <a:t> </a:t>
            </a:r>
            <a:r>
              <a:rPr sz="1200" b="0" spc="-50" dirty="0">
                <a:latin typeface="Arial"/>
                <a:cs typeface="Arial"/>
              </a:rPr>
              <a:t>– </a:t>
            </a:r>
            <a:r>
              <a:rPr sz="1200" b="0" dirty="0">
                <a:latin typeface="Arial"/>
                <a:cs typeface="Arial"/>
              </a:rPr>
              <a:t>desto</a:t>
            </a:r>
            <a:r>
              <a:rPr sz="1200" b="0" spc="-40" dirty="0">
                <a:latin typeface="Arial"/>
                <a:cs typeface="Arial"/>
              </a:rPr>
              <a:t> </a:t>
            </a:r>
            <a:r>
              <a:rPr sz="1200" b="0" dirty="0">
                <a:latin typeface="Arial"/>
                <a:cs typeface="Arial"/>
              </a:rPr>
              <a:t>bättre</a:t>
            </a:r>
            <a:r>
              <a:rPr sz="1200" b="0" spc="-30" dirty="0">
                <a:latin typeface="Arial"/>
                <a:cs typeface="Arial"/>
              </a:rPr>
              <a:t> </a:t>
            </a:r>
            <a:r>
              <a:rPr sz="1200" b="0" dirty="0">
                <a:latin typeface="Arial"/>
                <a:cs typeface="Arial"/>
              </a:rPr>
              <a:t>kommer</a:t>
            </a:r>
            <a:r>
              <a:rPr sz="1200" b="0" spc="-35" dirty="0">
                <a:latin typeface="Arial"/>
                <a:cs typeface="Arial"/>
              </a:rPr>
              <a:t> </a:t>
            </a:r>
            <a:r>
              <a:rPr sz="1200" b="0" dirty="0">
                <a:latin typeface="Arial"/>
                <a:cs typeface="Arial"/>
              </a:rPr>
              <a:t>målgruppen</a:t>
            </a:r>
            <a:r>
              <a:rPr sz="1200" b="0" spc="-50" dirty="0">
                <a:latin typeface="Arial"/>
                <a:cs typeface="Arial"/>
              </a:rPr>
              <a:t> </a:t>
            </a:r>
            <a:r>
              <a:rPr sz="1200" b="0" dirty="0">
                <a:latin typeface="Arial"/>
                <a:cs typeface="Arial"/>
              </a:rPr>
              <a:t>komma</a:t>
            </a:r>
            <a:r>
              <a:rPr sz="1200" b="0" spc="-35" dirty="0">
                <a:latin typeface="Arial"/>
                <a:cs typeface="Arial"/>
              </a:rPr>
              <a:t> </a:t>
            </a:r>
            <a:r>
              <a:rPr sz="1200" b="0" dirty="0">
                <a:latin typeface="Arial"/>
                <a:cs typeface="Arial"/>
              </a:rPr>
              <a:t>ihåg</a:t>
            </a:r>
            <a:r>
              <a:rPr sz="1200" b="0" spc="-25" dirty="0">
                <a:latin typeface="Arial"/>
                <a:cs typeface="Arial"/>
              </a:rPr>
              <a:t> </a:t>
            </a:r>
            <a:r>
              <a:rPr sz="1200" b="0" spc="-10" dirty="0">
                <a:latin typeface="Arial"/>
                <a:cs typeface="Arial"/>
              </a:rPr>
              <a:t>evenemanget!</a:t>
            </a:r>
            <a:endParaRPr sz="1200">
              <a:latin typeface="Arial"/>
              <a:cs typeface="Arial"/>
            </a:endParaRPr>
          </a:p>
          <a:p>
            <a:pPr marL="731520" marR="5080" indent="-262255">
              <a:lnSpc>
                <a:spcPct val="120000"/>
              </a:lnSpc>
              <a:spcBef>
                <a:spcPts val="285"/>
              </a:spcBef>
              <a:tabLst>
                <a:tab pos="731520" algn="l"/>
              </a:tabLst>
            </a:pPr>
            <a:r>
              <a:rPr sz="1200" b="0" spc="-50" dirty="0">
                <a:latin typeface="Calibri"/>
                <a:cs typeface="Calibri"/>
              </a:rPr>
              <a:t>‒</a:t>
            </a:r>
            <a:r>
              <a:rPr sz="1200" b="0" dirty="0">
                <a:latin typeface="Calibri"/>
                <a:cs typeface="Calibri"/>
              </a:rPr>
              <a:t>	</a:t>
            </a:r>
            <a:r>
              <a:rPr sz="1200" b="0" spc="-10" dirty="0">
                <a:latin typeface="Arial"/>
                <a:cs typeface="Arial"/>
              </a:rPr>
              <a:t>Varje</a:t>
            </a:r>
            <a:r>
              <a:rPr sz="1200" b="0" spc="-35" dirty="0">
                <a:latin typeface="Arial"/>
                <a:cs typeface="Arial"/>
              </a:rPr>
              <a:t> </a:t>
            </a:r>
            <a:r>
              <a:rPr sz="1200" b="0" dirty="0">
                <a:latin typeface="Arial"/>
                <a:cs typeface="Arial"/>
              </a:rPr>
              <a:t>klubb</a:t>
            </a:r>
            <a:r>
              <a:rPr sz="1200" b="0" spc="-30" dirty="0">
                <a:latin typeface="Arial"/>
                <a:cs typeface="Arial"/>
              </a:rPr>
              <a:t> </a:t>
            </a:r>
            <a:r>
              <a:rPr sz="1200" b="0" dirty="0">
                <a:latin typeface="Arial"/>
                <a:cs typeface="Arial"/>
              </a:rPr>
              <a:t>bör</a:t>
            </a:r>
            <a:r>
              <a:rPr sz="1200" b="0" spc="-35" dirty="0">
                <a:latin typeface="Arial"/>
                <a:cs typeface="Arial"/>
              </a:rPr>
              <a:t> </a:t>
            </a:r>
            <a:r>
              <a:rPr sz="1200" b="0" dirty="0">
                <a:latin typeface="Arial"/>
                <a:cs typeface="Arial"/>
              </a:rPr>
              <a:t>utarbeta</a:t>
            </a:r>
            <a:r>
              <a:rPr sz="1200" b="0" spc="-40" dirty="0">
                <a:latin typeface="Arial"/>
                <a:cs typeface="Arial"/>
              </a:rPr>
              <a:t> </a:t>
            </a:r>
            <a:r>
              <a:rPr sz="1200" b="0" dirty="0">
                <a:latin typeface="Arial"/>
                <a:cs typeface="Arial"/>
              </a:rPr>
              <a:t>en</a:t>
            </a:r>
            <a:r>
              <a:rPr sz="1200" b="0" spc="-20" dirty="0">
                <a:latin typeface="Arial"/>
                <a:cs typeface="Arial"/>
              </a:rPr>
              <a:t> </a:t>
            </a:r>
            <a:r>
              <a:rPr sz="1200" b="0" dirty="0">
                <a:latin typeface="Arial"/>
                <a:cs typeface="Arial"/>
              </a:rPr>
              <a:t>plan</a:t>
            </a:r>
            <a:r>
              <a:rPr sz="1200" b="0" spc="-40" dirty="0">
                <a:latin typeface="Arial"/>
                <a:cs typeface="Arial"/>
              </a:rPr>
              <a:t> </a:t>
            </a:r>
            <a:r>
              <a:rPr sz="1200" b="0" dirty="0">
                <a:latin typeface="Arial"/>
                <a:cs typeface="Arial"/>
              </a:rPr>
              <a:t>för</a:t>
            </a:r>
            <a:r>
              <a:rPr sz="1200" b="0" spc="-25" dirty="0">
                <a:latin typeface="Arial"/>
                <a:cs typeface="Arial"/>
              </a:rPr>
              <a:t> </a:t>
            </a:r>
            <a:r>
              <a:rPr sz="1200" b="0" dirty="0">
                <a:latin typeface="Arial"/>
                <a:cs typeface="Arial"/>
              </a:rPr>
              <a:t>vilket</a:t>
            </a:r>
            <a:r>
              <a:rPr sz="1200" b="0" spc="-15" dirty="0">
                <a:latin typeface="Arial"/>
                <a:cs typeface="Arial"/>
              </a:rPr>
              <a:t> </a:t>
            </a:r>
            <a:r>
              <a:rPr sz="1200" b="0" dirty="0">
                <a:latin typeface="Arial"/>
                <a:cs typeface="Arial"/>
              </a:rPr>
              <a:t>innehåll</a:t>
            </a:r>
            <a:r>
              <a:rPr sz="1200" b="0" spc="-45" dirty="0">
                <a:latin typeface="Arial"/>
                <a:cs typeface="Arial"/>
              </a:rPr>
              <a:t> </a:t>
            </a:r>
            <a:r>
              <a:rPr sz="1200" b="0" dirty="0">
                <a:latin typeface="Arial"/>
                <a:cs typeface="Arial"/>
              </a:rPr>
              <a:t>som</a:t>
            </a:r>
            <a:r>
              <a:rPr sz="1200" b="0" spc="-20" dirty="0">
                <a:latin typeface="Arial"/>
                <a:cs typeface="Arial"/>
              </a:rPr>
              <a:t> </a:t>
            </a:r>
            <a:r>
              <a:rPr sz="1200" b="0" dirty="0">
                <a:latin typeface="Arial"/>
                <a:cs typeface="Arial"/>
              </a:rPr>
              <a:t>skapas</a:t>
            </a:r>
            <a:r>
              <a:rPr sz="1200" b="0" spc="-35" dirty="0">
                <a:latin typeface="Arial"/>
                <a:cs typeface="Arial"/>
              </a:rPr>
              <a:t> </a:t>
            </a:r>
            <a:r>
              <a:rPr sz="1200" b="0" dirty="0">
                <a:latin typeface="Arial"/>
                <a:cs typeface="Arial"/>
              </a:rPr>
              <a:t>och</a:t>
            </a:r>
            <a:r>
              <a:rPr sz="1200" b="0" spc="-30" dirty="0">
                <a:latin typeface="Arial"/>
                <a:cs typeface="Arial"/>
              </a:rPr>
              <a:t> </a:t>
            </a:r>
            <a:r>
              <a:rPr sz="1200" b="0" dirty="0">
                <a:latin typeface="Arial"/>
                <a:cs typeface="Arial"/>
              </a:rPr>
              <a:t>hur,</a:t>
            </a:r>
            <a:r>
              <a:rPr sz="1200" b="0" spc="-20" dirty="0">
                <a:latin typeface="Arial"/>
                <a:cs typeface="Arial"/>
              </a:rPr>
              <a:t> </a:t>
            </a:r>
            <a:r>
              <a:rPr sz="1200" b="0" dirty="0">
                <a:latin typeface="Arial"/>
                <a:cs typeface="Arial"/>
              </a:rPr>
              <a:t>när</a:t>
            </a:r>
            <a:r>
              <a:rPr sz="1200" b="0" spc="-25" dirty="0">
                <a:latin typeface="Arial"/>
                <a:cs typeface="Arial"/>
              </a:rPr>
              <a:t> </a:t>
            </a:r>
            <a:r>
              <a:rPr sz="1200" b="0" dirty="0">
                <a:latin typeface="Arial"/>
                <a:cs typeface="Arial"/>
              </a:rPr>
              <a:t>och</a:t>
            </a:r>
            <a:r>
              <a:rPr sz="1200" b="0" spc="-30" dirty="0">
                <a:latin typeface="Arial"/>
                <a:cs typeface="Arial"/>
              </a:rPr>
              <a:t> </a:t>
            </a:r>
            <a:r>
              <a:rPr sz="1200" b="0" dirty="0">
                <a:latin typeface="Arial"/>
                <a:cs typeface="Arial"/>
              </a:rPr>
              <a:t>till</a:t>
            </a:r>
            <a:r>
              <a:rPr sz="1200" b="0" spc="-20" dirty="0">
                <a:latin typeface="Arial"/>
                <a:cs typeface="Arial"/>
              </a:rPr>
              <a:t> </a:t>
            </a:r>
            <a:r>
              <a:rPr sz="1200" b="0" dirty="0">
                <a:latin typeface="Arial"/>
                <a:cs typeface="Arial"/>
              </a:rPr>
              <a:t>vilka</a:t>
            </a:r>
            <a:r>
              <a:rPr sz="1200" b="0" spc="-10" dirty="0">
                <a:latin typeface="Arial"/>
                <a:cs typeface="Arial"/>
              </a:rPr>
              <a:t> </a:t>
            </a:r>
            <a:r>
              <a:rPr sz="1200" b="0" dirty="0">
                <a:latin typeface="Arial"/>
                <a:cs typeface="Arial"/>
              </a:rPr>
              <a:t>detta</a:t>
            </a:r>
            <a:r>
              <a:rPr sz="1200" b="0" spc="-30" dirty="0">
                <a:latin typeface="Arial"/>
                <a:cs typeface="Arial"/>
              </a:rPr>
              <a:t> </a:t>
            </a:r>
            <a:r>
              <a:rPr sz="1200" b="0" dirty="0">
                <a:latin typeface="Arial"/>
                <a:cs typeface="Arial"/>
              </a:rPr>
              <a:t>innehåll</a:t>
            </a:r>
            <a:r>
              <a:rPr sz="1200" b="0" spc="-50" dirty="0">
                <a:latin typeface="Arial"/>
                <a:cs typeface="Arial"/>
              </a:rPr>
              <a:t> </a:t>
            </a:r>
            <a:r>
              <a:rPr sz="1200" b="0" dirty="0">
                <a:latin typeface="Arial"/>
                <a:cs typeface="Arial"/>
              </a:rPr>
              <a:t>sprids</a:t>
            </a:r>
            <a:r>
              <a:rPr sz="1200" b="0" spc="-20" dirty="0">
                <a:latin typeface="Arial"/>
                <a:cs typeface="Arial"/>
              </a:rPr>
              <a:t> </a:t>
            </a:r>
            <a:r>
              <a:rPr sz="1200" b="0" dirty="0">
                <a:latin typeface="Arial"/>
                <a:cs typeface="Arial"/>
              </a:rPr>
              <a:t>efter</a:t>
            </a:r>
            <a:r>
              <a:rPr sz="1200" b="0" spc="-35" dirty="0">
                <a:latin typeface="Arial"/>
                <a:cs typeface="Arial"/>
              </a:rPr>
              <a:t> </a:t>
            </a:r>
            <a:r>
              <a:rPr sz="1200" b="0" dirty="0">
                <a:latin typeface="Arial"/>
                <a:cs typeface="Arial"/>
              </a:rPr>
              <a:t>evenemangets</a:t>
            </a:r>
            <a:r>
              <a:rPr sz="1200" b="0" spc="-45" dirty="0">
                <a:latin typeface="Arial"/>
                <a:cs typeface="Arial"/>
              </a:rPr>
              <a:t> </a:t>
            </a:r>
            <a:r>
              <a:rPr sz="1200" b="0" dirty="0">
                <a:latin typeface="Arial"/>
                <a:cs typeface="Arial"/>
              </a:rPr>
              <a:t>slut.</a:t>
            </a:r>
            <a:r>
              <a:rPr sz="1200" b="0" spc="-20" dirty="0">
                <a:latin typeface="Arial"/>
                <a:cs typeface="Arial"/>
              </a:rPr>
              <a:t> </a:t>
            </a:r>
            <a:r>
              <a:rPr sz="1200" b="0" dirty="0">
                <a:latin typeface="Arial"/>
                <a:cs typeface="Arial"/>
              </a:rPr>
              <a:t>Exempel</a:t>
            </a:r>
            <a:r>
              <a:rPr sz="1200" b="0" spc="-35" dirty="0">
                <a:latin typeface="Arial"/>
                <a:cs typeface="Arial"/>
              </a:rPr>
              <a:t> </a:t>
            </a:r>
            <a:r>
              <a:rPr sz="1200" b="0" spc="-25" dirty="0">
                <a:latin typeface="Arial"/>
                <a:cs typeface="Arial"/>
              </a:rPr>
              <a:t>på </a:t>
            </a:r>
            <a:r>
              <a:rPr sz="1200" b="0" dirty="0">
                <a:latin typeface="Arial"/>
                <a:cs typeface="Arial"/>
              </a:rPr>
              <a:t>aktiviteter</a:t>
            </a:r>
            <a:r>
              <a:rPr sz="1200" b="0" spc="-30" dirty="0">
                <a:latin typeface="Arial"/>
                <a:cs typeface="Arial"/>
              </a:rPr>
              <a:t> </a:t>
            </a:r>
            <a:r>
              <a:rPr sz="1200" b="0" dirty="0">
                <a:latin typeface="Arial"/>
                <a:cs typeface="Arial"/>
              </a:rPr>
              <a:t>kan</a:t>
            </a:r>
            <a:r>
              <a:rPr sz="1200" b="0" spc="-25" dirty="0">
                <a:latin typeface="Arial"/>
                <a:cs typeface="Arial"/>
              </a:rPr>
              <a:t> </a:t>
            </a:r>
            <a:r>
              <a:rPr sz="1200" b="0" spc="-20" dirty="0">
                <a:latin typeface="Arial"/>
                <a:cs typeface="Arial"/>
              </a:rPr>
              <a:t>vara:</a:t>
            </a:r>
            <a:endParaRPr sz="1200">
              <a:latin typeface="Arial"/>
              <a:cs typeface="Arial"/>
            </a:endParaRPr>
          </a:p>
          <a:p>
            <a:pPr marL="927100">
              <a:lnSpc>
                <a:spcPct val="100000"/>
              </a:lnSpc>
              <a:spcBef>
                <a:spcPts val="580"/>
              </a:spcBef>
              <a:tabLst>
                <a:tab pos="1189355" algn="l"/>
              </a:tabLst>
            </a:pPr>
            <a:r>
              <a:rPr sz="1200" b="0" spc="-50" dirty="0">
                <a:latin typeface="Calibri"/>
                <a:cs typeface="Calibri"/>
              </a:rPr>
              <a:t>‒</a:t>
            </a:r>
            <a:r>
              <a:rPr sz="1200" b="0" dirty="0">
                <a:latin typeface="Calibri"/>
                <a:cs typeface="Calibri"/>
              </a:rPr>
              <a:t>	</a:t>
            </a:r>
            <a:r>
              <a:rPr sz="1200" b="0" dirty="0">
                <a:latin typeface="Arial"/>
                <a:cs typeface="Arial"/>
              </a:rPr>
              <a:t>Intervjuer</a:t>
            </a:r>
            <a:r>
              <a:rPr sz="1200" b="0" spc="-35" dirty="0">
                <a:latin typeface="Arial"/>
                <a:cs typeface="Arial"/>
              </a:rPr>
              <a:t> </a:t>
            </a:r>
            <a:r>
              <a:rPr sz="1200" b="0" dirty="0">
                <a:latin typeface="Arial"/>
                <a:cs typeface="Arial"/>
              </a:rPr>
              <a:t>med</a:t>
            </a:r>
            <a:r>
              <a:rPr sz="1200" b="0" spc="-25" dirty="0">
                <a:latin typeface="Arial"/>
                <a:cs typeface="Arial"/>
              </a:rPr>
              <a:t> </a:t>
            </a:r>
            <a:r>
              <a:rPr sz="1200" b="0" dirty="0">
                <a:latin typeface="Arial"/>
                <a:cs typeface="Arial"/>
              </a:rPr>
              <a:t>matchens</a:t>
            </a:r>
            <a:r>
              <a:rPr sz="1200" b="0" spc="-40" dirty="0">
                <a:latin typeface="Arial"/>
                <a:cs typeface="Arial"/>
              </a:rPr>
              <a:t> </a:t>
            </a:r>
            <a:r>
              <a:rPr sz="1200" b="0" dirty="0">
                <a:latin typeface="Arial"/>
                <a:cs typeface="Arial"/>
              </a:rPr>
              <a:t>profiler</a:t>
            </a:r>
            <a:r>
              <a:rPr sz="1200" b="0" spc="-50" dirty="0">
                <a:latin typeface="Arial"/>
                <a:cs typeface="Arial"/>
              </a:rPr>
              <a:t> </a:t>
            </a:r>
            <a:r>
              <a:rPr sz="1200" b="0" dirty="0">
                <a:latin typeface="Arial"/>
                <a:cs typeface="Arial"/>
              </a:rPr>
              <a:t>som</a:t>
            </a:r>
            <a:r>
              <a:rPr sz="1200" b="0" spc="-10" dirty="0">
                <a:latin typeface="Arial"/>
                <a:cs typeface="Arial"/>
              </a:rPr>
              <a:t> </a:t>
            </a:r>
            <a:r>
              <a:rPr sz="1200" b="0" dirty="0">
                <a:latin typeface="Arial"/>
                <a:cs typeface="Arial"/>
              </a:rPr>
              <a:t>delas</a:t>
            </a:r>
            <a:r>
              <a:rPr sz="1200" b="0" spc="-25" dirty="0">
                <a:latin typeface="Arial"/>
                <a:cs typeface="Arial"/>
              </a:rPr>
              <a:t> </a:t>
            </a:r>
            <a:r>
              <a:rPr sz="1200" b="0" dirty="0">
                <a:latin typeface="Arial"/>
                <a:cs typeface="Arial"/>
              </a:rPr>
              <a:t>i</a:t>
            </a:r>
            <a:r>
              <a:rPr sz="1200" b="0" spc="-10" dirty="0">
                <a:latin typeface="Arial"/>
                <a:cs typeface="Arial"/>
              </a:rPr>
              <a:t> </a:t>
            </a:r>
            <a:r>
              <a:rPr sz="1200" b="0" dirty="0">
                <a:latin typeface="Arial"/>
                <a:cs typeface="Arial"/>
              </a:rPr>
              <a:t>klubbens</a:t>
            </a:r>
            <a:r>
              <a:rPr sz="1200" b="0" spc="-40" dirty="0">
                <a:latin typeface="Arial"/>
                <a:cs typeface="Arial"/>
              </a:rPr>
              <a:t> </a:t>
            </a:r>
            <a:r>
              <a:rPr sz="1200" b="0" dirty="0">
                <a:latin typeface="Arial"/>
                <a:cs typeface="Arial"/>
              </a:rPr>
              <a:t>kanaler</a:t>
            </a:r>
            <a:r>
              <a:rPr sz="1200" b="0" spc="-30" dirty="0">
                <a:latin typeface="Arial"/>
                <a:cs typeface="Arial"/>
              </a:rPr>
              <a:t> </a:t>
            </a:r>
            <a:r>
              <a:rPr sz="1200" b="0" dirty="0">
                <a:latin typeface="Arial"/>
                <a:cs typeface="Arial"/>
              </a:rPr>
              <a:t>efter</a:t>
            </a:r>
            <a:r>
              <a:rPr sz="1200" b="0" spc="-30" dirty="0">
                <a:latin typeface="Arial"/>
                <a:cs typeface="Arial"/>
              </a:rPr>
              <a:t> </a:t>
            </a:r>
            <a:r>
              <a:rPr sz="1200" b="0" spc="-10" dirty="0">
                <a:latin typeface="Arial"/>
                <a:cs typeface="Arial"/>
              </a:rPr>
              <a:t>matchen.</a:t>
            </a:r>
            <a:endParaRPr sz="1200">
              <a:latin typeface="Arial"/>
              <a:cs typeface="Arial"/>
            </a:endParaRPr>
          </a:p>
          <a:p>
            <a:pPr marL="927100">
              <a:lnSpc>
                <a:spcPct val="100000"/>
              </a:lnSpc>
              <a:spcBef>
                <a:spcPts val="575"/>
              </a:spcBef>
              <a:tabLst>
                <a:tab pos="1189355" algn="l"/>
              </a:tabLst>
            </a:pPr>
            <a:r>
              <a:rPr sz="1200" b="0" spc="-50" dirty="0">
                <a:latin typeface="Calibri"/>
                <a:cs typeface="Calibri"/>
              </a:rPr>
              <a:t>‒</a:t>
            </a:r>
            <a:r>
              <a:rPr sz="1200" b="0" dirty="0">
                <a:latin typeface="Calibri"/>
                <a:cs typeface="Calibri"/>
              </a:rPr>
              <a:t>	</a:t>
            </a:r>
            <a:r>
              <a:rPr sz="1200" b="0" dirty="0">
                <a:latin typeface="Arial"/>
                <a:cs typeface="Arial"/>
              </a:rPr>
              <a:t>Intervjuer</a:t>
            </a:r>
            <a:r>
              <a:rPr sz="1200" b="0" spc="-45" dirty="0">
                <a:latin typeface="Arial"/>
                <a:cs typeface="Arial"/>
              </a:rPr>
              <a:t> </a:t>
            </a:r>
            <a:r>
              <a:rPr sz="1200" b="0" dirty="0">
                <a:latin typeface="Arial"/>
                <a:cs typeface="Arial"/>
              </a:rPr>
              <a:t>direkt</a:t>
            </a:r>
            <a:r>
              <a:rPr sz="1200" b="0" spc="-25" dirty="0">
                <a:latin typeface="Arial"/>
                <a:cs typeface="Arial"/>
              </a:rPr>
              <a:t> </a:t>
            </a:r>
            <a:r>
              <a:rPr sz="1200" b="0" dirty="0">
                <a:latin typeface="Arial"/>
                <a:cs typeface="Arial"/>
              </a:rPr>
              <a:t>från</a:t>
            </a:r>
            <a:r>
              <a:rPr sz="1200" b="0" spc="-40" dirty="0">
                <a:latin typeface="Arial"/>
                <a:cs typeface="Arial"/>
              </a:rPr>
              <a:t> </a:t>
            </a:r>
            <a:r>
              <a:rPr sz="1200" b="0" dirty="0">
                <a:latin typeface="Arial"/>
                <a:cs typeface="Arial"/>
              </a:rPr>
              <a:t>omklädningsrummet</a:t>
            </a:r>
            <a:r>
              <a:rPr sz="1200" b="0" spc="-35" dirty="0">
                <a:latin typeface="Arial"/>
                <a:cs typeface="Arial"/>
              </a:rPr>
              <a:t> </a:t>
            </a:r>
            <a:r>
              <a:rPr sz="1200" b="0" dirty="0">
                <a:latin typeface="Arial"/>
                <a:cs typeface="Arial"/>
              </a:rPr>
              <a:t>efter</a:t>
            </a:r>
            <a:r>
              <a:rPr sz="1200" b="0" spc="-40" dirty="0">
                <a:latin typeface="Arial"/>
                <a:cs typeface="Arial"/>
              </a:rPr>
              <a:t> </a:t>
            </a:r>
            <a:r>
              <a:rPr sz="1200" b="0" dirty="0">
                <a:latin typeface="Arial"/>
                <a:cs typeface="Arial"/>
              </a:rPr>
              <a:t>matchen</a:t>
            </a:r>
            <a:r>
              <a:rPr sz="1200" b="0" spc="-60" dirty="0">
                <a:latin typeface="Arial"/>
                <a:cs typeface="Arial"/>
              </a:rPr>
              <a:t> </a:t>
            </a:r>
            <a:r>
              <a:rPr sz="1200" b="0" dirty="0">
                <a:latin typeface="Arial"/>
                <a:cs typeface="Arial"/>
              </a:rPr>
              <a:t>(gärna</a:t>
            </a:r>
            <a:r>
              <a:rPr sz="1200" b="0" spc="-20" dirty="0">
                <a:latin typeface="Arial"/>
                <a:cs typeface="Arial"/>
              </a:rPr>
              <a:t> </a:t>
            </a:r>
            <a:r>
              <a:rPr sz="1200" b="0" dirty="0">
                <a:latin typeface="Arial"/>
                <a:cs typeface="Arial"/>
              </a:rPr>
              <a:t>live</a:t>
            </a:r>
            <a:r>
              <a:rPr sz="1200" b="0" spc="-20" dirty="0">
                <a:latin typeface="Arial"/>
                <a:cs typeface="Arial"/>
              </a:rPr>
              <a:t> </a:t>
            </a:r>
            <a:r>
              <a:rPr sz="1200" b="0" dirty="0">
                <a:latin typeface="Arial"/>
                <a:cs typeface="Arial"/>
              </a:rPr>
              <a:t>via</a:t>
            </a:r>
            <a:r>
              <a:rPr sz="1200" b="0" spc="-15" dirty="0">
                <a:latin typeface="Arial"/>
                <a:cs typeface="Arial"/>
              </a:rPr>
              <a:t> </a:t>
            </a:r>
            <a:r>
              <a:rPr sz="1200" b="0" dirty="0">
                <a:latin typeface="Arial"/>
                <a:cs typeface="Arial"/>
              </a:rPr>
              <a:t>sociala</a:t>
            </a:r>
            <a:r>
              <a:rPr sz="1200" b="0" spc="-40" dirty="0">
                <a:latin typeface="Arial"/>
                <a:cs typeface="Arial"/>
              </a:rPr>
              <a:t> </a:t>
            </a:r>
            <a:r>
              <a:rPr sz="1200" b="0" dirty="0">
                <a:latin typeface="Arial"/>
                <a:cs typeface="Arial"/>
              </a:rPr>
              <a:t>medier).</a:t>
            </a:r>
            <a:r>
              <a:rPr sz="1200" b="0" spc="-35" dirty="0">
                <a:latin typeface="Arial"/>
                <a:cs typeface="Arial"/>
              </a:rPr>
              <a:t> </a:t>
            </a:r>
            <a:r>
              <a:rPr sz="1200" b="0" dirty="0">
                <a:latin typeface="Arial"/>
                <a:cs typeface="Arial"/>
              </a:rPr>
              <a:t>Intervjuer</a:t>
            </a:r>
            <a:r>
              <a:rPr sz="1200" b="0" spc="-30" dirty="0">
                <a:latin typeface="Arial"/>
                <a:cs typeface="Arial"/>
              </a:rPr>
              <a:t> </a:t>
            </a:r>
            <a:r>
              <a:rPr sz="1200" b="0" dirty="0">
                <a:latin typeface="Arial"/>
                <a:cs typeface="Arial"/>
              </a:rPr>
              <a:t>som</a:t>
            </a:r>
            <a:r>
              <a:rPr sz="1200" b="0" spc="-25" dirty="0">
                <a:latin typeface="Arial"/>
                <a:cs typeface="Arial"/>
              </a:rPr>
              <a:t> </a:t>
            </a:r>
            <a:r>
              <a:rPr sz="1200" b="0" dirty="0">
                <a:latin typeface="Arial"/>
                <a:cs typeface="Arial"/>
              </a:rPr>
              <a:t>görs</a:t>
            </a:r>
            <a:r>
              <a:rPr sz="1200" b="0" spc="-15" dirty="0">
                <a:latin typeface="Arial"/>
                <a:cs typeface="Arial"/>
              </a:rPr>
              <a:t> </a:t>
            </a:r>
            <a:r>
              <a:rPr sz="1200" b="0" dirty="0">
                <a:latin typeface="Arial"/>
                <a:cs typeface="Arial"/>
              </a:rPr>
              <a:t>oavsett</a:t>
            </a:r>
            <a:r>
              <a:rPr sz="1200" b="0" spc="-30" dirty="0">
                <a:latin typeface="Arial"/>
                <a:cs typeface="Arial"/>
              </a:rPr>
              <a:t> </a:t>
            </a:r>
            <a:r>
              <a:rPr sz="1200" b="0" dirty="0">
                <a:latin typeface="Arial"/>
                <a:cs typeface="Arial"/>
              </a:rPr>
              <a:t>matchens</a:t>
            </a:r>
            <a:r>
              <a:rPr sz="1200" b="0" spc="10" dirty="0">
                <a:latin typeface="Arial"/>
                <a:cs typeface="Arial"/>
              </a:rPr>
              <a:t> </a:t>
            </a:r>
            <a:r>
              <a:rPr sz="1200" b="0" spc="-10" dirty="0">
                <a:latin typeface="Arial"/>
                <a:cs typeface="Arial"/>
              </a:rPr>
              <a:t>utgång.</a:t>
            </a:r>
            <a:endParaRPr sz="1200">
              <a:latin typeface="Arial"/>
              <a:cs typeface="Arial"/>
            </a:endParaRPr>
          </a:p>
          <a:p>
            <a:pPr marL="927100">
              <a:lnSpc>
                <a:spcPct val="100000"/>
              </a:lnSpc>
              <a:spcBef>
                <a:spcPts val="575"/>
              </a:spcBef>
              <a:tabLst>
                <a:tab pos="1189355" algn="l"/>
              </a:tabLst>
            </a:pPr>
            <a:r>
              <a:rPr sz="1200" b="0" spc="-50" dirty="0">
                <a:latin typeface="Calibri"/>
                <a:cs typeface="Calibri"/>
              </a:rPr>
              <a:t>‒</a:t>
            </a:r>
            <a:r>
              <a:rPr sz="1200" b="0" dirty="0">
                <a:latin typeface="Calibri"/>
                <a:cs typeface="Calibri"/>
              </a:rPr>
              <a:t>	</a:t>
            </a:r>
            <a:r>
              <a:rPr sz="1200" b="0" dirty="0">
                <a:latin typeface="Arial"/>
                <a:cs typeface="Arial"/>
              </a:rPr>
              <a:t>Skicka</a:t>
            </a:r>
            <a:r>
              <a:rPr sz="1200" b="0" spc="-20" dirty="0">
                <a:latin typeface="Arial"/>
                <a:cs typeface="Arial"/>
              </a:rPr>
              <a:t> </a:t>
            </a:r>
            <a:r>
              <a:rPr sz="1200" b="0" dirty="0">
                <a:latin typeface="Arial"/>
                <a:cs typeface="Arial"/>
              </a:rPr>
              <a:t>SMS</a:t>
            </a:r>
            <a:r>
              <a:rPr sz="1200" b="0" spc="-5" dirty="0">
                <a:latin typeface="Arial"/>
                <a:cs typeface="Arial"/>
              </a:rPr>
              <a:t> </a:t>
            </a:r>
            <a:r>
              <a:rPr sz="1200" b="0" dirty="0">
                <a:latin typeface="Arial"/>
                <a:cs typeface="Arial"/>
              </a:rPr>
              <a:t>till</a:t>
            </a:r>
            <a:r>
              <a:rPr sz="1200" b="0" spc="-10" dirty="0">
                <a:latin typeface="Arial"/>
                <a:cs typeface="Arial"/>
              </a:rPr>
              <a:t> </a:t>
            </a:r>
            <a:r>
              <a:rPr sz="1200" b="0" dirty="0">
                <a:latin typeface="Arial"/>
                <a:cs typeface="Arial"/>
              </a:rPr>
              <a:t>publiken</a:t>
            </a:r>
            <a:r>
              <a:rPr sz="1200" b="0" spc="-50" dirty="0">
                <a:latin typeface="Arial"/>
                <a:cs typeface="Arial"/>
              </a:rPr>
              <a:t> </a:t>
            </a:r>
            <a:r>
              <a:rPr sz="1200" b="0" dirty="0">
                <a:latin typeface="Arial"/>
                <a:cs typeface="Arial"/>
              </a:rPr>
              <a:t>och</a:t>
            </a:r>
            <a:r>
              <a:rPr sz="1200" b="0" spc="-15" dirty="0">
                <a:latin typeface="Arial"/>
                <a:cs typeface="Arial"/>
              </a:rPr>
              <a:t> </a:t>
            </a:r>
            <a:r>
              <a:rPr sz="1200" b="0" dirty="0">
                <a:latin typeface="Arial"/>
                <a:cs typeface="Arial"/>
              </a:rPr>
              <a:t>tacka</a:t>
            </a:r>
            <a:r>
              <a:rPr sz="1200" b="0" spc="-15" dirty="0">
                <a:latin typeface="Arial"/>
                <a:cs typeface="Arial"/>
              </a:rPr>
              <a:t> </a:t>
            </a:r>
            <a:r>
              <a:rPr sz="1200" b="0" dirty="0">
                <a:latin typeface="Arial"/>
                <a:cs typeface="Arial"/>
              </a:rPr>
              <a:t>för</a:t>
            </a:r>
            <a:r>
              <a:rPr sz="1200" b="0" spc="-35" dirty="0">
                <a:latin typeface="Arial"/>
                <a:cs typeface="Arial"/>
              </a:rPr>
              <a:t> </a:t>
            </a:r>
            <a:r>
              <a:rPr sz="1200" b="0" dirty="0">
                <a:latin typeface="Arial"/>
                <a:cs typeface="Arial"/>
              </a:rPr>
              <a:t>att</a:t>
            </a:r>
            <a:r>
              <a:rPr sz="1200" b="0" spc="-5" dirty="0">
                <a:latin typeface="Arial"/>
                <a:cs typeface="Arial"/>
              </a:rPr>
              <a:t> </a:t>
            </a:r>
            <a:r>
              <a:rPr sz="1200" b="0" dirty="0">
                <a:latin typeface="Arial"/>
                <a:cs typeface="Arial"/>
              </a:rPr>
              <a:t>de</a:t>
            </a:r>
            <a:r>
              <a:rPr sz="1200" b="0" spc="-15" dirty="0">
                <a:latin typeface="Arial"/>
                <a:cs typeface="Arial"/>
              </a:rPr>
              <a:t> </a:t>
            </a:r>
            <a:r>
              <a:rPr sz="1200" b="0" spc="-20" dirty="0">
                <a:latin typeface="Arial"/>
                <a:cs typeface="Arial"/>
              </a:rPr>
              <a:t>kom.</a:t>
            </a:r>
            <a:endParaRPr sz="1200">
              <a:latin typeface="Arial"/>
              <a:cs typeface="Arial"/>
            </a:endParaRPr>
          </a:p>
          <a:p>
            <a:pPr marL="927100">
              <a:lnSpc>
                <a:spcPct val="100000"/>
              </a:lnSpc>
              <a:spcBef>
                <a:spcPts val="580"/>
              </a:spcBef>
              <a:tabLst>
                <a:tab pos="1189355" algn="l"/>
              </a:tabLst>
            </a:pPr>
            <a:r>
              <a:rPr sz="1200" b="0" spc="-50" dirty="0">
                <a:latin typeface="Calibri"/>
                <a:cs typeface="Calibri"/>
              </a:rPr>
              <a:t>‒</a:t>
            </a:r>
            <a:r>
              <a:rPr sz="1200" b="0" dirty="0">
                <a:latin typeface="Calibri"/>
                <a:cs typeface="Calibri"/>
              </a:rPr>
              <a:t>	</a:t>
            </a:r>
            <a:r>
              <a:rPr sz="1200" b="0" dirty="0">
                <a:latin typeface="Arial"/>
                <a:cs typeface="Arial"/>
              </a:rPr>
              <a:t>Dagen</a:t>
            </a:r>
            <a:r>
              <a:rPr sz="1200" b="0" spc="-35" dirty="0">
                <a:latin typeface="Arial"/>
                <a:cs typeface="Arial"/>
              </a:rPr>
              <a:t> </a:t>
            </a:r>
            <a:r>
              <a:rPr sz="1200" b="0" dirty="0">
                <a:latin typeface="Arial"/>
                <a:cs typeface="Arial"/>
              </a:rPr>
              <a:t>efter</a:t>
            </a:r>
            <a:r>
              <a:rPr sz="1200" b="0" spc="-35" dirty="0">
                <a:latin typeface="Arial"/>
                <a:cs typeface="Arial"/>
              </a:rPr>
              <a:t> </a:t>
            </a:r>
            <a:r>
              <a:rPr sz="1200" b="0" dirty="0">
                <a:latin typeface="Arial"/>
                <a:cs typeface="Arial"/>
              </a:rPr>
              <a:t>analyserar</a:t>
            </a:r>
            <a:r>
              <a:rPr sz="1200" b="0" spc="-40" dirty="0">
                <a:latin typeface="Arial"/>
                <a:cs typeface="Arial"/>
              </a:rPr>
              <a:t> </a:t>
            </a:r>
            <a:r>
              <a:rPr sz="1200" b="0" dirty="0">
                <a:latin typeface="Arial"/>
                <a:cs typeface="Arial"/>
              </a:rPr>
              <a:t>tränaren</a:t>
            </a:r>
            <a:r>
              <a:rPr sz="1200" b="0" spc="-40" dirty="0">
                <a:latin typeface="Arial"/>
                <a:cs typeface="Arial"/>
              </a:rPr>
              <a:t> </a:t>
            </a:r>
            <a:r>
              <a:rPr sz="1200" b="0" dirty="0">
                <a:latin typeface="Arial"/>
                <a:cs typeface="Arial"/>
              </a:rPr>
              <a:t>utvalda</a:t>
            </a:r>
            <a:r>
              <a:rPr sz="1200" b="0" spc="-30" dirty="0">
                <a:latin typeface="Arial"/>
                <a:cs typeface="Arial"/>
              </a:rPr>
              <a:t> </a:t>
            </a:r>
            <a:r>
              <a:rPr sz="1200" b="0" dirty="0">
                <a:latin typeface="Arial"/>
                <a:cs typeface="Arial"/>
              </a:rPr>
              <a:t>situationer</a:t>
            </a:r>
            <a:r>
              <a:rPr sz="1200" b="0" spc="-50" dirty="0">
                <a:latin typeface="Arial"/>
                <a:cs typeface="Arial"/>
              </a:rPr>
              <a:t> </a:t>
            </a:r>
            <a:r>
              <a:rPr sz="1200" b="0" dirty="0">
                <a:latin typeface="Arial"/>
                <a:cs typeface="Arial"/>
              </a:rPr>
              <a:t>från</a:t>
            </a:r>
            <a:r>
              <a:rPr sz="1200" b="0" spc="-35" dirty="0">
                <a:latin typeface="Arial"/>
                <a:cs typeface="Arial"/>
              </a:rPr>
              <a:t> </a:t>
            </a:r>
            <a:r>
              <a:rPr sz="1200" b="0" dirty="0">
                <a:latin typeface="Arial"/>
                <a:cs typeface="Arial"/>
              </a:rPr>
              <a:t>matchen</a:t>
            </a:r>
            <a:r>
              <a:rPr sz="1200" b="0" spc="-20" dirty="0">
                <a:latin typeface="Arial"/>
                <a:cs typeface="Arial"/>
              </a:rPr>
              <a:t> </a:t>
            </a:r>
            <a:r>
              <a:rPr sz="1200" b="0" dirty="0">
                <a:latin typeface="Arial"/>
                <a:cs typeface="Arial"/>
              </a:rPr>
              <a:t>via</a:t>
            </a:r>
            <a:r>
              <a:rPr sz="1200" b="0" spc="-35" dirty="0">
                <a:latin typeface="Arial"/>
                <a:cs typeface="Arial"/>
              </a:rPr>
              <a:t> </a:t>
            </a:r>
            <a:r>
              <a:rPr sz="1200" b="0" dirty="0">
                <a:latin typeface="Arial"/>
                <a:cs typeface="Arial"/>
              </a:rPr>
              <a:t>video</a:t>
            </a:r>
            <a:r>
              <a:rPr sz="1200" b="0" spc="-30" dirty="0">
                <a:latin typeface="Arial"/>
                <a:cs typeface="Arial"/>
              </a:rPr>
              <a:t> </a:t>
            </a:r>
            <a:r>
              <a:rPr sz="1200" b="0" dirty="0">
                <a:latin typeface="Arial"/>
                <a:cs typeface="Arial"/>
              </a:rPr>
              <a:t>som</a:t>
            </a:r>
            <a:r>
              <a:rPr sz="1200" b="0" spc="-15" dirty="0">
                <a:latin typeface="Arial"/>
                <a:cs typeface="Arial"/>
              </a:rPr>
              <a:t> </a:t>
            </a:r>
            <a:r>
              <a:rPr sz="1200" b="0" dirty="0">
                <a:latin typeface="Arial"/>
                <a:cs typeface="Arial"/>
              </a:rPr>
              <a:t>sänds</a:t>
            </a:r>
            <a:r>
              <a:rPr sz="1200" b="0" spc="-40" dirty="0">
                <a:latin typeface="Arial"/>
                <a:cs typeface="Arial"/>
              </a:rPr>
              <a:t> </a:t>
            </a:r>
            <a:r>
              <a:rPr sz="1200" b="0" dirty="0">
                <a:latin typeface="Arial"/>
                <a:cs typeface="Arial"/>
              </a:rPr>
              <a:t>i</a:t>
            </a:r>
            <a:r>
              <a:rPr sz="1200" b="0" spc="-10" dirty="0">
                <a:latin typeface="Arial"/>
                <a:cs typeface="Arial"/>
              </a:rPr>
              <a:t> </a:t>
            </a:r>
            <a:r>
              <a:rPr sz="1200" b="0" dirty="0">
                <a:latin typeface="Arial"/>
                <a:cs typeface="Arial"/>
              </a:rPr>
              <a:t>klubbens</a:t>
            </a:r>
            <a:r>
              <a:rPr sz="1200" b="0" spc="-45" dirty="0">
                <a:latin typeface="Arial"/>
                <a:cs typeface="Arial"/>
              </a:rPr>
              <a:t> </a:t>
            </a:r>
            <a:r>
              <a:rPr sz="1200" b="0" spc="-10" dirty="0">
                <a:latin typeface="Arial"/>
                <a:cs typeface="Arial"/>
              </a:rPr>
              <a:t>kanaler.</a:t>
            </a:r>
            <a:endParaRPr sz="1200">
              <a:latin typeface="Arial"/>
              <a:cs typeface="Arial"/>
            </a:endParaRPr>
          </a:p>
          <a:p>
            <a:pPr marL="927100">
              <a:lnSpc>
                <a:spcPct val="100000"/>
              </a:lnSpc>
              <a:spcBef>
                <a:spcPts val="575"/>
              </a:spcBef>
              <a:tabLst>
                <a:tab pos="1189355" algn="l"/>
              </a:tabLst>
            </a:pPr>
            <a:r>
              <a:rPr sz="1200" b="0" spc="-50" dirty="0">
                <a:latin typeface="Calibri"/>
                <a:cs typeface="Calibri"/>
              </a:rPr>
              <a:t>‒</a:t>
            </a:r>
            <a:r>
              <a:rPr sz="1200" b="0" dirty="0">
                <a:latin typeface="Calibri"/>
                <a:cs typeface="Calibri"/>
              </a:rPr>
              <a:t>	</a:t>
            </a:r>
            <a:r>
              <a:rPr sz="1200" b="0" dirty="0">
                <a:latin typeface="Arial"/>
                <a:cs typeface="Arial"/>
              </a:rPr>
              <a:t>Tävlingar</a:t>
            </a:r>
            <a:r>
              <a:rPr sz="1200" b="0" spc="-50" dirty="0">
                <a:latin typeface="Arial"/>
                <a:cs typeface="Arial"/>
              </a:rPr>
              <a:t> </a:t>
            </a:r>
            <a:r>
              <a:rPr sz="1200" b="0" dirty="0">
                <a:latin typeface="Arial"/>
                <a:cs typeface="Arial"/>
              </a:rPr>
              <a:t>efter</a:t>
            </a:r>
            <a:r>
              <a:rPr sz="1200" b="0" spc="-25" dirty="0">
                <a:latin typeface="Arial"/>
                <a:cs typeface="Arial"/>
              </a:rPr>
              <a:t> </a:t>
            </a:r>
            <a:r>
              <a:rPr sz="1200" b="0" dirty="0">
                <a:latin typeface="Arial"/>
                <a:cs typeface="Arial"/>
              </a:rPr>
              <a:t>matchen</a:t>
            </a:r>
            <a:r>
              <a:rPr sz="1200" b="0" spc="-40" dirty="0">
                <a:latin typeface="Arial"/>
                <a:cs typeface="Arial"/>
              </a:rPr>
              <a:t> </a:t>
            </a:r>
            <a:r>
              <a:rPr sz="1200" b="0" dirty="0">
                <a:latin typeface="Arial"/>
                <a:cs typeface="Arial"/>
              </a:rPr>
              <a:t>–</a:t>
            </a:r>
            <a:r>
              <a:rPr sz="1200" b="0" spc="-15" dirty="0">
                <a:latin typeface="Arial"/>
                <a:cs typeface="Arial"/>
              </a:rPr>
              <a:t> </a:t>
            </a:r>
            <a:r>
              <a:rPr sz="1200" b="0" dirty="0">
                <a:latin typeface="Arial"/>
                <a:cs typeface="Arial"/>
              </a:rPr>
              <a:t>kan</a:t>
            </a:r>
            <a:r>
              <a:rPr sz="1200" b="0" spc="-20" dirty="0">
                <a:latin typeface="Arial"/>
                <a:cs typeface="Arial"/>
              </a:rPr>
              <a:t> </a:t>
            </a:r>
            <a:r>
              <a:rPr sz="1200" b="0" dirty="0">
                <a:latin typeface="Arial"/>
                <a:cs typeface="Arial"/>
              </a:rPr>
              <a:t>exempelvis</a:t>
            </a:r>
            <a:r>
              <a:rPr sz="1200" b="0" spc="-35" dirty="0">
                <a:latin typeface="Arial"/>
                <a:cs typeface="Arial"/>
              </a:rPr>
              <a:t> </a:t>
            </a:r>
            <a:r>
              <a:rPr sz="1200" b="0" dirty="0">
                <a:latin typeface="Arial"/>
                <a:cs typeface="Arial"/>
              </a:rPr>
              <a:t>vara</a:t>
            </a:r>
            <a:r>
              <a:rPr sz="1200" b="0" spc="-10" dirty="0">
                <a:latin typeface="Arial"/>
                <a:cs typeface="Arial"/>
              </a:rPr>
              <a:t> </a:t>
            </a:r>
            <a:r>
              <a:rPr sz="1200" b="0" dirty="0">
                <a:latin typeface="Arial"/>
                <a:cs typeface="Arial"/>
              </a:rPr>
              <a:t>”Fansens</a:t>
            </a:r>
            <a:r>
              <a:rPr sz="1200" b="0" spc="-35" dirty="0">
                <a:latin typeface="Arial"/>
                <a:cs typeface="Arial"/>
              </a:rPr>
              <a:t> </a:t>
            </a:r>
            <a:r>
              <a:rPr sz="1200" b="0" dirty="0">
                <a:latin typeface="Arial"/>
                <a:cs typeface="Arial"/>
              </a:rPr>
              <a:t>bästa</a:t>
            </a:r>
            <a:r>
              <a:rPr sz="1200" b="0" spc="-40" dirty="0">
                <a:latin typeface="Arial"/>
                <a:cs typeface="Arial"/>
              </a:rPr>
              <a:t> </a:t>
            </a:r>
            <a:r>
              <a:rPr sz="1200" b="0" spc="-10" dirty="0">
                <a:latin typeface="Arial"/>
                <a:cs typeface="Arial"/>
              </a:rPr>
              <a:t>bild”.</a:t>
            </a:r>
            <a:endParaRPr sz="1200">
              <a:latin typeface="Arial"/>
              <a:cs typeface="Arial"/>
            </a:endParaRPr>
          </a:p>
          <a:p>
            <a:pPr marL="469900">
              <a:lnSpc>
                <a:spcPct val="100000"/>
              </a:lnSpc>
              <a:spcBef>
                <a:spcPts val="580"/>
              </a:spcBef>
              <a:tabLst>
                <a:tab pos="731520" algn="l"/>
              </a:tabLst>
            </a:pPr>
            <a:r>
              <a:rPr sz="1200" b="0" spc="-50" dirty="0">
                <a:latin typeface="Calibri"/>
                <a:cs typeface="Calibri"/>
              </a:rPr>
              <a:t>‒</a:t>
            </a:r>
            <a:r>
              <a:rPr sz="1200" b="0" dirty="0">
                <a:latin typeface="Calibri"/>
                <a:cs typeface="Calibri"/>
              </a:rPr>
              <a:t>	</a:t>
            </a:r>
            <a:r>
              <a:rPr sz="1200" i="1" dirty="0">
                <a:latin typeface="Arial"/>
                <a:cs typeface="Arial"/>
              </a:rPr>
              <a:t>Aktivitet:</a:t>
            </a:r>
            <a:r>
              <a:rPr sz="1200" i="1" spc="-30" dirty="0">
                <a:latin typeface="Arial"/>
                <a:cs typeface="Arial"/>
              </a:rPr>
              <a:t> </a:t>
            </a:r>
            <a:r>
              <a:rPr sz="1200" i="1" dirty="0">
                <a:latin typeface="Arial"/>
                <a:cs typeface="Arial"/>
              </a:rPr>
              <a:t>På</a:t>
            </a:r>
            <a:r>
              <a:rPr sz="1200" i="1" spc="-15" dirty="0">
                <a:latin typeface="Arial"/>
                <a:cs typeface="Arial"/>
              </a:rPr>
              <a:t> </a:t>
            </a:r>
            <a:r>
              <a:rPr sz="1200" i="1" dirty="0">
                <a:latin typeface="Arial"/>
                <a:cs typeface="Arial"/>
              </a:rPr>
              <a:t>nivå</a:t>
            </a:r>
            <a:r>
              <a:rPr sz="1200" i="1" spc="-20" dirty="0">
                <a:latin typeface="Arial"/>
                <a:cs typeface="Arial"/>
              </a:rPr>
              <a:t> </a:t>
            </a:r>
            <a:r>
              <a:rPr sz="1200" i="1" dirty="0">
                <a:latin typeface="Arial"/>
                <a:cs typeface="Arial"/>
              </a:rPr>
              <a:t>1</a:t>
            </a:r>
            <a:r>
              <a:rPr sz="1200" i="1" spc="-10" dirty="0">
                <a:latin typeface="Arial"/>
                <a:cs typeface="Arial"/>
              </a:rPr>
              <a:t> </a:t>
            </a:r>
            <a:r>
              <a:rPr sz="1200" i="1" dirty="0">
                <a:latin typeface="Arial"/>
                <a:cs typeface="Arial"/>
              </a:rPr>
              <a:t>har</a:t>
            </a:r>
            <a:r>
              <a:rPr sz="1200" i="1" spc="-15" dirty="0">
                <a:latin typeface="Arial"/>
                <a:cs typeface="Arial"/>
              </a:rPr>
              <a:t> </a:t>
            </a:r>
            <a:r>
              <a:rPr sz="1200" i="1" dirty="0">
                <a:latin typeface="Arial"/>
                <a:cs typeface="Arial"/>
              </a:rPr>
              <a:t>vi</a:t>
            </a:r>
            <a:r>
              <a:rPr sz="1200" i="1" spc="-20" dirty="0">
                <a:latin typeface="Arial"/>
                <a:cs typeface="Arial"/>
              </a:rPr>
              <a:t> </a:t>
            </a:r>
            <a:r>
              <a:rPr sz="1200" i="1" dirty="0">
                <a:latin typeface="Arial"/>
                <a:cs typeface="Arial"/>
              </a:rPr>
              <a:t>en</a:t>
            </a:r>
            <a:r>
              <a:rPr sz="1200" i="1" spc="-5" dirty="0">
                <a:latin typeface="Arial"/>
                <a:cs typeface="Arial"/>
              </a:rPr>
              <a:t> </a:t>
            </a:r>
            <a:r>
              <a:rPr sz="1200" i="1" dirty="0">
                <a:latin typeface="Arial"/>
                <a:cs typeface="Arial"/>
              </a:rPr>
              <a:t>plan för</a:t>
            </a:r>
            <a:r>
              <a:rPr sz="1200" i="1" spc="-5" dirty="0">
                <a:latin typeface="Arial"/>
                <a:cs typeface="Arial"/>
              </a:rPr>
              <a:t> </a:t>
            </a:r>
            <a:r>
              <a:rPr sz="1200" i="1" dirty="0">
                <a:latin typeface="Arial"/>
                <a:cs typeface="Arial"/>
              </a:rPr>
              <a:t>att</a:t>
            </a:r>
            <a:r>
              <a:rPr sz="1200" i="1" spc="-20" dirty="0">
                <a:latin typeface="Arial"/>
                <a:cs typeface="Arial"/>
              </a:rPr>
              <a:t> </a:t>
            </a:r>
            <a:r>
              <a:rPr sz="1200" i="1" dirty="0">
                <a:latin typeface="Arial"/>
                <a:cs typeface="Arial"/>
              </a:rPr>
              <a:t>skapa</a:t>
            </a:r>
            <a:r>
              <a:rPr sz="1200" i="1" spc="-25" dirty="0">
                <a:latin typeface="Arial"/>
                <a:cs typeface="Arial"/>
              </a:rPr>
              <a:t> </a:t>
            </a:r>
            <a:r>
              <a:rPr sz="1200" i="1" dirty="0">
                <a:latin typeface="Arial"/>
                <a:cs typeface="Arial"/>
              </a:rPr>
              <a:t>och</a:t>
            </a:r>
            <a:r>
              <a:rPr sz="1200" i="1" spc="-10" dirty="0">
                <a:latin typeface="Arial"/>
                <a:cs typeface="Arial"/>
              </a:rPr>
              <a:t> </a:t>
            </a:r>
            <a:r>
              <a:rPr sz="1200" i="1" dirty="0">
                <a:latin typeface="Arial"/>
                <a:cs typeface="Arial"/>
              </a:rPr>
              <a:t>sprida</a:t>
            </a:r>
            <a:r>
              <a:rPr sz="1200" i="1" spc="-15" dirty="0">
                <a:latin typeface="Arial"/>
                <a:cs typeface="Arial"/>
              </a:rPr>
              <a:t> </a:t>
            </a:r>
            <a:r>
              <a:rPr sz="1200" i="1" dirty="0">
                <a:latin typeface="Arial"/>
                <a:cs typeface="Arial"/>
              </a:rPr>
              <a:t>innehåll</a:t>
            </a:r>
            <a:r>
              <a:rPr sz="1200" i="1" spc="-5" dirty="0">
                <a:latin typeface="Arial"/>
                <a:cs typeface="Arial"/>
              </a:rPr>
              <a:t> </a:t>
            </a:r>
            <a:r>
              <a:rPr sz="1200" i="1" dirty="0">
                <a:latin typeface="Arial"/>
                <a:cs typeface="Arial"/>
              </a:rPr>
              <a:t>till</a:t>
            </a:r>
            <a:r>
              <a:rPr sz="1200" i="1" spc="5" dirty="0">
                <a:latin typeface="Arial"/>
                <a:cs typeface="Arial"/>
              </a:rPr>
              <a:t> </a:t>
            </a:r>
            <a:r>
              <a:rPr sz="1200" i="1" dirty="0">
                <a:latin typeface="Arial"/>
                <a:cs typeface="Arial"/>
              </a:rPr>
              <a:t>målgruppen</a:t>
            </a:r>
            <a:r>
              <a:rPr sz="1200" i="1" spc="-5" dirty="0">
                <a:latin typeface="Arial"/>
                <a:cs typeface="Arial"/>
              </a:rPr>
              <a:t> </a:t>
            </a:r>
            <a:r>
              <a:rPr sz="1200" i="1" dirty="0">
                <a:latin typeface="Arial"/>
                <a:cs typeface="Arial"/>
              </a:rPr>
              <a:t>även</a:t>
            </a:r>
            <a:r>
              <a:rPr sz="1200" i="1" spc="-35" dirty="0">
                <a:latin typeface="Arial"/>
                <a:cs typeface="Arial"/>
              </a:rPr>
              <a:t> </a:t>
            </a:r>
            <a:r>
              <a:rPr sz="1200" i="1" dirty="0">
                <a:latin typeface="Arial"/>
                <a:cs typeface="Arial"/>
              </a:rPr>
              <a:t>efter</a:t>
            </a:r>
            <a:r>
              <a:rPr sz="1200" i="1" spc="-15" dirty="0">
                <a:latin typeface="Arial"/>
                <a:cs typeface="Arial"/>
              </a:rPr>
              <a:t> </a:t>
            </a:r>
            <a:r>
              <a:rPr sz="1200" i="1" dirty="0">
                <a:latin typeface="Arial"/>
                <a:cs typeface="Arial"/>
              </a:rPr>
              <a:t>att</a:t>
            </a:r>
            <a:r>
              <a:rPr sz="1200" i="1" spc="-20" dirty="0">
                <a:latin typeface="Arial"/>
                <a:cs typeface="Arial"/>
              </a:rPr>
              <a:t> </a:t>
            </a:r>
            <a:r>
              <a:rPr sz="1200" i="1" dirty="0">
                <a:latin typeface="Arial"/>
                <a:cs typeface="Arial"/>
              </a:rPr>
              <a:t>evenemanget</a:t>
            </a:r>
            <a:r>
              <a:rPr sz="1200" i="1" spc="-30" dirty="0">
                <a:latin typeface="Arial"/>
                <a:cs typeface="Arial"/>
              </a:rPr>
              <a:t> </a:t>
            </a:r>
            <a:r>
              <a:rPr sz="1200" i="1" dirty="0">
                <a:latin typeface="Arial"/>
                <a:cs typeface="Arial"/>
              </a:rPr>
              <a:t>är</a:t>
            </a:r>
            <a:r>
              <a:rPr sz="1200" i="1" spc="-20" dirty="0">
                <a:latin typeface="Arial"/>
                <a:cs typeface="Arial"/>
              </a:rPr>
              <a:t> </a:t>
            </a:r>
            <a:r>
              <a:rPr sz="1200" i="1" spc="-10" dirty="0">
                <a:latin typeface="Arial"/>
                <a:cs typeface="Arial"/>
              </a:rPr>
              <a:t>slut.</a:t>
            </a:r>
            <a:endParaRPr sz="1200">
              <a:latin typeface="Arial"/>
              <a:cs typeface="Arial"/>
            </a:endParaRPr>
          </a:p>
        </p:txBody>
      </p:sp>
      <p:sp>
        <p:nvSpPr>
          <p:cNvPr id="4" name="object 4"/>
          <p:cNvSpPr txBox="1"/>
          <p:nvPr/>
        </p:nvSpPr>
        <p:spPr>
          <a:xfrm>
            <a:off x="10328275" y="898652"/>
            <a:ext cx="1480185"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Upplevelseprocessen</a:t>
            </a:r>
            <a:endParaRPr sz="1200">
              <a:latin typeface="Arial"/>
              <a:cs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70866" rIns="0" bIns="0" rtlCol="0">
            <a:spAutoFit/>
          </a:bodyPr>
          <a:lstStyle/>
          <a:p>
            <a:pPr marL="12700">
              <a:lnSpc>
                <a:spcPct val="100000"/>
              </a:lnSpc>
              <a:spcBef>
                <a:spcPts val="95"/>
              </a:spcBef>
            </a:pPr>
            <a:r>
              <a:rPr dirty="0"/>
              <a:t>Efter</a:t>
            </a:r>
            <a:r>
              <a:rPr spc="-85" dirty="0"/>
              <a:t> </a:t>
            </a:r>
            <a:r>
              <a:rPr dirty="0"/>
              <a:t>evenemanget</a:t>
            </a:r>
            <a:r>
              <a:rPr spc="-35" dirty="0"/>
              <a:t> </a:t>
            </a:r>
            <a:r>
              <a:rPr dirty="0"/>
              <a:t>–</a:t>
            </a:r>
            <a:r>
              <a:rPr spc="-80" dirty="0"/>
              <a:t> </a:t>
            </a:r>
            <a:r>
              <a:rPr dirty="0"/>
              <a:t>när</a:t>
            </a:r>
            <a:r>
              <a:rPr spc="-65" dirty="0"/>
              <a:t> </a:t>
            </a:r>
            <a:r>
              <a:rPr dirty="0"/>
              <a:t>publiken</a:t>
            </a:r>
            <a:r>
              <a:rPr spc="-75" dirty="0"/>
              <a:t> </a:t>
            </a:r>
            <a:r>
              <a:rPr dirty="0"/>
              <a:t>lämnat</a:t>
            </a:r>
            <a:r>
              <a:rPr spc="-70" dirty="0"/>
              <a:t> </a:t>
            </a:r>
            <a:r>
              <a:rPr spc="-10" dirty="0"/>
              <a:t>arenaområdet</a:t>
            </a:r>
          </a:p>
        </p:txBody>
      </p:sp>
      <p:sp>
        <p:nvSpPr>
          <p:cNvPr id="5" name="object 5"/>
          <p:cNvSpPr txBox="1">
            <a:spLocks noGrp="1"/>
          </p:cNvSpPr>
          <p:nvPr>
            <p:ph type="sldNum" sz="quarter" idx="7"/>
          </p:nvPr>
        </p:nvSpPr>
        <p:spPr>
          <a:xfrm>
            <a:off x="11383009" y="6545487"/>
            <a:ext cx="259715" cy="196215"/>
          </a:xfrm>
          <a:prstGeom prst="rect">
            <a:avLst/>
          </a:prstGeom>
        </p:spPr>
        <p:txBody>
          <a:bodyPr vert="horz" wrap="square" lIns="0" tIns="0" rIns="0" bIns="0" rtlCol="0">
            <a:spAutoFit/>
          </a:bodyPr>
          <a:lstStyle>
            <a:defPPr>
              <a:defRPr kern="0"/>
            </a:defPPr>
            <a:lvl1pPr>
              <a:defRPr sz="1200" b="0" i="0">
                <a:solidFill>
                  <a:schemeClr val="bg1"/>
                </a:solidFill>
                <a:latin typeface="Arial"/>
                <a:cs typeface="Arial"/>
              </a:defRPr>
            </a:lvl1pPr>
          </a:lstStyle>
          <a:p>
            <a:pPr marL="38100">
              <a:lnSpc>
                <a:spcPts val="1425"/>
              </a:lnSpc>
            </a:pPr>
            <a:fld id="{81D60167-4931-47E6-BA6A-407CBD079E47}" type="slidenum">
              <a:rPr lang="sv-SE" spc="-25" smtClean="0"/>
              <a:pPr marL="38100">
                <a:lnSpc>
                  <a:spcPts val="1425"/>
                </a:lnSpc>
              </a:pPr>
              <a:t>75</a:t>
            </a:fld>
            <a:endParaRPr spc="-25" dirty="0"/>
          </a:p>
        </p:txBody>
      </p:sp>
      <p:sp>
        <p:nvSpPr>
          <p:cNvPr id="3" name="object 3"/>
          <p:cNvSpPr txBox="1"/>
          <p:nvPr/>
        </p:nvSpPr>
        <p:spPr>
          <a:xfrm>
            <a:off x="827024" y="2238581"/>
            <a:ext cx="10490835" cy="2612510"/>
          </a:xfrm>
          <a:prstGeom prst="rect">
            <a:avLst/>
          </a:prstGeom>
        </p:spPr>
        <p:txBody>
          <a:bodyPr vert="horz" wrap="square" lIns="0" tIns="119380" rIns="0" bIns="0" rtlCol="0">
            <a:spAutoFit/>
          </a:bodyPr>
          <a:lstStyle/>
          <a:p>
            <a:pPr marL="421005" indent="-408305">
              <a:lnSpc>
                <a:spcPct val="100000"/>
              </a:lnSpc>
              <a:spcBef>
                <a:spcPts val="940"/>
              </a:spcBef>
              <a:buFont typeface="Arial"/>
              <a:buChar char="•"/>
              <a:tabLst>
                <a:tab pos="421005" algn="l"/>
              </a:tabLst>
            </a:pPr>
            <a:r>
              <a:rPr sz="1600" b="1" dirty="0">
                <a:solidFill>
                  <a:srgbClr val="FFFFFF"/>
                </a:solidFill>
                <a:latin typeface="Arial"/>
                <a:cs typeface="Arial"/>
              </a:rPr>
              <a:t>Kundstyrd</a:t>
            </a:r>
            <a:r>
              <a:rPr sz="1600" b="1" spc="-95" dirty="0">
                <a:solidFill>
                  <a:srgbClr val="FFFFFF"/>
                </a:solidFill>
                <a:latin typeface="Arial"/>
                <a:cs typeface="Arial"/>
              </a:rPr>
              <a:t> </a:t>
            </a:r>
            <a:r>
              <a:rPr sz="1600" b="1" spc="-10" dirty="0">
                <a:solidFill>
                  <a:srgbClr val="FFFFFF"/>
                </a:solidFill>
                <a:latin typeface="Arial"/>
                <a:cs typeface="Arial"/>
              </a:rPr>
              <a:t>kommunikation</a:t>
            </a:r>
            <a:endParaRPr sz="1600" dirty="0">
              <a:latin typeface="Arial"/>
              <a:cs typeface="Arial"/>
            </a:endParaRPr>
          </a:p>
          <a:p>
            <a:pPr marL="896619" marR="5080" indent="-340360">
              <a:lnSpc>
                <a:spcPct val="120000"/>
              </a:lnSpc>
              <a:spcBef>
                <a:spcPts val="355"/>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Målet</a:t>
            </a:r>
            <a:r>
              <a:rPr sz="1200" spc="-35" dirty="0">
                <a:solidFill>
                  <a:srgbClr val="FFFFFF"/>
                </a:solidFill>
                <a:latin typeface="Arial"/>
                <a:cs typeface="Arial"/>
              </a:rPr>
              <a:t> </a:t>
            </a:r>
            <a:r>
              <a:rPr sz="1200" dirty="0">
                <a:solidFill>
                  <a:srgbClr val="FFFFFF"/>
                </a:solidFill>
                <a:latin typeface="Arial"/>
                <a:cs typeface="Arial"/>
              </a:rPr>
              <a:t>med</a:t>
            </a:r>
            <a:r>
              <a:rPr sz="1200" spc="-30" dirty="0">
                <a:solidFill>
                  <a:srgbClr val="FFFFFF"/>
                </a:solidFill>
                <a:latin typeface="Arial"/>
                <a:cs typeface="Arial"/>
              </a:rPr>
              <a:t> </a:t>
            </a:r>
            <a:r>
              <a:rPr sz="1200" dirty="0">
                <a:solidFill>
                  <a:srgbClr val="FFFFFF"/>
                </a:solidFill>
                <a:latin typeface="Arial"/>
                <a:cs typeface="Arial"/>
              </a:rPr>
              <a:t>all</a:t>
            </a:r>
            <a:r>
              <a:rPr sz="1200" spc="-30" dirty="0">
                <a:solidFill>
                  <a:srgbClr val="FFFFFF"/>
                </a:solidFill>
                <a:latin typeface="Arial"/>
                <a:cs typeface="Arial"/>
              </a:rPr>
              <a:t> </a:t>
            </a:r>
            <a:r>
              <a:rPr sz="1200" dirty="0">
                <a:solidFill>
                  <a:srgbClr val="FFFFFF"/>
                </a:solidFill>
                <a:latin typeface="Arial"/>
                <a:cs typeface="Arial"/>
              </a:rPr>
              <a:t>kommunikation</a:t>
            </a:r>
            <a:r>
              <a:rPr sz="1200" spc="-40" dirty="0">
                <a:solidFill>
                  <a:srgbClr val="FFFFFF"/>
                </a:solidFill>
                <a:latin typeface="Arial"/>
                <a:cs typeface="Arial"/>
              </a:rPr>
              <a:t> </a:t>
            </a:r>
            <a:r>
              <a:rPr sz="1200" dirty="0">
                <a:solidFill>
                  <a:srgbClr val="FFFFFF"/>
                </a:solidFill>
                <a:latin typeface="Arial"/>
                <a:cs typeface="Arial"/>
              </a:rPr>
              <a:t>är</a:t>
            </a:r>
            <a:r>
              <a:rPr sz="1200" spc="-25" dirty="0">
                <a:solidFill>
                  <a:srgbClr val="FFFFFF"/>
                </a:solidFill>
                <a:latin typeface="Arial"/>
                <a:cs typeface="Arial"/>
              </a:rPr>
              <a:t> </a:t>
            </a:r>
            <a:r>
              <a:rPr sz="1200" dirty="0">
                <a:solidFill>
                  <a:srgbClr val="FFFFFF"/>
                </a:solidFill>
                <a:latin typeface="Arial"/>
                <a:cs typeface="Arial"/>
              </a:rPr>
              <a:t>att</a:t>
            </a:r>
            <a:r>
              <a:rPr sz="1200" spc="-10" dirty="0">
                <a:solidFill>
                  <a:srgbClr val="FFFFFF"/>
                </a:solidFill>
                <a:latin typeface="Arial"/>
                <a:cs typeface="Arial"/>
              </a:rPr>
              <a:t> </a:t>
            </a:r>
            <a:r>
              <a:rPr sz="1200" dirty="0">
                <a:solidFill>
                  <a:srgbClr val="FFFFFF"/>
                </a:solidFill>
                <a:latin typeface="Arial"/>
                <a:cs typeface="Arial"/>
              </a:rPr>
              <a:t>den</a:t>
            </a:r>
            <a:r>
              <a:rPr sz="1200" spc="-30" dirty="0">
                <a:solidFill>
                  <a:srgbClr val="FFFFFF"/>
                </a:solidFill>
                <a:latin typeface="Arial"/>
                <a:cs typeface="Arial"/>
              </a:rPr>
              <a:t> </a:t>
            </a:r>
            <a:r>
              <a:rPr sz="1200" dirty="0">
                <a:solidFill>
                  <a:srgbClr val="FFFFFF"/>
                </a:solidFill>
                <a:latin typeface="Arial"/>
                <a:cs typeface="Arial"/>
              </a:rPr>
              <a:t>ska</a:t>
            </a:r>
            <a:r>
              <a:rPr sz="1200" spc="-20" dirty="0">
                <a:solidFill>
                  <a:srgbClr val="FFFFFF"/>
                </a:solidFill>
                <a:latin typeface="Arial"/>
                <a:cs typeface="Arial"/>
              </a:rPr>
              <a:t> </a:t>
            </a:r>
            <a:r>
              <a:rPr sz="1200" dirty="0">
                <a:solidFill>
                  <a:srgbClr val="FFFFFF"/>
                </a:solidFill>
                <a:latin typeface="Arial"/>
                <a:cs typeface="Arial"/>
              </a:rPr>
              <a:t>vara</a:t>
            </a:r>
            <a:r>
              <a:rPr sz="1200" spc="-5" dirty="0">
                <a:solidFill>
                  <a:srgbClr val="FFFFFF"/>
                </a:solidFill>
                <a:latin typeface="Arial"/>
                <a:cs typeface="Arial"/>
              </a:rPr>
              <a:t> </a:t>
            </a:r>
            <a:r>
              <a:rPr sz="1200" dirty="0">
                <a:solidFill>
                  <a:srgbClr val="FFFFFF"/>
                </a:solidFill>
                <a:latin typeface="Arial"/>
                <a:cs typeface="Arial"/>
              </a:rPr>
              <a:t>relevant</a:t>
            </a:r>
            <a:r>
              <a:rPr sz="1200" spc="-30" dirty="0">
                <a:solidFill>
                  <a:srgbClr val="FFFFFF"/>
                </a:solidFill>
                <a:latin typeface="Arial"/>
                <a:cs typeface="Arial"/>
              </a:rPr>
              <a:t> </a:t>
            </a:r>
            <a:r>
              <a:rPr sz="1200" dirty="0">
                <a:solidFill>
                  <a:srgbClr val="FFFFFF"/>
                </a:solidFill>
                <a:latin typeface="Arial"/>
                <a:cs typeface="Arial"/>
              </a:rPr>
              <a:t>för</a:t>
            </a:r>
            <a:r>
              <a:rPr sz="1200" spc="-25" dirty="0">
                <a:solidFill>
                  <a:srgbClr val="FFFFFF"/>
                </a:solidFill>
                <a:latin typeface="Arial"/>
                <a:cs typeface="Arial"/>
              </a:rPr>
              <a:t> </a:t>
            </a:r>
            <a:r>
              <a:rPr sz="1200" dirty="0">
                <a:solidFill>
                  <a:srgbClr val="FFFFFF"/>
                </a:solidFill>
                <a:latin typeface="Arial"/>
                <a:cs typeface="Arial"/>
              </a:rPr>
              <a:t>målgruppen.</a:t>
            </a:r>
            <a:r>
              <a:rPr sz="1200" spc="-45" dirty="0">
                <a:solidFill>
                  <a:srgbClr val="FFFFFF"/>
                </a:solidFill>
                <a:latin typeface="Arial"/>
                <a:cs typeface="Arial"/>
              </a:rPr>
              <a:t> </a:t>
            </a:r>
            <a:r>
              <a:rPr sz="1200" dirty="0">
                <a:solidFill>
                  <a:srgbClr val="FFFFFF"/>
                </a:solidFill>
                <a:latin typeface="Arial"/>
                <a:cs typeface="Arial"/>
              </a:rPr>
              <a:t>För</a:t>
            </a:r>
            <a:r>
              <a:rPr sz="1200" spc="-15" dirty="0">
                <a:solidFill>
                  <a:srgbClr val="FFFFFF"/>
                </a:solidFill>
                <a:latin typeface="Arial"/>
                <a:cs typeface="Arial"/>
              </a:rPr>
              <a:t> </a:t>
            </a:r>
            <a:r>
              <a:rPr sz="1200" dirty="0">
                <a:solidFill>
                  <a:srgbClr val="FFFFFF"/>
                </a:solidFill>
                <a:latin typeface="Arial"/>
                <a:cs typeface="Arial"/>
              </a:rPr>
              <a:t>att</a:t>
            </a:r>
            <a:r>
              <a:rPr sz="1200" spc="-15" dirty="0">
                <a:solidFill>
                  <a:srgbClr val="FFFFFF"/>
                </a:solidFill>
                <a:latin typeface="Arial"/>
                <a:cs typeface="Arial"/>
              </a:rPr>
              <a:t> </a:t>
            </a:r>
            <a:r>
              <a:rPr sz="1200" dirty="0">
                <a:solidFill>
                  <a:srgbClr val="FFFFFF"/>
                </a:solidFill>
                <a:latin typeface="Arial"/>
                <a:cs typeface="Arial"/>
              </a:rPr>
              <a:t>åstadkomma</a:t>
            </a:r>
            <a:r>
              <a:rPr sz="1200" spc="-50" dirty="0">
                <a:solidFill>
                  <a:srgbClr val="FFFFFF"/>
                </a:solidFill>
                <a:latin typeface="Arial"/>
                <a:cs typeface="Arial"/>
              </a:rPr>
              <a:t> </a:t>
            </a:r>
            <a:r>
              <a:rPr sz="1200" dirty="0">
                <a:solidFill>
                  <a:srgbClr val="FFFFFF"/>
                </a:solidFill>
                <a:latin typeface="Arial"/>
                <a:cs typeface="Arial"/>
              </a:rPr>
              <a:t>detta</a:t>
            </a:r>
            <a:r>
              <a:rPr sz="1200" spc="-25" dirty="0">
                <a:solidFill>
                  <a:srgbClr val="FFFFFF"/>
                </a:solidFill>
                <a:latin typeface="Arial"/>
                <a:cs typeface="Arial"/>
              </a:rPr>
              <a:t> </a:t>
            </a:r>
            <a:r>
              <a:rPr sz="1200" dirty="0">
                <a:solidFill>
                  <a:srgbClr val="FFFFFF"/>
                </a:solidFill>
                <a:latin typeface="Arial"/>
                <a:cs typeface="Arial"/>
              </a:rPr>
              <a:t>krävs att</a:t>
            </a:r>
            <a:r>
              <a:rPr sz="1200" spc="-20" dirty="0">
                <a:solidFill>
                  <a:srgbClr val="FFFFFF"/>
                </a:solidFill>
                <a:latin typeface="Arial"/>
                <a:cs typeface="Arial"/>
              </a:rPr>
              <a:t> </a:t>
            </a:r>
            <a:r>
              <a:rPr sz="1200" dirty="0">
                <a:solidFill>
                  <a:srgbClr val="FFFFFF"/>
                </a:solidFill>
                <a:latin typeface="Arial"/>
                <a:cs typeface="Arial"/>
              </a:rPr>
              <a:t>budskapet</a:t>
            </a:r>
            <a:r>
              <a:rPr sz="1200" spc="-30" dirty="0">
                <a:solidFill>
                  <a:srgbClr val="FFFFFF"/>
                </a:solidFill>
                <a:latin typeface="Arial"/>
                <a:cs typeface="Arial"/>
              </a:rPr>
              <a:t> </a:t>
            </a:r>
            <a:r>
              <a:rPr sz="1200" dirty="0">
                <a:solidFill>
                  <a:srgbClr val="FFFFFF"/>
                </a:solidFill>
                <a:latin typeface="Arial"/>
                <a:cs typeface="Arial"/>
              </a:rPr>
              <a:t>och</a:t>
            </a:r>
            <a:r>
              <a:rPr sz="1200" spc="-30" dirty="0">
                <a:solidFill>
                  <a:srgbClr val="FFFFFF"/>
                </a:solidFill>
                <a:latin typeface="Arial"/>
                <a:cs typeface="Arial"/>
              </a:rPr>
              <a:t> </a:t>
            </a:r>
            <a:r>
              <a:rPr sz="1200" spc="-10" dirty="0">
                <a:solidFill>
                  <a:srgbClr val="FFFFFF"/>
                </a:solidFill>
                <a:latin typeface="Arial"/>
                <a:cs typeface="Arial"/>
              </a:rPr>
              <a:t>tidpunkten</a:t>
            </a:r>
            <a:r>
              <a:rPr sz="1200" spc="-45" dirty="0">
                <a:solidFill>
                  <a:srgbClr val="FFFFFF"/>
                </a:solidFill>
                <a:latin typeface="Arial"/>
                <a:cs typeface="Arial"/>
              </a:rPr>
              <a:t> </a:t>
            </a:r>
            <a:r>
              <a:rPr sz="1200" spc="-25" dirty="0">
                <a:solidFill>
                  <a:srgbClr val="FFFFFF"/>
                </a:solidFill>
                <a:latin typeface="Arial"/>
                <a:cs typeface="Arial"/>
              </a:rPr>
              <a:t>är </a:t>
            </a:r>
            <a:r>
              <a:rPr sz="1200" dirty="0">
                <a:solidFill>
                  <a:srgbClr val="FFFFFF"/>
                </a:solidFill>
                <a:latin typeface="Arial"/>
                <a:cs typeface="Arial"/>
              </a:rPr>
              <a:t>anpassad</a:t>
            </a:r>
            <a:r>
              <a:rPr sz="1200" spc="-40" dirty="0">
                <a:solidFill>
                  <a:srgbClr val="FFFFFF"/>
                </a:solidFill>
                <a:latin typeface="Arial"/>
                <a:cs typeface="Arial"/>
              </a:rPr>
              <a:t> </a:t>
            </a:r>
            <a:r>
              <a:rPr sz="1200" dirty="0">
                <a:solidFill>
                  <a:srgbClr val="FFFFFF"/>
                </a:solidFill>
                <a:latin typeface="Arial"/>
                <a:cs typeface="Arial"/>
              </a:rPr>
              <a:t>för</a:t>
            </a:r>
            <a:r>
              <a:rPr sz="1200" spc="-10" dirty="0">
                <a:solidFill>
                  <a:srgbClr val="FFFFFF"/>
                </a:solidFill>
                <a:latin typeface="Arial"/>
                <a:cs typeface="Arial"/>
              </a:rPr>
              <a:t> </a:t>
            </a:r>
            <a:r>
              <a:rPr sz="1200" dirty="0">
                <a:solidFill>
                  <a:srgbClr val="FFFFFF"/>
                </a:solidFill>
                <a:latin typeface="Arial"/>
                <a:cs typeface="Arial"/>
              </a:rPr>
              <a:t>mottagaren.</a:t>
            </a:r>
            <a:r>
              <a:rPr sz="1200" spc="-15" dirty="0">
                <a:solidFill>
                  <a:srgbClr val="FFFFFF"/>
                </a:solidFill>
                <a:latin typeface="Arial"/>
                <a:cs typeface="Arial"/>
              </a:rPr>
              <a:t> </a:t>
            </a:r>
            <a:r>
              <a:rPr sz="1200" dirty="0">
                <a:solidFill>
                  <a:srgbClr val="FFFFFF"/>
                </a:solidFill>
                <a:latin typeface="Arial"/>
                <a:cs typeface="Arial"/>
              </a:rPr>
              <a:t>Ett sätt</a:t>
            </a:r>
            <a:r>
              <a:rPr sz="1200" spc="-5" dirty="0">
                <a:solidFill>
                  <a:srgbClr val="FFFFFF"/>
                </a:solidFill>
                <a:latin typeface="Arial"/>
                <a:cs typeface="Arial"/>
              </a:rPr>
              <a:t> </a:t>
            </a:r>
            <a:r>
              <a:rPr sz="1200" dirty="0">
                <a:solidFill>
                  <a:srgbClr val="FFFFFF"/>
                </a:solidFill>
                <a:latin typeface="Arial"/>
                <a:cs typeface="Arial"/>
              </a:rPr>
              <a:t>att</a:t>
            </a:r>
            <a:r>
              <a:rPr sz="1200" spc="5" dirty="0">
                <a:solidFill>
                  <a:srgbClr val="FFFFFF"/>
                </a:solidFill>
                <a:latin typeface="Arial"/>
                <a:cs typeface="Arial"/>
              </a:rPr>
              <a:t> </a:t>
            </a:r>
            <a:r>
              <a:rPr sz="1200" dirty="0">
                <a:solidFill>
                  <a:srgbClr val="FFFFFF"/>
                </a:solidFill>
                <a:latin typeface="Arial"/>
                <a:cs typeface="Arial"/>
              </a:rPr>
              <a:t>åstadkomma</a:t>
            </a:r>
            <a:r>
              <a:rPr sz="1200" spc="-30" dirty="0">
                <a:solidFill>
                  <a:srgbClr val="FFFFFF"/>
                </a:solidFill>
                <a:latin typeface="Arial"/>
                <a:cs typeface="Arial"/>
              </a:rPr>
              <a:t> </a:t>
            </a:r>
            <a:r>
              <a:rPr sz="1200" dirty="0">
                <a:solidFill>
                  <a:srgbClr val="FFFFFF"/>
                </a:solidFill>
                <a:latin typeface="Arial"/>
                <a:cs typeface="Arial"/>
              </a:rPr>
              <a:t>detta</a:t>
            </a:r>
            <a:r>
              <a:rPr sz="1200" spc="-15" dirty="0">
                <a:solidFill>
                  <a:srgbClr val="FFFFFF"/>
                </a:solidFill>
                <a:latin typeface="Arial"/>
                <a:cs typeface="Arial"/>
              </a:rPr>
              <a:t> </a:t>
            </a:r>
            <a:r>
              <a:rPr sz="1200" dirty="0">
                <a:solidFill>
                  <a:srgbClr val="FFFFFF"/>
                </a:solidFill>
                <a:latin typeface="Arial"/>
                <a:cs typeface="Arial"/>
              </a:rPr>
              <a:t>är</a:t>
            </a:r>
            <a:r>
              <a:rPr sz="1200" spc="-10" dirty="0">
                <a:solidFill>
                  <a:srgbClr val="FFFFFF"/>
                </a:solidFill>
                <a:latin typeface="Arial"/>
                <a:cs typeface="Arial"/>
              </a:rPr>
              <a:t> </a:t>
            </a:r>
            <a:r>
              <a:rPr sz="1200" dirty="0">
                <a:solidFill>
                  <a:srgbClr val="FFFFFF"/>
                </a:solidFill>
                <a:latin typeface="Arial"/>
                <a:cs typeface="Arial"/>
              </a:rPr>
              <a:t>att förstå</a:t>
            </a:r>
            <a:r>
              <a:rPr sz="1200" spc="-10" dirty="0">
                <a:solidFill>
                  <a:srgbClr val="FFFFFF"/>
                </a:solidFill>
                <a:latin typeface="Arial"/>
                <a:cs typeface="Arial"/>
              </a:rPr>
              <a:t> </a:t>
            </a:r>
            <a:r>
              <a:rPr sz="1200" dirty="0">
                <a:solidFill>
                  <a:srgbClr val="FFFFFF"/>
                </a:solidFill>
                <a:latin typeface="Arial"/>
                <a:cs typeface="Arial"/>
              </a:rPr>
              <a:t>målgruppens</a:t>
            </a:r>
            <a:r>
              <a:rPr sz="1200" spc="-30" dirty="0">
                <a:solidFill>
                  <a:srgbClr val="FFFFFF"/>
                </a:solidFill>
                <a:latin typeface="Arial"/>
                <a:cs typeface="Arial"/>
              </a:rPr>
              <a:t> </a:t>
            </a:r>
            <a:r>
              <a:rPr sz="1200" dirty="0">
                <a:solidFill>
                  <a:srgbClr val="FFFFFF"/>
                </a:solidFill>
                <a:latin typeface="Arial"/>
                <a:cs typeface="Arial"/>
              </a:rPr>
              <a:t>beteende</a:t>
            </a:r>
            <a:r>
              <a:rPr sz="1200" spc="-40" dirty="0">
                <a:solidFill>
                  <a:srgbClr val="FFFFFF"/>
                </a:solidFill>
                <a:latin typeface="Arial"/>
                <a:cs typeface="Arial"/>
              </a:rPr>
              <a:t> </a:t>
            </a:r>
            <a:r>
              <a:rPr sz="1200" dirty="0">
                <a:solidFill>
                  <a:srgbClr val="FFFFFF"/>
                </a:solidFill>
                <a:latin typeface="Arial"/>
                <a:cs typeface="Arial"/>
              </a:rPr>
              <a:t>och var</a:t>
            </a:r>
            <a:r>
              <a:rPr sz="1200" spc="5" dirty="0">
                <a:solidFill>
                  <a:srgbClr val="FFFFFF"/>
                </a:solidFill>
                <a:latin typeface="Arial"/>
                <a:cs typeface="Arial"/>
              </a:rPr>
              <a:t> </a:t>
            </a:r>
            <a:r>
              <a:rPr sz="1200" dirty="0">
                <a:solidFill>
                  <a:srgbClr val="FFFFFF"/>
                </a:solidFill>
                <a:latin typeface="Arial"/>
                <a:cs typeface="Arial"/>
              </a:rPr>
              <a:t>målgruppen</a:t>
            </a:r>
            <a:r>
              <a:rPr sz="1200" spc="-40" dirty="0">
                <a:solidFill>
                  <a:srgbClr val="FFFFFF"/>
                </a:solidFill>
                <a:latin typeface="Arial"/>
                <a:cs typeface="Arial"/>
              </a:rPr>
              <a:t> </a:t>
            </a:r>
            <a:r>
              <a:rPr sz="1200" dirty="0">
                <a:solidFill>
                  <a:srgbClr val="FFFFFF"/>
                </a:solidFill>
                <a:latin typeface="Arial"/>
                <a:cs typeface="Arial"/>
              </a:rPr>
              <a:t>befinner</a:t>
            </a:r>
            <a:r>
              <a:rPr sz="1200" spc="-20" dirty="0">
                <a:solidFill>
                  <a:srgbClr val="FFFFFF"/>
                </a:solidFill>
                <a:latin typeface="Arial"/>
                <a:cs typeface="Arial"/>
              </a:rPr>
              <a:t> </a:t>
            </a:r>
            <a:r>
              <a:rPr sz="1200" dirty="0">
                <a:solidFill>
                  <a:srgbClr val="FFFFFF"/>
                </a:solidFill>
                <a:latin typeface="Arial"/>
                <a:cs typeface="Arial"/>
              </a:rPr>
              <a:t>sig i</a:t>
            </a:r>
            <a:r>
              <a:rPr sz="1200" spc="5" dirty="0">
                <a:solidFill>
                  <a:srgbClr val="FFFFFF"/>
                </a:solidFill>
                <a:latin typeface="Arial"/>
                <a:cs typeface="Arial"/>
              </a:rPr>
              <a:t> </a:t>
            </a:r>
            <a:r>
              <a:rPr sz="1200" spc="-10" dirty="0">
                <a:solidFill>
                  <a:srgbClr val="FFFFFF"/>
                </a:solidFill>
                <a:latin typeface="Arial"/>
                <a:cs typeface="Arial"/>
              </a:rPr>
              <a:t>”fanslivscykeln”. </a:t>
            </a:r>
            <a:r>
              <a:rPr sz="1200" dirty="0">
                <a:solidFill>
                  <a:srgbClr val="FFFFFF"/>
                </a:solidFill>
                <a:latin typeface="Arial"/>
                <a:cs typeface="Arial"/>
              </a:rPr>
              <a:t>Är</a:t>
            </a:r>
            <a:r>
              <a:rPr sz="1200" spc="-10" dirty="0">
                <a:solidFill>
                  <a:srgbClr val="FFFFFF"/>
                </a:solidFill>
                <a:latin typeface="Arial"/>
                <a:cs typeface="Arial"/>
              </a:rPr>
              <a:t> </a:t>
            </a:r>
            <a:r>
              <a:rPr sz="1200" dirty="0">
                <a:solidFill>
                  <a:srgbClr val="FFFFFF"/>
                </a:solidFill>
                <a:latin typeface="Arial"/>
                <a:cs typeface="Arial"/>
              </a:rPr>
              <a:t>det</a:t>
            </a:r>
            <a:r>
              <a:rPr sz="1200" spc="-10" dirty="0">
                <a:solidFill>
                  <a:srgbClr val="FFFFFF"/>
                </a:solidFill>
                <a:latin typeface="Arial"/>
                <a:cs typeface="Arial"/>
              </a:rPr>
              <a:t> </a:t>
            </a:r>
            <a:r>
              <a:rPr sz="1200" dirty="0">
                <a:solidFill>
                  <a:srgbClr val="FFFFFF"/>
                </a:solidFill>
                <a:latin typeface="Arial"/>
                <a:cs typeface="Arial"/>
              </a:rPr>
              <a:t>den</a:t>
            </a:r>
            <a:r>
              <a:rPr sz="1200" spc="-20" dirty="0">
                <a:solidFill>
                  <a:srgbClr val="FFFFFF"/>
                </a:solidFill>
                <a:latin typeface="Arial"/>
                <a:cs typeface="Arial"/>
              </a:rPr>
              <a:t> </a:t>
            </a:r>
            <a:r>
              <a:rPr sz="1200" dirty="0">
                <a:solidFill>
                  <a:srgbClr val="FFFFFF"/>
                </a:solidFill>
                <a:latin typeface="Arial"/>
                <a:cs typeface="Arial"/>
              </a:rPr>
              <a:t>första</a:t>
            </a:r>
            <a:r>
              <a:rPr sz="1200" spc="-15" dirty="0">
                <a:solidFill>
                  <a:srgbClr val="FFFFFF"/>
                </a:solidFill>
                <a:latin typeface="Arial"/>
                <a:cs typeface="Arial"/>
              </a:rPr>
              <a:t> </a:t>
            </a:r>
            <a:r>
              <a:rPr sz="1200" dirty="0">
                <a:solidFill>
                  <a:srgbClr val="FFFFFF"/>
                </a:solidFill>
                <a:latin typeface="Arial"/>
                <a:cs typeface="Arial"/>
              </a:rPr>
              <a:t>matchen</a:t>
            </a:r>
            <a:r>
              <a:rPr sz="1200" spc="-35" dirty="0">
                <a:solidFill>
                  <a:srgbClr val="FFFFFF"/>
                </a:solidFill>
                <a:latin typeface="Arial"/>
                <a:cs typeface="Arial"/>
              </a:rPr>
              <a:t> </a:t>
            </a:r>
            <a:r>
              <a:rPr sz="1200" dirty="0">
                <a:solidFill>
                  <a:srgbClr val="FFFFFF"/>
                </a:solidFill>
                <a:latin typeface="Arial"/>
                <a:cs typeface="Arial"/>
              </a:rPr>
              <a:t>gästen</a:t>
            </a:r>
            <a:r>
              <a:rPr sz="1200" spc="-20" dirty="0">
                <a:solidFill>
                  <a:srgbClr val="FFFFFF"/>
                </a:solidFill>
                <a:latin typeface="Arial"/>
                <a:cs typeface="Arial"/>
              </a:rPr>
              <a:t> </a:t>
            </a:r>
            <a:r>
              <a:rPr sz="1200" dirty="0">
                <a:solidFill>
                  <a:srgbClr val="FFFFFF"/>
                </a:solidFill>
                <a:latin typeface="Arial"/>
                <a:cs typeface="Arial"/>
              </a:rPr>
              <a:t>var</a:t>
            </a:r>
            <a:r>
              <a:rPr sz="1200" spc="5" dirty="0">
                <a:solidFill>
                  <a:srgbClr val="FFFFFF"/>
                </a:solidFill>
                <a:latin typeface="Arial"/>
                <a:cs typeface="Arial"/>
              </a:rPr>
              <a:t> </a:t>
            </a:r>
            <a:r>
              <a:rPr sz="1200" dirty="0">
                <a:solidFill>
                  <a:srgbClr val="FFFFFF"/>
                </a:solidFill>
                <a:latin typeface="Arial"/>
                <a:cs typeface="Arial"/>
              </a:rPr>
              <a:t>på?</a:t>
            </a:r>
            <a:r>
              <a:rPr sz="1200" spc="-20" dirty="0">
                <a:solidFill>
                  <a:srgbClr val="FFFFFF"/>
                </a:solidFill>
                <a:latin typeface="Arial"/>
                <a:cs typeface="Arial"/>
              </a:rPr>
              <a:t> </a:t>
            </a:r>
            <a:r>
              <a:rPr sz="1200" dirty="0">
                <a:solidFill>
                  <a:srgbClr val="FFFFFF"/>
                </a:solidFill>
                <a:latin typeface="Arial"/>
                <a:cs typeface="Arial"/>
              </a:rPr>
              <a:t>Eller</a:t>
            </a:r>
            <a:r>
              <a:rPr sz="1200" spc="-15" dirty="0">
                <a:solidFill>
                  <a:srgbClr val="FFFFFF"/>
                </a:solidFill>
                <a:latin typeface="Arial"/>
                <a:cs typeface="Arial"/>
              </a:rPr>
              <a:t> </a:t>
            </a:r>
            <a:r>
              <a:rPr sz="1200" dirty="0">
                <a:solidFill>
                  <a:srgbClr val="FFFFFF"/>
                </a:solidFill>
                <a:latin typeface="Arial"/>
                <a:cs typeface="Arial"/>
              </a:rPr>
              <a:t>är</a:t>
            </a:r>
            <a:r>
              <a:rPr sz="1200" spc="-10" dirty="0">
                <a:solidFill>
                  <a:srgbClr val="FFFFFF"/>
                </a:solidFill>
                <a:latin typeface="Arial"/>
                <a:cs typeface="Arial"/>
              </a:rPr>
              <a:t> </a:t>
            </a:r>
            <a:r>
              <a:rPr sz="1200" dirty="0">
                <a:solidFill>
                  <a:srgbClr val="FFFFFF"/>
                </a:solidFill>
                <a:latin typeface="Arial"/>
                <a:cs typeface="Arial"/>
              </a:rPr>
              <a:t>det</a:t>
            </a:r>
            <a:r>
              <a:rPr sz="1200" spc="-10" dirty="0">
                <a:solidFill>
                  <a:srgbClr val="FFFFFF"/>
                </a:solidFill>
                <a:latin typeface="Arial"/>
                <a:cs typeface="Arial"/>
              </a:rPr>
              <a:t> </a:t>
            </a:r>
            <a:r>
              <a:rPr sz="1200" dirty="0">
                <a:solidFill>
                  <a:srgbClr val="FFFFFF"/>
                </a:solidFill>
                <a:latin typeface="Arial"/>
                <a:cs typeface="Arial"/>
              </a:rPr>
              <a:t>den</a:t>
            </a:r>
            <a:r>
              <a:rPr sz="1200" spc="-20" dirty="0">
                <a:solidFill>
                  <a:srgbClr val="FFFFFF"/>
                </a:solidFill>
                <a:latin typeface="Arial"/>
                <a:cs typeface="Arial"/>
              </a:rPr>
              <a:t> </a:t>
            </a:r>
            <a:r>
              <a:rPr sz="1200" dirty="0">
                <a:solidFill>
                  <a:srgbClr val="FFFFFF"/>
                </a:solidFill>
                <a:latin typeface="Arial"/>
                <a:cs typeface="Arial"/>
              </a:rPr>
              <a:t>100:e</a:t>
            </a:r>
            <a:r>
              <a:rPr sz="1200" spc="-30" dirty="0">
                <a:solidFill>
                  <a:srgbClr val="FFFFFF"/>
                </a:solidFill>
                <a:latin typeface="Arial"/>
                <a:cs typeface="Arial"/>
              </a:rPr>
              <a:t> </a:t>
            </a:r>
            <a:r>
              <a:rPr sz="1200" dirty="0">
                <a:solidFill>
                  <a:srgbClr val="FFFFFF"/>
                </a:solidFill>
                <a:latin typeface="Arial"/>
                <a:cs typeface="Arial"/>
              </a:rPr>
              <a:t>matchen?</a:t>
            </a:r>
            <a:r>
              <a:rPr sz="1200" spc="-40" dirty="0">
                <a:solidFill>
                  <a:srgbClr val="FFFFFF"/>
                </a:solidFill>
                <a:latin typeface="Arial"/>
                <a:cs typeface="Arial"/>
              </a:rPr>
              <a:t> </a:t>
            </a:r>
            <a:r>
              <a:rPr sz="1200" dirty="0">
                <a:solidFill>
                  <a:srgbClr val="FFFFFF"/>
                </a:solidFill>
                <a:latin typeface="Arial"/>
                <a:cs typeface="Arial"/>
              </a:rPr>
              <a:t>Vem</a:t>
            </a:r>
            <a:r>
              <a:rPr sz="1200" spc="-10" dirty="0">
                <a:solidFill>
                  <a:srgbClr val="FFFFFF"/>
                </a:solidFill>
                <a:latin typeface="Arial"/>
                <a:cs typeface="Arial"/>
              </a:rPr>
              <a:t> </a:t>
            </a:r>
            <a:r>
              <a:rPr sz="1200" dirty="0">
                <a:solidFill>
                  <a:srgbClr val="FFFFFF"/>
                </a:solidFill>
                <a:latin typeface="Arial"/>
                <a:cs typeface="Arial"/>
              </a:rPr>
              <a:t>gick</a:t>
            </a:r>
            <a:r>
              <a:rPr sz="1200" spc="15" dirty="0">
                <a:solidFill>
                  <a:srgbClr val="FFFFFF"/>
                </a:solidFill>
                <a:latin typeface="Arial"/>
                <a:cs typeface="Arial"/>
              </a:rPr>
              <a:t> </a:t>
            </a:r>
            <a:r>
              <a:rPr sz="1200" dirty="0">
                <a:solidFill>
                  <a:srgbClr val="FFFFFF"/>
                </a:solidFill>
                <a:latin typeface="Arial"/>
                <a:cs typeface="Arial"/>
              </a:rPr>
              <a:t>gästen</a:t>
            </a:r>
            <a:r>
              <a:rPr sz="1200" spc="-20" dirty="0">
                <a:solidFill>
                  <a:srgbClr val="FFFFFF"/>
                </a:solidFill>
                <a:latin typeface="Arial"/>
                <a:cs typeface="Arial"/>
              </a:rPr>
              <a:t> </a:t>
            </a:r>
            <a:r>
              <a:rPr sz="1200" dirty="0">
                <a:solidFill>
                  <a:srgbClr val="FFFFFF"/>
                </a:solidFill>
                <a:latin typeface="Arial"/>
                <a:cs typeface="Arial"/>
              </a:rPr>
              <a:t>med?</a:t>
            </a:r>
            <a:r>
              <a:rPr sz="1200" spc="-30" dirty="0">
                <a:solidFill>
                  <a:srgbClr val="FFFFFF"/>
                </a:solidFill>
                <a:latin typeface="Arial"/>
                <a:cs typeface="Arial"/>
              </a:rPr>
              <a:t> </a:t>
            </a:r>
            <a:r>
              <a:rPr sz="1200" dirty="0">
                <a:solidFill>
                  <a:srgbClr val="FFFFFF"/>
                </a:solidFill>
                <a:latin typeface="Arial"/>
                <a:cs typeface="Arial"/>
              </a:rPr>
              <a:t>Åt</a:t>
            </a:r>
            <a:r>
              <a:rPr sz="1200" spc="5" dirty="0">
                <a:solidFill>
                  <a:srgbClr val="FFFFFF"/>
                </a:solidFill>
                <a:latin typeface="Arial"/>
                <a:cs typeface="Arial"/>
              </a:rPr>
              <a:t> </a:t>
            </a:r>
            <a:r>
              <a:rPr sz="1200" dirty="0">
                <a:solidFill>
                  <a:srgbClr val="FFFFFF"/>
                </a:solidFill>
                <a:latin typeface="Arial"/>
                <a:cs typeface="Arial"/>
              </a:rPr>
              <a:t>gästen</a:t>
            </a:r>
            <a:r>
              <a:rPr sz="1200" spc="-20" dirty="0">
                <a:solidFill>
                  <a:srgbClr val="FFFFFF"/>
                </a:solidFill>
                <a:latin typeface="Arial"/>
                <a:cs typeface="Arial"/>
              </a:rPr>
              <a:t> </a:t>
            </a:r>
            <a:r>
              <a:rPr sz="1200" dirty="0">
                <a:solidFill>
                  <a:srgbClr val="FFFFFF"/>
                </a:solidFill>
                <a:latin typeface="Arial"/>
                <a:cs typeface="Arial"/>
              </a:rPr>
              <a:t>någonting</a:t>
            </a:r>
            <a:r>
              <a:rPr sz="1200" spc="-40" dirty="0">
                <a:solidFill>
                  <a:srgbClr val="FFFFFF"/>
                </a:solidFill>
                <a:latin typeface="Arial"/>
                <a:cs typeface="Arial"/>
              </a:rPr>
              <a:t> </a:t>
            </a:r>
            <a:r>
              <a:rPr sz="1200" dirty="0">
                <a:solidFill>
                  <a:srgbClr val="FFFFFF"/>
                </a:solidFill>
                <a:latin typeface="Arial"/>
                <a:cs typeface="Arial"/>
              </a:rPr>
              <a:t>i arenan</a:t>
            </a:r>
            <a:r>
              <a:rPr sz="1200" spc="-30" dirty="0">
                <a:solidFill>
                  <a:srgbClr val="FFFFFF"/>
                </a:solidFill>
                <a:latin typeface="Arial"/>
                <a:cs typeface="Arial"/>
              </a:rPr>
              <a:t> </a:t>
            </a:r>
            <a:r>
              <a:rPr sz="1200" dirty="0">
                <a:solidFill>
                  <a:srgbClr val="FFFFFF"/>
                </a:solidFill>
                <a:latin typeface="Arial"/>
                <a:cs typeface="Arial"/>
              </a:rPr>
              <a:t>i</a:t>
            </a:r>
            <a:r>
              <a:rPr sz="1200" spc="-95" dirty="0">
                <a:solidFill>
                  <a:srgbClr val="FFFFFF"/>
                </a:solidFill>
                <a:latin typeface="Arial"/>
                <a:cs typeface="Arial"/>
              </a:rPr>
              <a:t> </a:t>
            </a:r>
            <a:r>
              <a:rPr sz="1200" spc="-10" dirty="0">
                <a:solidFill>
                  <a:srgbClr val="FFFFFF"/>
                </a:solidFill>
                <a:latin typeface="Arial"/>
                <a:cs typeface="Arial"/>
              </a:rPr>
              <a:t>samband </a:t>
            </a:r>
            <a:r>
              <a:rPr sz="1200" dirty="0">
                <a:solidFill>
                  <a:srgbClr val="FFFFFF"/>
                </a:solidFill>
                <a:latin typeface="Arial"/>
                <a:cs typeface="Arial"/>
              </a:rPr>
              <a:t>med</a:t>
            </a:r>
            <a:r>
              <a:rPr sz="1200" spc="-20" dirty="0">
                <a:solidFill>
                  <a:srgbClr val="FFFFFF"/>
                </a:solidFill>
                <a:latin typeface="Arial"/>
                <a:cs typeface="Arial"/>
              </a:rPr>
              <a:t> </a:t>
            </a:r>
            <a:r>
              <a:rPr sz="1200" dirty="0">
                <a:solidFill>
                  <a:srgbClr val="FFFFFF"/>
                </a:solidFill>
                <a:latin typeface="Arial"/>
                <a:cs typeface="Arial"/>
              </a:rPr>
              <a:t>matchen?</a:t>
            </a:r>
            <a:r>
              <a:rPr sz="1200" spc="-35" dirty="0">
                <a:solidFill>
                  <a:srgbClr val="FFFFFF"/>
                </a:solidFill>
                <a:latin typeface="Arial"/>
                <a:cs typeface="Arial"/>
              </a:rPr>
              <a:t> </a:t>
            </a:r>
            <a:r>
              <a:rPr sz="1200" dirty="0">
                <a:solidFill>
                  <a:srgbClr val="FFFFFF"/>
                </a:solidFill>
                <a:latin typeface="Arial"/>
                <a:cs typeface="Arial"/>
              </a:rPr>
              <a:t>Målet</a:t>
            </a:r>
            <a:r>
              <a:rPr sz="1200" spc="-5" dirty="0">
                <a:solidFill>
                  <a:srgbClr val="FFFFFF"/>
                </a:solidFill>
                <a:latin typeface="Arial"/>
                <a:cs typeface="Arial"/>
              </a:rPr>
              <a:t> </a:t>
            </a:r>
            <a:r>
              <a:rPr sz="1200" dirty="0">
                <a:solidFill>
                  <a:srgbClr val="FFFFFF"/>
                </a:solidFill>
                <a:latin typeface="Arial"/>
                <a:cs typeface="Arial"/>
              </a:rPr>
              <a:t>i framtiden</a:t>
            </a:r>
            <a:r>
              <a:rPr sz="1200" spc="-35" dirty="0">
                <a:solidFill>
                  <a:srgbClr val="FFFFFF"/>
                </a:solidFill>
                <a:latin typeface="Arial"/>
                <a:cs typeface="Arial"/>
              </a:rPr>
              <a:t> </a:t>
            </a:r>
            <a:r>
              <a:rPr sz="1200" dirty="0">
                <a:solidFill>
                  <a:srgbClr val="FFFFFF"/>
                </a:solidFill>
                <a:latin typeface="Arial"/>
                <a:cs typeface="Arial"/>
              </a:rPr>
              <a:t>är</a:t>
            </a:r>
            <a:r>
              <a:rPr sz="1200" spc="5" dirty="0">
                <a:solidFill>
                  <a:srgbClr val="FFFFFF"/>
                </a:solidFill>
                <a:latin typeface="Arial"/>
                <a:cs typeface="Arial"/>
              </a:rPr>
              <a:t> </a:t>
            </a:r>
            <a:r>
              <a:rPr sz="1200" dirty="0">
                <a:solidFill>
                  <a:srgbClr val="FFFFFF"/>
                </a:solidFill>
                <a:latin typeface="Arial"/>
                <a:cs typeface="Arial"/>
              </a:rPr>
              <a:t>att</a:t>
            </a:r>
            <a:r>
              <a:rPr sz="1200" spc="-5" dirty="0">
                <a:solidFill>
                  <a:srgbClr val="FFFFFF"/>
                </a:solidFill>
                <a:latin typeface="Arial"/>
                <a:cs typeface="Arial"/>
              </a:rPr>
              <a:t> </a:t>
            </a:r>
            <a:r>
              <a:rPr sz="1200" dirty="0">
                <a:solidFill>
                  <a:srgbClr val="FFFFFF"/>
                </a:solidFill>
                <a:latin typeface="Arial"/>
                <a:cs typeface="Arial"/>
              </a:rPr>
              <a:t>ha</a:t>
            </a:r>
            <a:r>
              <a:rPr sz="1200" spc="-5" dirty="0">
                <a:solidFill>
                  <a:srgbClr val="FFFFFF"/>
                </a:solidFill>
                <a:latin typeface="Arial"/>
                <a:cs typeface="Arial"/>
              </a:rPr>
              <a:t> </a:t>
            </a:r>
            <a:r>
              <a:rPr sz="1200" dirty="0">
                <a:solidFill>
                  <a:srgbClr val="FFFFFF"/>
                </a:solidFill>
                <a:latin typeface="Arial"/>
                <a:cs typeface="Arial"/>
              </a:rPr>
              <a:t>vetskap om</a:t>
            </a:r>
            <a:r>
              <a:rPr sz="1200" spc="-10" dirty="0">
                <a:solidFill>
                  <a:srgbClr val="FFFFFF"/>
                </a:solidFill>
                <a:latin typeface="Arial"/>
                <a:cs typeface="Arial"/>
              </a:rPr>
              <a:t> </a:t>
            </a:r>
            <a:r>
              <a:rPr sz="1200" dirty="0">
                <a:solidFill>
                  <a:srgbClr val="FFFFFF"/>
                </a:solidFill>
                <a:latin typeface="Arial"/>
                <a:cs typeface="Arial"/>
              </a:rPr>
              <a:t>dessa</a:t>
            </a:r>
            <a:r>
              <a:rPr sz="1200" spc="-15" dirty="0">
                <a:solidFill>
                  <a:srgbClr val="FFFFFF"/>
                </a:solidFill>
                <a:latin typeface="Arial"/>
                <a:cs typeface="Arial"/>
              </a:rPr>
              <a:t> </a:t>
            </a:r>
            <a:r>
              <a:rPr sz="1200" dirty="0">
                <a:solidFill>
                  <a:srgbClr val="FFFFFF"/>
                </a:solidFill>
                <a:latin typeface="Arial"/>
                <a:cs typeface="Arial"/>
              </a:rPr>
              <a:t>saker</a:t>
            </a:r>
            <a:r>
              <a:rPr sz="1200" spc="-15" dirty="0">
                <a:solidFill>
                  <a:srgbClr val="FFFFFF"/>
                </a:solidFill>
                <a:latin typeface="Arial"/>
                <a:cs typeface="Arial"/>
              </a:rPr>
              <a:t> </a:t>
            </a:r>
            <a:r>
              <a:rPr sz="1200" dirty="0">
                <a:solidFill>
                  <a:srgbClr val="FFFFFF"/>
                </a:solidFill>
                <a:latin typeface="Arial"/>
                <a:cs typeface="Arial"/>
              </a:rPr>
              <a:t>och utifrån</a:t>
            </a:r>
            <a:r>
              <a:rPr sz="1200" spc="-20" dirty="0">
                <a:solidFill>
                  <a:srgbClr val="FFFFFF"/>
                </a:solidFill>
                <a:latin typeface="Arial"/>
                <a:cs typeface="Arial"/>
              </a:rPr>
              <a:t> </a:t>
            </a:r>
            <a:r>
              <a:rPr sz="1200" dirty="0">
                <a:solidFill>
                  <a:srgbClr val="FFFFFF"/>
                </a:solidFill>
                <a:latin typeface="Arial"/>
                <a:cs typeface="Arial"/>
              </a:rPr>
              <a:t>denna</a:t>
            </a:r>
            <a:r>
              <a:rPr sz="1200" spc="-35" dirty="0">
                <a:solidFill>
                  <a:srgbClr val="FFFFFF"/>
                </a:solidFill>
                <a:latin typeface="Arial"/>
                <a:cs typeface="Arial"/>
              </a:rPr>
              <a:t> </a:t>
            </a:r>
            <a:r>
              <a:rPr sz="1200" dirty="0">
                <a:solidFill>
                  <a:srgbClr val="FFFFFF"/>
                </a:solidFill>
                <a:latin typeface="Arial"/>
                <a:cs typeface="Arial"/>
              </a:rPr>
              <a:t>information</a:t>
            </a:r>
            <a:r>
              <a:rPr sz="1200" spc="-40" dirty="0">
                <a:solidFill>
                  <a:srgbClr val="FFFFFF"/>
                </a:solidFill>
                <a:latin typeface="Arial"/>
                <a:cs typeface="Arial"/>
              </a:rPr>
              <a:t> </a:t>
            </a:r>
            <a:r>
              <a:rPr sz="1200" dirty="0">
                <a:solidFill>
                  <a:srgbClr val="FFFFFF"/>
                </a:solidFill>
                <a:latin typeface="Arial"/>
                <a:cs typeface="Arial"/>
              </a:rPr>
              <a:t>rikta</a:t>
            </a:r>
            <a:r>
              <a:rPr sz="1200" spc="10" dirty="0">
                <a:solidFill>
                  <a:srgbClr val="FFFFFF"/>
                </a:solidFill>
                <a:latin typeface="Arial"/>
                <a:cs typeface="Arial"/>
              </a:rPr>
              <a:t> </a:t>
            </a:r>
            <a:r>
              <a:rPr sz="1200" spc="-10" dirty="0">
                <a:solidFill>
                  <a:srgbClr val="FFFFFF"/>
                </a:solidFill>
                <a:latin typeface="Arial"/>
                <a:cs typeface="Arial"/>
              </a:rPr>
              <a:t>kommunikationen.</a:t>
            </a:r>
            <a:endParaRPr sz="1200" dirty="0">
              <a:latin typeface="Arial"/>
              <a:cs typeface="Arial"/>
            </a:endParaRPr>
          </a:p>
          <a:p>
            <a:pPr marL="469900">
              <a:lnSpc>
                <a:spcPct val="100000"/>
              </a:lnSpc>
              <a:spcBef>
                <a:spcPts val="575"/>
              </a:spcBef>
            </a:pPr>
            <a:r>
              <a:rPr sz="1200" dirty="0">
                <a:solidFill>
                  <a:srgbClr val="FFFFFF"/>
                </a:solidFill>
                <a:latin typeface="Calibri"/>
                <a:cs typeface="Calibri"/>
              </a:rPr>
              <a:t>‒</a:t>
            </a:r>
            <a:r>
              <a:rPr sz="1200" spc="130" dirty="0">
                <a:solidFill>
                  <a:srgbClr val="FFFFFF"/>
                </a:solidFill>
                <a:latin typeface="Calibri"/>
                <a:cs typeface="Calibri"/>
              </a:rPr>
              <a:t>  </a:t>
            </a:r>
            <a:r>
              <a:rPr sz="1200" dirty="0">
                <a:solidFill>
                  <a:srgbClr val="FFFFFF"/>
                </a:solidFill>
                <a:latin typeface="Arial"/>
                <a:cs typeface="Arial"/>
              </a:rPr>
              <a:t>Utifrån</a:t>
            </a:r>
            <a:r>
              <a:rPr sz="1200" spc="-20" dirty="0">
                <a:solidFill>
                  <a:srgbClr val="FFFFFF"/>
                </a:solidFill>
                <a:latin typeface="Arial"/>
                <a:cs typeface="Arial"/>
              </a:rPr>
              <a:t> </a:t>
            </a:r>
            <a:r>
              <a:rPr sz="1200" dirty="0">
                <a:solidFill>
                  <a:srgbClr val="FFFFFF"/>
                </a:solidFill>
                <a:latin typeface="Arial"/>
                <a:cs typeface="Arial"/>
              </a:rPr>
              <a:t>målgruppens</a:t>
            </a:r>
            <a:r>
              <a:rPr sz="1200" spc="-35" dirty="0">
                <a:solidFill>
                  <a:srgbClr val="FFFFFF"/>
                </a:solidFill>
                <a:latin typeface="Arial"/>
                <a:cs typeface="Arial"/>
              </a:rPr>
              <a:t> </a:t>
            </a:r>
            <a:r>
              <a:rPr sz="1200" dirty="0">
                <a:solidFill>
                  <a:srgbClr val="FFFFFF"/>
                </a:solidFill>
                <a:latin typeface="Arial"/>
                <a:cs typeface="Arial"/>
              </a:rPr>
              <a:t>beteende</a:t>
            </a:r>
            <a:r>
              <a:rPr sz="1200" spc="-30" dirty="0">
                <a:solidFill>
                  <a:srgbClr val="FFFFFF"/>
                </a:solidFill>
                <a:latin typeface="Arial"/>
                <a:cs typeface="Arial"/>
              </a:rPr>
              <a:t> </a:t>
            </a:r>
            <a:r>
              <a:rPr sz="1200" dirty="0">
                <a:solidFill>
                  <a:srgbClr val="FFFFFF"/>
                </a:solidFill>
                <a:latin typeface="Arial"/>
                <a:cs typeface="Arial"/>
              </a:rPr>
              <a:t>skräddarsys</a:t>
            </a:r>
            <a:r>
              <a:rPr sz="1200" spc="-30" dirty="0">
                <a:solidFill>
                  <a:srgbClr val="FFFFFF"/>
                </a:solidFill>
                <a:latin typeface="Arial"/>
                <a:cs typeface="Arial"/>
              </a:rPr>
              <a:t> </a:t>
            </a:r>
            <a:r>
              <a:rPr sz="1200" spc="-10" dirty="0">
                <a:solidFill>
                  <a:srgbClr val="FFFFFF"/>
                </a:solidFill>
                <a:latin typeface="Arial"/>
                <a:cs typeface="Arial"/>
              </a:rPr>
              <a:t>kommunikationen.</a:t>
            </a:r>
            <a:r>
              <a:rPr sz="1200" spc="-35" dirty="0">
                <a:solidFill>
                  <a:srgbClr val="FFFFFF"/>
                </a:solidFill>
                <a:latin typeface="Arial"/>
                <a:cs typeface="Arial"/>
              </a:rPr>
              <a:t> </a:t>
            </a:r>
            <a:r>
              <a:rPr sz="1200" dirty="0">
                <a:solidFill>
                  <a:srgbClr val="FFFFFF"/>
                </a:solidFill>
                <a:latin typeface="Arial"/>
                <a:cs typeface="Arial"/>
              </a:rPr>
              <a:t>Exempel</a:t>
            </a:r>
            <a:r>
              <a:rPr sz="1200" spc="-45" dirty="0">
                <a:solidFill>
                  <a:srgbClr val="FFFFFF"/>
                </a:solidFill>
                <a:latin typeface="Arial"/>
                <a:cs typeface="Arial"/>
              </a:rPr>
              <a:t> </a:t>
            </a:r>
            <a:r>
              <a:rPr sz="1200" dirty="0">
                <a:solidFill>
                  <a:srgbClr val="FFFFFF"/>
                </a:solidFill>
                <a:latin typeface="Arial"/>
                <a:cs typeface="Arial"/>
              </a:rPr>
              <a:t>på</a:t>
            </a:r>
            <a:r>
              <a:rPr sz="1200" spc="-10" dirty="0">
                <a:solidFill>
                  <a:srgbClr val="FFFFFF"/>
                </a:solidFill>
                <a:latin typeface="Arial"/>
                <a:cs typeface="Arial"/>
              </a:rPr>
              <a:t> innehåll:</a:t>
            </a:r>
            <a:endParaRPr sz="1200" dirty="0">
              <a:latin typeface="Arial"/>
              <a:cs typeface="Arial"/>
            </a:endParaRPr>
          </a:p>
          <a:p>
            <a:pPr marL="927100">
              <a:lnSpc>
                <a:spcPct val="100000"/>
              </a:lnSpc>
              <a:spcBef>
                <a:spcPts val="575"/>
              </a:spcBef>
            </a:pPr>
            <a:r>
              <a:rPr sz="1200" dirty="0">
                <a:solidFill>
                  <a:srgbClr val="FFFFFF"/>
                </a:solidFill>
                <a:latin typeface="Calibri"/>
                <a:cs typeface="Calibri"/>
              </a:rPr>
              <a:t>‒</a:t>
            </a:r>
            <a:r>
              <a:rPr sz="1200" spc="125" dirty="0">
                <a:solidFill>
                  <a:srgbClr val="FFFFFF"/>
                </a:solidFill>
                <a:latin typeface="Calibri"/>
                <a:cs typeface="Calibri"/>
              </a:rPr>
              <a:t>  </a:t>
            </a:r>
            <a:r>
              <a:rPr sz="1200" dirty="0">
                <a:solidFill>
                  <a:srgbClr val="FFFFFF"/>
                </a:solidFill>
                <a:latin typeface="Arial"/>
                <a:cs typeface="Arial"/>
              </a:rPr>
              <a:t>Första</a:t>
            </a:r>
            <a:r>
              <a:rPr sz="1200" spc="-15" dirty="0">
                <a:solidFill>
                  <a:srgbClr val="FFFFFF"/>
                </a:solidFill>
                <a:latin typeface="Arial"/>
                <a:cs typeface="Arial"/>
              </a:rPr>
              <a:t> </a:t>
            </a:r>
            <a:r>
              <a:rPr sz="1200" dirty="0">
                <a:solidFill>
                  <a:srgbClr val="FFFFFF"/>
                </a:solidFill>
                <a:latin typeface="Arial"/>
                <a:cs typeface="Arial"/>
              </a:rPr>
              <a:t>matchen?</a:t>
            </a:r>
            <a:r>
              <a:rPr sz="1200" spc="-50" dirty="0">
                <a:solidFill>
                  <a:srgbClr val="FFFFFF"/>
                </a:solidFill>
                <a:latin typeface="Arial"/>
                <a:cs typeface="Arial"/>
              </a:rPr>
              <a:t> </a:t>
            </a:r>
            <a:r>
              <a:rPr sz="1200" dirty="0">
                <a:solidFill>
                  <a:srgbClr val="FFFFFF"/>
                </a:solidFill>
                <a:latin typeface="Arial"/>
                <a:cs typeface="Arial"/>
              </a:rPr>
              <a:t>Erbjudande</a:t>
            </a:r>
            <a:r>
              <a:rPr sz="1200" spc="-15" dirty="0">
                <a:solidFill>
                  <a:srgbClr val="FFFFFF"/>
                </a:solidFill>
                <a:latin typeface="Arial"/>
                <a:cs typeface="Arial"/>
              </a:rPr>
              <a:t> </a:t>
            </a:r>
            <a:r>
              <a:rPr sz="1200" dirty="0">
                <a:solidFill>
                  <a:srgbClr val="FFFFFF"/>
                </a:solidFill>
                <a:latin typeface="Arial"/>
                <a:cs typeface="Arial"/>
              </a:rPr>
              <a:t>om</a:t>
            </a:r>
            <a:r>
              <a:rPr sz="1200" spc="-50" dirty="0">
                <a:solidFill>
                  <a:srgbClr val="FFFFFF"/>
                </a:solidFill>
                <a:latin typeface="Arial"/>
                <a:cs typeface="Arial"/>
              </a:rPr>
              <a:t> </a:t>
            </a:r>
            <a:r>
              <a:rPr sz="1200" dirty="0">
                <a:solidFill>
                  <a:srgbClr val="FFFFFF"/>
                </a:solidFill>
                <a:latin typeface="Arial"/>
                <a:cs typeface="Arial"/>
              </a:rPr>
              <a:t>att</a:t>
            </a:r>
            <a:r>
              <a:rPr sz="1200" spc="-5" dirty="0">
                <a:solidFill>
                  <a:srgbClr val="FFFFFF"/>
                </a:solidFill>
                <a:latin typeface="Arial"/>
                <a:cs typeface="Arial"/>
              </a:rPr>
              <a:t> </a:t>
            </a:r>
            <a:r>
              <a:rPr sz="1200" dirty="0">
                <a:solidFill>
                  <a:srgbClr val="FFFFFF"/>
                </a:solidFill>
                <a:latin typeface="Arial"/>
                <a:cs typeface="Arial"/>
              </a:rPr>
              <a:t>gå</a:t>
            </a:r>
            <a:r>
              <a:rPr sz="1200" spc="-15" dirty="0">
                <a:solidFill>
                  <a:srgbClr val="FFFFFF"/>
                </a:solidFill>
                <a:latin typeface="Arial"/>
                <a:cs typeface="Arial"/>
              </a:rPr>
              <a:t> </a:t>
            </a:r>
            <a:r>
              <a:rPr sz="1200" dirty="0">
                <a:solidFill>
                  <a:srgbClr val="FFFFFF"/>
                </a:solidFill>
                <a:latin typeface="Arial"/>
                <a:cs typeface="Arial"/>
              </a:rPr>
              <a:t>på</a:t>
            </a:r>
            <a:r>
              <a:rPr sz="1200" spc="-20" dirty="0">
                <a:solidFill>
                  <a:srgbClr val="FFFFFF"/>
                </a:solidFill>
                <a:latin typeface="Arial"/>
                <a:cs typeface="Arial"/>
              </a:rPr>
              <a:t> </a:t>
            </a:r>
            <a:r>
              <a:rPr sz="1200" dirty="0">
                <a:solidFill>
                  <a:srgbClr val="FFFFFF"/>
                </a:solidFill>
                <a:latin typeface="Arial"/>
                <a:cs typeface="Arial"/>
              </a:rPr>
              <a:t>nästa</a:t>
            </a:r>
            <a:r>
              <a:rPr sz="1200" spc="-25" dirty="0">
                <a:solidFill>
                  <a:srgbClr val="FFFFFF"/>
                </a:solidFill>
                <a:latin typeface="Arial"/>
                <a:cs typeface="Arial"/>
              </a:rPr>
              <a:t> </a:t>
            </a:r>
            <a:r>
              <a:rPr sz="1200" spc="-10" dirty="0">
                <a:solidFill>
                  <a:srgbClr val="FFFFFF"/>
                </a:solidFill>
                <a:latin typeface="Arial"/>
                <a:cs typeface="Arial"/>
              </a:rPr>
              <a:t>match.</a:t>
            </a:r>
            <a:endParaRPr sz="1200" dirty="0">
              <a:latin typeface="Arial"/>
              <a:cs typeface="Arial"/>
            </a:endParaRPr>
          </a:p>
          <a:p>
            <a:pPr marL="927100">
              <a:lnSpc>
                <a:spcPct val="100000"/>
              </a:lnSpc>
              <a:spcBef>
                <a:spcPts val="580"/>
              </a:spcBef>
            </a:pPr>
            <a:r>
              <a:rPr sz="1200" dirty="0">
                <a:solidFill>
                  <a:srgbClr val="FFFFFF"/>
                </a:solidFill>
                <a:latin typeface="Calibri"/>
                <a:cs typeface="Calibri"/>
              </a:rPr>
              <a:t>‒</a:t>
            </a:r>
            <a:r>
              <a:rPr sz="1200" spc="125" dirty="0">
                <a:solidFill>
                  <a:srgbClr val="FFFFFF"/>
                </a:solidFill>
                <a:latin typeface="Calibri"/>
                <a:cs typeface="Calibri"/>
              </a:rPr>
              <a:t>  </a:t>
            </a:r>
            <a:r>
              <a:rPr sz="1200" dirty="0">
                <a:solidFill>
                  <a:srgbClr val="FFFFFF"/>
                </a:solidFill>
                <a:latin typeface="Arial"/>
                <a:cs typeface="Arial"/>
              </a:rPr>
              <a:t>Sett</a:t>
            </a:r>
            <a:r>
              <a:rPr sz="1200" spc="-20" dirty="0">
                <a:solidFill>
                  <a:srgbClr val="FFFFFF"/>
                </a:solidFill>
                <a:latin typeface="Arial"/>
                <a:cs typeface="Arial"/>
              </a:rPr>
              <a:t> </a:t>
            </a:r>
            <a:r>
              <a:rPr sz="1200" dirty="0">
                <a:solidFill>
                  <a:srgbClr val="FFFFFF"/>
                </a:solidFill>
                <a:latin typeface="Arial"/>
                <a:cs typeface="Arial"/>
              </a:rPr>
              <a:t>5</a:t>
            </a:r>
            <a:r>
              <a:rPr sz="1200" spc="-10" dirty="0">
                <a:solidFill>
                  <a:srgbClr val="FFFFFF"/>
                </a:solidFill>
                <a:latin typeface="Arial"/>
                <a:cs typeface="Arial"/>
              </a:rPr>
              <a:t> </a:t>
            </a:r>
            <a:r>
              <a:rPr sz="1200" dirty="0">
                <a:solidFill>
                  <a:srgbClr val="FFFFFF"/>
                </a:solidFill>
                <a:latin typeface="Arial"/>
                <a:cs typeface="Arial"/>
              </a:rPr>
              <a:t>första</a:t>
            </a:r>
            <a:r>
              <a:rPr sz="1200" spc="-30" dirty="0">
                <a:solidFill>
                  <a:srgbClr val="FFFFFF"/>
                </a:solidFill>
                <a:latin typeface="Arial"/>
                <a:cs typeface="Arial"/>
              </a:rPr>
              <a:t> </a:t>
            </a:r>
            <a:r>
              <a:rPr sz="1200" dirty="0">
                <a:solidFill>
                  <a:srgbClr val="FFFFFF"/>
                </a:solidFill>
                <a:latin typeface="Arial"/>
                <a:cs typeface="Arial"/>
              </a:rPr>
              <a:t>matcherna</a:t>
            </a:r>
            <a:r>
              <a:rPr sz="1200" spc="-40" dirty="0">
                <a:solidFill>
                  <a:srgbClr val="FFFFFF"/>
                </a:solidFill>
                <a:latin typeface="Arial"/>
                <a:cs typeface="Arial"/>
              </a:rPr>
              <a:t> </a:t>
            </a:r>
            <a:r>
              <a:rPr sz="1200" dirty="0">
                <a:solidFill>
                  <a:srgbClr val="FFFFFF"/>
                </a:solidFill>
                <a:latin typeface="Arial"/>
                <a:cs typeface="Arial"/>
              </a:rPr>
              <a:t>denna</a:t>
            </a:r>
            <a:r>
              <a:rPr sz="1200" spc="-50" dirty="0">
                <a:solidFill>
                  <a:srgbClr val="FFFFFF"/>
                </a:solidFill>
                <a:latin typeface="Arial"/>
                <a:cs typeface="Arial"/>
              </a:rPr>
              <a:t> </a:t>
            </a:r>
            <a:r>
              <a:rPr sz="1200" dirty="0">
                <a:solidFill>
                  <a:srgbClr val="FFFFFF"/>
                </a:solidFill>
                <a:latin typeface="Arial"/>
                <a:cs typeface="Arial"/>
              </a:rPr>
              <a:t>säsong?</a:t>
            </a:r>
            <a:r>
              <a:rPr sz="1200" spc="-40" dirty="0">
                <a:solidFill>
                  <a:srgbClr val="FFFFFF"/>
                </a:solidFill>
                <a:latin typeface="Arial"/>
                <a:cs typeface="Arial"/>
              </a:rPr>
              <a:t> </a:t>
            </a:r>
            <a:r>
              <a:rPr sz="1200" dirty="0">
                <a:solidFill>
                  <a:srgbClr val="FFFFFF"/>
                </a:solidFill>
                <a:latin typeface="Arial"/>
                <a:cs typeface="Arial"/>
              </a:rPr>
              <a:t>Erbjudande</a:t>
            </a:r>
            <a:r>
              <a:rPr sz="1200" spc="-55" dirty="0">
                <a:solidFill>
                  <a:srgbClr val="FFFFFF"/>
                </a:solidFill>
                <a:latin typeface="Arial"/>
                <a:cs typeface="Arial"/>
              </a:rPr>
              <a:t> </a:t>
            </a:r>
            <a:r>
              <a:rPr sz="1200" dirty="0">
                <a:solidFill>
                  <a:srgbClr val="FFFFFF"/>
                </a:solidFill>
                <a:latin typeface="Arial"/>
                <a:cs typeface="Arial"/>
              </a:rPr>
              <a:t>om</a:t>
            </a:r>
            <a:r>
              <a:rPr sz="1200" spc="-15" dirty="0">
                <a:solidFill>
                  <a:srgbClr val="FFFFFF"/>
                </a:solidFill>
                <a:latin typeface="Arial"/>
                <a:cs typeface="Arial"/>
              </a:rPr>
              <a:t> </a:t>
            </a:r>
            <a:r>
              <a:rPr sz="1200" dirty="0">
                <a:solidFill>
                  <a:srgbClr val="FFFFFF"/>
                </a:solidFill>
                <a:latin typeface="Arial"/>
                <a:cs typeface="Arial"/>
              </a:rPr>
              <a:t>halvt</a:t>
            </a:r>
            <a:r>
              <a:rPr sz="1200" spc="-5" dirty="0">
                <a:solidFill>
                  <a:srgbClr val="FFFFFF"/>
                </a:solidFill>
                <a:latin typeface="Arial"/>
                <a:cs typeface="Arial"/>
              </a:rPr>
              <a:t> </a:t>
            </a:r>
            <a:r>
              <a:rPr sz="1200" spc="-10" dirty="0">
                <a:solidFill>
                  <a:srgbClr val="FFFFFF"/>
                </a:solidFill>
                <a:latin typeface="Arial"/>
                <a:cs typeface="Arial"/>
              </a:rPr>
              <a:t>säsongskort.</a:t>
            </a:r>
            <a:endParaRPr sz="1200" dirty="0">
              <a:latin typeface="Arial"/>
              <a:cs typeface="Arial"/>
            </a:endParaRPr>
          </a:p>
          <a:p>
            <a:pPr marL="927100">
              <a:lnSpc>
                <a:spcPct val="100000"/>
              </a:lnSpc>
              <a:spcBef>
                <a:spcPts val="575"/>
              </a:spcBef>
            </a:pPr>
            <a:r>
              <a:rPr sz="1200" dirty="0">
                <a:solidFill>
                  <a:srgbClr val="FFFFFF"/>
                </a:solidFill>
                <a:latin typeface="Calibri"/>
                <a:cs typeface="Calibri"/>
              </a:rPr>
              <a:t>‒</a:t>
            </a:r>
            <a:r>
              <a:rPr sz="1200" spc="140" dirty="0">
                <a:solidFill>
                  <a:srgbClr val="FFFFFF"/>
                </a:solidFill>
                <a:latin typeface="Calibri"/>
                <a:cs typeface="Calibri"/>
              </a:rPr>
              <a:t>  </a:t>
            </a:r>
            <a:r>
              <a:rPr sz="1200" spc="-10" dirty="0">
                <a:solidFill>
                  <a:srgbClr val="FFFFFF"/>
                </a:solidFill>
                <a:latin typeface="Arial"/>
                <a:cs typeface="Arial"/>
              </a:rPr>
              <a:t>Säsongskort?</a:t>
            </a:r>
            <a:r>
              <a:rPr sz="1200" spc="-35" dirty="0">
                <a:solidFill>
                  <a:srgbClr val="FFFFFF"/>
                </a:solidFill>
                <a:latin typeface="Arial"/>
                <a:cs typeface="Arial"/>
              </a:rPr>
              <a:t> </a:t>
            </a:r>
            <a:r>
              <a:rPr sz="1200" dirty="0">
                <a:solidFill>
                  <a:srgbClr val="FFFFFF"/>
                </a:solidFill>
                <a:latin typeface="Arial"/>
                <a:cs typeface="Arial"/>
              </a:rPr>
              <a:t>Erbjudande</a:t>
            </a:r>
            <a:r>
              <a:rPr sz="1200" spc="-40" dirty="0">
                <a:solidFill>
                  <a:srgbClr val="FFFFFF"/>
                </a:solidFill>
                <a:latin typeface="Arial"/>
                <a:cs typeface="Arial"/>
              </a:rPr>
              <a:t> </a:t>
            </a:r>
            <a:r>
              <a:rPr sz="1200" dirty="0">
                <a:solidFill>
                  <a:srgbClr val="FFFFFF"/>
                </a:solidFill>
                <a:latin typeface="Arial"/>
                <a:cs typeface="Arial"/>
              </a:rPr>
              <a:t>om</a:t>
            </a:r>
            <a:r>
              <a:rPr sz="1200" spc="5" dirty="0">
                <a:solidFill>
                  <a:srgbClr val="FFFFFF"/>
                </a:solidFill>
                <a:latin typeface="Arial"/>
                <a:cs typeface="Arial"/>
              </a:rPr>
              <a:t> </a:t>
            </a:r>
            <a:r>
              <a:rPr sz="1200" dirty="0">
                <a:solidFill>
                  <a:srgbClr val="FFFFFF"/>
                </a:solidFill>
                <a:latin typeface="Arial"/>
                <a:cs typeface="Arial"/>
              </a:rPr>
              <a:t>att</a:t>
            </a:r>
            <a:r>
              <a:rPr sz="1200" spc="-5" dirty="0">
                <a:solidFill>
                  <a:srgbClr val="FFFFFF"/>
                </a:solidFill>
                <a:latin typeface="Arial"/>
                <a:cs typeface="Arial"/>
              </a:rPr>
              <a:t> </a:t>
            </a:r>
            <a:r>
              <a:rPr sz="1200" dirty="0">
                <a:solidFill>
                  <a:srgbClr val="FFFFFF"/>
                </a:solidFill>
                <a:latin typeface="Arial"/>
                <a:cs typeface="Arial"/>
              </a:rPr>
              <a:t>ta</a:t>
            </a:r>
            <a:r>
              <a:rPr sz="1200" spc="10" dirty="0">
                <a:solidFill>
                  <a:srgbClr val="FFFFFF"/>
                </a:solidFill>
                <a:latin typeface="Arial"/>
                <a:cs typeface="Arial"/>
              </a:rPr>
              <a:t> </a:t>
            </a:r>
            <a:r>
              <a:rPr sz="1200" dirty="0">
                <a:solidFill>
                  <a:srgbClr val="FFFFFF"/>
                </a:solidFill>
                <a:latin typeface="Arial"/>
                <a:cs typeface="Arial"/>
              </a:rPr>
              <a:t>med</a:t>
            </a:r>
            <a:r>
              <a:rPr sz="1200" spc="-15" dirty="0">
                <a:solidFill>
                  <a:srgbClr val="FFFFFF"/>
                </a:solidFill>
                <a:latin typeface="Arial"/>
                <a:cs typeface="Arial"/>
              </a:rPr>
              <a:t> </a:t>
            </a:r>
            <a:r>
              <a:rPr sz="1200" dirty="0">
                <a:solidFill>
                  <a:srgbClr val="FFFFFF"/>
                </a:solidFill>
                <a:latin typeface="Arial"/>
                <a:cs typeface="Arial"/>
              </a:rPr>
              <a:t>en</a:t>
            </a:r>
            <a:r>
              <a:rPr sz="1200" spc="-15" dirty="0">
                <a:solidFill>
                  <a:srgbClr val="FFFFFF"/>
                </a:solidFill>
                <a:latin typeface="Arial"/>
                <a:cs typeface="Arial"/>
              </a:rPr>
              <a:t> </a:t>
            </a:r>
            <a:r>
              <a:rPr sz="1200" spc="-10" dirty="0">
                <a:solidFill>
                  <a:srgbClr val="FFFFFF"/>
                </a:solidFill>
                <a:latin typeface="Arial"/>
                <a:cs typeface="Arial"/>
              </a:rPr>
              <a:t>kompis.</a:t>
            </a:r>
            <a:endParaRPr sz="1200" dirty="0">
              <a:latin typeface="Arial"/>
              <a:cs typeface="Arial"/>
            </a:endParaRPr>
          </a:p>
          <a:p>
            <a:pPr marL="469900">
              <a:lnSpc>
                <a:spcPct val="100000"/>
              </a:lnSpc>
              <a:spcBef>
                <a:spcPts val="575"/>
              </a:spcBef>
            </a:pPr>
            <a:r>
              <a:rPr sz="1200" dirty="0">
                <a:solidFill>
                  <a:srgbClr val="FFFFFF"/>
                </a:solidFill>
                <a:latin typeface="Calibri"/>
                <a:cs typeface="Calibri"/>
              </a:rPr>
              <a:t>‒</a:t>
            </a:r>
            <a:r>
              <a:rPr sz="1200" spc="120" dirty="0">
                <a:solidFill>
                  <a:srgbClr val="FFFFFF"/>
                </a:solidFill>
                <a:latin typeface="Calibri"/>
                <a:cs typeface="Calibri"/>
              </a:rPr>
              <a:t>  </a:t>
            </a:r>
            <a:r>
              <a:rPr sz="1200" b="1" i="1" dirty="0">
                <a:solidFill>
                  <a:srgbClr val="FFFFFF"/>
                </a:solidFill>
                <a:latin typeface="Arial"/>
                <a:cs typeface="Arial"/>
              </a:rPr>
              <a:t>Aktivitet:</a:t>
            </a:r>
            <a:r>
              <a:rPr sz="1200" b="1" i="1" spc="-25" dirty="0">
                <a:solidFill>
                  <a:srgbClr val="FFFFFF"/>
                </a:solidFill>
                <a:latin typeface="Arial"/>
                <a:cs typeface="Arial"/>
              </a:rPr>
              <a:t> </a:t>
            </a:r>
            <a:r>
              <a:rPr sz="1200" b="1" i="1" dirty="0">
                <a:solidFill>
                  <a:srgbClr val="FFFFFF"/>
                </a:solidFill>
                <a:latin typeface="Arial"/>
                <a:cs typeface="Arial"/>
              </a:rPr>
              <a:t>På</a:t>
            </a:r>
            <a:r>
              <a:rPr sz="1200" b="1" i="1" spc="-20" dirty="0">
                <a:solidFill>
                  <a:srgbClr val="FFFFFF"/>
                </a:solidFill>
                <a:latin typeface="Arial"/>
                <a:cs typeface="Arial"/>
              </a:rPr>
              <a:t> </a:t>
            </a:r>
            <a:r>
              <a:rPr sz="1200" b="1" i="1" dirty="0" err="1">
                <a:solidFill>
                  <a:srgbClr val="FFFFFF"/>
                </a:solidFill>
                <a:latin typeface="Arial"/>
                <a:cs typeface="Arial"/>
              </a:rPr>
              <a:t>nivå</a:t>
            </a:r>
            <a:r>
              <a:rPr sz="1200" b="1" i="1" spc="-20" dirty="0">
                <a:solidFill>
                  <a:srgbClr val="FFFFFF"/>
                </a:solidFill>
                <a:latin typeface="Arial"/>
                <a:cs typeface="Arial"/>
              </a:rPr>
              <a:t> </a:t>
            </a:r>
            <a:r>
              <a:rPr lang="sv-SE" sz="1200" b="1" i="1" dirty="0">
                <a:solidFill>
                  <a:srgbClr val="FFFFFF"/>
                </a:solidFill>
                <a:latin typeface="Arial"/>
                <a:cs typeface="Arial"/>
              </a:rPr>
              <a:t>2</a:t>
            </a:r>
            <a:r>
              <a:rPr sz="1200" b="1" i="1" spc="-10" dirty="0">
                <a:solidFill>
                  <a:srgbClr val="FFFFFF"/>
                </a:solidFill>
                <a:latin typeface="Arial"/>
                <a:cs typeface="Arial"/>
              </a:rPr>
              <a:t> </a:t>
            </a:r>
            <a:r>
              <a:rPr sz="1200" b="1" i="1" dirty="0">
                <a:solidFill>
                  <a:srgbClr val="FFFFFF"/>
                </a:solidFill>
                <a:latin typeface="Arial"/>
                <a:cs typeface="Arial"/>
              </a:rPr>
              <a:t>arbetar</a:t>
            </a:r>
            <a:r>
              <a:rPr sz="1200" b="1" i="1" spc="-40" dirty="0">
                <a:solidFill>
                  <a:srgbClr val="FFFFFF"/>
                </a:solidFill>
                <a:latin typeface="Arial"/>
                <a:cs typeface="Arial"/>
              </a:rPr>
              <a:t> </a:t>
            </a:r>
            <a:r>
              <a:rPr sz="1200" b="1" i="1" dirty="0">
                <a:solidFill>
                  <a:srgbClr val="FFFFFF"/>
                </a:solidFill>
                <a:latin typeface="Arial"/>
                <a:cs typeface="Arial"/>
              </a:rPr>
              <a:t>vi</a:t>
            </a:r>
            <a:r>
              <a:rPr sz="1200" b="1" i="1" spc="-10" dirty="0">
                <a:solidFill>
                  <a:srgbClr val="FFFFFF"/>
                </a:solidFill>
                <a:latin typeface="Arial"/>
                <a:cs typeface="Arial"/>
              </a:rPr>
              <a:t> </a:t>
            </a:r>
            <a:r>
              <a:rPr sz="1200" b="1" i="1" dirty="0">
                <a:solidFill>
                  <a:srgbClr val="FFFFFF"/>
                </a:solidFill>
                <a:latin typeface="Arial"/>
                <a:cs typeface="Arial"/>
              </a:rPr>
              <a:t>med</a:t>
            </a:r>
            <a:r>
              <a:rPr sz="1200" b="1" i="1" spc="-25" dirty="0">
                <a:solidFill>
                  <a:srgbClr val="FFFFFF"/>
                </a:solidFill>
                <a:latin typeface="Arial"/>
                <a:cs typeface="Arial"/>
              </a:rPr>
              <a:t> </a:t>
            </a:r>
            <a:r>
              <a:rPr sz="1200" b="1" i="1" dirty="0">
                <a:solidFill>
                  <a:srgbClr val="FFFFFF"/>
                </a:solidFill>
                <a:latin typeface="Arial"/>
                <a:cs typeface="Arial"/>
              </a:rPr>
              <a:t>skräddarsydd</a:t>
            </a:r>
            <a:r>
              <a:rPr sz="1200" b="1" i="1" spc="-35" dirty="0">
                <a:solidFill>
                  <a:srgbClr val="FFFFFF"/>
                </a:solidFill>
                <a:latin typeface="Arial"/>
                <a:cs typeface="Arial"/>
              </a:rPr>
              <a:t> </a:t>
            </a:r>
            <a:r>
              <a:rPr sz="1200" b="1" i="1" dirty="0">
                <a:solidFill>
                  <a:srgbClr val="FFFFFF"/>
                </a:solidFill>
                <a:latin typeface="Arial"/>
                <a:cs typeface="Arial"/>
              </a:rPr>
              <a:t>kommunikation</a:t>
            </a:r>
            <a:r>
              <a:rPr sz="1200" b="1" i="1" spc="-10" dirty="0">
                <a:solidFill>
                  <a:srgbClr val="FFFFFF"/>
                </a:solidFill>
                <a:latin typeface="Arial"/>
                <a:cs typeface="Arial"/>
              </a:rPr>
              <a:t> </a:t>
            </a:r>
            <a:r>
              <a:rPr sz="1200" b="1" i="1" dirty="0">
                <a:solidFill>
                  <a:srgbClr val="FFFFFF"/>
                </a:solidFill>
                <a:latin typeface="Arial"/>
                <a:cs typeface="Arial"/>
              </a:rPr>
              <a:t>för att</a:t>
            </a:r>
            <a:r>
              <a:rPr sz="1200" b="1" i="1" spc="-20" dirty="0">
                <a:solidFill>
                  <a:srgbClr val="FFFFFF"/>
                </a:solidFill>
                <a:latin typeface="Arial"/>
                <a:cs typeface="Arial"/>
              </a:rPr>
              <a:t> </a:t>
            </a:r>
            <a:r>
              <a:rPr sz="1200" b="1" i="1" dirty="0">
                <a:solidFill>
                  <a:srgbClr val="FFFFFF"/>
                </a:solidFill>
                <a:latin typeface="Arial"/>
                <a:cs typeface="Arial"/>
              </a:rPr>
              <a:t>kunna</a:t>
            </a:r>
            <a:r>
              <a:rPr sz="1200" b="1" i="1" spc="-20" dirty="0">
                <a:solidFill>
                  <a:srgbClr val="FFFFFF"/>
                </a:solidFill>
                <a:latin typeface="Arial"/>
                <a:cs typeface="Arial"/>
              </a:rPr>
              <a:t> </a:t>
            </a:r>
            <a:r>
              <a:rPr sz="1200" b="1" i="1" dirty="0">
                <a:solidFill>
                  <a:srgbClr val="FFFFFF"/>
                </a:solidFill>
                <a:latin typeface="Arial"/>
                <a:cs typeface="Arial"/>
              </a:rPr>
              <a:t>vara</a:t>
            </a:r>
            <a:r>
              <a:rPr sz="1200" b="1" i="1" spc="-30" dirty="0">
                <a:solidFill>
                  <a:srgbClr val="FFFFFF"/>
                </a:solidFill>
                <a:latin typeface="Arial"/>
                <a:cs typeface="Arial"/>
              </a:rPr>
              <a:t> </a:t>
            </a:r>
            <a:r>
              <a:rPr sz="1200" b="1" i="1" dirty="0">
                <a:solidFill>
                  <a:srgbClr val="FFFFFF"/>
                </a:solidFill>
                <a:latin typeface="Arial"/>
                <a:cs typeface="Arial"/>
              </a:rPr>
              <a:t>relevanta</a:t>
            </a:r>
            <a:r>
              <a:rPr sz="1200" b="1" i="1" spc="-40" dirty="0">
                <a:solidFill>
                  <a:srgbClr val="FFFFFF"/>
                </a:solidFill>
                <a:latin typeface="Arial"/>
                <a:cs typeface="Arial"/>
              </a:rPr>
              <a:t> </a:t>
            </a:r>
            <a:r>
              <a:rPr sz="1200" b="1" i="1" dirty="0">
                <a:solidFill>
                  <a:srgbClr val="FFFFFF"/>
                </a:solidFill>
                <a:latin typeface="Arial"/>
                <a:cs typeface="Arial"/>
              </a:rPr>
              <a:t>mot</a:t>
            </a:r>
            <a:r>
              <a:rPr sz="1200" b="1" i="1" spc="-5" dirty="0">
                <a:solidFill>
                  <a:srgbClr val="FFFFFF"/>
                </a:solidFill>
                <a:latin typeface="Arial"/>
                <a:cs typeface="Arial"/>
              </a:rPr>
              <a:t> </a:t>
            </a:r>
            <a:r>
              <a:rPr sz="1200" b="1" i="1" dirty="0">
                <a:solidFill>
                  <a:srgbClr val="FFFFFF"/>
                </a:solidFill>
                <a:latin typeface="Arial"/>
                <a:cs typeface="Arial"/>
              </a:rPr>
              <a:t>vår</a:t>
            </a:r>
            <a:r>
              <a:rPr sz="1200" b="1" i="1" spc="-35" dirty="0">
                <a:solidFill>
                  <a:srgbClr val="FFFFFF"/>
                </a:solidFill>
                <a:latin typeface="Arial"/>
                <a:cs typeface="Arial"/>
              </a:rPr>
              <a:t> </a:t>
            </a:r>
            <a:r>
              <a:rPr sz="1200" b="1" i="1" spc="-10" dirty="0">
                <a:solidFill>
                  <a:srgbClr val="FFFFFF"/>
                </a:solidFill>
                <a:latin typeface="Arial"/>
                <a:cs typeface="Arial"/>
              </a:rPr>
              <a:t>målgrupp.</a:t>
            </a:r>
            <a:endParaRPr sz="1200" dirty="0">
              <a:latin typeface="Arial"/>
              <a:cs typeface="Arial"/>
            </a:endParaRPr>
          </a:p>
        </p:txBody>
      </p:sp>
      <p:sp>
        <p:nvSpPr>
          <p:cNvPr id="4" name="object 4"/>
          <p:cNvSpPr txBox="1"/>
          <p:nvPr/>
        </p:nvSpPr>
        <p:spPr>
          <a:xfrm>
            <a:off x="10328275" y="898652"/>
            <a:ext cx="1480185"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Upplevelseprocessen</a:t>
            </a:r>
            <a:endParaRPr sz="1200">
              <a:latin typeface="Arial"/>
              <a:cs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70866" rIns="0" bIns="0" rtlCol="0">
            <a:spAutoFit/>
          </a:bodyPr>
          <a:lstStyle/>
          <a:p>
            <a:pPr marL="12700">
              <a:lnSpc>
                <a:spcPct val="100000"/>
              </a:lnSpc>
              <a:spcBef>
                <a:spcPts val="95"/>
              </a:spcBef>
            </a:pPr>
            <a:r>
              <a:rPr dirty="0"/>
              <a:t>Efter</a:t>
            </a:r>
            <a:r>
              <a:rPr spc="-85" dirty="0"/>
              <a:t> </a:t>
            </a:r>
            <a:r>
              <a:rPr dirty="0"/>
              <a:t>evenemanget</a:t>
            </a:r>
            <a:r>
              <a:rPr spc="-35" dirty="0"/>
              <a:t> </a:t>
            </a:r>
            <a:r>
              <a:rPr dirty="0"/>
              <a:t>–</a:t>
            </a:r>
            <a:r>
              <a:rPr spc="-80" dirty="0"/>
              <a:t> </a:t>
            </a:r>
            <a:r>
              <a:rPr dirty="0"/>
              <a:t>när</a:t>
            </a:r>
            <a:r>
              <a:rPr spc="-65" dirty="0"/>
              <a:t> </a:t>
            </a:r>
            <a:r>
              <a:rPr dirty="0"/>
              <a:t>publiken</a:t>
            </a:r>
            <a:r>
              <a:rPr spc="-75" dirty="0"/>
              <a:t> </a:t>
            </a:r>
            <a:r>
              <a:rPr dirty="0"/>
              <a:t>lämnat</a:t>
            </a:r>
            <a:r>
              <a:rPr spc="-70" dirty="0"/>
              <a:t> </a:t>
            </a:r>
            <a:r>
              <a:rPr spc="-10" dirty="0"/>
              <a:t>arenaområdet</a:t>
            </a:r>
          </a:p>
        </p:txBody>
      </p:sp>
      <p:sp>
        <p:nvSpPr>
          <p:cNvPr id="5" name="object 5"/>
          <p:cNvSpPr txBox="1">
            <a:spLocks noGrp="1"/>
          </p:cNvSpPr>
          <p:nvPr>
            <p:ph type="sldNum" sz="quarter" idx="7"/>
          </p:nvPr>
        </p:nvSpPr>
        <p:spPr>
          <a:xfrm>
            <a:off x="11383009" y="6545487"/>
            <a:ext cx="259715" cy="196215"/>
          </a:xfrm>
          <a:prstGeom prst="rect">
            <a:avLst/>
          </a:prstGeom>
        </p:spPr>
        <p:txBody>
          <a:bodyPr vert="horz" wrap="square" lIns="0" tIns="0" rIns="0" bIns="0" rtlCol="0">
            <a:spAutoFit/>
          </a:bodyPr>
          <a:lstStyle>
            <a:defPPr>
              <a:defRPr kern="0"/>
            </a:defPPr>
            <a:lvl1pPr>
              <a:defRPr sz="1200" b="0" i="0">
                <a:solidFill>
                  <a:schemeClr val="bg1"/>
                </a:solidFill>
                <a:latin typeface="Arial"/>
                <a:cs typeface="Arial"/>
              </a:defRPr>
            </a:lvl1pPr>
          </a:lstStyle>
          <a:p>
            <a:pPr marL="38100">
              <a:lnSpc>
                <a:spcPts val="1425"/>
              </a:lnSpc>
            </a:pPr>
            <a:fld id="{81D60167-4931-47E6-BA6A-407CBD079E47}" type="slidenum">
              <a:rPr lang="sv-SE" spc="-25" smtClean="0"/>
              <a:pPr marL="38100">
                <a:lnSpc>
                  <a:spcPts val="1425"/>
                </a:lnSpc>
              </a:pPr>
              <a:t>76</a:t>
            </a:fld>
            <a:endParaRPr spc="-25" dirty="0"/>
          </a:p>
        </p:txBody>
      </p:sp>
      <p:sp>
        <p:nvSpPr>
          <p:cNvPr id="3" name="object 3"/>
          <p:cNvSpPr txBox="1"/>
          <p:nvPr/>
        </p:nvSpPr>
        <p:spPr>
          <a:xfrm>
            <a:off x="827024" y="2238581"/>
            <a:ext cx="10323830" cy="3513782"/>
          </a:xfrm>
          <a:prstGeom prst="rect">
            <a:avLst/>
          </a:prstGeom>
        </p:spPr>
        <p:txBody>
          <a:bodyPr vert="horz" wrap="square" lIns="0" tIns="119380" rIns="0" bIns="0" rtlCol="0">
            <a:spAutoFit/>
          </a:bodyPr>
          <a:lstStyle/>
          <a:p>
            <a:pPr marL="274320" indent="-261620">
              <a:lnSpc>
                <a:spcPct val="100000"/>
              </a:lnSpc>
              <a:spcBef>
                <a:spcPts val="940"/>
              </a:spcBef>
              <a:buFont typeface="Arial"/>
              <a:buChar char="•"/>
              <a:tabLst>
                <a:tab pos="274320" algn="l"/>
              </a:tabLst>
            </a:pPr>
            <a:r>
              <a:rPr lang="sv-SE" sz="1600" b="1" spc="-10" dirty="0">
                <a:solidFill>
                  <a:srgbClr val="FFFFFF"/>
                </a:solidFill>
                <a:latin typeface="Arial"/>
                <a:cs typeface="Arial"/>
              </a:rPr>
              <a:t>Evenemangsrapport, kostnadsuppföljning och utfall publik</a:t>
            </a:r>
            <a:endParaRPr lang="sv-SE" sz="1600" b="1" dirty="0">
              <a:latin typeface="Arial"/>
              <a:cs typeface="Arial"/>
            </a:endParaRPr>
          </a:p>
          <a:p>
            <a:pPr marL="469900">
              <a:lnSpc>
                <a:spcPct val="100000"/>
              </a:lnSpc>
              <a:spcBef>
                <a:spcPts val="580"/>
              </a:spcBef>
              <a:tabLst>
                <a:tab pos="731520" algn="l"/>
              </a:tabLst>
            </a:pPr>
            <a:r>
              <a:rPr lang="sv-SE" sz="1200" spc="-50" dirty="0">
                <a:solidFill>
                  <a:srgbClr val="FFFFFF"/>
                </a:solidFill>
                <a:latin typeface="Calibri"/>
                <a:cs typeface="Calibri"/>
              </a:rPr>
              <a:t>‒      </a:t>
            </a:r>
            <a:r>
              <a:rPr lang="sv-SE" sz="1200" dirty="0">
                <a:solidFill>
                  <a:schemeClr val="bg1"/>
                </a:solidFill>
              </a:rPr>
              <a:t>För att få bättre överblick och kontroll behöver vi följa upp våra evenemang. Genom att mäta relevanta </a:t>
            </a:r>
            <a:r>
              <a:rPr lang="sv-SE" sz="1200" dirty="0" err="1">
                <a:solidFill>
                  <a:schemeClr val="bg1"/>
                </a:solidFill>
              </a:rPr>
              <a:t>KPI:er</a:t>
            </a:r>
            <a:r>
              <a:rPr lang="sv-SE" sz="1200" dirty="0">
                <a:solidFill>
                  <a:schemeClr val="bg1"/>
                </a:solidFill>
              </a:rPr>
              <a:t>, följa upp kostnader och intäkter 	samt jämföra utfall kan vi enklare utvärdera och utveckla våra evenemang för framtiden.</a:t>
            </a:r>
            <a:br>
              <a:rPr lang="sv-SE" sz="1200" dirty="0">
                <a:solidFill>
                  <a:schemeClr val="bg1"/>
                </a:solidFill>
              </a:rPr>
            </a:br>
            <a:r>
              <a:rPr lang="sv-SE" sz="1200" dirty="0">
                <a:solidFill>
                  <a:schemeClr val="bg1"/>
                </a:solidFill>
              </a:rPr>
              <a:t>	Tre mallar har tagits fram för att göra uppföljningen enklare, tydligare och mer enhetlig för att följa utvecklingen från säsong till säsong.</a:t>
            </a:r>
          </a:p>
          <a:p>
            <a:pPr marL="469900">
              <a:lnSpc>
                <a:spcPct val="100000"/>
              </a:lnSpc>
              <a:spcBef>
                <a:spcPts val="580"/>
              </a:spcBef>
              <a:tabLst>
                <a:tab pos="731520" algn="l"/>
              </a:tabLst>
            </a:pPr>
            <a:r>
              <a:rPr lang="sv-SE" sz="1200" b="1" i="1" dirty="0">
                <a:solidFill>
                  <a:schemeClr val="bg1"/>
                </a:solidFill>
              </a:rPr>
              <a:t>- 	Aktivitet: På nivå 1 använder vi mallarna för utvärdering som en viktig del i vårt evenemangsarbete.</a:t>
            </a:r>
            <a:endParaRPr lang="sv-SE" sz="1200" dirty="0">
              <a:solidFill>
                <a:schemeClr val="bg1"/>
              </a:solidFill>
            </a:endParaRPr>
          </a:p>
          <a:p>
            <a:pPr marL="274320" indent="-261620">
              <a:lnSpc>
                <a:spcPct val="100000"/>
              </a:lnSpc>
              <a:spcBef>
                <a:spcPts val="940"/>
              </a:spcBef>
              <a:buFont typeface="Arial"/>
              <a:buChar char="•"/>
              <a:tabLst>
                <a:tab pos="274320" algn="l"/>
              </a:tabLst>
            </a:pPr>
            <a:endParaRPr lang="sv-SE" sz="1600" b="1" spc="-10" dirty="0">
              <a:solidFill>
                <a:srgbClr val="FFFFFF"/>
              </a:solidFill>
              <a:latin typeface="Arial"/>
              <a:cs typeface="Arial"/>
            </a:endParaRPr>
          </a:p>
          <a:p>
            <a:pPr marL="274320" indent="-261620">
              <a:lnSpc>
                <a:spcPct val="100000"/>
              </a:lnSpc>
              <a:spcBef>
                <a:spcPts val="940"/>
              </a:spcBef>
              <a:buFont typeface="Arial"/>
              <a:buChar char="•"/>
              <a:tabLst>
                <a:tab pos="274320" algn="l"/>
              </a:tabLst>
            </a:pPr>
            <a:r>
              <a:rPr sz="1600" b="1" spc="-10" dirty="0" err="1">
                <a:solidFill>
                  <a:srgbClr val="FFFFFF"/>
                </a:solidFill>
                <a:latin typeface="Arial"/>
                <a:cs typeface="Arial"/>
              </a:rPr>
              <a:t>Utvärdering</a:t>
            </a:r>
            <a:endParaRPr sz="1600" dirty="0">
              <a:latin typeface="Arial"/>
              <a:cs typeface="Arial"/>
            </a:endParaRPr>
          </a:p>
          <a:p>
            <a:pPr marL="469900">
              <a:lnSpc>
                <a:spcPct val="100000"/>
              </a:lnSpc>
              <a:spcBef>
                <a:spcPts val="640"/>
              </a:spcBef>
              <a:tabLst>
                <a:tab pos="731520"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En</a:t>
            </a:r>
            <a:r>
              <a:rPr sz="1200" spc="-15" dirty="0">
                <a:solidFill>
                  <a:srgbClr val="FFFFFF"/>
                </a:solidFill>
                <a:latin typeface="Arial"/>
                <a:cs typeface="Arial"/>
              </a:rPr>
              <a:t> </a:t>
            </a:r>
            <a:r>
              <a:rPr sz="1200" dirty="0">
                <a:solidFill>
                  <a:srgbClr val="FFFFFF"/>
                </a:solidFill>
                <a:latin typeface="Arial"/>
                <a:cs typeface="Arial"/>
              </a:rPr>
              <a:t>annan</a:t>
            </a:r>
            <a:r>
              <a:rPr sz="1200" spc="-50" dirty="0">
                <a:solidFill>
                  <a:srgbClr val="FFFFFF"/>
                </a:solidFill>
                <a:latin typeface="Arial"/>
                <a:cs typeface="Arial"/>
              </a:rPr>
              <a:t> </a:t>
            </a:r>
            <a:r>
              <a:rPr sz="1200" dirty="0">
                <a:solidFill>
                  <a:srgbClr val="FFFFFF"/>
                </a:solidFill>
                <a:latin typeface="Arial"/>
                <a:cs typeface="Arial"/>
              </a:rPr>
              <a:t>viktig</a:t>
            </a:r>
            <a:r>
              <a:rPr sz="1200" spc="-5" dirty="0">
                <a:solidFill>
                  <a:srgbClr val="FFFFFF"/>
                </a:solidFill>
                <a:latin typeface="Arial"/>
                <a:cs typeface="Arial"/>
              </a:rPr>
              <a:t> </a:t>
            </a:r>
            <a:r>
              <a:rPr sz="1200" dirty="0">
                <a:solidFill>
                  <a:srgbClr val="FFFFFF"/>
                </a:solidFill>
                <a:latin typeface="Arial"/>
                <a:cs typeface="Arial"/>
              </a:rPr>
              <a:t>del</a:t>
            </a:r>
            <a:r>
              <a:rPr sz="1200" spc="-20" dirty="0">
                <a:solidFill>
                  <a:srgbClr val="FFFFFF"/>
                </a:solidFill>
                <a:latin typeface="Arial"/>
                <a:cs typeface="Arial"/>
              </a:rPr>
              <a:t> </a:t>
            </a:r>
            <a:r>
              <a:rPr sz="1200" dirty="0">
                <a:solidFill>
                  <a:srgbClr val="FFFFFF"/>
                </a:solidFill>
                <a:latin typeface="Arial"/>
                <a:cs typeface="Arial"/>
              </a:rPr>
              <a:t>är</a:t>
            </a:r>
            <a:r>
              <a:rPr sz="1200" spc="-10" dirty="0">
                <a:solidFill>
                  <a:srgbClr val="FFFFFF"/>
                </a:solidFill>
                <a:latin typeface="Arial"/>
                <a:cs typeface="Arial"/>
              </a:rPr>
              <a:t> </a:t>
            </a:r>
            <a:r>
              <a:rPr sz="1200" dirty="0">
                <a:solidFill>
                  <a:srgbClr val="FFFFFF"/>
                </a:solidFill>
                <a:latin typeface="Arial"/>
                <a:cs typeface="Arial"/>
              </a:rPr>
              <a:t>att</a:t>
            </a:r>
            <a:r>
              <a:rPr sz="1200" spc="-5" dirty="0">
                <a:solidFill>
                  <a:srgbClr val="FFFFFF"/>
                </a:solidFill>
                <a:latin typeface="Arial"/>
                <a:cs typeface="Arial"/>
              </a:rPr>
              <a:t> </a:t>
            </a:r>
            <a:r>
              <a:rPr sz="1200" dirty="0">
                <a:solidFill>
                  <a:srgbClr val="FFFFFF"/>
                </a:solidFill>
                <a:latin typeface="Arial"/>
                <a:cs typeface="Arial"/>
              </a:rPr>
              <a:t>utvärdera</a:t>
            </a:r>
            <a:r>
              <a:rPr sz="1200" spc="-25" dirty="0">
                <a:solidFill>
                  <a:srgbClr val="FFFFFF"/>
                </a:solidFill>
                <a:latin typeface="Arial"/>
                <a:cs typeface="Arial"/>
              </a:rPr>
              <a:t> </a:t>
            </a:r>
            <a:r>
              <a:rPr sz="1200" dirty="0">
                <a:solidFill>
                  <a:srgbClr val="FFFFFF"/>
                </a:solidFill>
                <a:latin typeface="Arial"/>
                <a:cs typeface="Arial"/>
              </a:rPr>
              <a:t>vad vår</a:t>
            </a:r>
            <a:r>
              <a:rPr sz="1200" spc="-5" dirty="0">
                <a:solidFill>
                  <a:srgbClr val="FFFFFF"/>
                </a:solidFill>
                <a:latin typeface="Arial"/>
                <a:cs typeface="Arial"/>
              </a:rPr>
              <a:t> </a:t>
            </a:r>
            <a:r>
              <a:rPr sz="1200" dirty="0">
                <a:solidFill>
                  <a:srgbClr val="FFFFFF"/>
                </a:solidFill>
                <a:latin typeface="Arial"/>
                <a:cs typeface="Arial"/>
              </a:rPr>
              <a:t>publik</a:t>
            </a:r>
            <a:r>
              <a:rPr sz="1200" spc="-25" dirty="0">
                <a:solidFill>
                  <a:srgbClr val="FFFFFF"/>
                </a:solidFill>
                <a:latin typeface="Arial"/>
                <a:cs typeface="Arial"/>
              </a:rPr>
              <a:t> </a:t>
            </a:r>
            <a:r>
              <a:rPr sz="1200" dirty="0">
                <a:solidFill>
                  <a:srgbClr val="FFFFFF"/>
                </a:solidFill>
                <a:latin typeface="Arial"/>
                <a:cs typeface="Arial"/>
              </a:rPr>
              <a:t>tycker</a:t>
            </a:r>
            <a:r>
              <a:rPr sz="1200" spc="5" dirty="0">
                <a:solidFill>
                  <a:srgbClr val="FFFFFF"/>
                </a:solidFill>
                <a:latin typeface="Arial"/>
                <a:cs typeface="Arial"/>
              </a:rPr>
              <a:t> </a:t>
            </a:r>
            <a:r>
              <a:rPr sz="1200" dirty="0">
                <a:solidFill>
                  <a:srgbClr val="FFFFFF"/>
                </a:solidFill>
                <a:latin typeface="Arial"/>
                <a:cs typeface="Arial"/>
              </a:rPr>
              <a:t>är</a:t>
            </a:r>
            <a:r>
              <a:rPr sz="1200" spc="-15" dirty="0">
                <a:solidFill>
                  <a:srgbClr val="FFFFFF"/>
                </a:solidFill>
                <a:latin typeface="Arial"/>
                <a:cs typeface="Arial"/>
              </a:rPr>
              <a:t> </a:t>
            </a:r>
            <a:r>
              <a:rPr sz="1200" dirty="0">
                <a:solidFill>
                  <a:srgbClr val="FFFFFF"/>
                </a:solidFill>
                <a:latin typeface="Arial"/>
                <a:cs typeface="Arial"/>
              </a:rPr>
              <a:t>bra</a:t>
            </a:r>
            <a:r>
              <a:rPr sz="1200" spc="-15" dirty="0">
                <a:solidFill>
                  <a:srgbClr val="FFFFFF"/>
                </a:solidFill>
                <a:latin typeface="Arial"/>
                <a:cs typeface="Arial"/>
              </a:rPr>
              <a:t> </a:t>
            </a:r>
            <a:r>
              <a:rPr sz="1200" dirty="0">
                <a:solidFill>
                  <a:srgbClr val="FFFFFF"/>
                </a:solidFill>
                <a:latin typeface="Arial"/>
                <a:cs typeface="Arial"/>
              </a:rPr>
              <a:t>med</a:t>
            </a:r>
            <a:r>
              <a:rPr sz="1200" spc="-20" dirty="0">
                <a:solidFill>
                  <a:srgbClr val="FFFFFF"/>
                </a:solidFill>
                <a:latin typeface="Arial"/>
                <a:cs typeface="Arial"/>
              </a:rPr>
              <a:t> </a:t>
            </a:r>
            <a:r>
              <a:rPr sz="1200" spc="-10" dirty="0">
                <a:solidFill>
                  <a:srgbClr val="FFFFFF"/>
                </a:solidFill>
                <a:latin typeface="Arial"/>
                <a:cs typeface="Arial"/>
              </a:rPr>
              <a:t>evenemangsupplevelsen</a:t>
            </a:r>
            <a:r>
              <a:rPr sz="1200" spc="-45" dirty="0">
                <a:solidFill>
                  <a:srgbClr val="FFFFFF"/>
                </a:solidFill>
                <a:latin typeface="Arial"/>
                <a:cs typeface="Arial"/>
              </a:rPr>
              <a:t> </a:t>
            </a:r>
            <a:r>
              <a:rPr sz="1200" dirty="0">
                <a:solidFill>
                  <a:srgbClr val="FFFFFF"/>
                </a:solidFill>
                <a:latin typeface="Arial"/>
                <a:cs typeface="Arial"/>
              </a:rPr>
              <a:t>och</a:t>
            </a:r>
            <a:r>
              <a:rPr sz="1200" spc="-15" dirty="0">
                <a:solidFill>
                  <a:srgbClr val="FFFFFF"/>
                </a:solidFill>
                <a:latin typeface="Arial"/>
                <a:cs typeface="Arial"/>
              </a:rPr>
              <a:t> </a:t>
            </a:r>
            <a:r>
              <a:rPr sz="1200" dirty="0">
                <a:solidFill>
                  <a:srgbClr val="FFFFFF"/>
                </a:solidFill>
                <a:latin typeface="Arial"/>
                <a:cs typeface="Arial"/>
              </a:rPr>
              <a:t>vad</a:t>
            </a:r>
            <a:r>
              <a:rPr sz="1200" spc="-10" dirty="0">
                <a:solidFill>
                  <a:srgbClr val="FFFFFF"/>
                </a:solidFill>
                <a:latin typeface="Arial"/>
                <a:cs typeface="Arial"/>
              </a:rPr>
              <a:t> </a:t>
            </a:r>
            <a:r>
              <a:rPr sz="1200" dirty="0">
                <a:solidFill>
                  <a:srgbClr val="FFFFFF"/>
                </a:solidFill>
                <a:latin typeface="Arial"/>
                <a:cs typeface="Arial"/>
              </a:rPr>
              <a:t>som</a:t>
            </a:r>
            <a:r>
              <a:rPr sz="1200" spc="-10" dirty="0">
                <a:solidFill>
                  <a:srgbClr val="FFFFFF"/>
                </a:solidFill>
                <a:latin typeface="Arial"/>
                <a:cs typeface="Arial"/>
              </a:rPr>
              <a:t> </a:t>
            </a:r>
            <a:r>
              <a:rPr sz="1200" dirty="0">
                <a:solidFill>
                  <a:srgbClr val="FFFFFF"/>
                </a:solidFill>
                <a:latin typeface="Arial"/>
                <a:cs typeface="Arial"/>
              </a:rPr>
              <a:t>går att</a:t>
            </a:r>
            <a:r>
              <a:rPr sz="1200" spc="-15" dirty="0">
                <a:solidFill>
                  <a:srgbClr val="FFFFFF"/>
                </a:solidFill>
                <a:latin typeface="Arial"/>
                <a:cs typeface="Arial"/>
              </a:rPr>
              <a:t> </a:t>
            </a:r>
            <a:r>
              <a:rPr sz="1200" dirty="0">
                <a:solidFill>
                  <a:srgbClr val="FFFFFF"/>
                </a:solidFill>
                <a:latin typeface="Arial"/>
                <a:cs typeface="Arial"/>
              </a:rPr>
              <a:t>utveckla.</a:t>
            </a:r>
            <a:r>
              <a:rPr sz="1200" spc="-15" dirty="0">
                <a:solidFill>
                  <a:srgbClr val="FFFFFF"/>
                </a:solidFill>
                <a:latin typeface="Arial"/>
                <a:cs typeface="Arial"/>
              </a:rPr>
              <a:t> </a:t>
            </a:r>
            <a:r>
              <a:rPr sz="1200" dirty="0">
                <a:solidFill>
                  <a:srgbClr val="FFFFFF"/>
                </a:solidFill>
                <a:latin typeface="Arial"/>
                <a:cs typeface="Arial"/>
              </a:rPr>
              <a:t>Detta</a:t>
            </a:r>
            <a:r>
              <a:rPr sz="1200" spc="-10" dirty="0">
                <a:solidFill>
                  <a:srgbClr val="FFFFFF"/>
                </a:solidFill>
                <a:latin typeface="Arial"/>
                <a:cs typeface="Arial"/>
              </a:rPr>
              <a:t> </a:t>
            </a:r>
            <a:r>
              <a:rPr sz="1200" dirty="0">
                <a:solidFill>
                  <a:srgbClr val="FFFFFF"/>
                </a:solidFill>
                <a:latin typeface="Arial"/>
                <a:cs typeface="Arial"/>
              </a:rPr>
              <a:t>görs </a:t>
            </a:r>
            <a:r>
              <a:rPr sz="1200" spc="-10" dirty="0">
                <a:solidFill>
                  <a:srgbClr val="FFFFFF"/>
                </a:solidFill>
                <a:latin typeface="Arial"/>
                <a:cs typeface="Arial"/>
              </a:rPr>
              <a:t>enklast</a:t>
            </a:r>
            <a:endParaRPr sz="1200" dirty="0">
              <a:latin typeface="Arial"/>
              <a:cs typeface="Arial"/>
            </a:endParaRPr>
          </a:p>
          <a:p>
            <a:pPr marL="731520">
              <a:lnSpc>
                <a:spcPct val="100000"/>
              </a:lnSpc>
              <a:spcBef>
                <a:spcPts val="290"/>
              </a:spcBef>
            </a:pPr>
            <a:r>
              <a:rPr sz="1200" dirty="0">
                <a:solidFill>
                  <a:srgbClr val="FFFFFF"/>
                </a:solidFill>
                <a:latin typeface="Arial"/>
                <a:cs typeface="Arial"/>
              </a:rPr>
              <a:t>via</a:t>
            </a:r>
            <a:r>
              <a:rPr sz="1200" spc="5" dirty="0">
                <a:solidFill>
                  <a:srgbClr val="FFFFFF"/>
                </a:solidFill>
                <a:latin typeface="Arial"/>
                <a:cs typeface="Arial"/>
              </a:rPr>
              <a:t> </a:t>
            </a:r>
            <a:r>
              <a:rPr sz="1200" dirty="0">
                <a:solidFill>
                  <a:srgbClr val="FFFFFF"/>
                </a:solidFill>
                <a:latin typeface="Arial"/>
                <a:cs typeface="Arial"/>
              </a:rPr>
              <a:t>årliga</a:t>
            </a:r>
            <a:r>
              <a:rPr sz="1200" spc="-5" dirty="0">
                <a:solidFill>
                  <a:srgbClr val="FFFFFF"/>
                </a:solidFill>
                <a:latin typeface="Arial"/>
                <a:cs typeface="Arial"/>
              </a:rPr>
              <a:t> </a:t>
            </a:r>
            <a:r>
              <a:rPr sz="1200" spc="-10" dirty="0">
                <a:solidFill>
                  <a:srgbClr val="FFFFFF"/>
                </a:solidFill>
                <a:latin typeface="Arial"/>
                <a:cs typeface="Arial"/>
              </a:rPr>
              <a:t>undersökningar</a:t>
            </a:r>
            <a:r>
              <a:rPr sz="1200" spc="-20" dirty="0">
                <a:solidFill>
                  <a:srgbClr val="FFFFFF"/>
                </a:solidFill>
                <a:latin typeface="Arial"/>
                <a:cs typeface="Arial"/>
              </a:rPr>
              <a:t> </a:t>
            </a:r>
            <a:r>
              <a:rPr sz="1200" dirty="0">
                <a:solidFill>
                  <a:srgbClr val="FFFFFF"/>
                </a:solidFill>
                <a:latin typeface="Arial"/>
                <a:cs typeface="Arial"/>
              </a:rPr>
              <a:t>av</a:t>
            </a:r>
            <a:r>
              <a:rPr sz="1200" spc="-5" dirty="0">
                <a:solidFill>
                  <a:srgbClr val="FFFFFF"/>
                </a:solidFill>
                <a:latin typeface="Arial"/>
                <a:cs typeface="Arial"/>
              </a:rPr>
              <a:t> </a:t>
            </a:r>
            <a:r>
              <a:rPr sz="1200" spc="-10" dirty="0">
                <a:solidFill>
                  <a:srgbClr val="FFFFFF"/>
                </a:solidFill>
                <a:latin typeface="Arial"/>
                <a:cs typeface="Arial"/>
              </a:rPr>
              <a:t>publiken.</a:t>
            </a:r>
            <a:endParaRPr sz="1200" dirty="0">
              <a:latin typeface="Arial"/>
              <a:cs typeface="Arial"/>
            </a:endParaRPr>
          </a:p>
          <a:p>
            <a:pPr marL="469900">
              <a:lnSpc>
                <a:spcPct val="100000"/>
              </a:lnSpc>
              <a:spcBef>
                <a:spcPts val="580"/>
              </a:spcBef>
              <a:tabLst>
                <a:tab pos="731520"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b="1" i="1" dirty="0">
                <a:solidFill>
                  <a:srgbClr val="FFFFFF"/>
                </a:solidFill>
                <a:latin typeface="Arial"/>
                <a:cs typeface="Arial"/>
              </a:rPr>
              <a:t>Aktivitet:</a:t>
            </a:r>
            <a:r>
              <a:rPr sz="1200" b="1" i="1" spc="-30" dirty="0">
                <a:solidFill>
                  <a:srgbClr val="FFFFFF"/>
                </a:solidFill>
                <a:latin typeface="Arial"/>
                <a:cs typeface="Arial"/>
              </a:rPr>
              <a:t> </a:t>
            </a:r>
            <a:r>
              <a:rPr sz="1200" b="1" i="1" dirty="0">
                <a:solidFill>
                  <a:srgbClr val="FFFFFF"/>
                </a:solidFill>
                <a:latin typeface="Arial"/>
                <a:cs typeface="Arial"/>
              </a:rPr>
              <a:t>På</a:t>
            </a:r>
            <a:r>
              <a:rPr sz="1200" b="1" i="1" spc="-25" dirty="0">
                <a:solidFill>
                  <a:srgbClr val="FFFFFF"/>
                </a:solidFill>
                <a:latin typeface="Arial"/>
                <a:cs typeface="Arial"/>
              </a:rPr>
              <a:t> </a:t>
            </a:r>
            <a:r>
              <a:rPr sz="1200" b="1" i="1" dirty="0">
                <a:solidFill>
                  <a:srgbClr val="FFFFFF"/>
                </a:solidFill>
                <a:latin typeface="Arial"/>
                <a:cs typeface="Arial"/>
              </a:rPr>
              <a:t>nivå</a:t>
            </a:r>
            <a:r>
              <a:rPr sz="1200" b="1" i="1" spc="-20" dirty="0">
                <a:solidFill>
                  <a:srgbClr val="FFFFFF"/>
                </a:solidFill>
                <a:latin typeface="Arial"/>
                <a:cs typeface="Arial"/>
              </a:rPr>
              <a:t> </a:t>
            </a:r>
            <a:r>
              <a:rPr sz="1200" b="1" i="1" dirty="0">
                <a:solidFill>
                  <a:srgbClr val="FFFFFF"/>
                </a:solidFill>
                <a:latin typeface="Arial"/>
                <a:cs typeface="Arial"/>
              </a:rPr>
              <a:t>2</a:t>
            </a:r>
            <a:r>
              <a:rPr sz="1200" b="1" i="1" spc="-10" dirty="0">
                <a:solidFill>
                  <a:srgbClr val="FFFFFF"/>
                </a:solidFill>
                <a:latin typeface="Arial"/>
                <a:cs typeface="Arial"/>
              </a:rPr>
              <a:t> </a:t>
            </a:r>
            <a:r>
              <a:rPr sz="1200" b="1" i="1" dirty="0">
                <a:solidFill>
                  <a:srgbClr val="FFFFFF"/>
                </a:solidFill>
                <a:latin typeface="Arial"/>
                <a:cs typeface="Arial"/>
              </a:rPr>
              <a:t>utvärderar</a:t>
            </a:r>
            <a:r>
              <a:rPr sz="1200" b="1" i="1" spc="-25" dirty="0">
                <a:solidFill>
                  <a:srgbClr val="FFFFFF"/>
                </a:solidFill>
                <a:latin typeface="Arial"/>
                <a:cs typeface="Arial"/>
              </a:rPr>
              <a:t> </a:t>
            </a:r>
            <a:r>
              <a:rPr sz="1200" b="1" i="1" dirty="0">
                <a:solidFill>
                  <a:srgbClr val="FFFFFF"/>
                </a:solidFill>
                <a:latin typeface="Arial"/>
                <a:cs typeface="Arial"/>
              </a:rPr>
              <a:t>vi</a:t>
            </a:r>
            <a:r>
              <a:rPr sz="1200" b="1" i="1" spc="-45" dirty="0">
                <a:solidFill>
                  <a:srgbClr val="FFFFFF"/>
                </a:solidFill>
                <a:latin typeface="Arial"/>
                <a:cs typeface="Arial"/>
              </a:rPr>
              <a:t> </a:t>
            </a:r>
            <a:r>
              <a:rPr sz="1200" b="1" i="1" dirty="0">
                <a:solidFill>
                  <a:srgbClr val="FFFFFF"/>
                </a:solidFill>
                <a:latin typeface="Arial"/>
                <a:cs typeface="Arial"/>
              </a:rPr>
              <a:t>löpande</a:t>
            </a:r>
            <a:r>
              <a:rPr sz="1200" b="1" i="1" spc="-10" dirty="0">
                <a:solidFill>
                  <a:srgbClr val="FFFFFF"/>
                </a:solidFill>
                <a:latin typeface="Arial"/>
                <a:cs typeface="Arial"/>
              </a:rPr>
              <a:t> </a:t>
            </a:r>
            <a:r>
              <a:rPr sz="1200" b="1" i="1" dirty="0">
                <a:solidFill>
                  <a:srgbClr val="FFFFFF"/>
                </a:solidFill>
                <a:latin typeface="Arial"/>
                <a:cs typeface="Arial"/>
              </a:rPr>
              <a:t>(efter</a:t>
            </a:r>
            <a:r>
              <a:rPr sz="1200" b="1" i="1" spc="-10" dirty="0">
                <a:solidFill>
                  <a:srgbClr val="FFFFFF"/>
                </a:solidFill>
                <a:latin typeface="Arial"/>
                <a:cs typeface="Arial"/>
              </a:rPr>
              <a:t> </a:t>
            </a:r>
            <a:r>
              <a:rPr sz="1200" b="1" i="1" dirty="0">
                <a:solidFill>
                  <a:srgbClr val="FFFFFF"/>
                </a:solidFill>
                <a:latin typeface="Arial"/>
                <a:cs typeface="Arial"/>
              </a:rPr>
              <a:t>varje</a:t>
            </a:r>
            <a:r>
              <a:rPr sz="1200" b="1" i="1" spc="-40" dirty="0">
                <a:solidFill>
                  <a:srgbClr val="FFFFFF"/>
                </a:solidFill>
                <a:latin typeface="Arial"/>
                <a:cs typeface="Arial"/>
              </a:rPr>
              <a:t> </a:t>
            </a:r>
            <a:r>
              <a:rPr sz="1200" b="1" i="1" dirty="0">
                <a:solidFill>
                  <a:srgbClr val="FFFFFF"/>
                </a:solidFill>
                <a:latin typeface="Arial"/>
                <a:cs typeface="Arial"/>
              </a:rPr>
              <a:t>säsong</a:t>
            </a:r>
            <a:r>
              <a:rPr sz="1200" b="1" i="1" spc="-25" dirty="0">
                <a:solidFill>
                  <a:srgbClr val="FFFFFF"/>
                </a:solidFill>
                <a:latin typeface="Arial"/>
                <a:cs typeface="Arial"/>
              </a:rPr>
              <a:t> </a:t>
            </a:r>
            <a:r>
              <a:rPr sz="1200" b="1" i="1" dirty="0">
                <a:solidFill>
                  <a:srgbClr val="FFFFFF"/>
                </a:solidFill>
                <a:latin typeface="Arial"/>
                <a:cs typeface="Arial"/>
              </a:rPr>
              <a:t>eller</a:t>
            </a:r>
            <a:r>
              <a:rPr sz="1200" b="1" i="1" spc="-35" dirty="0">
                <a:solidFill>
                  <a:srgbClr val="FFFFFF"/>
                </a:solidFill>
                <a:latin typeface="Arial"/>
                <a:cs typeface="Arial"/>
              </a:rPr>
              <a:t> </a:t>
            </a:r>
            <a:r>
              <a:rPr sz="1200" b="1" i="1" dirty="0">
                <a:solidFill>
                  <a:srgbClr val="FFFFFF"/>
                </a:solidFill>
                <a:latin typeface="Arial"/>
                <a:cs typeface="Arial"/>
              </a:rPr>
              <a:t>oftare)</a:t>
            </a:r>
            <a:r>
              <a:rPr sz="1200" b="1" i="1" spc="-10" dirty="0">
                <a:solidFill>
                  <a:srgbClr val="FFFFFF"/>
                </a:solidFill>
                <a:latin typeface="Arial"/>
                <a:cs typeface="Arial"/>
              </a:rPr>
              <a:t> </a:t>
            </a:r>
            <a:r>
              <a:rPr sz="1200" b="1" i="1" dirty="0">
                <a:solidFill>
                  <a:srgbClr val="FFFFFF"/>
                </a:solidFill>
                <a:latin typeface="Arial"/>
                <a:cs typeface="Arial"/>
              </a:rPr>
              <a:t>vad</a:t>
            </a:r>
            <a:r>
              <a:rPr sz="1200" b="1" i="1" spc="-25" dirty="0">
                <a:solidFill>
                  <a:srgbClr val="FFFFFF"/>
                </a:solidFill>
                <a:latin typeface="Arial"/>
                <a:cs typeface="Arial"/>
              </a:rPr>
              <a:t> </a:t>
            </a:r>
            <a:r>
              <a:rPr sz="1200" b="1" i="1" dirty="0">
                <a:solidFill>
                  <a:srgbClr val="FFFFFF"/>
                </a:solidFill>
                <a:latin typeface="Arial"/>
                <a:cs typeface="Arial"/>
              </a:rPr>
              <a:t>publiken tycker</a:t>
            </a:r>
            <a:r>
              <a:rPr sz="1200" b="1" i="1" spc="-55" dirty="0">
                <a:solidFill>
                  <a:srgbClr val="FFFFFF"/>
                </a:solidFill>
                <a:latin typeface="Arial"/>
                <a:cs typeface="Arial"/>
              </a:rPr>
              <a:t> </a:t>
            </a:r>
            <a:r>
              <a:rPr sz="1200" b="1" i="1" dirty="0">
                <a:solidFill>
                  <a:srgbClr val="FFFFFF"/>
                </a:solidFill>
                <a:latin typeface="Arial"/>
                <a:cs typeface="Arial"/>
              </a:rPr>
              <a:t>om </a:t>
            </a:r>
            <a:r>
              <a:rPr sz="1200" b="1" i="1" spc="-10" dirty="0" err="1">
                <a:solidFill>
                  <a:srgbClr val="FFFFFF"/>
                </a:solidFill>
                <a:latin typeface="Arial"/>
                <a:cs typeface="Arial"/>
              </a:rPr>
              <a:t>evenemangsupplevelsen</a:t>
            </a:r>
            <a:r>
              <a:rPr sz="1200" b="1" i="1" spc="-10" dirty="0">
                <a:solidFill>
                  <a:srgbClr val="FFFFFF"/>
                </a:solidFill>
                <a:latin typeface="Arial"/>
                <a:cs typeface="Arial"/>
              </a:rPr>
              <a:t>.</a:t>
            </a:r>
            <a:endParaRPr lang="sv-SE" sz="1200" b="1" i="1" spc="-10" dirty="0">
              <a:solidFill>
                <a:srgbClr val="FFFFFF"/>
              </a:solidFill>
              <a:latin typeface="Arial"/>
              <a:cs typeface="Arial"/>
            </a:endParaRPr>
          </a:p>
          <a:p>
            <a:pPr marL="469900">
              <a:lnSpc>
                <a:spcPct val="100000"/>
              </a:lnSpc>
              <a:spcBef>
                <a:spcPts val="580"/>
              </a:spcBef>
              <a:tabLst>
                <a:tab pos="731520" algn="l"/>
              </a:tabLst>
            </a:pPr>
            <a:endParaRPr lang="sv-SE" sz="1200" b="1" i="1" spc="-10" dirty="0">
              <a:solidFill>
                <a:srgbClr val="FFFFFF"/>
              </a:solidFill>
              <a:latin typeface="Arial"/>
              <a:cs typeface="Arial"/>
            </a:endParaRPr>
          </a:p>
          <a:p>
            <a:pPr marL="469900">
              <a:lnSpc>
                <a:spcPct val="100000"/>
              </a:lnSpc>
              <a:spcBef>
                <a:spcPts val="580"/>
              </a:spcBef>
              <a:tabLst>
                <a:tab pos="731520" algn="l"/>
              </a:tabLst>
            </a:pPr>
            <a:endParaRPr lang="sv-SE" sz="1200" b="1" i="1" spc="-10" dirty="0">
              <a:solidFill>
                <a:srgbClr val="FFFFFF"/>
              </a:solidFill>
              <a:latin typeface="Arial"/>
              <a:cs typeface="Arial"/>
            </a:endParaRPr>
          </a:p>
          <a:p>
            <a:pPr marL="469900">
              <a:lnSpc>
                <a:spcPct val="100000"/>
              </a:lnSpc>
              <a:spcBef>
                <a:spcPts val="580"/>
              </a:spcBef>
              <a:tabLst>
                <a:tab pos="731520" algn="l"/>
              </a:tabLst>
            </a:pPr>
            <a:endParaRPr sz="1200" dirty="0">
              <a:latin typeface="Arial"/>
              <a:cs typeface="Arial"/>
            </a:endParaRPr>
          </a:p>
        </p:txBody>
      </p:sp>
      <p:sp>
        <p:nvSpPr>
          <p:cNvPr id="4" name="object 4"/>
          <p:cNvSpPr txBox="1"/>
          <p:nvPr/>
        </p:nvSpPr>
        <p:spPr>
          <a:xfrm>
            <a:off x="10328275" y="898652"/>
            <a:ext cx="1480185"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Upplevelseprocessen</a:t>
            </a:r>
            <a:endParaRPr sz="1200">
              <a:latin typeface="Arial"/>
              <a:cs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612901" y="3197605"/>
            <a:ext cx="2014220" cy="821055"/>
            <a:chOff x="612901" y="3197605"/>
            <a:chExt cx="2014220" cy="821055"/>
          </a:xfrm>
        </p:grpSpPr>
        <p:sp>
          <p:nvSpPr>
            <p:cNvPr id="3" name="object 3"/>
            <p:cNvSpPr/>
            <p:nvPr/>
          </p:nvSpPr>
          <p:spPr>
            <a:xfrm>
              <a:off x="625601" y="3210305"/>
              <a:ext cx="1988820" cy="795655"/>
            </a:xfrm>
            <a:custGeom>
              <a:avLst/>
              <a:gdLst/>
              <a:ahLst/>
              <a:cxnLst/>
              <a:rect l="l" t="t" r="r" b="b"/>
              <a:pathLst>
                <a:path w="1988820" h="795654">
                  <a:moveTo>
                    <a:pt x="1591056" y="0"/>
                  </a:moveTo>
                  <a:lnTo>
                    <a:pt x="0" y="0"/>
                  </a:lnTo>
                  <a:lnTo>
                    <a:pt x="397764" y="397764"/>
                  </a:lnTo>
                  <a:lnTo>
                    <a:pt x="0" y="795528"/>
                  </a:lnTo>
                  <a:lnTo>
                    <a:pt x="1591056" y="795528"/>
                  </a:lnTo>
                  <a:lnTo>
                    <a:pt x="1988820" y="397764"/>
                  </a:lnTo>
                  <a:lnTo>
                    <a:pt x="1591056" y="0"/>
                  </a:lnTo>
                  <a:close/>
                </a:path>
              </a:pathLst>
            </a:custGeom>
            <a:solidFill>
              <a:srgbClr val="005F70"/>
            </a:solidFill>
          </p:spPr>
          <p:txBody>
            <a:bodyPr wrap="square" lIns="0" tIns="0" rIns="0" bIns="0" rtlCol="0"/>
            <a:lstStyle/>
            <a:p>
              <a:endParaRPr/>
            </a:p>
          </p:txBody>
        </p:sp>
        <p:sp>
          <p:nvSpPr>
            <p:cNvPr id="4" name="object 4"/>
            <p:cNvSpPr/>
            <p:nvPr/>
          </p:nvSpPr>
          <p:spPr>
            <a:xfrm>
              <a:off x="625601" y="3210305"/>
              <a:ext cx="1988820" cy="795655"/>
            </a:xfrm>
            <a:custGeom>
              <a:avLst/>
              <a:gdLst/>
              <a:ahLst/>
              <a:cxnLst/>
              <a:rect l="l" t="t" r="r" b="b"/>
              <a:pathLst>
                <a:path w="1988820" h="795654">
                  <a:moveTo>
                    <a:pt x="0" y="0"/>
                  </a:moveTo>
                  <a:lnTo>
                    <a:pt x="1591056" y="0"/>
                  </a:lnTo>
                  <a:lnTo>
                    <a:pt x="1988820" y="397764"/>
                  </a:lnTo>
                  <a:lnTo>
                    <a:pt x="1591056" y="795528"/>
                  </a:lnTo>
                  <a:lnTo>
                    <a:pt x="0" y="795528"/>
                  </a:lnTo>
                  <a:lnTo>
                    <a:pt x="397764" y="397764"/>
                  </a:lnTo>
                  <a:lnTo>
                    <a:pt x="0" y="0"/>
                  </a:lnTo>
                  <a:close/>
                </a:path>
              </a:pathLst>
            </a:custGeom>
            <a:ln w="25400">
              <a:solidFill>
                <a:srgbClr val="FFFFFF"/>
              </a:solidFill>
            </a:ln>
          </p:spPr>
          <p:txBody>
            <a:bodyPr wrap="square" lIns="0" tIns="0" rIns="0" bIns="0" rtlCol="0"/>
            <a:lstStyle/>
            <a:p>
              <a:endParaRPr/>
            </a:p>
          </p:txBody>
        </p:sp>
      </p:grpSp>
      <p:sp>
        <p:nvSpPr>
          <p:cNvPr id="5" name="object 5"/>
          <p:cNvSpPr txBox="1"/>
          <p:nvPr/>
        </p:nvSpPr>
        <p:spPr>
          <a:xfrm>
            <a:off x="1272286" y="3481578"/>
            <a:ext cx="729615" cy="223520"/>
          </a:xfrm>
          <a:prstGeom prst="rect">
            <a:avLst/>
          </a:prstGeom>
        </p:spPr>
        <p:txBody>
          <a:bodyPr vert="horz" wrap="square" lIns="0" tIns="12065" rIns="0" bIns="0" rtlCol="0">
            <a:spAutoFit/>
          </a:bodyPr>
          <a:lstStyle/>
          <a:p>
            <a:pPr marL="12700">
              <a:lnSpc>
                <a:spcPct val="100000"/>
              </a:lnSpc>
              <a:spcBef>
                <a:spcPts val="95"/>
              </a:spcBef>
            </a:pPr>
            <a:r>
              <a:rPr sz="1300" spc="-10" dirty="0">
                <a:solidFill>
                  <a:srgbClr val="FFFFFF"/>
                </a:solidFill>
                <a:latin typeface="Arial"/>
                <a:cs typeface="Arial"/>
              </a:rPr>
              <a:t>Bakgrund</a:t>
            </a:r>
            <a:endParaRPr sz="1300">
              <a:latin typeface="Arial"/>
              <a:cs typeface="Arial"/>
            </a:endParaRPr>
          </a:p>
        </p:txBody>
      </p:sp>
      <p:grpSp>
        <p:nvGrpSpPr>
          <p:cNvPr id="6" name="object 6"/>
          <p:cNvGrpSpPr/>
          <p:nvPr/>
        </p:nvGrpSpPr>
        <p:grpSpPr>
          <a:xfrm>
            <a:off x="2403601" y="3197605"/>
            <a:ext cx="2014220" cy="821055"/>
            <a:chOff x="2403601" y="3197605"/>
            <a:chExt cx="2014220" cy="821055"/>
          </a:xfrm>
        </p:grpSpPr>
        <p:sp>
          <p:nvSpPr>
            <p:cNvPr id="7" name="object 7"/>
            <p:cNvSpPr/>
            <p:nvPr/>
          </p:nvSpPr>
          <p:spPr>
            <a:xfrm>
              <a:off x="2416301" y="3210305"/>
              <a:ext cx="1988820" cy="795655"/>
            </a:xfrm>
            <a:custGeom>
              <a:avLst/>
              <a:gdLst/>
              <a:ahLst/>
              <a:cxnLst/>
              <a:rect l="l" t="t" r="r" b="b"/>
              <a:pathLst>
                <a:path w="1988820" h="795654">
                  <a:moveTo>
                    <a:pt x="1591056" y="0"/>
                  </a:moveTo>
                  <a:lnTo>
                    <a:pt x="0" y="0"/>
                  </a:lnTo>
                  <a:lnTo>
                    <a:pt x="397764" y="397764"/>
                  </a:lnTo>
                  <a:lnTo>
                    <a:pt x="0" y="795528"/>
                  </a:lnTo>
                  <a:lnTo>
                    <a:pt x="1591056" y="795528"/>
                  </a:lnTo>
                  <a:lnTo>
                    <a:pt x="1988820" y="397764"/>
                  </a:lnTo>
                  <a:lnTo>
                    <a:pt x="1591056" y="0"/>
                  </a:lnTo>
                  <a:close/>
                </a:path>
              </a:pathLst>
            </a:custGeom>
            <a:solidFill>
              <a:srgbClr val="005F70"/>
            </a:solidFill>
          </p:spPr>
          <p:txBody>
            <a:bodyPr wrap="square" lIns="0" tIns="0" rIns="0" bIns="0" rtlCol="0"/>
            <a:lstStyle/>
            <a:p>
              <a:endParaRPr/>
            </a:p>
          </p:txBody>
        </p:sp>
        <p:sp>
          <p:nvSpPr>
            <p:cNvPr id="8" name="object 8"/>
            <p:cNvSpPr/>
            <p:nvPr/>
          </p:nvSpPr>
          <p:spPr>
            <a:xfrm>
              <a:off x="2416301" y="3210305"/>
              <a:ext cx="1988820" cy="795655"/>
            </a:xfrm>
            <a:custGeom>
              <a:avLst/>
              <a:gdLst/>
              <a:ahLst/>
              <a:cxnLst/>
              <a:rect l="l" t="t" r="r" b="b"/>
              <a:pathLst>
                <a:path w="1988820" h="795654">
                  <a:moveTo>
                    <a:pt x="0" y="0"/>
                  </a:moveTo>
                  <a:lnTo>
                    <a:pt x="1591056" y="0"/>
                  </a:lnTo>
                  <a:lnTo>
                    <a:pt x="1988820" y="397764"/>
                  </a:lnTo>
                  <a:lnTo>
                    <a:pt x="1591056" y="795528"/>
                  </a:lnTo>
                  <a:lnTo>
                    <a:pt x="0" y="795528"/>
                  </a:lnTo>
                  <a:lnTo>
                    <a:pt x="397764" y="397764"/>
                  </a:lnTo>
                  <a:lnTo>
                    <a:pt x="0" y="0"/>
                  </a:lnTo>
                  <a:close/>
                </a:path>
              </a:pathLst>
            </a:custGeom>
            <a:ln w="25400">
              <a:solidFill>
                <a:srgbClr val="FFFFFF"/>
              </a:solidFill>
            </a:ln>
          </p:spPr>
          <p:txBody>
            <a:bodyPr wrap="square" lIns="0" tIns="0" rIns="0" bIns="0" rtlCol="0"/>
            <a:lstStyle/>
            <a:p>
              <a:endParaRPr/>
            </a:p>
          </p:txBody>
        </p:sp>
      </p:grpSp>
      <p:sp>
        <p:nvSpPr>
          <p:cNvPr id="9" name="object 9"/>
          <p:cNvSpPr txBox="1"/>
          <p:nvPr/>
        </p:nvSpPr>
        <p:spPr>
          <a:xfrm>
            <a:off x="2921254" y="3395853"/>
            <a:ext cx="1012190" cy="393700"/>
          </a:xfrm>
          <a:prstGeom prst="rect">
            <a:avLst/>
          </a:prstGeom>
        </p:spPr>
        <p:txBody>
          <a:bodyPr vert="horz" wrap="square" lIns="0" tIns="40640" rIns="0" bIns="0" rtlCol="0">
            <a:spAutoFit/>
          </a:bodyPr>
          <a:lstStyle/>
          <a:p>
            <a:pPr marL="140335" marR="5080" indent="-128270">
              <a:lnSpc>
                <a:spcPts val="1340"/>
              </a:lnSpc>
              <a:spcBef>
                <a:spcPts val="320"/>
              </a:spcBef>
            </a:pPr>
            <a:r>
              <a:rPr sz="1300" spc="-10" dirty="0">
                <a:solidFill>
                  <a:srgbClr val="FFFFFF"/>
                </a:solidFill>
                <a:latin typeface="Arial"/>
                <a:cs typeface="Arial"/>
              </a:rPr>
              <a:t>Upplevelsens drivkrafter</a:t>
            </a:r>
            <a:endParaRPr sz="1300">
              <a:latin typeface="Arial"/>
              <a:cs typeface="Arial"/>
            </a:endParaRPr>
          </a:p>
        </p:txBody>
      </p:sp>
      <p:grpSp>
        <p:nvGrpSpPr>
          <p:cNvPr id="10" name="object 10"/>
          <p:cNvGrpSpPr/>
          <p:nvPr/>
        </p:nvGrpSpPr>
        <p:grpSpPr>
          <a:xfrm>
            <a:off x="4194302" y="3197605"/>
            <a:ext cx="2014220" cy="821055"/>
            <a:chOff x="4194302" y="3197605"/>
            <a:chExt cx="2014220" cy="821055"/>
          </a:xfrm>
        </p:grpSpPr>
        <p:sp>
          <p:nvSpPr>
            <p:cNvPr id="11" name="object 11"/>
            <p:cNvSpPr/>
            <p:nvPr/>
          </p:nvSpPr>
          <p:spPr>
            <a:xfrm>
              <a:off x="4207002" y="3210305"/>
              <a:ext cx="1988820" cy="795655"/>
            </a:xfrm>
            <a:custGeom>
              <a:avLst/>
              <a:gdLst/>
              <a:ahLst/>
              <a:cxnLst/>
              <a:rect l="l" t="t" r="r" b="b"/>
              <a:pathLst>
                <a:path w="1988820" h="795654">
                  <a:moveTo>
                    <a:pt x="1591056" y="0"/>
                  </a:moveTo>
                  <a:lnTo>
                    <a:pt x="0" y="0"/>
                  </a:lnTo>
                  <a:lnTo>
                    <a:pt x="397763" y="397764"/>
                  </a:lnTo>
                  <a:lnTo>
                    <a:pt x="0" y="795528"/>
                  </a:lnTo>
                  <a:lnTo>
                    <a:pt x="1591056" y="795528"/>
                  </a:lnTo>
                  <a:lnTo>
                    <a:pt x="1988820" y="397764"/>
                  </a:lnTo>
                  <a:lnTo>
                    <a:pt x="1591056" y="0"/>
                  </a:lnTo>
                  <a:close/>
                </a:path>
              </a:pathLst>
            </a:custGeom>
            <a:solidFill>
              <a:srgbClr val="005F70"/>
            </a:solidFill>
          </p:spPr>
          <p:txBody>
            <a:bodyPr wrap="square" lIns="0" tIns="0" rIns="0" bIns="0" rtlCol="0"/>
            <a:lstStyle/>
            <a:p>
              <a:endParaRPr/>
            </a:p>
          </p:txBody>
        </p:sp>
        <p:sp>
          <p:nvSpPr>
            <p:cNvPr id="12" name="object 12"/>
            <p:cNvSpPr/>
            <p:nvPr/>
          </p:nvSpPr>
          <p:spPr>
            <a:xfrm>
              <a:off x="4207002" y="3210305"/>
              <a:ext cx="1988820" cy="795655"/>
            </a:xfrm>
            <a:custGeom>
              <a:avLst/>
              <a:gdLst/>
              <a:ahLst/>
              <a:cxnLst/>
              <a:rect l="l" t="t" r="r" b="b"/>
              <a:pathLst>
                <a:path w="1988820" h="795654">
                  <a:moveTo>
                    <a:pt x="0" y="0"/>
                  </a:moveTo>
                  <a:lnTo>
                    <a:pt x="1591056" y="0"/>
                  </a:lnTo>
                  <a:lnTo>
                    <a:pt x="1988820" y="397764"/>
                  </a:lnTo>
                  <a:lnTo>
                    <a:pt x="1591056" y="795528"/>
                  </a:lnTo>
                  <a:lnTo>
                    <a:pt x="0" y="795528"/>
                  </a:lnTo>
                  <a:lnTo>
                    <a:pt x="397763" y="397764"/>
                  </a:lnTo>
                  <a:lnTo>
                    <a:pt x="0" y="0"/>
                  </a:lnTo>
                  <a:close/>
                </a:path>
              </a:pathLst>
            </a:custGeom>
            <a:ln w="25400">
              <a:solidFill>
                <a:srgbClr val="FFFFFF"/>
              </a:solidFill>
            </a:ln>
          </p:spPr>
          <p:txBody>
            <a:bodyPr wrap="square" lIns="0" tIns="0" rIns="0" bIns="0" rtlCol="0"/>
            <a:lstStyle/>
            <a:p>
              <a:endParaRPr/>
            </a:p>
          </p:txBody>
        </p:sp>
      </p:grpSp>
      <p:sp>
        <p:nvSpPr>
          <p:cNvPr id="13" name="object 13"/>
          <p:cNvSpPr txBox="1"/>
          <p:nvPr/>
        </p:nvSpPr>
        <p:spPr>
          <a:xfrm>
            <a:off x="4710810" y="3481578"/>
            <a:ext cx="1014730" cy="223520"/>
          </a:xfrm>
          <a:prstGeom prst="rect">
            <a:avLst/>
          </a:prstGeom>
        </p:spPr>
        <p:txBody>
          <a:bodyPr vert="horz" wrap="square" lIns="0" tIns="12065" rIns="0" bIns="0" rtlCol="0">
            <a:spAutoFit/>
          </a:bodyPr>
          <a:lstStyle/>
          <a:p>
            <a:pPr marL="12700">
              <a:lnSpc>
                <a:spcPct val="100000"/>
              </a:lnSpc>
              <a:spcBef>
                <a:spcPts val="95"/>
              </a:spcBef>
            </a:pPr>
            <a:r>
              <a:rPr sz="1300" dirty="0">
                <a:solidFill>
                  <a:srgbClr val="FFFFFF"/>
                </a:solidFill>
                <a:latin typeface="Arial"/>
                <a:cs typeface="Arial"/>
              </a:rPr>
              <a:t>Vår</a:t>
            </a:r>
            <a:r>
              <a:rPr sz="1300" spc="-20" dirty="0">
                <a:solidFill>
                  <a:srgbClr val="FFFFFF"/>
                </a:solidFill>
                <a:latin typeface="Arial"/>
                <a:cs typeface="Arial"/>
              </a:rPr>
              <a:t> </a:t>
            </a:r>
            <a:r>
              <a:rPr sz="1300" spc="-10" dirty="0">
                <a:solidFill>
                  <a:srgbClr val="FFFFFF"/>
                </a:solidFill>
                <a:latin typeface="Arial"/>
                <a:cs typeface="Arial"/>
              </a:rPr>
              <a:t>målgrupp</a:t>
            </a:r>
            <a:endParaRPr sz="1300">
              <a:latin typeface="Arial"/>
              <a:cs typeface="Arial"/>
            </a:endParaRPr>
          </a:p>
        </p:txBody>
      </p:sp>
      <p:grpSp>
        <p:nvGrpSpPr>
          <p:cNvPr id="14" name="object 14"/>
          <p:cNvGrpSpPr/>
          <p:nvPr/>
        </p:nvGrpSpPr>
        <p:grpSpPr>
          <a:xfrm>
            <a:off x="5985002" y="3197605"/>
            <a:ext cx="2014220" cy="821055"/>
            <a:chOff x="5985002" y="3197605"/>
            <a:chExt cx="2014220" cy="821055"/>
          </a:xfrm>
        </p:grpSpPr>
        <p:sp>
          <p:nvSpPr>
            <p:cNvPr id="15" name="object 15"/>
            <p:cNvSpPr/>
            <p:nvPr/>
          </p:nvSpPr>
          <p:spPr>
            <a:xfrm>
              <a:off x="5997702" y="3210305"/>
              <a:ext cx="1988820" cy="795655"/>
            </a:xfrm>
            <a:custGeom>
              <a:avLst/>
              <a:gdLst/>
              <a:ahLst/>
              <a:cxnLst/>
              <a:rect l="l" t="t" r="r" b="b"/>
              <a:pathLst>
                <a:path w="1988820" h="795654">
                  <a:moveTo>
                    <a:pt x="1591055" y="0"/>
                  </a:moveTo>
                  <a:lnTo>
                    <a:pt x="0" y="0"/>
                  </a:lnTo>
                  <a:lnTo>
                    <a:pt x="397763" y="397764"/>
                  </a:lnTo>
                  <a:lnTo>
                    <a:pt x="0" y="795528"/>
                  </a:lnTo>
                  <a:lnTo>
                    <a:pt x="1591055" y="795528"/>
                  </a:lnTo>
                  <a:lnTo>
                    <a:pt x="1988820" y="397764"/>
                  </a:lnTo>
                  <a:lnTo>
                    <a:pt x="1591055" y="0"/>
                  </a:lnTo>
                  <a:close/>
                </a:path>
              </a:pathLst>
            </a:custGeom>
            <a:solidFill>
              <a:srgbClr val="005F70"/>
            </a:solidFill>
          </p:spPr>
          <p:txBody>
            <a:bodyPr wrap="square" lIns="0" tIns="0" rIns="0" bIns="0" rtlCol="0"/>
            <a:lstStyle/>
            <a:p>
              <a:endParaRPr/>
            </a:p>
          </p:txBody>
        </p:sp>
        <p:sp>
          <p:nvSpPr>
            <p:cNvPr id="16" name="object 16"/>
            <p:cNvSpPr/>
            <p:nvPr/>
          </p:nvSpPr>
          <p:spPr>
            <a:xfrm>
              <a:off x="5997702" y="3210305"/>
              <a:ext cx="1988820" cy="795655"/>
            </a:xfrm>
            <a:custGeom>
              <a:avLst/>
              <a:gdLst/>
              <a:ahLst/>
              <a:cxnLst/>
              <a:rect l="l" t="t" r="r" b="b"/>
              <a:pathLst>
                <a:path w="1988820" h="795654">
                  <a:moveTo>
                    <a:pt x="0" y="0"/>
                  </a:moveTo>
                  <a:lnTo>
                    <a:pt x="1591055" y="0"/>
                  </a:lnTo>
                  <a:lnTo>
                    <a:pt x="1988820" y="397764"/>
                  </a:lnTo>
                  <a:lnTo>
                    <a:pt x="1591055" y="795528"/>
                  </a:lnTo>
                  <a:lnTo>
                    <a:pt x="0" y="795528"/>
                  </a:lnTo>
                  <a:lnTo>
                    <a:pt x="397763" y="397764"/>
                  </a:lnTo>
                  <a:lnTo>
                    <a:pt x="0" y="0"/>
                  </a:lnTo>
                  <a:close/>
                </a:path>
              </a:pathLst>
            </a:custGeom>
            <a:ln w="25400">
              <a:solidFill>
                <a:srgbClr val="FFFFFF"/>
              </a:solidFill>
            </a:ln>
          </p:spPr>
          <p:txBody>
            <a:bodyPr wrap="square" lIns="0" tIns="0" rIns="0" bIns="0" rtlCol="0"/>
            <a:lstStyle/>
            <a:p>
              <a:endParaRPr/>
            </a:p>
          </p:txBody>
        </p:sp>
      </p:grpSp>
      <p:sp>
        <p:nvSpPr>
          <p:cNvPr id="17" name="object 17"/>
          <p:cNvSpPr txBox="1"/>
          <p:nvPr/>
        </p:nvSpPr>
        <p:spPr>
          <a:xfrm>
            <a:off x="6475857" y="3395853"/>
            <a:ext cx="1068070" cy="393700"/>
          </a:xfrm>
          <a:prstGeom prst="rect">
            <a:avLst/>
          </a:prstGeom>
        </p:spPr>
        <p:txBody>
          <a:bodyPr vert="horz" wrap="square" lIns="0" tIns="40640" rIns="0" bIns="0" rtlCol="0">
            <a:spAutoFit/>
          </a:bodyPr>
          <a:lstStyle/>
          <a:p>
            <a:pPr marL="12700" marR="5080" indent="109220">
              <a:lnSpc>
                <a:spcPts val="1340"/>
              </a:lnSpc>
              <a:spcBef>
                <a:spcPts val="320"/>
              </a:spcBef>
            </a:pPr>
            <a:r>
              <a:rPr sz="1300" spc="-10" dirty="0">
                <a:solidFill>
                  <a:srgbClr val="FFFFFF"/>
                </a:solidFill>
                <a:latin typeface="Arial"/>
                <a:cs typeface="Arial"/>
              </a:rPr>
              <a:t>Strategiska fokusområden</a:t>
            </a:r>
            <a:endParaRPr sz="1300">
              <a:latin typeface="Arial"/>
              <a:cs typeface="Arial"/>
            </a:endParaRPr>
          </a:p>
        </p:txBody>
      </p:sp>
      <p:grpSp>
        <p:nvGrpSpPr>
          <p:cNvPr id="18" name="object 18"/>
          <p:cNvGrpSpPr/>
          <p:nvPr/>
        </p:nvGrpSpPr>
        <p:grpSpPr>
          <a:xfrm>
            <a:off x="7775702" y="3197605"/>
            <a:ext cx="2014220" cy="821055"/>
            <a:chOff x="7775702" y="3197605"/>
            <a:chExt cx="2014220" cy="821055"/>
          </a:xfrm>
        </p:grpSpPr>
        <p:sp>
          <p:nvSpPr>
            <p:cNvPr id="19" name="object 19"/>
            <p:cNvSpPr/>
            <p:nvPr/>
          </p:nvSpPr>
          <p:spPr>
            <a:xfrm>
              <a:off x="7788402" y="3210305"/>
              <a:ext cx="1988820" cy="795655"/>
            </a:xfrm>
            <a:custGeom>
              <a:avLst/>
              <a:gdLst/>
              <a:ahLst/>
              <a:cxnLst/>
              <a:rect l="l" t="t" r="r" b="b"/>
              <a:pathLst>
                <a:path w="1988820" h="795654">
                  <a:moveTo>
                    <a:pt x="1591055" y="0"/>
                  </a:moveTo>
                  <a:lnTo>
                    <a:pt x="0" y="0"/>
                  </a:lnTo>
                  <a:lnTo>
                    <a:pt x="397764" y="397764"/>
                  </a:lnTo>
                  <a:lnTo>
                    <a:pt x="0" y="795528"/>
                  </a:lnTo>
                  <a:lnTo>
                    <a:pt x="1591055" y="795528"/>
                  </a:lnTo>
                  <a:lnTo>
                    <a:pt x="1988820" y="397764"/>
                  </a:lnTo>
                  <a:lnTo>
                    <a:pt x="1591055" y="0"/>
                  </a:lnTo>
                  <a:close/>
                </a:path>
              </a:pathLst>
            </a:custGeom>
            <a:solidFill>
              <a:srgbClr val="005F70"/>
            </a:solidFill>
          </p:spPr>
          <p:txBody>
            <a:bodyPr wrap="square" lIns="0" tIns="0" rIns="0" bIns="0" rtlCol="0"/>
            <a:lstStyle/>
            <a:p>
              <a:endParaRPr/>
            </a:p>
          </p:txBody>
        </p:sp>
        <p:sp>
          <p:nvSpPr>
            <p:cNvPr id="20" name="object 20"/>
            <p:cNvSpPr/>
            <p:nvPr/>
          </p:nvSpPr>
          <p:spPr>
            <a:xfrm>
              <a:off x="7788402" y="3210305"/>
              <a:ext cx="1988820" cy="795655"/>
            </a:xfrm>
            <a:custGeom>
              <a:avLst/>
              <a:gdLst/>
              <a:ahLst/>
              <a:cxnLst/>
              <a:rect l="l" t="t" r="r" b="b"/>
              <a:pathLst>
                <a:path w="1988820" h="795654">
                  <a:moveTo>
                    <a:pt x="0" y="0"/>
                  </a:moveTo>
                  <a:lnTo>
                    <a:pt x="1591055" y="0"/>
                  </a:lnTo>
                  <a:lnTo>
                    <a:pt x="1988820" y="397764"/>
                  </a:lnTo>
                  <a:lnTo>
                    <a:pt x="1591055" y="795528"/>
                  </a:lnTo>
                  <a:lnTo>
                    <a:pt x="0" y="795528"/>
                  </a:lnTo>
                  <a:lnTo>
                    <a:pt x="397764" y="397764"/>
                  </a:lnTo>
                  <a:lnTo>
                    <a:pt x="0" y="0"/>
                  </a:lnTo>
                  <a:close/>
                </a:path>
              </a:pathLst>
            </a:custGeom>
            <a:ln w="25400">
              <a:solidFill>
                <a:srgbClr val="FFFFFF"/>
              </a:solidFill>
            </a:ln>
          </p:spPr>
          <p:txBody>
            <a:bodyPr wrap="square" lIns="0" tIns="0" rIns="0" bIns="0" rtlCol="0"/>
            <a:lstStyle/>
            <a:p>
              <a:endParaRPr/>
            </a:p>
          </p:txBody>
        </p:sp>
      </p:grpSp>
      <p:sp>
        <p:nvSpPr>
          <p:cNvPr id="21" name="object 21"/>
          <p:cNvSpPr txBox="1"/>
          <p:nvPr/>
        </p:nvSpPr>
        <p:spPr>
          <a:xfrm>
            <a:off x="8353425" y="3395853"/>
            <a:ext cx="893444" cy="393700"/>
          </a:xfrm>
          <a:prstGeom prst="rect">
            <a:avLst/>
          </a:prstGeom>
        </p:spPr>
        <p:txBody>
          <a:bodyPr vert="horz" wrap="square" lIns="0" tIns="40640" rIns="0" bIns="0" rtlCol="0">
            <a:spAutoFit/>
          </a:bodyPr>
          <a:lstStyle/>
          <a:p>
            <a:pPr marL="67310" marR="5080" indent="-55244">
              <a:lnSpc>
                <a:spcPts val="1340"/>
              </a:lnSpc>
              <a:spcBef>
                <a:spcPts val="320"/>
              </a:spcBef>
            </a:pPr>
            <a:r>
              <a:rPr sz="1300" spc="-10" dirty="0">
                <a:solidFill>
                  <a:srgbClr val="FFFFFF"/>
                </a:solidFill>
                <a:latin typeface="Arial"/>
                <a:cs typeface="Arial"/>
              </a:rPr>
              <a:t>Upplevelse- processen</a:t>
            </a:r>
            <a:endParaRPr sz="1300">
              <a:latin typeface="Arial"/>
              <a:cs typeface="Arial"/>
            </a:endParaRPr>
          </a:p>
        </p:txBody>
      </p:sp>
      <p:grpSp>
        <p:nvGrpSpPr>
          <p:cNvPr id="22" name="object 22"/>
          <p:cNvGrpSpPr/>
          <p:nvPr/>
        </p:nvGrpSpPr>
        <p:grpSpPr>
          <a:xfrm>
            <a:off x="9566402" y="3197605"/>
            <a:ext cx="2014220" cy="821055"/>
            <a:chOff x="9566402" y="3197605"/>
            <a:chExt cx="2014220" cy="821055"/>
          </a:xfrm>
          <a:solidFill>
            <a:schemeClr val="accent2"/>
          </a:solidFill>
        </p:grpSpPr>
        <p:sp>
          <p:nvSpPr>
            <p:cNvPr id="23" name="object 23"/>
            <p:cNvSpPr/>
            <p:nvPr/>
          </p:nvSpPr>
          <p:spPr>
            <a:xfrm>
              <a:off x="9579102" y="3210305"/>
              <a:ext cx="1988820" cy="795655"/>
            </a:xfrm>
            <a:custGeom>
              <a:avLst/>
              <a:gdLst/>
              <a:ahLst/>
              <a:cxnLst/>
              <a:rect l="l" t="t" r="r" b="b"/>
              <a:pathLst>
                <a:path w="1988820" h="795654">
                  <a:moveTo>
                    <a:pt x="1591055" y="0"/>
                  </a:moveTo>
                  <a:lnTo>
                    <a:pt x="0" y="0"/>
                  </a:lnTo>
                  <a:lnTo>
                    <a:pt x="397764" y="397764"/>
                  </a:lnTo>
                  <a:lnTo>
                    <a:pt x="0" y="795528"/>
                  </a:lnTo>
                  <a:lnTo>
                    <a:pt x="1591055" y="795528"/>
                  </a:lnTo>
                  <a:lnTo>
                    <a:pt x="1988820" y="397764"/>
                  </a:lnTo>
                  <a:lnTo>
                    <a:pt x="1591055" y="0"/>
                  </a:lnTo>
                  <a:close/>
                </a:path>
              </a:pathLst>
            </a:custGeom>
            <a:grpFill/>
          </p:spPr>
          <p:txBody>
            <a:bodyPr wrap="square" lIns="0" tIns="0" rIns="0" bIns="0" rtlCol="0"/>
            <a:lstStyle/>
            <a:p>
              <a:endParaRPr/>
            </a:p>
          </p:txBody>
        </p:sp>
        <p:sp>
          <p:nvSpPr>
            <p:cNvPr id="24" name="object 24"/>
            <p:cNvSpPr/>
            <p:nvPr/>
          </p:nvSpPr>
          <p:spPr>
            <a:xfrm>
              <a:off x="9579102" y="3210305"/>
              <a:ext cx="1988820" cy="795655"/>
            </a:xfrm>
            <a:custGeom>
              <a:avLst/>
              <a:gdLst/>
              <a:ahLst/>
              <a:cxnLst/>
              <a:rect l="l" t="t" r="r" b="b"/>
              <a:pathLst>
                <a:path w="1988820" h="795654">
                  <a:moveTo>
                    <a:pt x="0" y="0"/>
                  </a:moveTo>
                  <a:lnTo>
                    <a:pt x="1591055" y="0"/>
                  </a:lnTo>
                  <a:lnTo>
                    <a:pt x="1988820" y="397764"/>
                  </a:lnTo>
                  <a:lnTo>
                    <a:pt x="1591055" y="795528"/>
                  </a:lnTo>
                  <a:lnTo>
                    <a:pt x="0" y="795528"/>
                  </a:lnTo>
                  <a:lnTo>
                    <a:pt x="397764" y="397764"/>
                  </a:lnTo>
                  <a:lnTo>
                    <a:pt x="0" y="0"/>
                  </a:lnTo>
                  <a:close/>
                </a:path>
              </a:pathLst>
            </a:custGeom>
            <a:grpFill/>
            <a:ln w="25400">
              <a:solidFill>
                <a:srgbClr val="FFFFFF"/>
              </a:solidFill>
            </a:ln>
          </p:spPr>
          <p:txBody>
            <a:bodyPr wrap="square" lIns="0" tIns="0" rIns="0" bIns="0" rtlCol="0"/>
            <a:lstStyle/>
            <a:p>
              <a:endParaRPr/>
            </a:p>
          </p:txBody>
        </p:sp>
      </p:grpSp>
      <p:sp>
        <p:nvSpPr>
          <p:cNvPr id="25" name="object 25"/>
          <p:cNvSpPr txBox="1"/>
          <p:nvPr/>
        </p:nvSpPr>
        <p:spPr>
          <a:xfrm>
            <a:off x="10341102" y="3481578"/>
            <a:ext cx="499745" cy="223520"/>
          </a:xfrm>
          <a:prstGeom prst="rect">
            <a:avLst/>
          </a:prstGeom>
        </p:spPr>
        <p:txBody>
          <a:bodyPr vert="horz" wrap="square" lIns="0" tIns="12065" rIns="0" bIns="0" rtlCol="0">
            <a:spAutoFit/>
          </a:bodyPr>
          <a:lstStyle/>
          <a:p>
            <a:pPr marL="12700">
              <a:lnSpc>
                <a:spcPct val="100000"/>
              </a:lnSpc>
              <a:spcBef>
                <a:spcPts val="95"/>
              </a:spcBef>
            </a:pPr>
            <a:r>
              <a:rPr sz="1300" spc="-10" dirty="0">
                <a:solidFill>
                  <a:srgbClr val="FFFFFF"/>
                </a:solidFill>
                <a:latin typeface="Arial"/>
                <a:cs typeface="Arial"/>
              </a:rPr>
              <a:t>Nivåer</a:t>
            </a:r>
            <a:endParaRPr sz="1300" dirty="0">
              <a:latin typeface="Arial"/>
              <a:cs typeface="Arial"/>
            </a:endParaRPr>
          </a:p>
        </p:txBody>
      </p:sp>
      <p:sp>
        <p:nvSpPr>
          <p:cNvPr id="26" name="object 26"/>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r>
              <a:rPr spc="-25" dirty="0"/>
              <a:t>79</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extLst>
              <p:ext uri="{D42A27DB-BD31-4B8C-83A1-F6EECF244321}">
                <p14:modId xmlns:p14="http://schemas.microsoft.com/office/powerpoint/2010/main" val="3344313044"/>
              </p:ext>
            </p:extLst>
          </p:nvPr>
        </p:nvGraphicFramePr>
        <p:xfrm>
          <a:off x="388712" y="1616957"/>
          <a:ext cx="6809947" cy="4129405"/>
        </p:xfrm>
        <a:graphic>
          <a:graphicData uri="http://schemas.openxmlformats.org/drawingml/2006/table">
            <a:tbl>
              <a:tblPr firstRow="1" bandRow="1">
                <a:tableStyleId>{2D5ABB26-0587-4C30-8999-92F81FD0307C}</a:tableStyleId>
              </a:tblPr>
              <a:tblGrid>
                <a:gridCol w="3573688">
                  <a:extLst>
                    <a:ext uri="{9D8B030D-6E8A-4147-A177-3AD203B41FA5}">
                      <a16:colId xmlns:a16="http://schemas.microsoft.com/office/drawing/2014/main" val="20000"/>
                    </a:ext>
                  </a:extLst>
                </a:gridCol>
                <a:gridCol w="3236259">
                  <a:extLst>
                    <a:ext uri="{9D8B030D-6E8A-4147-A177-3AD203B41FA5}">
                      <a16:colId xmlns:a16="http://schemas.microsoft.com/office/drawing/2014/main" val="20001"/>
                    </a:ext>
                  </a:extLst>
                </a:gridCol>
              </a:tblGrid>
              <a:tr h="370205">
                <a:tc>
                  <a:txBody>
                    <a:bodyPr/>
                    <a:lstStyle/>
                    <a:p>
                      <a:pPr marL="91440">
                        <a:lnSpc>
                          <a:spcPct val="100000"/>
                        </a:lnSpc>
                        <a:spcBef>
                          <a:spcPts val="575"/>
                        </a:spcBef>
                      </a:pPr>
                      <a:r>
                        <a:rPr sz="1400" b="1" spc="-10" dirty="0">
                          <a:solidFill>
                            <a:srgbClr val="FFFFFF"/>
                          </a:solidFill>
                          <a:latin typeface="Arial"/>
                          <a:cs typeface="Arial"/>
                        </a:rPr>
                        <a:t>Aktivitet</a:t>
                      </a:r>
                      <a:endParaRPr sz="1400" dirty="0">
                        <a:latin typeface="Arial"/>
                        <a:cs typeface="Arial"/>
                      </a:endParaRPr>
                    </a:p>
                  </a:txBody>
                  <a:tcPr marL="0" marR="0" marT="73025" marB="0" anchor="ctr">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5F70"/>
                    </a:solidFill>
                  </a:tcPr>
                </a:tc>
                <a:tc>
                  <a:txBody>
                    <a:bodyPr/>
                    <a:lstStyle/>
                    <a:p>
                      <a:pPr marL="91440">
                        <a:lnSpc>
                          <a:spcPct val="100000"/>
                        </a:lnSpc>
                        <a:spcBef>
                          <a:spcPts val="575"/>
                        </a:spcBef>
                      </a:pPr>
                      <a:r>
                        <a:rPr sz="1400" b="1" spc="-10" dirty="0" err="1">
                          <a:solidFill>
                            <a:srgbClr val="FFFFFF"/>
                          </a:solidFill>
                          <a:latin typeface="Arial"/>
                          <a:cs typeface="Arial"/>
                        </a:rPr>
                        <a:t>Fokusområde</a:t>
                      </a:r>
                      <a:endParaRPr sz="1400" dirty="0">
                        <a:latin typeface="Arial"/>
                        <a:cs typeface="Arial"/>
                      </a:endParaRPr>
                    </a:p>
                  </a:txBody>
                  <a:tcPr marL="0" marR="0" marT="73025" marB="0" anchor="ctr">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5F70"/>
                    </a:solidFill>
                  </a:tcPr>
                </a:tc>
                <a:extLst>
                  <a:ext uri="{0D108BD9-81ED-4DB2-BD59-A6C34878D82A}">
                    <a16:rowId xmlns:a16="http://schemas.microsoft.com/office/drawing/2014/main" val="10000"/>
                  </a:ext>
                </a:extLst>
              </a:tr>
              <a:tr h="370205">
                <a:tc>
                  <a:txBody>
                    <a:bodyPr/>
                    <a:lstStyle/>
                    <a:p>
                      <a:pPr marL="91440">
                        <a:lnSpc>
                          <a:spcPct val="100000"/>
                        </a:lnSpc>
                        <a:spcBef>
                          <a:spcPts val="770"/>
                        </a:spcBef>
                      </a:pPr>
                      <a:r>
                        <a:rPr sz="1100" spc="-10" dirty="0">
                          <a:solidFill>
                            <a:srgbClr val="005F70"/>
                          </a:solidFill>
                          <a:latin typeface="Arial"/>
                          <a:cs typeface="Arial"/>
                        </a:rPr>
                        <a:t>Klubbvarumärket</a:t>
                      </a:r>
                      <a:endParaRPr sz="1100">
                        <a:latin typeface="Arial"/>
                        <a:cs typeface="Arial"/>
                      </a:endParaRPr>
                    </a:p>
                  </a:txBody>
                  <a:tcPr marL="0" marR="0" marT="97790" marB="0" anchor="ctr">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AD2D4"/>
                    </a:solidFill>
                  </a:tcPr>
                </a:tc>
                <a:tc>
                  <a:txBody>
                    <a:bodyPr/>
                    <a:lstStyle/>
                    <a:p>
                      <a:pPr marL="91440">
                        <a:lnSpc>
                          <a:spcPct val="100000"/>
                        </a:lnSpc>
                        <a:spcBef>
                          <a:spcPts val="770"/>
                        </a:spcBef>
                      </a:pPr>
                      <a:r>
                        <a:rPr sz="1100" dirty="0">
                          <a:solidFill>
                            <a:srgbClr val="005F70"/>
                          </a:solidFill>
                          <a:latin typeface="Arial"/>
                          <a:cs typeface="Arial"/>
                        </a:rPr>
                        <a:t>Fokusområde</a:t>
                      </a:r>
                      <a:r>
                        <a:rPr sz="1100" spc="-70" dirty="0">
                          <a:solidFill>
                            <a:srgbClr val="005F70"/>
                          </a:solidFill>
                          <a:latin typeface="Arial"/>
                          <a:cs typeface="Arial"/>
                        </a:rPr>
                        <a:t> </a:t>
                      </a:r>
                      <a:r>
                        <a:rPr sz="1100" spc="-50" dirty="0">
                          <a:solidFill>
                            <a:srgbClr val="005F70"/>
                          </a:solidFill>
                          <a:latin typeface="Arial"/>
                          <a:cs typeface="Arial"/>
                        </a:rPr>
                        <a:t>1</a:t>
                      </a:r>
                      <a:endParaRPr sz="1100">
                        <a:latin typeface="Arial"/>
                        <a:cs typeface="Arial"/>
                      </a:endParaRPr>
                    </a:p>
                  </a:txBody>
                  <a:tcPr marL="0" marR="0" marT="97790" marB="0" anchor="ctr">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AD2D4"/>
                    </a:solidFill>
                  </a:tcPr>
                </a:tc>
                <a:extLst>
                  <a:ext uri="{0D108BD9-81ED-4DB2-BD59-A6C34878D82A}">
                    <a16:rowId xmlns:a16="http://schemas.microsoft.com/office/drawing/2014/main" val="10001"/>
                  </a:ext>
                </a:extLst>
              </a:tr>
              <a:tr h="370205">
                <a:tc>
                  <a:txBody>
                    <a:bodyPr/>
                    <a:lstStyle/>
                    <a:p>
                      <a:pPr marL="91440">
                        <a:lnSpc>
                          <a:spcPct val="100000"/>
                        </a:lnSpc>
                        <a:spcBef>
                          <a:spcPts val="770"/>
                        </a:spcBef>
                      </a:pPr>
                      <a:r>
                        <a:rPr sz="1100" spc="-10" dirty="0">
                          <a:solidFill>
                            <a:srgbClr val="005F70"/>
                          </a:solidFill>
                          <a:latin typeface="Arial"/>
                          <a:cs typeface="Arial"/>
                        </a:rPr>
                        <a:t>Målgruppssegmentering</a:t>
                      </a:r>
                      <a:endParaRPr sz="1100">
                        <a:latin typeface="Arial"/>
                        <a:cs typeface="Arial"/>
                      </a:endParaRPr>
                    </a:p>
                  </a:txBody>
                  <a:tcPr marL="0" marR="0" marT="9779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AEB"/>
                    </a:solidFill>
                  </a:tcPr>
                </a:tc>
                <a:tc>
                  <a:txBody>
                    <a:bodyPr/>
                    <a:lstStyle/>
                    <a:p>
                      <a:pPr marL="91440">
                        <a:lnSpc>
                          <a:spcPct val="100000"/>
                        </a:lnSpc>
                        <a:spcBef>
                          <a:spcPts val="770"/>
                        </a:spcBef>
                      </a:pPr>
                      <a:r>
                        <a:rPr sz="1100" dirty="0">
                          <a:solidFill>
                            <a:srgbClr val="005F70"/>
                          </a:solidFill>
                          <a:latin typeface="Arial"/>
                          <a:cs typeface="Arial"/>
                        </a:rPr>
                        <a:t>Fokusområde</a:t>
                      </a:r>
                      <a:r>
                        <a:rPr sz="1100" spc="-70" dirty="0">
                          <a:solidFill>
                            <a:srgbClr val="005F70"/>
                          </a:solidFill>
                          <a:latin typeface="Arial"/>
                          <a:cs typeface="Arial"/>
                        </a:rPr>
                        <a:t> </a:t>
                      </a:r>
                      <a:r>
                        <a:rPr sz="1100" spc="-50" dirty="0">
                          <a:solidFill>
                            <a:srgbClr val="005F70"/>
                          </a:solidFill>
                          <a:latin typeface="Arial"/>
                          <a:cs typeface="Arial"/>
                        </a:rPr>
                        <a:t>2</a:t>
                      </a:r>
                      <a:endParaRPr sz="1100" dirty="0">
                        <a:latin typeface="Arial"/>
                        <a:cs typeface="Arial"/>
                      </a:endParaRPr>
                    </a:p>
                  </a:txBody>
                  <a:tcPr marL="0" marR="0" marT="9779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AEB"/>
                    </a:solidFill>
                  </a:tcPr>
                </a:tc>
                <a:extLst>
                  <a:ext uri="{0D108BD9-81ED-4DB2-BD59-A6C34878D82A}">
                    <a16:rowId xmlns:a16="http://schemas.microsoft.com/office/drawing/2014/main" val="10002"/>
                  </a:ext>
                </a:extLst>
              </a:tr>
              <a:tr h="370205">
                <a:tc>
                  <a:txBody>
                    <a:bodyPr/>
                    <a:lstStyle/>
                    <a:p>
                      <a:pPr marL="91440">
                        <a:lnSpc>
                          <a:spcPct val="100000"/>
                        </a:lnSpc>
                        <a:spcBef>
                          <a:spcPts val="770"/>
                        </a:spcBef>
                      </a:pPr>
                      <a:r>
                        <a:rPr sz="1100" dirty="0">
                          <a:solidFill>
                            <a:srgbClr val="005F70"/>
                          </a:solidFill>
                          <a:latin typeface="Arial"/>
                          <a:cs typeface="Arial"/>
                        </a:rPr>
                        <a:t>Den</a:t>
                      </a:r>
                      <a:r>
                        <a:rPr sz="1100" spc="-25" dirty="0">
                          <a:solidFill>
                            <a:srgbClr val="005F70"/>
                          </a:solidFill>
                          <a:latin typeface="Arial"/>
                          <a:cs typeface="Arial"/>
                        </a:rPr>
                        <a:t> </a:t>
                      </a:r>
                      <a:r>
                        <a:rPr sz="1100" dirty="0">
                          <a:solidFill>
                            <a:srgbClr val="005F70"/>
                          </a:solidFill>
                          <a:latin typeface="Arial"/>
                          <a:cs typeface="Arial"/>
                        </a:rPr>
                        <a:t>lojala</a:t>
                      </a:r>
                      <a:r>
                        <a:rPr sz="1100" spc="-15" dirty="0">
                          <a:solidFill>
                            <a:srgbClr val="005F70"/>
                          </a:solidFill>
                          <a:latin typeface="Arial"/>
                          <a:cs typeface="Arial"/>
                        </a:rPr>
                        <a:t> </a:t>
                      </a:r>
                      <a:r>
                        <a:rPr sz="1100" spc="-10" dirty="0">
                          <a:solidFill>
                            <a:srgbClr val="005F70"/>
                          </a:solidFill>
                          <a:latin typeface="Arial"/>
                          <a:cs typeface="Arial"/>
                        </a:rPr>
                        <a:t>målgruppen</a:t>
                      </a:r>
                      <a:endParaRPr sz="1100" dirty="0">
                        <a:latin typeface="Arial"/>
                        <a:cs typeface="Arial"/>
                      </a:endParaRPr>
                    </a:p>
                  </a:txBody>
                  <a:tcPr marL="0" marR="0" marT="9779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AD2D4"/>
                    </a:solidFill>
                  </a:tcPr>
                </a:tc>
                <a:tc>
                  <a:txBody>
                    <a:bodyPr/>
                    <a:lstStyle/>
                    <a:p>
                      <a:pPr marL="91440">
                        <a:lnSpc>
                          <a:spcPct val="100000"/>
                        </a:lnSpc>
                        <a:spcBef>
                          <a:spcPts val="770"/>
                        </a:spcBef>
                      </a:pPr>
                      <a:r>
                        <a:rPr sz="1100" dirty="0">
                          <a:solidFill>
                            <a:srgbClr val="005F70"/>
                          </a:solidFill>
                          <a:latin typeface="Arial"/>
                          <a:cs typeface="Arial"/>
                        </a:rPr>
                        <a:t>Fokusområde</a:t>
                      </a:r>
                      <a:r>
                        <a:rPr sz="1100" spc="-70" dirty="0">
                          <a:solidFill>
                            <a:srgbClr val="005F70"/>
                          </a:solidFill>
                          <a:latin typeface="Arial"/>
                          <a:cs typeface="Arial"/>
                        </a:rPr>
                        <a:t> </a:t>
                      </a:r>
                      <a:r>
                        <a:rPr sz="1100" spc="-50" dirty="0">
                          <a:solidFill>
                            <a:srgbClr val="005F70"/>
                          </a:solidFill>
                          <a:latin typeface="Arial"/>
                          <a:cs typeface="Arial"/>
                        </a:rPr>
                        <a:t>3</a:t>
                      </a:r>
                      <a:endParaRPr sz="1100">
                        <a:latin typeface="Arial"/>
                        <a:cs typeface="Arial"/>
                      </a:endParaRPr>
                    </a:p>
                  </a:txBody>
                  <a:tcPr marL="0" marR="0" marT="9779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AD2D4"/>
                    </a:solidFill>
                  </a:tcPr>
                </a:tc>
                <a:extLst>
                  <a:ext uri="{0D108BD9-81ED-4DB2-BD59-A6C34878D82A}">
                    <a16:rowId xmlns:a16="http://schemas.microsoft.com/office/drawing/2014/main" val="10003"/>
                  </a:ext>
                </a:extLst>
              </a:tr>
              <a:tr h="370840">
                <a:tc>
                  <a:txBody>
                    <a:bodyPr/>
                    <a:lstStyle/>
                    <a:p>
                      <a:pPr marL="91440">
                        <a:lnSpc>
                          <a:spcPct val="100000"/>
                        </a:lnSpc>
                        <a:spcBef>
                          <a:spcPts val="770"/>
                        </a:spcBef>
                      </a:pPr>
                      <a:r>
                        <a:rPr sz="1100" spc="-10" dirty="0">
                          <a:solidFill>
                            <a:srgbClr val="005F70"/>
                          </a:solidFill>
                          <a:latin typeface="Arial"/>
                          <a:cs typeface="Arial"/>
                        </a:rPr>
                        <a:t>Spelarna</a:t>
                      </a:r>
                      <a:endParaRPr sz="1100">
                        <a:latin typeface="Arial"/>
                        <a:cs typeface="Arial"/>
                      </a:endParaRPr>
                    </a:p>
                  </a:txBody>
                  <a:tcPr marL="0" marR="0" marT="9779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AEB"/>
                    </a:solidFill>
                  </a:tcPr>
                </a:tc>
                <a:tc>
                  <a:txBody>
                    <a:bodyPr/>
                    <a:lstStyle/>
                    <a:p>
                      <a:pPr marL="91440">
                        <a:lnSpc>
                          <a:spcPct val="100000"/>
                        </a:lnSpc>
                        <a:spcBef>
                          <a:spcPts val="770"/>
                        </a:spcBef>
                      </a:pPr>
                      <a:r>
                        <a:rPr sz="1100" dirty="0">
                          <a:solidFill>
                            <a:srgbClr val="005F70"/>
                          </a:solidFill>
                          <a:latin typeface="Arial"/>
                          <a:cs typeface="Arial"/>
                        </a:rPr>
                        <a:t>Fokusområde</a:t>
                      </a:r>
                      <a:r>
                        <a:rPr sz="1100" spc="-70" dirty="0">
                          <a:solidFill>
                            <a:srgbClr val="005F70"/>
                          </a:solidFill>
                          <a:latin typeface="Arial"/>
                          <a:cs typeface="Arial"/>
                        </a:rPr>
                        <a:t> </a:t>
                      </a:r>
                      <a:r>
                        <a:rPr sz="1100" spc="-50" dirty="0">
                          <a:solidFill>
                            <a:srgbClr val="005F70"/>
                          </a:solidFill>
                          <a:latin typeface="Arial"/>
                          <a:cs typeface="Arial"/>
                        </a:rPr>
                        <a:t>4</a:t>
                      </a:r>
                      <a:endParaRPr sz="1100">
                        <a:latin typeface="Arial"/>
                        <a:cs typeface="Arial"/>
                      </a:endParaRPr>
                    </a:p>
                  </a:txBody>
                  <a:tcPr marL="0" marR="0" marT="9779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AEB"/>
                    </a:solidFill>
                  </a:tcPr>
                </a:tc>
                <a:extLst>
                  <a:ext uri="{0D108BD9-81ED-4DB2-BD59-A6C34878D82A}">
                    <a16:rowId xmlns:a16="http://schemas.microsoft.com/office/drawing/2014/main" val="10004"/>
                  </a:ext>
                </a:extLst>
              </a:tr>
              <a:tr h="370205">
                <a:tc>
                  <a:txBody>
                    <a:bodyPr/>
                    <a:lstStyle/>
                    <a:p>
                      <a:pPr marL="91440">
                        <a:lnSpc>
                          <a:spcPct val="100000"/>
                        </a:lnSpc>
                        <a:spcBef>
                          <a:spcPts val="770"/>
                        </a:spcBef>
                      </a:pPr>
                      <a:r>
                        <a:rPr sz="1100" dirty="0">
                          <a:solidFill>
                            <a:srgbClr val="005F70"/>
                          </a:solidFill>
                          <a:latin typeface="Arial"/>
                          <a:cs typeface="Arial"/>
                        </a:rPr>
                        <a:t>Sociala</a:t>
                      </a:r>
                      <a:r>
                        <a:rPr sz="1100" spc="-25" dirty="0">
                          <a:solidFill>
                            <a:srgbClr val="005F70"/>
                          </a:solidFill>
                          <a:latin typeface="Arial"/>
                          <a:cs typeface="Arial"/>
                        </a:rPr>
                        <a:t> </a:t>
                      </a:r>
                      <a:r>
                        <a:rPr sz="1100" spc="-10" dirty="0">
                          <a:solidFill>
                            <a:srgbClr val="005F70"/>
                          </a:solidFill>
                          <a:latin typeface="Arial"/>
                          <a:cs typeface="Arial"/>
                        </a:rPr>
                        <a:t>mötet</a:t>
                      </a:r>
                      <a:endParaRPr sz="1100">
                        <a:latin typeface="Arial"/>
                        <a:cs typeface="Arial"/>
                      </a:endParaRPr>
                    </a:p>
                  </a:txBody>
                  <a:tcPr marL="0" marR="0" marT="9779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AD2D4"/>
                    </a:solidFill>
                  </a:tcPr>
                </a:tc>
                <a:tc>
                  <a:txBody>
                    <a:bodyPr/>
                    <a:lstStyle/>
                    <a:p>
                      <a:pPr marL="91440">
                        <a:lnSpc>
                          <a:spcPct val="100000"/>
                        </a:lnSpc>
                        <a:spcBef>
                          <a:spcPts val="770"/>
                        </a:spcBef>
                      </a:pPr>
                      <a:r>
                        <a:rPr sz="1100" dirty="0">
                          <a:solidFill>
                            <a:srgbClr val="005F70"/>
                          </a:solidFill>
                          <a:latin typeface="Arial"/>
                          <a:cs typeface="Arial"/>
                        </a:rPr>
                        <a:t>Fokusområde</a:t>
                      </a:r>
                      <a:r>
                        <a:rPr sz="1100" spc="-70" dirty="0">
                          <a:solidFill>
                            <a:srgbClr val="005F70"/>
                          </a:solidFill>
                          <a:latin typeface="Arial"/>
                          <a:cs typeface="Arial"/>
                        </a:rPr>
                        <a:t> </a:t>
                      </a:r>
                      <a:r>
                        <a:rPr sz="1100" spc="-50" dirty="0">
                          <a:solidFill>
                            <a:srgbClr val="005F70"/>
                          </a:solidFill>
                          <a:latin typeface="Arial"/>
                          <a:cs typeface="Arial"/>
                        </a:rPr>
                        <a:t>5</a:t>
                      </a:r>
                      <a:endParaRPr sz="1100">
                        <a:latin typeface="Arial"/>
                        <a:cs typeface="Arial"/>
                      </a:endParaRPr>
                    </a:p>
                  </a:txBody>
                  <a:tcPr marL="0" marR="0" marT="9779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AD2D4"/>
                    </a:solidFill>
                  </a:tcPr>
                </a:tc>
                <a:extLst>
                  <a:ext uri="{0D108BD9-81ED-4DB2-BD59-A6C34878D82A}">
                    <a16:rowId xmlns:a16="http://schemas.microsoft.com/office/drawing/2014/main" val="10005"/>
                  </a:ext>
                </a:extLst>
              </a:tr>
              <a:tr h="370205">
                <a:tc>
                  <a:txBody>
                    <a:bodyPr/>
                    <a:lstStyle/>
                    <a:p>
                      <a:pPr marL="91440">
                        <a:lnSpc>
                          <a:spcPct val="100000"/>
                        </a:lnSpc>
                        <a:spcBef>
                          <a:spcPts val="775"/>
                        </a:spcBef>
                      </a:pPr>
                      <a:r>
                        <a:rPr sz="1100" spc="-10" dirty="0">
                          <a:solidFill>
                            <a:srgbClr val="005F70"/>
                          </a:solidFill>
                          <a:latin typeface="Arial"/>
                          <a:cs typeface="Arial"/>
                        </a:rPr>
                        <a:t>Historik</a:t>
                      </a:r>
                      <a:endParaRPr sz="1100">
                        <a:latin typeface="Arial"/>
                        <a:cs typeface="Arial"/>
                      </a:endParaRPr>
                    </a:p>
                  </a:txBody>
                  <a:tcPr marL="0" marR="0" marT="98425"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AEB"/>
                    </a:solidFill>
                  </a:tcPr>
                </a:tc>
                <a:tc>
                  <a:txBody>
                    <a:bodyPr/>
                    <a:lstStyle/>
                    <a:p>
                      <a:pPr marL="91440">
                        <a:lnSpc>
                          <a:spcPct val="100000"/>
                        </a:lnSpc>
                        <a:spcBef>
                          <a:spcPts val="775"/>
                        </a:spcBef>
                      </a:pPr>
                      <a:r>
                        <a:rPr sz="1100" dirty="0">
                          <a:solidFill>
                            <a:srgbClr val="005F70"/>
                          </a:solidFill>
                          <a:latin typeface="Arial"/>
                          <a:cs typeface="Arial"/>
                        </a:rPr>
                        <a:t>Fokusområde</a:t>
                      </a:r>
                      <a:r>
                        <a:rPr sz="1100" spc="-70" dirty="0">
                          <a:solidFill>
                            <a:srgbClr val="005F70"/>
                          </a:solidFill>
                          <a:latin typeface="Arial"/>
                          <a:cs typeface="Arial"/>
                        </a:rPr>
                        <a:t> </a:t>
                      </a:r>
                      <a:r>
                        <a:rPr sz="1100" spc="-50" dirty="0">
                          <a:solidFill>
                            <a:srgbClr val="005F70"/>
                          </a:solidFill>
                          <a:latin typeface="Arial"/>
                          <a:cs typeface="Arial"/>
                        </a:rPr>
                        <a:t>6</a:t>
                      </a:r>
                      <a:endParaRPr sz="1100">
                        <a:latin typeface="Arial"/>
                        <a:cs typeface="Arial"/>
                      </a:endParaRPr>
                    </a:p>
                  </a:txBody>
                  <a:tcPr marL="0" marR="0" marT="98425"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AEB"/>
                    </a:solidFill>
                  </a:tcPr>
                </a:tc>
                <a:extLst>
                  <a:ext uri="{0D108BD9-81ED-4DB2-BD59-A6C34878D82A}">
                    <a16:rowId xmlns:a16="http://schemas.microsoft.com/office/drawing/2014/main" val="10006"/>
                  </a:ext>
                </a:extLst>
              </a:tr>
              <a:tr h="370205">
                <a:tc>
                  <a:txBody>
                    <a:bodyPr/>
                    <a:lstStyle/>
                    <a:p>
                      <a:pPr marL="91440">
                        <a:lnSpc>
                          <a:spcPct val="100000"/>
                        </a:lnSpc>
                        <a:spcBef>
                          <a:spcPts val="775"/>
                        </a:spcBef>
                      </a:pPr>
                      <a:r>
                        <a:rPr sz="1100" dirty="0">
                          <a:solidFill>
                            <a:srgbClr val="005F70"/>
                          </a:solidFill>
                          <a:latin typeface="Arial"/>
                          <a:cs typeface="Arial"/>
                        </a:rPr>
                        <a:t>Första</a:t>
                      </a:r>
                      <a:r>
                        <a:rPr sz="1100" spc="-40" dirty="0">
                          <a:solidFill>
                            <a:srgbClr val="005F70"/>
                          </a:solidFill>
                          <a:latin typeface="Arial"/>
                          <a:cs typeface="Arial"/>
                        </a:rPr>
                        <a:t> </a:t>
                      </a:r>
                      <a:r>
                        <a:rPr sz="1100" spc="-10" dirty="0">
                          <a:solidFill>
                            <a:srgbClr val="005F70"/>
                          </a:solidFill>
                          <a:latin typeface="Arial"/>
                          <a:cs typeface="Arial"/>
                        </a:rPr>
                        <a:t>liveupplevelsen</a:t>
                      </a:r>
                      <a:endParaRPr sz="1100">
                        <a:latin typeface="Arial"/>
                        <a:cs typeface="Arial"/>
                      </a:endParaRPr>
                    </a:p>
                  </a:txBody>
                  <a:tcPr marL="0" marR="0" marT="98425"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AD2D4"/>
                    </a:solidFill>
                  </a:tcPr>
                </a:tc>
                <a:tc>
                  <a:txBody>
                    <a:bodyPr/>
                    <a:lstStyle/>
                    <a:p>
                      <a:pPr marL="91440">
                        <a:lnSpc>
                          <a:spcPct val="100000"/>
                        </a:lnSpc>
                        <a:spcBef>
                          <a:spcPts val="775"/>
                        </a:spcBef>
                      </a:pPr>
                      <a:r>
                        <a:rPr sz="1100" dirty="0">
                          <a:solidFill>
                            <a:srgbClr val="005F70"/>
                          </a:solidFill>
                          <a:latin typeface="Arial"/>
                          <a:cs typeface="Arial"/>
                        </a:rPr>
                        <a:t>Fokusområde</a:t>
                      </a:r>
                      <a:r>
                        <a:rPr sz="1100" spc="-70" dirty="0">
                          <a:solidFill>
                            <a:srgbClr val="005F70"/>
                          </a:solidFill>
                          <a:latin typeface="Arial"/>
                          <a:cs typeface="Arial"/>
                        </a:rPr>
                        <a:t> </a:t>
                      </a:r>
                      <a:r>
                        <a:rPr sz="1100" spc="-50" dirty="0">
                          <a:solidFill>
                            <a:srgbClr val="005F70"/>
                          </a:solidFill>
                          <a:latin typeface="Arial"/>
                          <a:cs typeface="Arial"/>
                        </a:rPr>
                        <a:t>7</a:t>
                      </a:r>
                      <a:endParaRPr sz="1100">
                        <a:latin typeface="Arial"/>
                        <a:cs typeface="Arial"/>
                      </a:endParaRPr>
                    </a:p>
                  </a:txBody>
                  <a:tcPr marL="0" marR="0" marT="98425"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AD2D4"/>
                    </a:solidFill>
                  </a:tcPr>
                </a:tc>
                <a:extLst>
                  <a:ext uri="{0D108BD9-81ED-4DB2-BD59-A6C34878D82A}">
                    <a16:rowId xmlns:a16="http://schemas.microsoft.com/office/drawing/2014/main" val="10007"/>
                  </a:ext>
                </a:extLst>
              </a:tr>
              <a:tr h="426720">
                <a:tc>
                  <a:txBody>
                    <a:bodyPr/>
                    <a:lstStyle/>
                    <a:p>
                      <a:pPr marL="91440">
                        <a:lnSpc>
                          <a:spcPct val="100000"/>
                        </a:lnSpc>
                        <a:spcBef>
                          <a:spcPts val="335"/>
                        </a:spcBef>
                      </a:pPr>
                      <a:r>
                        <a:rPr sz="1100" dirty="0">
                          <a:solidFill>
                            <a:srgbClr val="005F70"/>
                          </a:solidFill>
                          <a:latin typeface="Arial"/>
                          <a:cs typeface="Arial"/>
                        </a:rPr>
                        <a:t>Priset</a:t>
                      </a:r>
                      <a:r>
                        <a:rPr sz="1100" spc="-40" dirty="0">
                          <a:solidFill>
                            <a:srgbClr val="005F70"/>
                          </a:solidFill>
                          <a:latin typeface="Arial"/>
                          <a:cs typeface="Arial"/>
                        </a:rPr>
                        <a:t> </a:t>
                      </a:r>
                      <a:r>
                        <a:rPr sz="1100" dirty="0" err="1">
                          <a:solidFill>
                            <a:srgbClr val="005F70"/>
                          </a:solidFill>
                          <a:latin typeface="Arial"/>
                          <a:cs typeface="Arial"/>
                        </a:rPr>
                        <a:t>styr</a:t>
                      </a:r>
                      <a:r>
                        <a:rPr sz="1100" spc="-35" dirty="0">
                          <a:solidFill>
                            <a:srgbClr val="005F70"/>
                          </a:solidFill>
                          <a:latin typeface="Arial"/>
                          <a:cs typeface="Arial"/>
                        </a:rPr>
                        <a:t> </a:t>
                      </a:r>
                      <a:r>
                        <a:rPr sz="1100" spc="-10" dirty="0" err="1">
                          <a:solidFill>
                            <a:srgbClr val="005F70"/>
                          </a:solidFill>
                          <a:latin typeface="Arial"/>
                          <a:cs typeface="Arial"/>
                        </a:rPr>
                        <a:t>produktens</a:t>
                      </a:r>
                      <a:r>
                        <a:rPr lang="sv-SE" sz="1100" spc="-10" dirty="0">
                          <a:solidFill>
                            <a:srgbClr val="005F70"/>
                          </a:solidFill>
                          <a:latin typeface="Arial"/>
                          <a:cs typeface="Arial"/>
                        </a:rPr>
                        <a:t> </a:t>
                      </a:r>
                      <a:r>
                        <a:rPr sz="1100" spc="-10" dirty="0" err="1">
                          <a:solidFill>
                            <a:srgbClr val="005F70"/>
                          </a:solidFill>
                          <a:latin typeface="Arial"/>
                          <a:cs typeface="Arial"/>
                        </a:rPr>
                        <a:t>attraktivitet</a:t>
                      </a:r>
                      <a:endParaRPr sz="1100" dirty="0">
                        <a:latin typeface="Arial"/>
                        <a:cs typeface="Arial"/>
                      </a:endParaRPr>
                    </a:p>
                  </a:txBody>
                  <a:tcPr marL="0" marR="0" marT="42545"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AEB"/>
                    </a:solidFill>
                  </a:tcPr>
                </a:tc>
                <a:tc>
                  <a:txBody>
                    <a:bodyPr/>
                    <a:lstStyle/>
                    <a:p>
                      <a:pPr marL="91440">
                        <a:lnSpc>
                          <a:spcPct val="100000"/>
                        </a:lnSpc>
                        <a:spcBef>
                          <a:spcPts val="994"/>
                        </a:spcBef>
                      </a:pPr>
                      <a:r>
                        <a:rPr sz="1100" dirty="0">
                          <a:solidFill>
                            <a:srgbClr val="005F70"/>
                          </a:solidFill>
                          <a:latin typeface="Arial"/>
                          <a:cs typeface="Arial"/>
                        </a:rPr>
                        <a:t>Fokusområde</a:t>
                      </a:r>
                      <a:r>
                        <a:rPr sz="1100" spc="-70" dirty="0">
                          <a:solidFill>
                            <a:srgbClr val="005F70"/>
                          </a:solidFill>
                          <a:latin typeface="Arial"/>
                          <a:cs typeface="Arial"/>
                        </a:rPr>
                        <a:t> </a:t>
                      </a:r>
                      <a:r>
                        <a:rPr sz="1100" spc="-50" dirty="0">
                          <a:solidFill>
                            <a:srgbClr val="005F70"/>
                          </a:solidFill>
                          <a:latin typeface="Arial"/>
                          <a:cs typeface="Arial"/>
                        </a:rPr>
                        <a:t>8</a:t>
                      </a:r>
                      <a:endParaRPr sz="1100">
                        <a:latin typeface="Arial"/>
                        <a:cs typeface="Arial"/>
                      </a:endParaRPr>
                    </a:p>
                  </a:txBody>
                  <a:tcPr marL="0" marR="0" marT="126364"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AEB"/>
                    </a:solidFill>
                  </a:tcPr>
                </a:tc>
                <a:extLst>
                  <a:ext uri="{0D108BD9-81ED-4DB2-BD59-A6C34878D82A}">
                    <a16:rowId xmlns:a16="http://schemas.microsoft.com/office/drawing/2014/main" val="10008"/>
                  </a:ext>
                </a:extLst>
              </a:tr>
              <a:tr h="370205">
                <a:tc>
                  <a:txBody>
                    <a:bodyPr/>
                    <a:lstStyle/>
                    <a:p>
                      <a:pPr marL="91440">
                        <a:lnSpc>
                          <a:spcPct val="100000"/>
                        </a:lnSpc>
                        <a:spcBef>
                          <a:spcPts val="775"/>
                        </a:spcBef>
                      </a:pPr>
                      <a:r>
                        <a:rPr sz="1100" spc="-10" dirty="0">
                          <a:solidFill>
                            <a:srgbClr val="005F70"/>
                          </a:solidFill>
                          <a:latin typeface="Arial"/>
                          <a:cs typeface="Arial"/>
                        </a:rPr>
                        <a:t>Säsongsplanering</a:t>
                      </a:r>
                      <a:endParaRPr sz="1100">
                        <a:latin typeface="Arial"/>
                        <a:cs typeface="Arial"/>
                      </a:endParaRPr>
                    </a:p>
                  </a:txBody>
                  <a:tcPr marL="0" marR="0" marT="98425"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AD2D4"/>
                    </a:solidFill>
                  </a:tcPr>
                </a:tc>
                <a:tc>
                  <a:txBody>
                    <a:bodyPr/>
                    <a:lstStyle/>
                    <a:p>
                      <a:pPr marL="91440">
                        <a:lnSpc>
                          <a:spcPct val="100000"/>
                        </a:lnSpc>
                        <a:spcBef>
                          <a:spcPts val="775"/>
                        </a:spcBef>
                      </a:pPr>
                      <a:r>
                        <a:rPr sz="1100" dirty="0">
                          <a:solidFill>
                            <a:srgbClr val="005F70"/>
                          </a:solidFill>
                          <a:latin typeface="Arial"/>
                          <a:cs typeface="Arial"/>
                        </a:rPr>
                        <a:t>Fokusområde</a:t>
                      </a:r>
                      <a:r>
                        <a:rPr sz="1100" spc="-70" dirty="0">
                          <a:solidFill>
                            <a:srgbClr val="005F70"/>
                          </a:solidFill>
                          <a:latin typeface="Arial"/>
                          <a:cs typeface="Arial"/>
                        </a:rPr>
                        <a:t> </a:t>
                      </a:r>
                      <a:r>
                        <a:rPr sz="1100" spc="-50" dirty="0">
                          <a:solidFill>
                            <a:srgbClr val="005F70"/>
                          </a:solidFill>
                          <a:latin typeface="Arial"/>
                          <a:cs typeface="Arial"/>
                        </a:rPr>
                        <a:t>9</a:t>
                      </a:r>
                      <a:endParaRPr sz="1100">
                        <a:latin typeface="Arial"/>
                        <a:cs typeface="Arial"/>
                      </a:endParaRPr>
                    </a:p>
                  </a:txBody>
                  <a:tcPr marL="0" marR="0" marT="98425"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AD2D4"/>
                    </a:solidFill>
                  </a:tcPr>
                </a:tc>
                <a:extLst>
                  <a:ext uri="{0D108BD9-81ED-4DB2-BD59-A6C34878D82A}">
                    <a16:rowId xmlns:a16="http://schemas.microsoft.com/office/drawing/2014/main" val="10009"/>
                  </a:ext>
                </a:extLst>
              </a:tr>
              <a:tr h="370205">
                <a:tc>
                  <a:txBody>
                    <a:bodyPr/>
                    <a:lstStyle/>
                    <a:p>
                      <a:pPr marL="91440">
                        <a:lnSpc>
                          <a:spcPct val="100000"/>
                        </a:lnSpc>
                        <a:spcBef>
                          <a:spcPts val="775"/>
                        </a:spcBef>
                      </a:pPr>
                      <a:r>
                        <a:rPr sz="1100" spc="-10" dirty="0">
                          <a:solidFill>
                            <a:srgbClr val="005F70"/>
                          </a:solidFill>
                          <a:latin typeface="Arial"/>
                          <a:cs typeface="Arial"/>
                        </a:rPr>
                        <a:t>Årsplanering</a:t>
                      </a:r>
                      <a:endParaRPr sz="1100">
                        <a:latin typeface="Arial"/>
                        <a:cs typeface="Arial"/>
                      </a:endParaRPr>
                    </a:p>
                  </a:txBody>
                  <a:tcPr marL="0" marR="0" marT="98425"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AEB"/>
                    </a:solidFill>
                  </a:tcPr>
                </a:tc>
                <a:tc>
                  <a:txBody>
                    <a:bodyPr/>
                    <a:lstStyle/>
                    <a:p>
                      <a:pPr marL="91440">
                        <a:lnSpc>
                          <a:spcPct val="100000"/>
                        </a:lnSpc>
                        <a:spcBef>
                          <a:spcPts val="775"/>
                        </a:spcBef>
                      </a:pPr>
                      <a:r>
                        <a:rPr sz="1100" dirty="0">
                          <a:solidFill>
                            <a:srgbClr val="005F70"/>
                          </a:solidFill>
                          <a:latin typeface="Arial"/>
                          <a:cs typeface="Arial"/>
                        </a:rPr>
                        <a:t>Fokusområde</a:t>
                      </a:r>
                      <a:r>
                        <a:rPr sz="1100" spc="-70" dirty="0">
                          <a:solidFill>
                            <a:srgbClr val="005F70"/>
                          </a:solidFill>
                          <a:latin typeface="Arial"/>
                          <a:cs typeface="Arial"/>
                        </a:rPr>
                        <a:t> </a:t>
                      </a:r>
                      <a:r>
                        <a:rPr sz="1100" spc="-25" dirty="0">
                          <a:solidFill>
                            <a:srgbClr val="005F70"/>
                          </a:solidFill>
                          <a:latin typeface="Arial"/>
                          <a:cs typeface="Arial"/>
                        </a:rPr>
                        <a:t>10</a:t>
                      </a:r>
                      <a:endParaRPr sz="1100" dirty="0">
                        <a:latin typeface="Arial"/>
                        <a:cs typeface="Arial"/>
                      </a:endParaRPr>
                    </a:p>
                  </a:txBody>
                  <a:tcPr marL="0" marR="0" marT="98425"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AEB"/>
                    </a:solidFill>
                  </a:tcPr>
                </a:tc>
                <a:extLst>
                  <a:ext uri="{0D108BD9-81ED-4DB2-BD59-A6C34878D82A}">
                    <a16:rowId xmlns:a16="http://schemas.microsoft.com/office/drawing/2014/main" val="10010"/>
                  </a:ext>
                </a:extLst>
              </a:tr>
            </a:tbl>
          </a:graphicData>
        </a:graphic>
      </p:graphicFrame>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38100" marR="0" lvl="0" indent="0" defTabSz="914400" eaLnBrk="1" fontAlgn="auto" latinLnBrk="0" hangingPunct="1">
              <a:lnSpc>
                <a:spcPts val="1425"/>
              </a:lnSpc>
              <a:spcBef>
                <a:spcPts val="0"/>
              </a:spcBef>
              <a:spcAft>
                <a:spcPts val="0"/>
              </a:spcAft>
              <a:buClrTx/>
              <a:buSzTx/>
              <a:buFontTx/>
              <a:buNone/>
              <a:tabLst/>
              <a:defRPr/>
            </a:pPr>
            <a:r>
              <a:rPr kumimoji="0" sz="1200" b="0" i="0" u="none" strike="noStrike" kern="0" cap="none" spc="-25" normalizeH="0" baseline="0" noProof="0" dirty="0">
                <a:ln>
                  <a:noFill/>
                </a:ln>
                <a:solidFill>
                  <a:prstClr val="white"/>
                </a:solidFill>
                <a:effectLst/>
                <a:uLnTx/>
                <a:uFillTx/>
                <a:latin typeface="Arial"/>
                <a:cs typeface="Arial"/>
              </a:rPr>
              <a:t>81</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extLst>
              <p:ext uri="{D42A27DB-BD31-4B8C-83A1-F6EECF244321}">
                <p14:modId xmlns:p14="http://schemas.microsoft.com/office/powerpoint/2010/main" val="1510965239"/>
              </p:ext>
            </p:extLst>
          </p:nvPr>
        </p:nvGraphicFramePr>
        <p:xfrm>
          <a:off x="772048" y="1299971"/>
          <a:ext cx="10468609" cy="5456021"/>
        </p:xfrm>
        <a:graphic>
          <a:graphicData uri="http://schemas.openxmlformats.org/drawingml/2006/table">
            <a:tbl>
              <a:tblPr firstRow="1" bandRow="1">
                <a:tableStyleId>{2D5ABB26-0587-4C30-8999-92F81FD0307C}</a:tableStyleId>
              </a:tblPr>
              <a:tblGrid>
                <a:gridCol w="2713833">
                  <a:extLst>
                    <a:ext uri="{9D8B030D-6E8A-4147-A177-3AD203B41FA5}">
                      <a16:colId xmlns:a16="http://schemas.microsoft.com/office/drawing/2014/main" val="1843712450"/>
                    </a:ext>
                  </a:extLst>
                </a:gridCol>
                <a:gridCol w="2972142">
                  <a:extLst>
                    <a:ext uri="{9D8B030D-6E8A-4147-A177-3AD203B41FA5}">
                      <a16:colId xmlns:a16="http://schemas.microsoft.com/office/drawing/2014/main" val="20000"/>
                    </a:ext>
                  </a:extLst>
                </a:gridCol>
                <a:gridCol w="3300352">
                  <a:extLst>
                    <a:ext uri="{9D8B030D-6E8A-4147-A177-3AD203B41FA5}">
                      <a16:colId xmlns:a16="http://schemas.microsoft.com/office/drawing/2014/main" val="20001"/>
                    </a:ext>
                  </a:extLst>
                </a:gridCol>
                <a:gridCol w="767274">
                  <a:extLst>
                    <a:ext uri="{9D8B030D-6E8A-4147-A177-3AD203B41FA5}">
                      <a16:colId xmlns:a16="http://schemas.microsoft.com/office/drawing/2014/main" val="20002"/>
                    </a:ext>
                  </a:extLst>
                </a:gridCol>
                <a:gridCol w="715008">
                  <a:extLst>
                    <a:ext uri="{9D8B030D-6E8A-4147-A177-3AD203B41FA5}">
                      <a16:colId xmlns:a16="http://schemas.microsoft.com/office/drawing/2014/main" val="20003"/>
                    </a:ext>
                  </a:extLst>
                </a:gridCol>
              </a:tblGrid>
              <a:tr h="229361">
                <a:tc>
                  <a:txBody>
                    <a:bodyPr/>
                    <a:lstStyle/>
                    <a:p>
                      <a:pPr marL="91440">
                        <a:lnSpc>
                          <a:spcPct val="100000"/>
                        </a:lnSpc>
                        <a:spcBef>
                          <a:spcPts val="550"/>
                        </a:spcBef>
                      </a:pPr>
                      <a:r>
                        <a:rPr lang="sv-SE" sz="1100" b="1" dirty="0">
                          <a:solidFill>
                            <a:schemeClr val="bg1"/>
                          </a:solidFill>
                          <a:latin typeface="Arial"/>
                          <a:cs typeface="Arial"/>
                        </a:rPr>
                        <a:t>Herr/Dam</a:t>
                      </a:r>
                      <a:endParaRPr sz="1100" b="1" dirty="0">
                        <a:solidFill>
                          <a:schemeClr val="bg1"/>
                        </a:solidFill>
                        <a:latin typeface="Arial"/>
                        <a:cs typeface="Arial"/>
                      </a:endParaRPr>
                    </a:p>
                  </a:txBody>
                  <a:tcPr marL="0" marR="0" marT="69850" marB="0">
                    <a:lnL w="12700">
                      <a:solidFill>
                        <a:srgbClr val="FFFFFF"/>
                      </a:solidFill>
                      <a:prstDash val="solid"/>
                    </a:lnL>
                    <a:lnR w="12700">
                      <a:solidFill>
                        <a:srgbClr val="FFFFFF"/>
                      </a:solidFill>
                      <a:prstDash val="solid"/>
                    </a:lnR>
                    <a:lnT w="12700">
                      <a:solidFill>
                        <a:srgbClr val="FFFFFF"/>
                      </a:solidFill>
                      <a:prstDash val="solid"/>
                    </a:lnT>
                    <a:lnB w="38100" cap="flat" cmpd="sng" algn="ctr">
                      <a:solidFill>
                        <a:srgbClr val="FFFFFF"/>
                      </a:solidFill>
                      <a:prstDash val="solid"/>
                      <a:round/>
                      <a:headEnd type="none" w="med" len="med"/>
                      <a:tailEnd type="none" w="med" len="med"/>
                    </a:lnB>
                    <a:solidFill>
                      <a:srgbClr val="005F70"/>
                    </a:solidFill>
                  </a:tcPr>
                </a:tc>
                <a:tc>
                  <a:txBody>
                    <a:bodyPr/>
                    <a:lstStyle/>
                    <a:p>
                      <a:pPr marL="91440">
                        <a:lnSpc>
                          <a:spcPct val="100000"/>
                        </a:lnSpc>
                        <a:spcBef>
                          <a:spcPts val="550"/>
                        </a:spcBef>
                      </a:pPr>
                      <a:r>
                        <a:rPr sz="1100" b="1" spc="-10" dirty="0">
                          <a:solidFill>
                            <a:srgbClr val="FFFFFF"/>
                          </a:solidFill>
                          <a:latin typeface="Arial"/>
                          <a:cs typeface="Arial"/>
                        </a:rPr>
                        <a:t>Aktivitet</a:t>
                      </a:r>
                      <a:endParaRPr sz="1100" dirty="0">
                        <a:latin typeface="Arial"/>
                        <a:cs typeface="Arial"/>
                      </a:endParaRPr>
                    </a:p>
                  </a:txBody>
                  <a:tcPr marL="0" marR="0" marT="69850" marB="0">
                    <a:lnL w="12700" cap="flat" cmpd="sng" algn="ctr">
                      <a:solidFill>
                        <a:srgbClr val="FFFFFF"/>
                      </a:solidFill>
                      <a:prstDash val="solid"/>
                      <a:round/>
                      <a:headEnd type="none" w="med" len="med"/>
                      <a:tailEnd type="none" w="med" len="med"/>
                    </a:lnL>
                    <a:lnR w="12700">
                      <a:solidFill>
                        <a:srgbClr val="FFFFFF"/>
                      </a:solidFill>
                      <a:prstDash val="solid"/>
                    </a:lnR>
                    <a:lnT w="12700">
                      <a:solidFill>
                        <a:srgbClr val="FFFFFF"/>
                      </a:solidFill>
                      <a:prstDash val="solid"/>
                    </a:lnT>
                    <a:lnB w="38100">
                      <a:solidFill>
                        <a:srgbClr val="FFFFFF"/>
                      </a:solidFill>
                      <a:prstDash val="solid"/>
                    </a:lnB>
                    <a:solidFill>
                      <a:srgbClr val="005F70"/>
                    </a:solidFill>
                  </a:tcPr>
                </a:tc>
                <a:tc>
                  <a:txBody>
                    <a:bodyPr/>
                    <a:lstStyle/>
                    <a:p>
                      <a:pPr marL="91440">
                        <a:lnSpc>
                          <a:spcPct val="100000"/>
                        </a:lnSpc>
                        <a:spcBef>
                          <a:spcPts val="550"/>
                        </a:spcBef>
                      </a:pPr>
                      <a:r>
                        <a:rPr sz="1100" b="1" spc="-10" dirty="0">
                          <a:solidFill>
                            <a:srgbClr val="FFFFFF"/>
                          </a:solidFill>
                          <a:latin typeface="Arial"/>
                          <a:cs typeface="Arial"/>
                        </a:rPr>
                        <a:t>Fokusområde/Fas</a:t>
                      </a:r>
                      <a:endParaRPr sz="1100" dirty="0">
                        <a:latin typeface="Arial"/>
                        <a:cs typeface="Arial"/>
                      </a:endParaRPr>
                    </a:p>
                  </a:txBody>
                  <a:tcPr marL="0" marR="0" marT="6985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5F70"/>
                    </a:solidFill>
                  </a:tcPr>
                </a:tc>
                <a:tc>
                  <a:txBody>
                    <a:bodyPr/>
                    <a:lstStyle/>
                    <a:p>
                      <a:pPr marL="92075">
                        <a:lnSpc>
                          <a:spcPct val="100000"/>
                        </a:lnSpc>
                        <a:spcBef>
                          <a:spcPts val="550"/>
                        </a:spcBef>
                      </a:pPr>
                      <a:r>
                        <a:rPr sz="1100" b="1" dirty="0">
                          <a:solidFill>
                            <a:srgbClr val="FFFFFF"/>
                          </a:solidFill>
                          <a:latin typeface="Arial"/>
                          <a:cs typeface="Arial"/>
                        </a:rPr>
                        <a:t>Nivå</a:t>
                      </a:r>
                      <a:r>
                        <a:rPr sz="1100" b="1" spc="-25" dirty="0">
                          <a:solidFill>
                            <a:srgbClr val="FFFFFF"/>
                          </a:solidFill>
                          <a:latin typeface="Arial"/>
                          <a:cs typeface="Arial"/>
                        </a:rPr>
                        <a:t> </a:t>
                      </a:r>
                      <a:r>
                        <a:rPr sz="1100" b="1" spc="-50" dirty="0">
                          <a:solidFill>
                            <a:srgbClr val="FFFFFF"/>
                          </a:solidFill>
                          <a:latin typeface="Arial"/>
                          <a:cs typeface="Arial"/>
                        </a:rPr>
                        <a:t>1</a:t>
                      </a:r>
                      <a:endParaRPr sz="1100">
                        <a:latin typeface="Arial"/>
                        <a:cs typeface="Arial"/>
                      </a:endParaRPr>
                    </a:p>
                  </a:txBody>
                  <a:tcPr marL="0" marR="0" marT="6985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5F70"/>
                    </a:solidFill>
                  </a:tcPr>
                </a:tc>
                <a:tc>
                  <a:txBody>
                    <a:bodyPr/>
                    <a:lstStyle/>
                    <a:p>
                      <a:pPr marL="92075">
                        <a:lnSpc>
                          <a:spcPct val="100000"/>
                        </a:lnSpc>
                        <a:spcBef>
                          <a:spcPts val="550"/>
                        </a:spcBef>
                      </a:pPr>
                      <a:r>
                        <a:rPr sz="1100" b="1" dirty="0">
                          <a:solidFill>
                            <a:srgbClr val="FFFFFF"/>
                          </a:solidFill>
                          <a:latin typeface="Arial"/>
                          <a:cs typeface="Arial"/>
                        </a:rPr>
                        <a:t>Nivå</a:t>
                      </a:r>
                      <a:r>
                        <a:rPr sz="1100" b="1" spc="-25" dirty="0">
                          <a:solidFill>
                            <a:srgbClr val="FFFFFF"/>
                          </a:solidFill>
                          <a:latin typeface="Arial"/>
                          <a:cs typeface="Arial"/>
                        </a:rPr>
                        <a:t> </a:t>
                      </a:r>
                      <a:r>
                        <a:rPr sz="1100" b="1" spc="-50" dirty="0">
                          <a:solidFill>
                            <a:srgbClr val="FFFFFF"/>
                          </a:solidFill>
                          <a:latin typeface="Arial"/>
                          <a:cs typeface="Arial"/>
                        </a:rPr>
                        <a:t>2</a:t>
                      </a:r>
                      <a:endParaRPr sz="1100" dirty="0">
                        <a:latin typeface="Arial"/>
                        <a:cs typeface="Arial"/>
                      </a:endParaRPr>
                    </a:p>
                  </a:txBody>
                  <a:tcPr marL="0" marR="0" marT="6985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5F70"/>
                    </a:solidFill>
                  </a:tcPr>
                </a:tc>
                <a:extLst>
                  <a:ext uri="{0D108BD9-81ED-4DB2-BD59-A6C34878D82A}">
                    <a16:rowId xmlns:a16="http://schemas.microsoft.com/office/drawing/2014/main" val="10000"/>
                  </a:ext>
                </a:extLst>
              </a:tr>
              <a:tr h="203827">
                <a:tc>
                  <a:txBody>
                    <a:bodyPr/>
                    <a:lstStyle/>
                    <a:p>
                      <a:pPr marL="91440">
                        <a:lnSpc>
                          <a:spcPct val="100000"/>
                        </a:lnSpc>
                        <a:spcBef>
                          <a:spcPts val="500"/>
                        </a:spcBef>
                      </a:pPr>
                      <a:r>
                        <a:rPr lang="sv-SE" sz="1000" dirty="0">
                          <a:solidFill>
                            <a:srgbClr val="005F70"/>
                          </a:solidFill>
                          <a:latin typeface="Arial"/>
                          <a:cs typeface="Arial"/>
                        </a:rPr>
                        <a:t>Herr/Dam</a:t>
                      </a:r>
                      <a:endParaRPr sz="1000" dirty="0">
                        <a:latin typeface="Arial"/>
                        <a:cs typeface="Arial"/>
                      </a:endParaRPr>
                    </a:p>
                  </a:txBody>
                  <a:tcPr marL="0" marR="0" marT="63500" marB="0">
                    <a:lnL w="12700">
                      <a:solidFill>
                        <a:srgbClr val="FFFFFF"/>
                      </a:solidFill>
                      <a:prstDash val="solid"/>
                    </a:lnL>
                    <a:lnR w="12700">
                      <a:solidFill>
                        <a:srgbClr val="FFFFFF"/>
                      </a:solidFill>
                      <a:prstDash val="soli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85000"/>
                      </a:schemeClr>
                    </a:solidFill>
                  </a:tcPr>
                </a:tc>
                <a:tc>
                  <a:txBody>
                    <a:bodyPr/>
                    <a:lstStyle/>
                    <a:p>
                      <a:pPr marL="91440">
                        <a:lnSpc>
                          <a:spcPct val="100000"/>
                        </a:lnSpc>
                        <a:spcBef>
                          <a:spcPts val="500"/>
                        </a:spcBef>
                      </a:pPr>
                      <a:r>
                        <a:rPr sz="1000" dirty="0">
                          <a:solidFill>
                            <a:srgbClr val="005F70"/>
                          </a:solidFill>
                          <a:latin typeface="Arial"/>
                          <a:cs typeface="Arial"/>
                        </a:rPr>
                        <a:t>Profilera</a:t>
                      </a:r>
                      <a:r>
                        <a:rPr sz="1000" spc="-50" dirty="0">
                          <a:solidFill>
                            <a:srgbClr val="005F70"/>
                          </a:solidFill>
                          <a:latin typeface="Arial"/>
                          <a:cs typeface="Arial"/>
                        </a:rPr>
                        <a:t> </a:t>
                      </a:r>
                      <a:r>
                        <a:rPr sz="1000" dirty="0">
                          <a:solidFill>
                            <a:srgbClr val="005F70"/>
                          </a:solidFill>
                          <a:latin typeface="Arial"/>
                          <a:cs typeface="Arial"/>
                        </a:rPr>
                        <a:t>varje</a:t>
                      </a:r>
                      <a:r>
                        <a:rPr sz="1000" spc="-15" dirty="0">
                          <a:solidFill>
                            <a:srgbClr val="005F70"/>
                          </a:solidFill>
                          <a:latin typeface="Arial"/>
                          <a:cs typeface="Arial"/>
                        </a:rPr>
                        <a:t> </a:t>
                      </a:r>
                      <a:r>
                        <a:rPr sz="1000" spc="-20" dirty="0">
                          <a:solidFill>
                            <a:srgbClr val="005F70"/>
                          </a:solidFill>
                          <a:latin typeface="Arial"/>
                          <a:cs typeface="Arial"/>
                        </a:rPr>
                        <a:t>match</a:t>
                      </a:r>
                      <a:endParaRPr sz="1000" dirty="0">
                        <a:latin typeface="Arial"/>
                        <a:cs typeface="Arial"/>
                      </a:endParaRPr>
                    </a:p>
                  </a:txBody>
                  <a:tcPr marL="0" marR="0" marT="63500" marB="0">
                    <a:lnL w="12700" cap="flat" cmpd="sng" algn="ctr">
                      <a:solidFill>
                        <a:srgbClr val="FFFFFF"/>
                      </a:solidFill>
                      <a:prstDash val="solid"/>
                      <a:round/>
                      <a:headEnd type="none" w="med" len="med"/>
                      <a:tailEnd type="none" w="med" len="med"/>
                    </a:lnL>
                    <a:lnR w="12700">
                      <a:solidFill>
                        <a:srgbClr val="FFFFFF"/>
                      </a:solidFill>
                      <a:prstDash val="solid"/>
                    </a:lnR>
                    <a:lnT w="38100">
                      <a:solidFill>
                        <a:srgbClr val="FFFFFF"/>
                      </a:solidFill>
                      <a:prstDash val="solid"/>
                    </a:lnT>
                    <a:lnB w="12700">
                      <a:solidFill>
                        <a:srgbClr val="FFFFFF"/>
                      </a:solidFill>
                      <a:prstDash val="solid"/>
                    </a:lnB>
                    <a:solidFill>
                      <a:schemeClr val="bg1">
                        <a:lumMod val="85000"/>
                      </a:schemeClr>
                    </a:solidFill>
                  </a:tcPr>
                </a:tc>
                <a:tc>
                  <a:txBody>
                    <a:bodyPr/>
                    <a:lstStyle/>
                    <a:p>
                      <a:pPr marL="91440">
                        <a:lnSpc>
                          <a:spcPct val="100000"/>
                        </a:lnSpc>
                        <a:spcBef>
                          <a:spcPts val="500"/>
                        </a:spcBef>
                      </a:pPr>
                      <a:r>
                        <a:rPr sz="1000" dirty="0">
                          <a:solidFill>
                            <a:srgbClr val="005F70"/>
                          </a:solidFill>
                          <a:latin typeface="Arial"/>
                          <a:cs typeface="Arial"/>
                        </a:rPr>
                        <a:t>Upplevelseprocessen:</a:t>
                      </a:r>
                      <a:r>
                        <a:rPr sz="1000" spc="-40" dirty="0">
                          <a:solidFill>
                            <a:srgbClr val="005F70"/>
                          </a:solidFill>
                          <a:latin typeface="Arial"/>
                          <a:cs typeface="Arial"/>
                        </a:rPr>
                        <a:t> </a:t>
                      </a:r>
                      <a:r>
                        <a:rPr sz="1000" dirty="0">
                          <a:solidFill>
                            <a:srgbClr val="005F70"/>
                          </a:solidFill>
                          <a:latin typeface="Arial"/>
                          <a:cs typeface="Arial"/>
                        </a:rPr>
                        <a:t>Före:</a:t>
                      </a:r>
                      <a:r>
                        <a:rPr sz="1000" spc="-40" dirty="0">
                          <a:solidFill>
                            <a:srgbClr val="005F70"/>
                          </a:solidFill>
                          <a:latin typeface="Arial"/>
                          <a:cs typeface="Arial"/>
                        </a:rPr>
                        <a:t> </a:t>
                      </a:r>
                      <a:r>
                        <a:rPr sz="1000" spc="-10" dirty="0">
                          <a:solidFill>
                            <a:srgbClr val="005F70"/>
                          </a:solidFill>
                          <a:latin typeface="Arial"/>
                          <a:cs typeface="Arial"/>
                        </a:rPr>
                        <a:t>Intresse</a:t>
                      </a:r>
                      <a:endParaRPr sz="1000" dirty="0">
                        <a:latin typeface="Arial"/>
                        <a:cs typeface="Arial"/>
                      </a:endParaRPr>
                    </a:p>
                  </a:txBody>
                  <a:tcPr marL="0" marR="0" marT="6350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chemeClr val="bg1">
                        <a:lumMod val="85000"/>
                      </a:schemeClr>
                    </a:solidFill>
                  </a:tcPr>
                </a:tc>
                <a:tc>
                  <a:txBody>
                    <a:bodyPr/>
                    <a:lstStyle/>
                    <a:p>
                      <a:pPr marL="92075">
                        <a:lnSpc>
                          <a:spcPct val="100000"/>
                        </a:lnSpc>
                        <a:spcBef>
                          <a:spcPts val="500"/>
                        </a:spcBef>
                      </a:pPr>
                      <a:r>
                        <a:rPr sz="1000" dirty="0">
                          <a:solidFill>
                            <a:srgbClr val="005F70"/>
                          </a:solidFill>
                          <a:latin typeface="Arial"/>
                          <a:cs typeface="Arial"/>
                        </a:rPr>
                        <a:t>X</a:t>
                      </a:r>
                      <a:endParaRPr sz="1000" dirty="0">
                        <a:latin typeface="Arial"/>
                        <a:cs typeface="Arial"/>
                      </a:endParaRPr>
                    </a:p>
                  </a:txBody>
                  <a:tcPr marL="0" marR="0" marT="6350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chemeClr val="bg1">
                        <a:lumMod val="85000"/>
                      </a:schemeClr>
                    </a:solidFill>
                  </a:tcPr>
                </a:tc>
                <a:tc>
                  <a:txBody>
                    <a:bodyPr/>
                    <a:lstStyle/>
                    <a:p>
                      <a:pPr marL="92075">
                        <a:lnSpc>
                          <a:spcPct val="100000"/>
                        </a:lnSpc>
                        <a:spcBef>
                          <a:spcPts val="500"/>
                        </a:spcBef>
                      </a:pPr>
                      <a:endParaRPr sz="1000" dirty="0">
                        <a:latin typeface="Arial"/>
                        <a:cs typeface="Arial"/>
                      </a:endParaRPr>
                    </a:p>
                  </a:txBody>
                  <a:tcPr marL="0" marR="0" marT="6350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chemeClr val="bg1">
                        <a:lumMod val="85000"/>
                      </a:schemeClr>
                    </a:solidFill>
                  </a:tcPr>
                </a:tc>
                <a:extLst>
                  <a:ext uri="{0D108BD9-81ED-4DB2-BD59-A6C34878D82A}">
                    <a16:rowId xmlns:a16="http://schemas.microsoft.com/office/drawing/2014/main" val="10001"/>
                  </a:ext>
                </a:extLst>
              </a:tr>
              <a:tr h="203827">
                <a:tc>
                  <a:txBody>
                    <a:bodyPr/>
                    <a:lstStyle/>
                    <a:p>
                      <a:pPr marL="91440">
                        <a:lnSpc>
                          <a:spcPct val="100000"/>
                        </a:lnSpc>
                        <a:spcBef>
                          <a:spcPts val="500"/>
                        </a:spcBef>
                      </a:pPr>
                      <a:r>
                        <a:rPr lang="sv-SE" sz="1000" dirty="0">
                          <a:solidFill>
                            <a:srgbClr val="005F70"/>
                          </a:solidFill>
                          <a:latin typeface="Arial"/>
                          <a:ea typeface="+mn-ea"/>
                          <a:cs typeface="Arial"/>
                        </a:rPr>
                        <a:t>Herr/Dam</a:t>
                      </a:r>
                    </a:p>
                  </a:txBody>
                  <a:tcPr marL="0" marR="0" marT="63500" marB="0">
                    <a:lnL w="12700">
                      <a:solidFill>
                        <a:srgbClr val="FFFFFF"/>
                      </a:solidFill>
                      <a:prstDash val="soli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85000"/>
                      </a:schemeClr>
                    </a:solidFill>
                  </a:tcPr>
                </a:tc>
                <a:tc>
                  <a:txBody>
                    <a:bodyPr/>
                    <a:lstStyle/>
                    <a:p>
                      <a:pPr marL="91440">
                        <a:lnSpc>
                          <a:spcPct val="100000"/>
                        </a:lnSpc>
                        <a:spcBef>
                          <a:spcPts val="500"/>
                        </a:spcBef>
                      </a:pPr>
                      <a:r>
                        <a:rPr lang="sv-SE" sz="1000" dirty="0">
                          <a:solidFill>
                            <a:srgbClr val="005F70"/>
                          </a:solidFill>
                          <a:latin typeface="Arial"/>
                          <a:ea typeface="+mn-ea"/>
                          <a:cs typeface="Arial"/>
                        </a:rPr>
                        <a:t>Marknadsför via Sociala medier</a:t>
                      </a:r>
                    </a:p>
                  </a:txBody>
                  <a:tcPr marL="0" marR="0" marT="63500" marB="0">
                    <a:lnL w="12700" cap="flat" cmpd="sng" algn="ctr">
                      <a:solidFill>
                        <a:srgbClr val="FFFFFF"/>
                      </a:solidFill>
                      <a:prstDash val="solid"/>
                      <a:round/>
                      <a:headEnd type="none" w="med" len="med"/>
                      <a:tailEnd type="none" w="med" len="med"/>
                    </a:lnL>
                    <a:lnR w="12700">
                      <a:solidFill>
                        <a:srgbClr val="FFFFFF"/>
                      </a:solidFill>
                      <a:prstDash val="soli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85000"/>
                      </a:schemeClr>
                    </a:solidFill>
                  </a:tcPr>
                </a:tc>
                <a:tc>
                  <a:txBody>
                    <a:bodyPr/>
                    <a:lstStyle/>
                    <a:p>
                      <a:pPr marL="91440">
                        <a:lnSpc>
                          <a:spcPct val="100000"/>
                        </a:lnSpc>
                        <a:spcBef>
                          <a:spcPts val="500"/>
                        </a:spcBef>
                      </a:pPr>
                      <a:r>
                        <a:rPr sz="1000" dirty="0">
                          <a:solidFill>
                            <a:srgbClr val="005F70"/>
                          </a:solidFill>
                          <a:latin typeface="Arial"/>
                          <a:cs typeface="Arial"/>
                        </a:rPr>
                        <a:t>Upplevelseprocessen:</a:t>
                      </a:r>
                      <a:r>
                        <a:rPr sz="1000" spc="-50" dirty="0">
                          <a:solidFill>
                            <a:srgbClr val="005F70"/>
                          </a:solidFill>
                          <a:latin typeface="Arial"/>
                          <a:cs typeface="Arial"/>
                        </a:rPr>
                        <a:t> </a:t>
                      </a:r>
                      <a:r>
                        <a:rPr sz="1000" dirty="0">
                          <a:solidFill>
                            <a:srgbClr val="005F70"/>
                          </a:solidFill>
                          <a:latin typeface="Arial"/>
                          <a:cs typeface="Arial"/>
                        </a:rPr>
                        <a:t>Före:</a:t>
                      </a:r>
                      <a:r>
                        <a:rPr sz="1000" spc="-50" dirty="0">
                          <a:solidFill>
                            <a:srgbClr val="005F70"/>
                          </a:solidFill>
                          <a:latin typeface="Arial"/>
                          <a:cs typeface="Arial"/>
                        </a:rPr>
                        <a:t> </a:t>
                      </a:r>
                      <a:r>
                        <a:rPr sz="1000" spc="-10" dirty="0">
                          <a:solidFill>
                            <a:srgbClr val="005F70"/>
                          </a:solidFill>
                          <a:latin typeface="Arial"/>
                          <a:cs typeface="Arial"/>
                        </a:rPr>
                        <a:t>Intresse</a:t>
                      </a:r>
                      <a:endParaRPr sz="1000" dirty="0">
                        <a:latin typeface="Arial"/>
                        <a:cs typeface="Arial"/>
                      </a:endParaRPr>
                    </a:p>
                  </a:txBody>
                  <a:tcPr marL="0" marR="0" marT="63500" marB="0">
                    <a:lnL w="12700">
                      <a:solidFill>
                        <a:srgbClr val="FFFFFF"/>
                      </a:solidFill>
                      <a:prstDash val="solid"/>
                    </a:lnL>
                    <a:lnR w="12700">
                      <a:solidFill>
                        <a:srgbClr val="FFFFFF"/>
                      </a:solidFill>
                      <a:prstDash val="soli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85000"/>
                      </a:schemeClr>
                    </a:solidFill>
                  </a:tcPr>
                </a:tc>
                <a:tc>
                  <a:txBody>
                    <a:bodyPr/>
                    <a:lstStyle/>
                    <a:p>
                      <a:pPr marL="92075">
                        <a:lnSpc>
                          <a:spcPct val="100000"/>
                        </a:lnSpc>
                        <a:spcBef>
                          <a:spcPts val="500"/>
                        </a:spcBef>
                      </a:pPr>
                      <a:r>
                        <a:rPr sz="1000" dirty="0">
                          <a:solidFill>
                            <a:srgbClr val="005F70"/>
                          </a:solidFill>
                          <a:latin typeface="Arial"/>
                          <a:cs typeface="Arial"/>
                        </a:rPr>
                        <a:t>X</a:t>
                      </a:r>
                      <a:endParaRPr sz="1000" dirty="0">
                        <a:latin typeface="Arial"/>
                        <a:cs typeface="Arial"/>
                      </a:endParaRPr>
                    </a:p>
                  </a:txBody>
                  <a:tcPr marL="0" marR="0" marT="63500" marB="0">
                    <a:lnL w="12700">
                      <a:solidFill>
                        <a:srgbClr val="FFFFFF"/>
                      </a:solidFill>
                      <a:prstDash val="solid"/>
                    </a:lnL>
                    <a:lnR w="12700">
                      <a:solidFill>
                        <a:srgbClr val="FFFFFF"/>
                      </a:solidFill>
                      <a:prstDash val="soli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85000"/>
                      </a:schemeClr>
                    </a:solidFill>
                  </a:tcPr>
                </a:tc>
                <a:tc>
                  <a:txBody>
                    <a:bodyPr/>
                    <a:lstStyle/>
                    <a:p>
                      <a:pPr marL="92075">
                        <a:lnSpc>
                          <a:spcPct val="100000"/>
                        </a:lnSpc>
                        <a:spcBef>
                          <a:spcPts val="500"/>
                        </a:spcBef>
                      </a:pPr>
                      <a:endParaRPr sz="1000" dirty="0">
                        <a:latin typeface="Arial"/>
                        <a:cs typeface="Arial"/>
                      </a:endParaRPr>
                    </a:p>
                  </a:txBody>
                  <a:tcPr marL="0" marR="0" marT="6350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85000"/>
                      </a:schemeClr>
                    </a:solidFill>
                  </a:tcPr>
                </a:tc>
                <a:extLst>
                  <a:ext uri="{0D108BD9-81ED-4DB2-BD59-A6C34878D82A}">
                    <a16:rowId xmlns:a16="http://schemas.microsoft.com/office/drawing/2014/main" val="10002"/>
                  </a:ext>
                </a:extLst>
              </a:tr>
              <a:tr h="203827">
                <a:tc>
                  <a:txBody>
                    <a:bodyPr/>
                    <a:lstStyle/>
                    <a:p>
                      <a:pPr marL="91440" marR="0" lvl="0" indent="0" defTabSz="914400" eaLnBrk="1" fontAlgn="auto" latinLnBrk="0" hangingPunct="1">
                        <a:lnSpc>
                          <a:spcPct val="100000"/>
                        </a:lnSpc>
                        <a:spcBef>
                          <a:spcPts val="509"/>
                        </a:spcBef>
                        <a:spcAft>
                          <a:spcPts val="0"/>
                        </a:spcAft>
                        <a:buClrTx/>
                        <a:buSzTx/>
                        <a:buFontTx/>
                        <a:buNone/>
                        <a:tabLst/>
                        <a:defRPr/>
                      </a:pPr>
                      <a:r>
                        <a:rPr lang="sv-SE" sz="1000" dirty="0">
                          <a:solidFill>
                            <a:srgbClr val="005F70"/>
                          </a:solidFill>
                          <a:latin typeface="Arial"/>
                          <a:ea typeface="+mn-ea"/>
                          <a:cs typeface="Arial"/>
                        </a:rPr>
                        <a:t>Herr/Dam</a:t>
                      </a:r>
                    </a:p>
                  </a:txBody>
                  <a:tcPr marL="0" marR="0" marT="64769" marB="0">
                    <a:lnL w="12700">
                      <a:solidFill>
                        <a:srgbClr val="FFFFFF"/>
                      </a:solidFill>
                      <a:prstDash val="soli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85000"/>
                      </a:schemeClr>
                    </a:solidFill>
                  </a:tcPr>
                </a:tc>
                <a:tc>
                  <a:txBody>
                    <a:bodyPr/>
                    <a:lstStyle/>
                    <a:p>
                      <a:pPr marL="91440">
                        <a:lnSpc>
                          <a:spcPct val="100000"/>
                        </a:lnSpc>
                        <a:spcBef>
                          <a:spcPts val="509"/>
                        </a:spcBef>
                      </a:pPr>
                      <a:r>
                        <a:rPr lang="sv-SE" sz="1000" dirty="0">
                          <a:solidFill>
                            <a:srgbClr val="005F70"/>
                          </a:solidFill>
                          <a:latin typeface="Arial"/>
                          <a:ea typeface="+mn-ea"/>
                          <a:cs typeface="Arial"/>
                        </a:rPr>
                        <a:t>Familjefesten</a:t>
                      </a:r>
                      <a:endParaRPr sz="1000" dirty="0">
                        <a:solidFill>
                          <a:srgbClr val="005F70"/>
                        </a:solidFill>
                        <a:latin typeface="Arial"/>
                        <a:ea typeface="+mn-ea"/>
                        <a:cs typeface="Arial"/>
                      </a:endParaRPr>
                    </a:p>
                  </a:txBody>
                  <a:tcPr marL="0" marR="0" marT="64769"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85000"/>
                      </a:schemeClr>
                    </a:solidFill>
                  </a:tcPr>
                </a:tc>
                <a:tc>
                  <a:txBody>
                    <a:bodyPr/>
                    <a:lstStyle/>
                    <a:p>
                      <a:pPr marL="91440" marR="0" lvl="0" indent="0" defTabSz="914400" eaLnBrk="1" fontAlgn="auto" latinLnBrk="0" hangingPunct="1">
                        <a:lnSpc>
                          <a:spcPct val="100000"/>
                        </a:lnSpc>
                        <a:spcBef>
                          <a:spcPts val="509"/>
                        </a:spcBef>
                        <a:spcAft>
                          <a:spcPts val="0"/>
                        </a:spcAft>
                        <a:buClrTx/>
                        <a:buSzTx/>
                        <a:buFontTx/>
                        <a:buNone/>
                        <a:tabLst/>
                        <a:defRPr/>
                      </a:pPr>
                      <a:r>
                        <a:rPr lang="sv-SE" sz="1000" dirty="0">
                          <a:solidFill>
                            <a:srgbClr val="005F70"/>
                          </a:solidFill>
                          <a:latin typeface="Arial"/>
                          <a:cs typeface="Arial"/>
                        </a:rPr>
                        <a:t>Upplevelseprocessen:</a:t>
                      </a:r>
                      <a:r>
                        <a:rPr lang="sv-SE" sz="1000" spc="-35" dirty="0">
                          <a:solidFill>
                            <a:srgbClr val="005F70"/>
                          </a:solidFill>
                          <a:latin typeface="Arial"/>
                          <a:cs typeface="Arial"/>
                        </a:rPr>
                        <a:t> </a:t>
                      </a:r>
                      <a:r>
                        <a:rPr lang="sv-SE" sz="1000" dirty="0">
                          <a:solidFill>
                            <a:srgbClr val="005F70"/>
                          </a:solidFill>
                          <a:latin typeface="Arial"/>
                          <a:cs typeface="Arial"/>
                        </a:rPr>
                        <a:t>Före:</a:t>
                      </a:r>
                      <a:r>
                        <a:rPr lang="sv-SE" sz="1000" spc="-50" dirty="0">
                          <a:solidFill>
                            <a:srgbClr val="005F70"/>
                          </a:solidFill>
                          <a:latin typeface="Arial"/>
                          <a:cs typeface="Arial"/>
                        </a:rPr>
                        <a:t> </a:t>
                      </a:r>
                      <a:r>
                        <a:rPr lang="sv-SE" sz="1000" spc="-10" dirty="0">
                          <a:solidFill>
                            <a:srgbClr val="005F70"/>
                          </a:solidFill>
                          <a:latin typeface="Arial"/>
                          <a:cs typeface="Arial"/>
                        </a:rPr>
                        <a:t>Intresse</a:t>
                      </a:r>
                      <a:endParaRPr lang="sv-SE" sz="1000" dirty="0">
                        <a:latin typeface="Arial"/>
                        <a:cs typeface="Arial"/>
                      </a:endParaRPr>
                    </a:p>
                  </a:txBody>
                  <a:tcPr marL="0" marR="0" marT="64769"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85000"/>
                      </a:schemeClr>
                    </a:solidFill>
                  </a:tcPr>
                </a:tc>
                <a:tc>
                  <a:txBody>
                    <a:bodyPr/>
                    <a:lstStyle/>
                    <a:p>
                      <a:pPr marL="92075">
                        <a:lnSpc>
                          <a:spcPct val="100000"/>
                        </a:lnSpc>
                        <a:spcBef>
                          <a:spcPts val="509"/>
                        </a:spcBef>
                      </a:pPr>
                      <a:r>
                        <a:rPr lang="sv-SE" sz="1000" dirty="0">
                          <a:solidFill>
                            <a:srgbClr val="005F70"/>
                          </a:solidFill>
                          <a:latin typeface="Arial"/>
                          <a:cs typeface="Arial"/>
                        </a:rPr>
                        <a:t>X</a:t>
                      </a:r>
                      <a:endParaRPr sz="1000" dirty="0">
                        <a:latin typeface="Arial"/>
                        <a:cs typeface="Arial"/>
                      </a:endParaRPr>
                    </a:p>
                  </a:txBody>
                  <a:tcPr marL="0" marR="0" marT="64769"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85000"/>
                      </a:schemeClr>
                    </a:solidFill>
                  </a:tcPr>
                </a:tc>
                <a:tc>
                  <a:txBody>
                    <a:bodyPr/>
                    <a:lstStyle/>
                    <a:p>
                      <a:pPr marL="92075">
                        <a:lnSpc>
                          <a:spcPct val="100000"/>
                        </a:lnSpc>
                        <a:spcBef>
                          <a:spcPts val="500"/>
                        </a:spcBef>
                      </a:pPr>
                      <a:endParaRPr sz="1000" dirty="0">
                        <a:latin typeface="Arial"/>
                        <a:cs typeface="Arial"/>
                      </a:endParaRPr>
                    </a:p>
                  </a:txBody>
                  <a:tcPr marL="0" marR="0" marT="63500" marB="0">
                    <a:lnL w="12700" cap="flat" cmpd="sng" algn="ctr">
                      <a:solidFill>
                        <a:srgbClr val="FFFFFF"/>
                      </a:solidFill>
                      <a:prstDash val="solid"/>
                      <a:round/>
                      <a:headEnd type="none" w="med" len="med"/>
                      <a:tailEnd type="none" w="med" len="med"/>
                    </a:lnL>
                    <a:lnR w="12700">
                      <a:solidFill>
                        <a:srgbClr val="FFFFFF"/>
                      </a:solidFill>
                      <a:prstDash val="soli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852833936"/>
                  </a:ext>
                </a:extLst>
              </a:tr>
              <a:tr h="203827">
                <a:tc>
                  <a:txBody>
                    <a:bodyPr/>
                    <a:lstStyle/>
                    <a:p>
                      <a:pPr marL="91440" marR="0" lvl="0" indent="0" defTabSz="914400" eaLnBrk="1" fontAlgn="auto" latinLnBrk="0" hangingPunct="1">
                        <a:lnSpc>
                          <a:spcPct val="100000"/>
                        </a:lnSpc>
                        <a:spcBef>
                          <a:spcPts val="509"/>
                        </a:spcBef>
                        <a:spcAft>
                          <a:spcPts val="0"/>
                        </a:spcAft>
                        <a:buClrTx/>
                        <a:buSzTx/>
                        <a:buFontTx/>
                        <a:buNone/>
                        <a:tabLst/>
                        <a:defRPr/>
                      </a:pPr>
                      <a:r>
                        <a:rPr lang="sv-SE" sz="1000" dirty="0">
                          <a:solidFill>
                            <a:srgbClr val="005F70"/>
                          </a:solidFill>
                          <a:latin typeface="Arial"/>
                          <a:ea typeface="+mn-ea"/>
                          <a:cs typeface="Arial"/>
                        </a:rPr>
                        <a:t>Herr/Dam</a:t>
                      </a:r>
                    </a:p>
                  </a:txBody>
                  <a:tcPr marL="0" marR="0" marT="63500" marB="0">
                    <a:lnL w="12700">
                      <a:solidFill>
                        <a:srgbClr val="FFFFFF"/>
                      </a:solidFill>
                      <a:prstDash val="soli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85000"/>
                      </a:schemeClr>
                    </a:solidFill>
                  </a:tcPr>
                </a:tc>
                <a:tc>
                  <a:txBody>
                    <a:bodyPr/>
                    <a:lstStyle/>
                    <a:p>
                      <a:pPr marL="91440">
                        <a:lnSpc>
                          <a:spcPct val="100000"/>
                        </a:lnSpc>
                        <a:spcBef>
                          <a:spcPts val="509"/>
                        </a:spcBef>
                      </a:pPr>
                      <a:r>
                        <a:rPr lang="sv-SE" sz="1000" dirty="0">
                          <a:solidFill>
                            <a:srgbClr val="005F70"/>
                          </a:solidFill>
                          <a:latin typeface="Arial"/>
                          <a:ea typeface="+mn-ea"/>
                          <a:cs typeface="Arial"/>
                        </a:rPr>
                        <a:t>Retromatchen</a:t>
                      </a:r>
                    </a:p>
                  </a:txBody>
                  <a:tcPr marL="0" marR="0" marT="6350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85000"/>
                      </a:schemeClr>
                    </a:solidFill>
                  </a:tcPr>
                </a:tc>
                <a:tc>
                  <a:txBody>
                    <a:bodyPr/>
                    <a:lstStyle/>
                    <a:p>
                      <a:pPr marL="91440" marR="0" lvl="0" indent="0" defTabSz="914400" eaLnBrk="1" fontAlgn="auto" latinLnBrk="0" hangingPunct="1">
                        <a:lnSpc>
                          <a:spcPct val="100000"/>
                        </a:lnSpc>
                        <a:spcBef>
                          <a:spcPts val="500"/>
                        </a:spcBef>
                        <a:spcAft>
                          <a:spcPts val="0"/>
                        </a:spcAft>
                        <a:buClrTx/>
                        <a:buSzTx/>
                        <a:buFontTx/>
                        <a:buNone/>
                        <a:tabLst/>
                        <a:defRPr/>
                      </a:pPr>
                      <a:r>
                        <a:rPr lang="sv-SE" sz="1000" dirty="0">
                          <a:solidFill>
                            <a:srgbClr val="005F70"/>
                          </a:solidFill>
                          <a:latin typeface="Arial"/>
                          <a:cs typeface="Arial"/>
                        </a:rPr>
                        <a:t>Upplevelseprocessen:</a:t>
                      </a:r>
                      <a:r>
                        <a:rPr lang="sv-SE" sz="1000" spc="-35" dirty="0">
                          <a:solidFill>
                            <a:srgbClr val="005F70"/>
                          </a:solidFill>
                          <a:latin typeface="Arial"/>
                          <a:cs typeface="Arial"/>
                        </a:rPr>
                        <a:t> </a:t>
                      </a:r>
                      <a:r>
                        <a:rPr lang="sv-SE" sz="1000" dirty="0">
                          <a:solidFill>
                            <a:srgbClr val="005F70"/>
                          </a:solidFill>
                          <a:latin typeface="Arial"/>
                          <a:cs typeface="Arial"/>
                        </a:rPr>
                        <a:t>Före:</a:t>
                      </a:r>
                      <a:r>
                        <a:rPr lang="sv-SE" sz="1000" spc="-50" dirty="0">
                          <a:solidFill>
                            <a:srgbClr val="005F70"/>
                          </a:solidFill>
                          <a:latin typeface="Arial"/>
                          <a:cs typeface="Arial"/>
                        </a:rPr>
                        <a:t> </a:t>
                      </a:r>
                      <a:r>
                        <a:rPr lang="sv-SE" sz="1000" spc="-10" dirty="0">
                          <a:solidFill>
                            <a:srgbClr val="005F70"/>
                          </a:solidFill>
                          <a:latin typeface="Arial"/>
                          <a:cs typeface="Arial"/>
                        </a:rPr>
                        <a:t>Intresse</a:t>
                      </a:r>
                      <a:endParaRPr lang="sv-SE" sz="1000" dirty="0">
                        <a:latin typeface="Arial"/>
                        <a:cs typeface="Arial"/>
                      </a:endParaRPr>
                    </a:p>
                  </a:txBody>
                  <a:tcPr marL="0" marR="0" marT="6350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85000"/>
                      </a:schemeClr>
                    </a:solidFill>
                  </a:tcPr>
                </a:tc>
                <a:tc>
                  <a:txBody>
                    <a:bodyPr/>
                    <a:lstStyle/>
                    <a:p>
                      <a:pPr marL="92075" marR="0" lvl="0" indent="0" defTabSz="914400" eaLnBrk="1" fontAlgn="auto" latinLnBrk="0" hangingPunct="1">
                        <a:lnSpc>
                          <a:spcPct val="100000"/>
                        </a:lnSpc>
                        <a:spcBef>
                          <a:spcPts val="500"/>
                        </a:spcBef>
                        <a:spcAft>
                          <a:spcPts val="0"/>
                        </a:spcAft>
                        <a:buClrTx/>
                        <a:buSzTx/>
                        <a:buFontTx/>
                        <a:buNone/>
                        <a:tabLst/>
                        <a:defRPr/>
                      </a:pPr>
                      <a:r>
                        <a:rPr lang="sv-SE" sz="1000" dirty="0">
                          <a:solidFill>
                            <a:srgbClr val="005F70"/>
                          </a:solidFill>
                          <a:latin typeface="Arial"/>
                          <a:cs typeface="Arial"/>
                        </a:rPr>
                        <a:t>X</a:t>
                      </a:r>
                      <a:endParaRPr lang="sv-SE" sz="1000" dirty="0">
                        <a:latin typeface="Arial"/>
                        <a:cs typeface="Arial"/>
                      </a:endParaRPr>
                    </a:p>
                  </a:txBody>
                  <a:tcPr marL="0" marR="0" marT="6350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85000"/>
                      </a:schemeClr>
                    </a:solidFill>
                  </a:tcPr>
                </a:tc>
                <a:tc>
                  <a:txBody>
                    <a:bodyPr/>
                    <a:lstStyle/>
                    <a:p>
                      <a:pPr marL="92075">
                        <a:lnSpc>
                          <a:spcPct val="100000"/>
                        </a:lnSpc>
                        <a:spcBef>
                          <a:spcPts val="500"/>
                        </a:spcBef>
                      </a:pPr>
                      <a:endParaRPr sz="1000" dirty="0">
                        <a:latin typeface="Arial"/>
                        <a:cs typeface="Arial"/>
                      </a:endParaRPr>
                    </a:p>
                  </a:txBody>
                  <a:tcPr marL="0" marR="0" marT="63500" marB="0">
                    <a:lnL w="12700" cap="flat" cmpd="sng" algn="ctr">
                      <a:solidFill>
                        <a:srgbClr val="FFFFFF"/>
                      </a:solidFill>
                      <a:prstDash val="solid"/>
                      <a:round/>
                      <a:headEnd type="none" w="med" len="med"/>
                      <a:tailEnd type="none" w="med" len="med"/>
                    </a:lnL>
                    <a:lnR w="12700">
                      <a:solidFill>
                        <a:srgbClr val="FFFFFF"/>
                      </a:solidFill>
                      <a:prstDash val="soli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4163202376"/>
                  </a:ext>
                </a:extLst>
              </a:tr>
              <a:tr h="296605">
                <a:tc>
                  <a:txBody>
                    <a:bodyPr/>
                    <a:lstStyle/>
                    <a:p>
                      <a:pPr marL="91440" marR="0" lvl="0" indent="0" defTabSz="914400" eaLnBrk="1" fontAlgn="auto" latinLnBrk="0" hangingPunct="1">
                        <a:lnSpc>
                          <a:spcPct val="100000"/>
                        </a:lnSpc>
                        <a:spcBef>
                          <a:spcPts val="500"/>
                        </a:spcBef>
                        <a:spcAft>
                          <a:spcPts val="0"/>
                        </a:spcAft>
                        <a:buClrTx/>
                        <a:buSzTx/>
                        <a:buFontTx/>
                        <a:buNone/>
                        <a:tabLst/>
                        <a:defRPr/>
                      </a:pPr>
                      <a:r>
                        <a:rPr lang="sv-SE" sz="1000" dirty="0">
                          <a:solidFill>
                            <a:srgbClr val="005F70"/>
                          </a:solidFill>
                          <a:latin typeface="Arial"/>
                          <a:ea typeface="+mn-ea"/>
                          <a:cs typeface="Arial"/>
                        </a:rPr>
                        <a:t>Herr/Dam</a:t>
                      </a:r>
                    </a:p>
                  </a:txBody>
                  <a:tcPr marL="0" marR="0" marT="63500" marB="0">
                    <a:lnL w="12700">
                      <a:solidFill>
                        <a:srgbClr val="FFFFFF"/>
                      </a:solidFill>
                      <a:prstDash val="soli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85000"/>
                      </a:schemeClr>
                    </a:solidFill>
                  </a:tcPr>
                </a:tc>
                <a:tc>
                  <a:txBody>
                    <a:bodyPr/>
                    <a:lstStyle/>
                    <a:p>
                      <a:pPr marL="91440">
                        <a:lnSpc>
                          <a:spcPct val="100000"/>
                        </a:lnSpc>
                        <a:spcBef>
                          <a:spcPts val="500"/>
                        </a:spcBef>
                      </a:pPr>
                      <a:r>
                        <a:rPr sz="1000" dirty="0">
                          <a:solidFill>
                            <a:srgbClr val="005F70"/>
                          </a:solidFill>
                          <a:latin typeface="Arial"/>
                          <a:cs typeface="Arial"/>
                        </a:rPr>
                        <a:t>Exponera</a:t>
                      </a:r>
                      <a:r>
                        <a:rPr sz="1000" spc="-35" dirty="0">
                          <a:solidFill>
                            <a:srgbClr val="005F70"/>
                          </a:solidFill>
                          <a:latin typeface="Arial"/>
                          <a:cs typeface="Arial"/>
                        </a:rPr>
                        <a:t> </a:t>
                      </a:r>
                      <a:r>
                        <a:rPr sz="1000" dirty="0">
                          <a:solidFill>
                            <a:srgbClr val="005F70"/>
                          </a:solidFill>
                          <a:latin typeface="Arial"/>
                          <a:cs typeface="Arial"/>
                        </a:rPr>
                        <a:t>ert</a:t>
                      </a:r>
                      <a:r>
                        <a:rPr sz="1000" spc="-25" dirty="0">
                          <a:solidFill>
                            <a:srgbClr val="005F70"/>
                          </a:solidFill>
                          <a:latin typeface="Arial"/>
                          <a:cs typeface="Arial"/>
                        </a:rPr>
                        <a:t> </a:t>
                      </a:r>
                      <a:r>
                        <a:rPr sz="1000" spc="-10" dirty="0">
                          <a:solidFill>
                            <a:srgbClr val="005F70"/>
                          </a:solidFill>
                          <a:latin typeface="Arial"/>
                          <a:cs typeface="Arial"/>
                        </a:rPr>
                        <a:t>erbjudande</a:t>
                      </a:r>
                      <a:endParaRPr sz="1000" dirty="0">
                        <a:latin typeface="Arial"/>
                        <a:cs typeface="Arial"/>
                      </a:endParaRPr>
                    </a:p>
                  </a:txBody>
                  <a:tcPr marL="0" marR="0" marT="63500" marB="0">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a:solidFill>
                        <a:srgbClr val="FFFFFF"/>
                      </a:solidFill>
                      <a:prstDash val="solid"/>
                    </a:lnB>
                    <a:solidFill>
                      <a:schemeClr val="bg1">
                        <a:lumMod val="85000"/>
                      </a:schemeClr>
                    </a:solidFill>
                  </a:tcPr>
                </a:tc>
                <a:tc>
                  <a:txBody>
                    <a:bodyPr/>
                    <a:lstStyle/>
                    <a:p>
                      <a:pPr marL="91440">
                        <a:lnSpc>
                          <a:spcPct val="100000"/>
                        </a:lnSpc>
                        <a:spcBef>
                          <a:spcPts val="500"/>
                        </a:spcBef>
                      </a:pPr>
                      <a:r>
                        <a:rPr sz="1000" dirty="0">
                          <a:solidFill>
                            <a:srgbClr val="005F70"/>
                          </a:solidFill>
                          <a:latin typeface="Arial"/>
                          <a:cs typeface="Arial"/>
                        </a:rPr>
                        <a:t>Upplevelseprocessen:</a:t>
                      </a:r>
                      <a:r>
                        <a:rPr sz="1000" spc="-45" dirty="0">
                          <a:solidFill>
                            <a:srgbClr val="005F70"/>
                          </a:solidFill>
                          <a:latin typeface="Arial"/>
                          <a:cs typeface="Arial"/>
                        </a:rPr>
                        <a:t> </a:t>
                      </a:r>
                      <a:r>
                        <a:rPr sz="1000" dirty="0">
                          <a:solidFill>
                            <a:srgbClr val="005F70"/>
                          </a:solidFill>
                          <a:latin typeface="Arial"/>
                          <a:cs typeface="Arial"/>
                        </a:rPr>
                        <a:t>Före:</a:t>
                      </a:r>
                      <a:r>
                        <a:rPr sz="1000" spc="-35" dirty="0">
                          <a:solidFill>
                            <a:srgbClr val="005F70"/>
                          </a:solidFill>
                          <a:latin typeface="Arial"/>
                          <a:cs typeface="Arial"/>
                        </a:rPr>
                        <a:t> </a:t>
                      </a:r>
                      <a:r>
                        <a:rPr sz="1000" dirty="0">
                          <a:solidFill>
                            <a:srgbClr val="005F70"/>
                          </a:solidFill>
                          <a:latin typeface="Arial"/>
                          <a:cs typeface="Arial"/>
                        </a:rPr>
                        <a:t>Köp</a:t>
                      </a:r>
                      <a:r>
                        <a:rPr sz="1000" spc="-25" dirty="0">
                          <a:solidFill>
                            <a:srgbClr val="005F70"/>
                          </a:solidFill>
                          <a:latin typeface="Arial"/>
                          <a:cs typeface="Arial"/>
                        </a:rPr>
                        <a:t> </a:t>
                      </a:r>
                      <a:r>
                        <a:rPr sz="1000" dirty="0">
                          <a:solidFill>
                            <a:srgbClr val="005F70"/>
                          </a:solidFill>
                          <a:latin typeface="Arial"/>
                          <a:cs typeface="Arial"/>
                        </a:rPr>
                        <a:t>av </a:t>
                      </a:r>
                      <a:r>
                        <a:rPr sz="1000" spc="-10" dirty="0">
                          <a:solidFill>
                            <a:srgbClr val="005F70"/>
                          </a:solidFill>
                          <a:latin typeface="Arial"/>
                          <a:cs typeface="Arial"/>
                        </a:rPr>
                        <a:t>biljett</a:t>
                      </a:r>
                      <a:endParaRPr sz="1000" dirty="0">
                        <a:latin typeface="Arial"/>
                        <a:cs typeface="Arial"/>
                      </a:endParaRPr>
                    </a:p>
                  </a:txBody>
                  <a:tcPr marL="0" marR="0" marT="63500" marB="0">
                    <a:lnL w="12700">
                      <a:solidFill>
                        <a:srgbClr val="FFFFFF"/>
                      </a:solidFill>
                      <a:prstDash val="solid"/>
                    </a:lnL>
                    <a:lnR w="12700">
                      <a:solidFill>
                        <a:srgbClr val="FFFFFF"/>
                      </a:solidFill>
                      <a:prstDash val="solid"/>
                    </a:lnR>
                    <a:lnT w="12700" cap="flat" cmpd="sng" algn="ctr">
                      <a:solidFill>
                        <a:srgbClr val="FFFFFF"/>
                      </a:solidFill>
                      <a:prstDash val="solid"/>
                      <a:round/>
                      <a:headEnd type="none" w="med" len="med"/>
                      <a:tailEnd type="none" w="med" len="med"/>
                    </a:lnT>
                    <a:lnB w="12700">
                      <a:solidFill>
                        <a:srgbClr val="FFFFFF"/>
                      </a:solidFill>
                      <a:prstDash val="solid"/>
                    </a:lnB>
                    <a:solidFill>
                      <a:schemeClr val="bg1">
                        <a:lumMod val="85000"/>
                      </a:schemeClr>
                    </a:solidFill>
                  </a:tcPr>
                </a:tc>
                <a:tc>
                  <a:txBody>
                    <a:bodyPr/>
                    <a:lstStyle/>
                    <a:p>
                      <a:pPr marL="92075">
                        <a:lnSpc>
                          <a:spcPct val="100000"/>
                        </a:lnSpc>
                        <a:spcBef>
                          <a:spcPts val="500"/>
                        </a:spcBef>
                      </a:pPr>
                      <a:r>
                        <a:rPr sz="1000" dirty="0">
                          <a:solidFill>
                            <a:srgbClr val="005F70"/>
                          </a:solidFill>
                          <a:latin typeface="Arial"/>
                          <a:cs typeface="Arial"/>
                        </a:rPr>
                        <a:t>X</a:t>
                      </a:r>
                      <a:endParaRPr sz="1000" dirty="0">
                        <a:latin typeface="Arial"/>
                        <a:cs typeface="Arial"/>
                      </a:endParaRPr>
                    </a:p>
                  </a:txBody>
                  <a:tcPr marL="0" marR="0" marT="63500" marB="0">
                    <a:lnL w="12700">
                      <a:solidFill>
                        <a:srgbClr val="FFFFFF"/>
                      </a:solidFill>
                      <a:prstDash val="solid"/>
                    </a:lnL>
                    <a:lnR w="12700">
                      <a:solidFill>
                        <a:srgbClr val="FFFFFF"/>
                      </a:solidFill>
                      <a:prstDash val="solid"/>
                    </a:lnR>
                    <a:lnT w="12700" cap="flat" cmpd="sng" algn="ctr">
                      <a:solidFill>
                        <a:srgbClr val="FFFFFF"/>
                      </a:solidFill>
                      <a:prstDash val="solid"/>
                      <a:round/>
                      <a:headEnd type="none" w="med" len="med"/>
                      <a:tailEnd type="none" w="med" len="med"/>
                    </a:lnT>
                    <a:lnB w="12700">
                      <a:solidFill>
                        <a:srgbClr val="FFFFFF"/>
                      </a:solidFill>
                      <a:prstDash val="solid"/>
                    </a:lnB>
                    <a:solidFill>
                      <a:schemeClr val="bg1">
                        <a:lumMod val="85000"/>
                      </a:schemeClr>
                    </a:solidFill>
                  </a:tcPr>
                </a:tc>
                <a:tc>
                  <a:txBody>
                    <a:bodyPr/>
                    <a:lstStyle/>
                    <a:p>
                      <a:pPr marL="92075">
                        <a:lnSpc>
                          <a:spcPct val="100000"/>
                        </a:lnSpc>
                        <a:spcBef>
                          <a:spcPts val="500"/>
                        </a:spcBef>
                      </a:pPr>
                      <a:endParaRPr sz="1000" dirty="0">
                        <a:latin typeface="Arial"/>
                        <a:cs typeface="Arial"/>
                      </a:endParaRPr>
                    </a:p>
                  </a:txBody>
                  <a:tcPr marL="0" marR="0" marT="6350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85000"/>
                      </a:schemeClr>
                    </a:solidFill>
                  </a:tcPr>
                </a:tc>
                <a:extLst>
                  <a:ext uri="{0D108BD9-81ED-4DB2-BD59-A6C34878D82A}">
                    <a16:rowId xmlns:a16="http://schemas.microsoft.com/office/drawing/2014/main" val="10003"/>
                  </a:ext>
                </a:extLst>
              </a:tr>
              <a:tr h="296605">
                <a:tc>
                  <a:txBody>
                    <a:bodyPr/>
                    <a:lstStyle/>
                    <a:p>
                      <a:pPr marL="91440" marR="0" lvl="0" indent="0" defTabSz="914400" eaLnBrk="1" fontAlgn="auto" latinLnBrk="0" hangingPunct="1">
                        <a:lnSpc>
                          <a:spcPct val="100000"/>
                        </a:lnSpc>
                        <a:spcBef>
                          <a:spcPts val="500"/>
                        </a:spcBef>
                        <a:spcAft>
                          <a:spcPts val="0"/>
                        </a:spcAft>
                        <a:buClrTx/>
                        <a:buSzTx/>
                        <a:buFontTx/>
                        <a:buNone/>
                        <a:tabLst/>
                        <a:defRPr/>
                      </a:pPr>
                      <a:r>
                        <a:rPr lang="sv-SE" sz="1000" dirty="0">
                          <a:solidFill>
                            <a:srgbClr val="005F70"/>
                          </a:solidFill>
                          <a:latin typeface="+mn-lt"/>
                          <a:ea typeface="+mn-ea"/>
                          <a:cs typeface="Arial"/>
                        </a:rPr>
                        <a:t>Herr/Dam</a:t>
                      </a:r>
                    </a:p>
                  </a:txBody>
                  <a:tcPr marL="0" marR="0" marT="63500" marB="0">
                    <a:lnL w="12700">
                      <a:solidFill>
                        <a:srgbClr val="FFFFFF"/>
                      </a:solidFill>
                      <a:prstDash val="soli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85000"/>
                      </a:schemeClr>
                    </a:solidFill>
                  </a:tcPr>
                </a:tc>
                <a:tc>
                  <a:txBody>
                    <a:bodyPr/>
                    <a:lstStyle/>
                    <a:p>
                      <a:pPr marL="91440">
                        <a:lnSpc>
                          <a:spcPct val="100000"/>
                        </a:lnSpc>
                        <a:spcBef>
                          <a:spcPts val="500"/>
                        </a:spcBef>
                      </a:pPr>
                      <a:r>
                        <a:rPr sz="1000" spc="-10" dirty="0">
                          <a:solidFill>
                            <a:srgbClr val="005F70"/>
                          </a:solidFill>
                          <a:latin typeface="Arial"/>
                          <a:cs typeface="Arial"/>
                        </a:rPr>
                        <a:t>Biljettsystem</a:t>
                      </a:r>
                      <a:endParaRPr sz="1000" dirty="0">
                        <a:latin typeface="Arial"/>
                        <a:cs typeface="Arial"/>
                      </a:endParaRPr>
                    </a:p>
                  </a:txBody>
                  <a:tcPr marL="0" marR="0" marT="6350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chemeClr val="bg1">
                        <a:lumMod val="85000"/>
                      </a:schemeClr>
                    </a:solidFill>
                  </a:tcPr>
                </a:tc>
                <a:tc>
                  <a:txBody>
                    <a:bodyPr/>
                    <a:lstStyle/>
                    <a:p>
                      <a:pPr marL="91440">
                        <a:lnSpc>
                          <a:spcPct val="100000"/>
                        </a:lnSpc>
                        <a:spcBef>
                          <a:spcPts val="500"/>
                        </a:spcBef>
                      </a:pPr>
                      <a:r>
                        <a:rPr sz="1000" dirty="0">
                          <a:solidFill>
                            <a:srgbClr val="005F70"/>
                          </a:solidFill>
                          <a:latin typeface="Arial"/>
                          <a:cs typeface="Arial"/>
                        </a:rPr>
                        <a:t>Upplevelseprocessen:</a:t>
                      </a:r>
                      <a:r>
                        <a:rPr sz="1000" spc="-45" dirty="0">
                          <a:solidFill>
                            <a:srgbClr val="005F70"/>
                          </a:solidFill>
                          <a:latin typeface="Arial"/>
                          <a:cs typeface="Arial"/>
                        </a:rPr>
                        <a:t> </a:t>
                      </a:r>
                      <a:r>
                        <a:rPr sz="1000" dirty="0">
                          <a:solidFill>
                            <a:srgbClr val="005F70"/>
                          </a:solidFill>
                          <a:latin typeface="Arial"/>
                          <a:cs typeface="Arial"/>
                        </a:rPr>
                        <a:t>Före:</a:t>
                      </a:r>
                      <a:r>
                        <a:rPr sz="1000" spc="-35" dirty="0">
                          <a:solidFill>
                            <a:srgbClr val="005F70"/>
                          </a:solidFill>
                          <a:latin typeface="Arial"/>
                          <a:cs typeface="Arial"/>
                        </a:rPr>
                        <a:t> </a:t>
                      </a:r>
                      <a:r>
                        <a:rPr sz="1000" dirty="0">
                          <a:solidFill>
                            <a:srgbClr val="005F70"/>
                          </a:solidFill>
                          <a:latin typeface="Arial"/>
                          <a:cs typeface="Arial"/>
                        </a:rPr>
                        <a:t>Köp</a:t>
                      </a:r>
                      <a:r>
                        <a:rPr sz="1000" spc="-25" dirty="0">
                          <a:solidFill>
                            <a:srgbClr val="005F70"/>
                          </a:solidFill>
                          <a:latin typeface="Arial"/>
                          <a:cs typeface="Arial"/>
                        </a:rPr>
                        <a:t> </a:t>
                      </a:r>
                      <a:r>
                        <a:rPr sz="1000" dirty="0">
                          <a:solidFill>
                            <a:srgbClr val="005F70"/>
                          </a:solidFill>
                          <a:latin typeface="Arial"/>
                          <a:cs typeface="Arial"/>
                        </a:rPr>
                        <a:t>av </a:t>
                      </a:r>
                      <a:r>
                        <a:rPr sz="1000" spc="-10" dirty="0">
                          <a:solidFill>
                            <a:srgbClr val="005F70"/>
                          </a:solidFill>
                          <a:latin typeface="Arial"/>
                          <a:cs typeface="Arial"/>
                        </a:rPr>
                        <a:t>biljett</a:t>
                      </a:r>
                      <a:endParaRPr sz="1000" dirty="0">
                        <a:latin typeface="Arial"/>
                        <a:cs typeface="Arial"/>
                      </a:endParaRPr>
                    </a:p>
                  </a:txBody>
                  <a:tcPr marL="0" marR="0" marT="6350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chemeClr val="bg1">
                        <a:lumMod val="85000"/>
                      </a:schemeClr>
                    </a:solidFill>
                  </a:tcPr>
                </a:tc>
                <a:tc>
                  <a:txBody>
                    <a:bodyPr/>
                    <a:lstStyle/>
                    <a:p>
                      <a:pPr marL="92075">
                        <a:lnSpc>
                          <a:spcPct val="100000"/>
                        </a:lnSpc>
                        <a:spcBef>
                          <a:spcPts val="500"/>
                        </a:spcBef>
                      </a:pPr>
                      <a:r>
                        <a:rPr sz="1000" dirty="0">
                          <a:solidFill>
                            <a:srgbClr val="005F70"/>
                          </a:solidFill>
                          <a:latin typeface="Arial"/>
                          <a:cs typeface="Arial"/>
                        </a:rPr>
                        <a:t>X</a:t>
                      </a:r>
                      <a:endParaRPr sz="1000" dirty="0">
                        <a:latin typeface="Arial"/>
                        <a:cs typeface="Arial"/>
                      </a:endParaRPr>
                    </a:p>
                  </a:txBody>
                  <a:tcPr marL="0" marR="0" marT="6350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chemeClr val="bg1">
                        <a:lumMod val="85000"/>
                      </a:schemeClr>
                    </a:solidFill>
                  </a:tcPr>
                </a:tc>
                <a:tc>
                  <a:txBody>
                    <a:bodyPr/>
                    <a:lstStyle/>
                    <a:p>
                      <a:pPr marL="92075">
                        <a:lnSpc>
                          <a:spcPct val="100000"/>
                        </a:lnSpc>
                        <a:spcBef>
                          <a:spcPts val="500"/>
                        </a:spcBef>
                      </a:pPr>
                      <a:endParaRPr sz="1000" dirty="0">
                        <a:latin typeface="Arial"/>
                        <a:cs typeface="Arial"/>
                      </a:endParaRPr>
                    </a:p>
                  </a:txBody>
                  <a:tcPr marL="0" marR="0" marT="63500" marB="0">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a:solidFill>
                        <a:srgbClr val="FFFFFF"/>
                      </a:solidFill>
                      <a:prstDash val="solid"/>
                    </a:lnB>
                    <a:solidFill>
                      <a:schemeClr val="bg1">
                        <a:lumMod val="85000"/>
                      </a:schemeClr>
                    </a:solidFill>
                  </a:tcPr>
                </a:tc>
                <a:extLst>
                  <a:ext uri="{0D108BD9-81ED-4DB2-BD59-A6C34878D82A}">
                    <a16:rowId xmlns:a16="http://schemas.microsoft.com/office/drawing/2014/main" val="10004"/>
                  </a:ext>
                </a:extLst>
              </a:tr>
              <a:tr h="297117">
                <a:tc>
                  <a:txBody>
                    <a:bodyPr/>
                    <a:lstStyle/>
                    <a:p>
                      <a:pPr marL="91440" marR="0" lvl="0" indent="0" defTabSz="914400" eaLnBrk="1" fontAlgn="auto" latinLnBrk="0" hangingPunct="1">
                        <a:lnSpc>
                          <a:spcPct val="100000"/>
                        </a:lnSpc>
                        <a:spcBef>
                          <a:spcPts val="505"/>
                        </a:spcBef>
                        <a:spcAft>
                          <a:spcPts val="0"/>
                        </a:spcAft>
                        <a:buClrTx/>
                        <a:buSzTx/>
                        <a:buFontTx/>
                        <a:buNone/>
                        <a:tabLst/>
                        <a:defRPr/>
                      </a:pPr>
                      <a:r>
                        <a:rPr lang="sv-SE" sz="1000" dirty="0">
                          <a:solidFill>
                            <a:srgbClr val="005F70"/>
                          </a:solidFill>
                          <a:latin typeface="Arial"/>
                          <a:ea typeface="+mn-ea"/>
                          <a:cs typeface="Arial"/>
                        </a:rPr>
                        <a:t>Herr/Dam</a:t>
                      </a:r>
                    </a:p>
                  </a:txBody>
                  <a:tcPr marL="0" marR="0" marT="64135" marB="0">
                    <a:lnL w="12700">
                      <a:solidFill>
                        <a:srgbClr val="FFFFFF"/>
                      </a:solidFill>
                      <a:prstDash val="soli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85000"/>
                      </a:schemeClr>
                    </a:solidFill>
                  </a:tcPr>
                </a:tc>
                <a:tc>
                  <a:txBody>
                    <a:bodyPr/>
                    <a:lstStyle/>
                    <a:p>
                      <a:pPr marL="91440">
                        <a:lnSpc>
                          <a:spcPct val="100000"/>
                        </a:lnSpc>
                        <a:spcBef>
                          <a:spcPts val="505"/>
                        </a:spcBef>
                      </a:pPr>
                      <a:r>
                        <a:rPr sz="1000" spc="-10" dirty="0">
                          <a:solidFill>
                            <a:srgbClr val="005F70"/>
                          </a:solidFill>
                          <a:latin typeface="Arial"/>
                          <a:cs typeface="Arial"/>
                        </a:rPr>
                        <a:t>Ungdomsbiljetter</a:t>
                      </a:r>
                      <a:endParaRPr sz="1000" dirty="0">
                        <a:latin typeface="Arial"/>
                        <a:cs typeface="Arial"/>
                      </a:endParaRPr>
                    </a:p>
                  </a:txBody>
                  <a:tcPr marL="0" marR="0" marT="64135" marB="0">
                    <a:lnL w="12700" cap="flat" cmpd="sng" algn="ctr">
                      <a:solidFill>
                        <a:srgbClr val="FFFFFF"/>
                      </a:solidFill>
                      <a:prstDash val="solid"/>
                      <a:round/>
                      <a:headEnd type="none" w="med" len="med"/>
                      <a:tailEnd type="none" w="med" len="med"/>
                    </a:lnL>
                    <a:lnR w="12700">
                      <a:solidFill>
                        <a:srgbClr val="FFFFFF"/>
                      </a:solidFill>
                      <a:prstDash val="solid"/>
                    </a:lnR>
                    <a:lnT w="12700">
                      <a:solidFill>
                        <a:srgbClr val="FFFFFF"/>
                      </a:solidFill>
                      <a:prstDash val="solid"/>
                    </a:lnT>
                    <a:lnB w="12700">
                      <a:solidFill>
                        <a:srgbClr val="FFFFFF"/>
                      </a:solidFill>
                      <a:prstDash val="solid"/>
                    </a:lnB>
                    <a:solidFill>
                      <a:schemeClr val="bg1">
                        <a:lumMod val="85000"/>
                      </a:schemeClr>
                    </a:solidFill>
                  </a:tcPr>
                </a:tc>
                <a:tc>
                  <a:txBody>
                    <a:bodyPr/>
                    <a:lstStyle/>
                    <a:p>
                      <a:pPr marL="91440">
                        <a:lnSpc>
                          <a:spcPct val="100000"/>
                        </a:lnSpc>
                        <a:spcBef>
                          <a:spcPts val="505"/>
                        </a:spcBef>
                      </a:pPr>
                      <a:r>
                        <a:rPr sz="1000" dirty="0">
                          <a:solidFill>
                            <a:srgbClr val="005F70"/>
                          </a:solidFill>
                          <a:latin typeface="Arial"/>
                          <a:cs typeface="Arial"/>
                        </a:rPr>
                        <a:t>Upplevelseprocessen:</a:t>
                      </a:r>
                      <a:r>
                        <a:rPr sz="1000" spc="-45" dirty="0">
                          <a:solidFill>
                            <a:srgbClr val="005F70"/>
                          </a:solidFill>
                          <a:latin typeface="Arial"/>
                          <a:cs typeface="Arial"/>
                        </a:rPr>
                        <a:t> </a:t>
                      </a:r>
                      <a:r>
                        <a:rPr sz="1000" dirty="0">
                          <a:solidFill>
                            <a:srgbClr val="005F70"/>
                          </a:solidFill>
                          <a:latin typeface="Arial"/>
                          <a:cs typeface="Arial"/>
                        </a:rPr>
                        <a:t>Före:</a:t>
                      </a:r>
                      <a:r>
                        <a:rPr sz="1000" spc="-35" dirty="0">
                          <a:solidFill>
                            <a:srgbClr val="005F70"/>
                          </a:solidFill>
                          <a:latin typeface="Arial"/>
                          <a:cs typeface="Arial"/>
                        </a:rPr>
                        <a:t> </a:t>
                      </a:r>
                      <a:r>
                        <a:rPr sz="1000" dirty="0">
                          <a:solidFill>
                            <a:srgbClr val="005F70"/>
                          </a:solidFill>
                          <a:latin typeface="Arial"/>
                          <a:cs typeface="Arial"/>
                        </a:rPr>
                        <a:t>Köp</a:t>
                      </a:r>
                      <a:r>
                        <a:rPr sz="1000" spc="-25" dirty="0">
                          <a:solidFill>
                            <a:srgbClr val="005F70"/>
                          </a:solidFill>
                          <a:latin typeface="Arial"/>
                          <a:cs typeface="Arial"/>
                        </a:rPr>
                        <a:t> </a:t>
                      </a:r>
                      <a:r>
                        <a:rPr sz="1000" dirty="0">
                          <a:solidFill>
                            <a:srgbClr val="005F70"/>
                          </a:solidFill>
                          <a:latin typeface="Arial"/>
                          <a:cs typeface="Arial"/>
                        </a:rPr>
                        <a:t>av </a:t>
                      </a:r>
                      <a:r>
                        <a:rPr sz="1000" spc="-10" dirty="0">
                          <a:solidFill>
                            <a:srgbClr val="005F70"/>
                          </a:solidFill>
                          <a:latin typeface="Arial"/>
                          <a:cs typeface="Arial"/>
                        </a:rPr>
                        <a:t>biljett</a:t>
                      </a:r>
                      <a:endParaRPr sz="1000">
                        <a:latin typeface="Arial"/>
                        <a:cs typeface="Arial"/>
                      </a:endParaRPr>
                    </a:p>
                  </a:txBody>
                  <a:tcPr marL="0" marR="0" marT="6413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85000"/>
                      </a:schemeClr>
                    </a:solidFill>
                  </a:tcPr>
                </a:tc>
                <a:tc>
                  <a:txBody>
                    <a:bodyPr/>
                    <a:lstStyle/>
                    <a:p>
                      <a:pPr marL="92075">
                        <a:lnSpc>
                          <a:spcPct val="100000"/>
                        </a:lnSpc>
                        <a:spcBef>
                          <a:spcPts val="505"/>
                        </a:spcBef>
                      </a:pPr>
                      <a:r>
                        <a:rPr sz="1000" dirty="0">
                          <a:solidFill>
                            <a:srgbClr val="005F70"/>
                          </a:solidFill>
                          <a:latin typeface="Arial"/>
                          <a:cs typeface="Arial"/>
                        </a:rPr>
                        <a:t>X</a:t>
                      </a:r>
                      <a:endParaRPr sz="1000" dirty="0">
                        <a:latin typeface="Arial"/>
                        <a:cs typeface="Arial"/>
                      </a:endParaRPr>
                    </a:p>
                  </a:txBody>
                  <a:tcPr marL="0" marR="0" marT="6413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85000"/>
                      </a:schemeClr>
                    </a:solidFill>
                  </a:tcPr>
                </a:tc>
                <a:tc>
                  <a:txBody>
                    <a:bodyPr/>
                    <a:lstStyle/>
                    <a:p>
                      <a:pPr marL="92075">
                        <a:lnSpc>
                          <a:spcPct val="100000"/>
                        </a:lnSpc>
                        <a:spcBef>
                          <a:spcPts val="505"/>
                        </a:spcBef>
                      </a:pPr>
                      <a:endParaRPr sz="1000" dirty="0">
                        <a:latin typeface="Arial"/>
                        <a:cs typeface="Arial"/>
                      </a:endParaRPr>
                    </a:p>
                  </a:txBody>
                  <a:tcPr marL="0" marR="0" marT="6413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85000"/>
                      </a:schemeClr>
                    </a:solidFill>
                  </a:tcPr>
                </a:tc>
                <a:extLst>
                  <a:ext uri="{0D108BD9-81ED-4DB2-BD59-A6C34878D82A}">
                    <a16:rowId xmlns:a16="http://schemas.microsoft.com/office/drawing/2014/main" val="10005"/>
                  </a:ext>
                </a:extLst>
              </a:tr>
              <a:tr h="296605">
                <a:tc>
                  <a:txBody>
                    <a:bodyPr/>
                    <a:lstStyle/>
                    <a:p>
                      <a:pPr marL="91440" marR="0" lvl="0" indent="0" defTabSz="914400" eaLnBrk="1" fontAlgn="auto" latinLnBrk="0" hangingPunct="1">
                        <a:lnSpc>
                          <a:spcPct val="100000"/>
                        </a:lnSpc>
                        <a:spcBef>
                          <a:spcPts val="500"/>
                        </a:spcBef>
                        <a:spcAft>
                          <a:spcPts val="0"/>
                        </a:spcAft>
                        <a:buClrTx/>
                        <a:buSzTx/>
                        <a:buFontTx/>
                        <a:buNone/>
                        <a:tabLst/>
                        <a:defRPr/>
                      </a:pPr>
                      <a:r>
                        <a:rPr lang="sv-SE" sz="1000" dirty="0">
                          <a:solidFill>
                            <a:srgbClr val="005F70"/>
                          </a:solidFill>
                          <a:latin typeface="+mn-lt"/>
                          <a:ea typeface="+mn-ea"/>
                          <a:cs typeface="Arial"/>
                        </a:rPr>
                        <a:t>Herr/Dam</a:t>
                      </a:r>
                    </a:p>
                  </a:txBody>
                  <a:tcPr marL="0" marR="0" marT="63500" marB="0">
                    <a:lnL w="12700">
                      <a:solidFill>
                        <a:srgbClr val="FFFFFF"/>
                      </a:solidFill>
                      <a:prstDash val="soli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85000"/>
                      </a:schemeClr>
                    </a:solidFill>
                  </a:tcPr>
                </a:tc>
                <a:tc>
                  <a:txBody>
                    <a:bodyPr/>
                    <a:lstStyle/>
                    <a:p>
                      <a:pPr marL="91440">
                        <a:lnSpc>
                          <a:spcPct val="100000"/>
                        </a:lnSpc>
                        <a:spcBef>
                          <a:spcPts val="500"/>
                        </a:spcBef>
                      </a:pPr>
                      <a:r>
                        <a:rPr sz="1000" spc="-10" dirty="0">
                          <a:solidFill>
                            <a:srgbClr val="005F70"/>
                          </a:solidFill>
                          <a:latin typeface="Arial"/>
                          <a:cs typeface="Arial"/>
                        </a:rPr>
                        <a:t>Supporterbiljetter</a:t>
                      </a:r>
                      <a:r>
                        <a:rPr sz="1000" spc="30" dirty="0">
                          <a:solidFill>
                            <a:srgbClr val="005F70"/>
                          </a:solidFill>
                          <a:latin typeface="Arial"/>
                          <a:cs typeface="Arial"/>
                        </a:rPr>
                        <a:t> </a:t>
                      </a:r>
                      <a:r>
                        <a:rPr sz="1000" dirty="0">
                          <a:solidFill>
                            <a:srgbClr val="005F70"/>
                          </a:solidFill>
                          <a:latin typeface="Arial"/>
                          <a:cs typeface="Arial"/>
                        </a:rPr>
                        <a:t>till</a:t>
                      </a:r>
                      <a:r>
                        <a:rPr sz="1000" spc="45" dirty="0">
                          <a:solidFill>
                            <a:srgbClr val="005F70"/>
                          </a:solidFill>
                          <a:latin typeface="Arial"/>
                          <a:cs typeface="Arial"/>
                        </a:rPr>
                        <a:t> </a:t>
                      </a:r>
                      <a:r>
                        <a:rPr sz="1000" spc="-10" dirty="0">
                          <a:solidFill>
                            <a:srgbClr val="005F70"/>
                          </a:solidFill>
                          <a:latin typeface="Arial"/>
                          <a:cs typeface="Arial"/>
                        </a:rPr>
                        <a:t>bortalaget</a:t>
                      </a:r>
                      <a:endParaRPr sz="1000" dirty="0">
                        <a:latin typeface="Arial"/>
                        <a:cs typeface="Arial"/>
                      </a:endParaRPr>
                    </a:p>
                  </a:txBody>
                  <a:tcPr marL="0" marR="0" marT="63500" marB="0">
                    <a:lnL w="12700" cap="flat" cmpd="sng" algn="ctr">
                      <a:solidFill>
                        <a:srgbClr val="FFFFFF"/>
                      </a:solidFill>
                      <a:prstDash val="solid"/>
                      <a:round/>
                      <a:headEnd type="none" w="med" len="med"/>
                      <a:tailEnd type="none" w="med" len="med"/>
                    </a:lnL>
                    <a:lnR w="12700">
                      <a:solidFill>
                        <a:srgbClr val="FFFFFF"/>
                      </a:solidFill>
                      <a:prstDash val="solid"/>
                    </a:lnR>
                    <a:lnT w="12700">
                      <a:solidFill>
                        <a:srgbClr val="FFFFFF"/>
                      </a:solidFill>
                      <a:prstDash val="solid"/>
                    </a:lnT>
                    <a:lnB w="12700">
                      <a:solidFill>
                        <a:srgbClr val="FFFFFF"/>
                      </a:solidFill>
                      <a:prstDash val="solid"/>
                    </a:lnB>
                    <a:solidFill>
                      <a:schemeClr val="bg1">
                        <a:lumMod val="85000"/>
                      </a:schemeClr>
                    </a:solidFill>
                  </a:tcPr>
                </a:tc>
                <a:tc>
                  <a:txBody>
                    <a:bodyPr/>
                    <a:lstStyle/>
                    <a:p>
                      <a:pPr marL="91440">
                        <a:lnSpc>
                          <a:spcPct val="100000"/>
                        </a:lnSpc>
                        <a:spcBef>
                          <a:spcPts val="500"/>
                        </a:spcBef>
                      </a:pPr>
                      <a:r>
                        <a:rPr sz="1000" dirty="0">
                          <a:solidFill>
                            <a:srgbClr val="005F70"/>
                          </a:solidFill>
                          <a:latin typeface="Arial"/>
                          <a:cs typeface="Arial"/>
                        </a:rPr>
                        <a:t>Upplevelseprocessen:</a:t>
                      </a:r>
                      <a:r>
                        <a:rPr sz="1000" spc="-45" dirty="0">
                          <a:solidFill>
                            <a:srgbClr val="005F70"/>
                          </a:solidFill>
                          <a:latin typeface="Arial"/>
                          <a:cs typeface="Arial"/>
                        </a:rPr>
                        <a:t> </a:t>
                      </a:r>
                      <a:r>
                        <a:rPr sz="1000" dirty="0">
                          <a:solidFill>
                            <a:srgbClr val="005F70"/>
                          </a:solidFill>
                          <a:latin typeface="Arial"/>
                          <a:cs typeface="Arial"/>
                        </a:rPr>
                        <a:t>Före:</a:t>
                      </a:r>
                      <a:r>
                        <a:rPr sz="1000" spc="-35" dirty="0">
                          <a:solidFill>
                            <a:srgbClr val="005F70"/>
                          </a:solidFill>
                          <a:latin typeface="Arial"/>
                          <a:cs typeface="Arial"/>
                        </a:rPr>
                        <a:t> </a:t>
                      </a:r>
                      <a:r>
                        <a:rPr sz="1000" dirty="0">
                          <a:solidFill>
                            <a:srgbClr val="005F70"/>
                          </a:solidFill>
                          <a:latin typeface="Arial"/>
                          <a:cs typeface="Arial"/>
                        </a:rPr>
                        <a:t>Köp</a:t>
                      </a:r>
                      <a:r>
                        <a:rPr sz="1000" spc="-25" dirty="0">
                          <a:solidFill>
                            <a:srgbClr val="005F70"/>
                          </a:solidFill>
                          <a:latin typeface="Arial"/>
                          <a:cs typeface="Arial"/>
                        </a:rPr>
                        <a:t> </a:t>
                      </a:r>
                      <a:r>
                        <a:rPr sz="1000" dirty="0">
                          <a:solidFill>
                            <a:srgbClr val="005F70"/>
                          </a:solidFill>
                          <a:latin typeface="Arial"/>
                          <a:cs typeface="Arial"/>
                        </a:rPr>
                        <a:t>av </a:t>
                      </a:r>
                      <a:r>
                        <a:rPr sz="1000" spc="-10" dirty="0">
                          <a:solidFill>
                            <a:srgbClr val="005F70"/>
                          </a:solidFill>
                          <a:latin typeface="Arial"/>
                          <a:cs typeface="Arial"/>
                        </a:rPr>
                        <a:t>biljett</a:t>
                      </a:r>
                      <a:endParaRPr sz="1000">
                        <a:latin typeface="Arial"/>
                        <a:cs typeface="Arial"/>
                      </a:endParaRPr>
                    </a:p>
                  </a:txBody>
                  <a:tcPr marL="0" marR="0" marT="6350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85000"/>
                      </a:schemeClr>
                    </a:solidFill>
                  </a:tcPr>
                </a:tc>
                <a:tc>
                  <a:txBody>
                    <a:bodyPr/>
                    <a:lstStyle/>
                    <a:p>
                      <a:pPr marL="92075">
                        <a:lnSpc>
                          <a:spcPct val="100000"/>
                        </a:lnSpc>
                        <a:spcBef>
                          <a:spcPts val="500"/>
                        </a:spcBef>
                      </a:pPr>
                      <a:r>
                        <a:rPr sz="1000" dirty="0">
                          <a:solidFill>
                            <a:srgbClr val="005F70"/>
                          </a:solidFill>
                          <a:latin typeface="Arial"/>
                          <a:cs typeface="Arial"/>
                        </a:rPr>
                        <a:t>X</a:t>
                      </a:r>
                      <a:endParaRPr sz="1000" dirty="0">
                        <a:latin typeface="Arial"/>
                        <a:cs typeface="Arial"/>
                      </a:endParaRPr>
                    </a:p>
                  </a:txBody>
                  <a:tcPr marL="0" marR="0" marT="6350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85000"/>
                      </a:schemeClr>
                    </a:solidFill>
                  </a:tcPr>
                </a:tc>
                <a:tc>
                  <a:txBody>
                    <a:bodyPr/>
                    <a:lstStyle/>
                    <a:p>
                      <a:pPr marL="92075">
                        <a:lnSpc>
                          <a:spcPct val="100000"/>
                        </a:lnSpc>
                        <a:spcBef>
                          <a:spcPts val="500"/>
                        </a:spcBef>
                      </a:pPr>
                      <a:endParaRPr sz="1000" dirty="0">
                        <a:latin typeface="Arial"/>
                        <a:cs typeface="Arial"/>
                      </a:endParaRPr>
                    </a:p>
                  </a:txBody>
                  <a:tcPr marL="0" marR="0" marT="6350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85000"/>
                      </a:schemeClr>
                    </a:solidFill>
                  </a:tcPr>
                </a:tc>
                <a:extLst>
                  <a:ext uri="{0D108BD9-81ED-4DB2-BD59-A6C34878D82A}">
                    <a16:rowId xmlns:a16="http://schemas.microsoft.com/office/drawing/2014/main" val="10006"/>
                  </a:ext>
                </a:extLst>
              </a:tr>
              <a:tr h="203827">
                <a:tc>
                  <a:txBody>
                    <a:bodyPr/>
                    <a:lstStyle/>
                    <a:p>
                      <a:pPr marL="91440" marR="0" lvl="0" indent="0" defTabSz="914400" eaLnBrk="1" fontAlgn="auto" latinLnBrk="0" hangingPunct="1">
                        <a:lnSpc>
                          <a:spcPct val="100000"/>
                        </a:lnSpc>
                        <a:spcBef>
                          <a:spcPts val="500"/>
                        </a:spcBef>
                        <a:spcAft>
                          <a:spcPts val="0"/>
                        </a:spcAft>
                        <a:buClrTx/>
                        <a:buSzTx/>
                        <a:buFontTx/>
                        <a:buNone/>
                        <a:tabLst/>
                        <a:defRPr/>
                      </a:pPr>
                      <a:r>
                        <a:rPr lang="sv-SE" sz="1000" dirty="0">
                          <a:solidFill>
                            <a:srgbClr val="005F70"/>
                          </a:solidFill>
                          <a:latin typeface="+mn-lt"/>
                          <a:ea typeface="+mn-ea"/>
                          <a:cs typeface="Arial"/>
                        </a:rPr>
                        <a:t>Herr/Dam</a:t>
                      </a:r>
                    </a:p>
                  </a:txBody>
                  <a:tcPr marL="0" marR="0" marT="63500" marB="0">
                    <a:lnL w="12700">
                      <a:solidFill>
                        <a:srgbClr val="FFFFFF"/>
                      </a:solidFill>
                      <a:prstDash val="soli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85000"/>
                      </a:schemeClr>
                    </a:solidFill>
                  </a:tcPr>
                </a:tc>
                <a:tc>
                  <a:txBody>
                    <a:bodyPr/>
                    <a:lstStyle/>
                    <a:p>
                      <a:pPr marL="91440">
                        <a:lnSpc>
                          <a:spcPct val="100000"/>
                        </a:lnSpc>
                        <a:spcBef>
                          <a:spcPts val="500"/>
                        </a:spcBef>
                      </a:pPr>
                      <a:r>
                        <a:rPr sz="1000" dirty="0">
                          <a:solidFill>
                            <a:srgbClr val="005F70"/>
                          </a:solidFill>
                          <a:latin typeface="Arial"/>
                          <a:cs typeface="Arial"/>
                        </a:rPr>
                        <a:t>Matchens</a:t>
                      </a:r>
                      <a:r>
                        <a:rPr sz="1000" spc="-25" dirty="0">
                          <a:solidFill>
                            <a:srgbClr val="005F70"/>
                          </a:solidFill>
                          <a:latin typeface="Arial"/>
                          <a:cs typeface="Arial"/>
                        </a:rPr>
                        <a:t> </a:t>
                      </a:r>
                      <a:r>
                        <a:rPr sz="1000" spc="-10" dirty="0">
                          <a:solidFill>
                            <a:srgbClr val="005F70"/>
                          </a:solidFill>
                          <a:latin typeface="Arial"/>
                          <a:cs typeface="Arial"/>
                        </a:rPr>
                        <a:t>erbjudande</a:t>
                      </a:r>
                      <a:endParaRPr sz="1000" dirty="0">
                        <a:latin typeface="Arial"/>
                        <a:cs typeface="Arial"/>
                      </a:endParaRPr>
                    </a:p>
                  </a:txBody>
                  <a:tcPr marL="0" marR="0" marT="63500" marB="0">
                    <a:lnL w="12700" cap="flat" cmpd="sng" algn="ctr">
                      <a:solidFill>
                        <a:srgbClr val="FFFFFF"/>
                      </a:solidFill>
                      <a:prstDash val="solid"/>
                      <a:round/>
                      <a:headEnd type="none" w="med" len="med"/>
                      <a:tailEnd type="none" w="med" len="med"/>
                    </a:lnL>
                    <a:lnR w="12700">
                      <a:solidFill>
                        <a:srgbClr val="FFFFFF"/>
                      </a:solidFill>
                      <a:prstDash val="solid"/>
                    </a:lnR>
                    <a:lnT w="12700">
                      <a:solidFill>
                        <a:srgbClr val="FFFFFF"/>
                      </a:solidFill>
                      <a:prstDash val="solid"/>
                    </a:lnT>
                    <a:lnB w="12700">
                      <a:solidFill>
                        <a:srgbClr val="FFFFFF"/>
                      </a:solidFill>
                      <a:prstDash val="solid"/>
                    </a:lnB>
                    <a:solidFill>
                      <a:schemeClr val="bg1">
                        <a:lumMod val="85000"/>
                      </a:schemeClr>
                    </a:solidFill>
                  </a:tcPr>
                </a:tc>
                <a:tc>
                  <a:txBody>
                    <a:bodyPr/>
                    <a:lstStyle/>
                    <a:p>
                      <a:pPr marL="91440">
                        <a:lnSpc>
                          <a:spcPct val="100000"/>
                        </a:lnSpc>
                        <a:spcBef>
                          <a:spcPts val="500"/>
                        </a:spcBef>
                      </a:pPr>
                      <a:r>
                        <a:rPr sz="1000" dirty="0">
                          <a:solidFill>
                            <a:srgbClr val="005F70"/>
                          </a:solidFill>
                          <a:latin typeface="Arial"/>
                          <a:cs typeface="Arial"/>
                        </a:rPr>
                        <a:t>Upplevelseprocessen:</a:t>
                      </a:r>
                      <a:r>
                        <a:rPr sz="1000" spc="-40" dirty="0">
                          <a:solidFill>
                            <a:srgbClr val="005F70"/>
                          </a:solidFill>
                          <a:latin typeface="Arial"/>
                          <a:cs typeface="Arial"/>
                        </a:rPr>
                        <a:t> </a:t>
                      </a:r>
                      <a:r>
                        <a:rPr sz="1000" dirty="0">
                          <a:solidFill>
                            <a:srgbClr val="005F70"/>
                          </a:solidFill>
                          <a:latin typeface="Arial"/>
                          <a:cs typeface="Arial"/>
                        </a:rPr>
                        <a:t>Före:</a:t>
                      </a:r>
                      <a:r>
                        <a:rPr sz="1000" spc="-40" dirty="0">
                          <a:solidFill>
                            <a:srgbClr val="005F70"/>
                          </a:solidFill>
                          <a:latin typeface="Arial"/>
                          <a:cs typeface="Arial"/>
                        </a:rPr>
                        <a:t> </a:t>
                      </a:r>
                      <a:r>
                        <a:rPr sz="1000" spc="-10" dirty="0">
                          <a:solidFill>
                            <a:srgbClr val="005F70"/>
                          </a:solidFill>
                          <a:latin typeface="Arial"/>
                          <a:cs typeface="Arial"/>
                        </a:rPr>
                        <a:t>Förväntan</a:t>
                      </a:r>
                      <a:endParaRPr sz="1000">
                        <a:latin typeface="Arial"/>
                        <a:cs typeface="Arial"/>
                      </a:endParaRPr>
                    </a:p>
                  </a:txBody>
                  <a:tcPr marL="0" marR="0" marT="6350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85000"/>
                      </a:schemeClr>
                    </a:solidFill>
                  </a:tcPr>
                </a:tc>
                <a:tc>
                  <a:txBody>
                    <a:bodyPr/>
                    <a:lstStyle/>
                    <a:p>
                      <a:pPr marL="92075">
                        <a:lnSpc>
                          <a:spcPct val="100000"/>
                        </a:lnSpc>
                        <a:spcBef>
                          <a:spcPts val="500"/>
                        </a:spcBef>
                      </a:pPr>
                      <a:r>
                        <a:rPr sz="1000" dirty="0">
                          <a:solidFill>
                            <a:srgbClr val="005F70"/>
                          </a:solidFill>
                          <a:latin typeface="Arial"/>
                          <a:cs typeface="Arial"/>
                        </a:rPr>
                        <a:t>X</a:t>
                      </a:r>
                      <a:endParaRPr sz="1000" dirty="0">
                        <a:latin typeface="Arial"/>
                        <a:cs typeface="Arial"/>
                      </a:endParaRPr>
                    </a:p>
                  </a:txBody>
                  <a:tcPr marL="0" marR="0" marT="6350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85000"/>
                      </a:schemeClr>
                    </a:solidFill>
                  </a:tcPr>
                </a:tc>
                <a:tc>
                  <a:txBody>
                    <a:bodyPr/>
                    <a:lstStyle/>
                    <a:p>
                      <a:pPr marL="92075">
                        <a:lnSpc>
                          <a:spcPct val="100000"/>
                        </a:lnSpc>
                        <a:spcBef>
                          <a:spcPts val="500"/>
                        </a:spcBef>
                      </a:pPr>
                      <a:endParaRPr sz="1000">
                        <a:latin typeface="Arial"/>
                        <a:cs typeface="Arial"/>
                      </a:endParaRPr>
                    </a:p>
                  </a:txBody>
                  <a:tcPr marL="0" marR="0" marT="6350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85000"/>
                      </a:schemeClr>
                    </a:solidFill>
                  </a:tcPr>
                </a:tc>
                <a:extLst>
                  <a:ext uri="{0D108BD9-81ED-4DB2-BD59-A6C34878D82A}">
                    <a16:rowId xmlns:a16="http://schemas.microsoft.com/office/drawing/2014/main" val="10007"/>
                  </a:ext>
                </a:extLst>
              </a:tr>
              <a:tr h="203827">
                <a:tc>
                  <a:txBody>
                    <a:bodyPr/>
                    <a:lstStyle/>
                    <a:p>
                      <a:pPr marL="91440" marR="0" lvl="0" indent="0" defTabSz="914400" eaLnBrk="1" fontAlgn="auto" latinLnBrk="0" hangingPunct="1">
                        <a:lnSpc>
                          <a:spcPct val="100000"/>
                        </a:lnSpc>
                        <a:spcBef>
                          <a:spcPts val="505"/>
                        </a:spcBef>
                        <a:spcAft>
                          <a:spcPts val="0"/>
                        </a:spcAft>
                        <a:buClrTx/>
                        <a:buSzTx/>
                        <a:buFontTx/>
                        <a:buNone/>
                        <a:tabLst/>
                        <a:defRPr/>
                      </a:pPr>
                      <a:r>
                        <a:rPr lang="sv-SE" sz="1000" dirty="0">
                          <a:solidFill>
                            <a:srgbClr val="005F70"/>
                          </a:solidFill>
                          <a:latin typeface="Arial"/>
                          <a:ea typeface="+mn-ea"/>
                          <a:cs typeface="Arial"/>
                        </a:rPr>
                        <a:t>Herr/Dam</a:t>
                      </a:r>
                    </a:p>
                  </a:txBody>
                  <a:tcPr marL="0" marR="0" marT="64135" marB="0">
                    <a:lnL w="12700">
                      <a:solidFill>
                        <a:srgbClr val="FFFFFF"/>
                      </a:solidFill>
                      <a:prstDash val="soli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85000"/>
                      </a:schemeClr>
                    </a:solidFill>
                  </a:tcPr>
                </a:tc>
                <a:tc>
                  <a:txBody>
                    <a:bodyPr/>
                    <a:lstStyle/>
                    <a:p>
                      <a:pPr marL="91440">
                        <a:lnSpc>
                          <a:spcPct val="100000"/>
                        </a:lnSpc>
                        <a:spcBef>
                          <a:spcPts val="505"/>
                        </a:spcBef>
                      </a:pPr>
                      <a:r>
                        <a:rPr sz="1000" spc="-10" dirty="0">
                          <a:solidFill>
                            <a:srgbClr val="005F70"/>
                          </a:solidFill>
                          <a:latin typeface="Arial"/>
                          <a:cs typeface="Arial"/>
                        </a:rPr>
                        <a:t>Körschema</a:t>
                      </a:r>
                      <a:endParaRPr sz="1000" dirty="0">
                        <a:latin typeface="Arial"/>
                        <a:cs typeface="Arial"/>
                      </a:endParaRPr>
                    </a:p>
                  </a:txBody>
                  <a:tcPr marL="0" marR="0" marT="64135" marB="0">
                    <a:lnL w="12700" cap="flat" cmpd="sng" algn="ctr">
                      <a:solidFill>
                        <a:srgbClr val="FFFFFF"/>
                      </a:solidFill>
                      <a:prstDash val="solid"/>
                      <a:round/>
                      <a:headEnd type="none" w="med" len="med"/>
                      <a:tailEnd type="none" w="med" len="med"/>
                    </a:lnL>
                    <a:lnR w="12700">
                      <a:solidFill>
                        <a:srgbClr val="FFFFFF"/>
                      </a:solidFill>
                      <a:prstDash val="solid"/>
                    </a:lnR>
                    <a:lnT w="12700">
                      <a:solidFill>
                        <a:srgbClr val="FFFFFF"/>
                      </a:solidFill>
                      <a:prstDash val="solid"/>
                    </a:lnT>
                    <a:lnB w="12700">
                      <a:solidFill>
                        <a:srgbClr val="FFFFFF"/>
                      </a:solidFill>
                      <a:prstDash val="solid"/>
                    </a:lnB>
                    <a:solidFill>
                      <a:schemeClr val="bg1">
                        <a:lumMod val="85000"/>
                      </a:schemeClr>
                    </a:solidFill>
                  </a:tcPr>
                </a:tc>
                <a:tc>
                  <a:txBody>
                    <a:bodyPr/>
                    <a:lstStyle/>
                    <a:p>
                      <a:pPr marL="91440">
                        <a:lnSpc>
                          <a:spcPct val="100000"/>
                        </a:lnSpc>
                        <a:spcBef>
                          <a:spcPts val="505"/>
                        </a:spcBef>
                      </a:pPr>
                      <a:r>
                        <a:rPr sz="1000" dirty="0">
                          <a:solidFill>
                            <a:srgbClr val="005F70"/>
                          </a:solidFill>
                          <a:latin typeface="Arial"/>
                          <a:cs typeface="Arial"/>
                        </a:rPr>
                        <a:t>Upplevelseprocessen:</a:t>
                      </a:r>
                      <a:r>
                        <a:rPr sz="1000" spc="-35" dirty="0">
                          <a:solidFill>
                            <a:srgbClr val="005F70"/>
                          </a:solidFill>
                          <a:latin typeface="Arial"/>
                          <a:cs typeface="Arial"/>
                        </a:rPr>
                        <a:t> </a:t>
                      </a:r>
                      <a:r>
                        <a:rPr sz="1000" dirty="0">
                          <a:solidFill>
                            <a:srgbClr val="005F70"/>
                          </a:solidFill>
                          <a:latin typeface="Arial"/>
                          <a:cs typeface="Arial"/>
                        </a:rPr>
                        <a:t>Under:</a:t>
                      </a:r>
                      <a:r>
                        <a:rPr sz="1000" spc="-30" dirty="0">
                          <a:solidFill>
                            <a:srgbClr val="005F70"/>
                          </a:solidFill>
                          <a:latin typeface="Arial"/>
                          <a:cs typeface="Arial"/>
                        </a:rPr>
                        <a:t> </a:t>
                      </a:r>
                      <a:r>
                        <a:rPr sz="1000" spc="-20" dirty="0">
                          <a:solidFill>
                            <a:srgbClr val="005F70"/>
                          </a:solidFill>
                          <a:latin typeface="Arial"/>
                          <a:cs typeface="Arial"/>
                        </a:rPr>
                        <a:t>Före</a:t>
                      </a:r>
                      <a:endParaRPr sz="1000">
                        <a:latin typeface="Arial"/>
                        <a:cs typeface="Arial"/>
                      </a:endParaRPr>
                    </a:p>
                  </a:txBody>
                  <a:tcPr marL="0" marR="0" marT="6413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85000"/>
                      </a:schemeClr>
                    </a:solidFill>
                  </a:tcPr>
                </a:tc>
                <a:tc>
                  <a:txBody>
                    <a:bodyPr/>
                    <a:lstStyle/>
                    <a:p>
                      <a:pPr marL="92075">
                        <a:lnSpc>
                          <a:spcPct val="100000"/>
                        </a:lnSpc>
                        <a:spcBef>
                          <a:spcPts val="505"/>
                        </a:spcBef>
                      </a:pPr>
                      <a:r>
                        <a:rPr sz="1000" dirty="0">
                          <a:solidFill>
                            <a:srgbClr val="005F70"/>
                          </a:solidFill>
                          <a:latin typeface="Arial"/>
                          <a:cs typeface="Arial"/>
                        </a:rPr>
                        <a:t>X</a:t>
                      </a:r>
                      <a:endParaRPr sz="1000" dirty="0">
                        <a:latin typeface="Arial"/>
                        <a:cs typeface="Arial"/>
                      </a:endParaRPr>
                    </a:p>
                  </a:txBody>
                  <a:tcPr marL="0" marR="0" marT="6413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85000"/>
                      </a:schemeClr>
                    </a:solidFill>
                  </a:tcPr>
                </a:tc>
                <a:tc>
                  <a:txBody>
                    <a:bodyPr/>
                    <a:lstStyle/>
                    <a:p>
                      <a:pPr marL="92075">
                        <a:lnSpc>
                          <a:spcPct val="100000"/>
                        </a:lnSpc>
                        <a:spcBef>
                          <a:spcPts val="505"/>
                        </a:spcBef>
                      </a:pPr>
                      <a:endParaRPr sz="1000" dirty="0">
                        <a:latin typeface="Arial"/>
                        <a:cs typeface="Arial"/>
                      </a:endParaRPr>
                    </a:p>
                  </a:txBody>
                  <a:tcPr marL="0" marR="0" marT="6413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85000"/>
                      </a:schemeClr>
                    </a:solidFill>
                  </a:tcPr>
                </a:tc>
                <a:extLst>
                  <a:ext uri="{0D108BD9-81ED-4DB2-BD59-A6C34878D82A}">
                    <a16:rowId xmlns:a16="http://schemas.microsoft.com/office/drawing/2014/main" val="10008"/>
                  </a:ext>
                </a:extLst>
              </a:tr>
              <a:tr h="234644">
                <a:tc>
                  <a:txBody>
                    <a:bodyPr/>
                    <a:lstStyle/>
                    <a:p>
                      <a:pPr marL="91440" marR="0" lvl="0" indent="0" defTabSz="914400" eaLnBrk="1" fontAlgn="auto" latinLnBrk="0" hangingPunct="1">
                        <a:lnSpc>
                          <a:spcPct val="100000"/>
                        </a:lnSpc>
                        <a:spcBef>
                          <a:spcPts val="680"/>
                        </a:spcBef>
                        <a:spcAft>
                          <a:spcPts val="0"/>
                        </a:spcAft>
                        <a:buClrTx/>
                        <a:buSzTx/>
                        <a:buFontTx/>
                        <a:buNone/>
                        <a:tabLst/>
                        <a:defRPr/>
                      </a:pPr>
                      <a:r>
                        <a:rPr lang="sv-SE" sz="1000" dirty="0">
                          <a:solidFill>
                            <a:srgbClr val="005F70"/>
                          </a:solidFill>
                          <a:latin typeface="Arial"/>
                          <a:ea typeface="+mn-ea"/>
                          <a:cs typeface="Arial"/>
                        </a:rPr>
                        <a:t>Herr/Dam</a:t>
                      </a:r>
                    </a:p>
                  </a:txBody>
                  <a:tcPr marL="0" marR="0" marT="86360" marB="0">
                    <a:lnL w="12700">
                      <a:solidFill>
                        <a:srgbClr val="FFFFFF"/>
                      </a:solidFill>
                      <a:prstDash val="soli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85000"/>
                      </a:schemeClr>
                    </a:solidFill>
                  </a:tcPr>
                </a:tc>
                <a:tc>
                  <a:txBody>
                    <a:bodyPr/>
                    <a:lstStyle/>
                    <a:p>
                      <a:pPr marL="91440">
                        <a:lnSpc>
                          <a:spcPct val="100000"/>
                        </a:lnSpc>
                        <a:spcBef>
                          <a:spcPts val="680"/>
                        </a:spcBef>
                      </a:pPr>
                      <a:r>
                        <a:rPr sz="1000" dirty="0">
                          <a:solidFill>
                            <a:srgbClr val="005F70"/>
                          </a:solidFill>
                          <a:latin typeface="Arial"/>
                          <a:cs typeface="Arial"/>
                        </a:rPr>
                        <a:t>Gör</a:t>
                      </a:r>
                      <a:r>
                        <a:rPr sz="1000" spc="-20" dirty="0">
                          <a:solidFill>
                            <a:srgbClr val="005F70"/>
                          </a:solidFill>
                          <a:latin typeface="Arial"/>
                          <a:cs typeface="Arial"/>
                        </a:rPr>
                        <a:t> </a:t>
                      </a:r>
                      <a:r>
                        <a:rPr sz="1000" dirty="0">
                          <a:solidFill>
                            <a:srgbClr val="005F70"/>
                          </a:solidFill>
                          <a:latin typeface="Arial"/>
                          <a:cs typeface="Arial"/>
                        </a:rPr>
                        <a:t>första</a:t>
                      </a:r>
                      <a:r>
                        <a:rPr sz="1000" spc="-35" dirty="0">
                          <a:solidFill>
                            <a:srgbClr val="005F70"/>
                          </a:solidFill>
                          <a:latin typeface="Arial"/>
                          <a:cs typeface="Arial"/>
                        </a:rPr>
                        <a:t> </a:t>
                      </a:r>
                      <a:r>
                        <a:rPr sz="1000" dirty="0">
                          <a:solidFill>
                            <a:srgbClr val="005F70"/>
                          </a:solidFill>
                          <a:latin typeface="Arial"/>
                          <a:cs typeface="Arial"/>
                        </a:rPr>
                        <a:t>mötet</a:t>
                      </a:r>
                      <a:r>
                        <a:rPr sz="1000" spc="-30" dirty="0">
                          <a:solidFill>
                            <a:srgbClr val="005F70"/>
                          </a:solidFill>
                          <a:latin typeface="Arial"/>
                          <a:cs typeface="Arial"/>
                        </a:rPr>
                        <a:t> </a:t>
                      </a:r>
                      <a:r>
                        <a:rPr sz="1000" dirty="0">
                          <a:solidFill>
                            <a:srgbClr val="005F70"/>
                          </a:solidFill>
                          <a:latin typeface="Arial"/>
                          <a:cs typeface="Arial"/>
                        </a:rPr>
                        <a:t>till</a:t>
                      </a:r>
                      <a:r>
                        <a:rPr sz="1000" spc="-20" dirty="0">
                          <a:solidFill>
                            <a:srgbClr val="005F70"/>
                          </a:solidFill>
                          <a:latin typeface="Arial"/>
                          <a:cs typeface="Arial"/>
                        </a:rPr>
                        <a:t> </a:t>
                      </a:r>
                      <a:r>
                        <a:rPr sz="1000" dirty="0" err="1">
                          <a:solidFill>
                            <a:srgbClr val="005F70"/>
                          </a:solidFill>
                          <a:latin typeface="Arial"/>
                          <a:cs typeface="Arial"/>
                        </a:rPr>
                        <a:t>bästa</a:t>
                      </a:r>
                      <a:r>
                        <a:rPr sz="1000" spc="-10" dirty="0">
                          <a:solidFill>
                            <a:srgbClr val="005F70"/>
                          </a:solidFill>
                          <a:latin typeface="Arial"/>
                          <a:cs typeface="Arial"/>
                        </a:rPr>
                        <a:t> m</a:t>
                      </a:r>
                      <a:r>
                        <a:rPr lang="sv-SE" sz="1000" spc="-10" dirty="0">
                          <a:solidFill>
                            <a:srgbClr val="005F70"/>
                          </a:solidFill>
                          <a:latin typeface="Arial"/>
                          <a:cs typeface="Arial"/>
                        </a:rPr>
                        <a:t>ö</a:t>
                      </a:r>
                      <a:r>
                        <a:rPr sz="1000" spc="-10" dirty="0" err="1">
                          <a:solidFill>
                            <a:srgbClr val="005F70"/>
                          </a:solidFill>
                          <a:latin typeface="Arial"/>
                          <a:cs typeface="Arial"/>
                        </a:rPr>
                        <a:t>tet</a:t>
                      </a:r>
                      <a:endParaRPr sz="1000" dirty="0">
                        <a:latin typeface="Arial"/>
                        <a:cs typeface="Arial"/>
                      </a:endParaRPr>
                    </a:p>
                  </a:txBody>
                  <a:tcPr marL="0" marR="0" marT="86360" marB="0">
                    <a:lnL w="12700" cap="flat" cmpd="sng" algn="ctr">
                      <a:solidFill>
                        <a:srgbClr val="FFFFFF"/>
                      </a:solidFill>
                      <a:prstDash val="solid"/>
                      <a:round/>
                      <a:headEnd type="none" w="med" len="med"/>
                      <a:tailEnd type="none" w="med" len="med"/>
                    </a:lnL>
                    <a:lnR w="12700">
                      <a:solidFill>
                        <a:srgbClr val="FFFFFF"/>
                      </a:solidFill>
                      <a:prstDash val="solid"/>
                    </a:lnR>
                    <a:lnT w="12700">
                      <a:solidFill>
                        <a:srgbClr val="FFFFFF"/>
                      </a:solidFill>
                      <a:prstDash val="solid"/>
                    </a:lnT>
                    <a:lnB w="12700">
                      <a:solidFill>
                        <a:srgbClr val="FFFFFF"/>
                      </a:solidFill>
                      <a:prstDash val="solid"/>
                    </a:lnB>
                    <a:solidFill>
                      <a:schemeClr val="bg1">
                        <a:lumMod val="85000"/>
                      </a:schemeClr>
                    </a:solidFill>
                  </a:tcPr>
                </a:tc>
                <a:tc>
                  <a:txBody>
                    <a:bodyPr/>
                    <a:lstStyle/>
                    <a:p>
                      <a:pPr marL="91440">
                        <a:lnSpc>
                          <a:spcPct val="100000"/>
                        </a:lnSpc>
                        <a:spcBef>
                          <a:spcPts val="680"/>
                        </a:spcBef>
                      </a:pPr>
                      <a:r>
                        <a:rPr sz="1000" dirty="0">
                          <a:solidFill>
                            <a:srgbClr val="005F70"/>
                          </a:solidFill>
                          <a:latin typeface="Arial"/>
                          <a:cs typeface="Arial"/>
                        </a:rPr>
                        <a:t>Upplevelseprocessen:</a:t>
                      </a:r>
                      <a:r>
                        <a:rPr sz="1000" spc="-35" dirty="0">
                          <a:solidFill>
                            <a:srgbClr val="005F70"/>
                          </a:solidFill>
                          <a:latin typeface="Arial"/>
                          <a:cs typeface="Arial"/>
                        </a:rPr>
                        <a:t> </a:t>
                      </a:r>
                      <a:r>
                        <a:rPr sz="1000" dirty="0">
                          <a:solidFill>
                            <a:srgbClr val="005F70"/>
                          </a:solidFill>
                          <a:latin typeface="Arial"/>
                          <a:cs typeface="Arial"/>
                        </a:rPr>
                        <a:t>Under:</a:t>
                      </a:r>
                      <a:r>
                        <a:rPr sz="1000" spc="-30" dirty="0">
                          <a:solidFill>
                            <a:srgbClr val="005F70"/>
                          </a:solidFill>
                          <a:latin typeface="Arial"/>
                          <a:cs typeface="Arial"/>
                        </a:rPr>
                        <a:t> </a:t>
                      </a:r>
                      <a:r>
                        <a:rPr sz="1000" spc="-20" dirty="0">
                          <a:solidFill>
                            <a:srgbClr val="005F70"/>
                          </a:solidFill>
                          <a:latin typeface="Arial"/>
                          <a:cs typeface="Arial"/>
                        </a:rPr>
                        <a:t>Före</a:t>
                      </a:r>
                      <a:endParaRPr sz="1000">
                        <a:latin typeface="Arial"/>
                        <a:cs typeface="Arial"/>
                      </a:endParaRPr>
                    </a:p>
                  </a:txBody>
                  <a:tcPr marL="0" marR="0" marT="8636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85000"/>
                      </a:schemeClr>
                    </a:solidFill>
                  </a:tcPr>
                </a:tc>
                <a:tc>
                  <a:txBody>
                    <a:bodyPr/>
                    <a:lstStyle/>
                    <a:p>
                      <a:pPr marL="92075">
                        <a:lnSpc>
                          <a:spcPct val="100000"/>
                        </a:lnSpc>
                        <a:spcBef>
                          <a:spcPts val="680"/>
                        </a:spcBef>
                      </a:pPr>
                      <a:r>
                        <a:rPr sz="1000" dirty="0">
                          <a:solidFill>
                            <a:srgbClr val="005F70"/>
                          </a:solidFill>
                          <a:latin typeface="Arial"/>
                          <a:cs typeface="Arial"/>
                        </a:rPr>
                        <a:t>X</a:t>
                      </a:r>
                      <a:endParaRPr sz="1000" dirty="0">
                        <a:latin typeface="Arial"/>
                        <a:cs typeface="Arial"/>
                      </a:endParaRPr>
                    </a:p>
                  </a:txBody>
                  <a:tcPr marL="0" marR="0" marT="8636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85000"/>
                      </a:schemeClr>
                    </a:solidFill>
                  </a:tcPr>
                </a:tc>
                <a:tc>
                  <a:txBody>
                    <a:bodyPr/>
                    <a:lstStyle/>
                    <a:p>
                      <a:pPr marL="92075">
                        <a:lnSpc>
                          <a:spcPct val="100000"/>
                        </a:lnSpc>
                        <a:spcBef>
                          <a:spcPts val="680"/>
                        </a:spcBef>
                      </a:pPr>
                      <a:endParaRPr sz="1000">
                        <a:latin typeface="Arial"/>
                        <a:cs typeface="Arial"/>
                      </a:endParaRPr>
                    </a:p>
                  </a:txBody>
                  <a:tcPr marL="0" marR="0" marT="8636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85000"/>
                      </a:schemeClr>
                    </a:solidFill>
                  </a:tcPr>
                </a:tc>
                <a:extLst>
                  <a:ext uri="{0D108BD9-81ED-4DB2-BD59-A6C34878D82A}">
                    <a16:rowId xmlns:a16="http://schemas.microsoft.com/office/drawing/2014/main" val="10009"/>
                  </a:ext>
                </a:extLst>
              </a:tr>
              <a:tr h="203827">
                <a:tc>
                  <a:txBody>
                    <a:bodyPr/>
                    <a:lstStyle/>
                    <a:p>
                      <a:pPr marL="91440" marR="0" lvl="0" indent="0" defTabSz="914400" eaLnBrk="1" fontAlgn="auto" latinLnBrk="0" hangingPunct="1">
                        <a:lnSpc>
                          <a:spcPct val="100000"/>
                        </a:lnSpc>
                        <a:spcBef>
                          <a:spcPts val="500"/>
                        </a:spcBef>
                        <a:spcAft>
                          <a:spcPts val="0"/>
                        </a:spcAft>
                        <a:buClrTx/>
                        <a:buSzTx/>
                        <a:buFontTx/>
                        <a:buNone/>
                        <a:tabLst/>
                        <a:defRPr/>
                      </a:pPr>
                      <a:r>
                        <a:rPr lang="sv-SE" sz="1000" dirty="0">
                          <a:solidFill>
                            <a:srgbClr val="005F70"/>
                          </a:solidFill>
                          <a:latin typeface="+mn-lt"/>
                          <a:ea typeface="+mn-ea"/>
                          <a:cs typeface="Arial"/>
                        </a:rPr>
                        <a:t>Herr/Dam</a:t>
                      </a:r>
                    </a:p>
                  </a:txBody>
                  <a:tcPr marL="0" marR="0" marT="64135" marB="0">
                    <a:lnL w="12700">
                      <a:solidFill>
                        <a:srgbClr val="FFFFFF"/>
                      </a:solidFill>
                      <a:prstDash val="soli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85000"/>
                      </a:schemeClr>
                    </a:solidFill>
                  </a:tcPr>
                </a:tc>
                <a:tc>
                  <a:txBody>
                    <a:bodyPr/>
                    <a:lstStyle/>
                    <a:p>
                      <a:pPr marL="91440">
                        <a:lnSpc>
                          <a:spcPct val="100000"/>
                        </a:lnSpc>
                        <a:spcBef>
                          <a:spcPts val="505"/>
                        </a:spcBef>
                      </a:pPr>
                      <a:r>
                        <a:rPr sz="1000" dirty="0">
                          <a:solidFill>
                            <a:srgbClr val="005F70"/>
                          </a:solidFill>
                          <a:latin typeface="Arial"/>
                          <a:cs typeface="Arial"/>
                        </a:rPr>
                        <a:t>Mat</a:t>
                      </a:r>
                      <a:r>
                        <a:rPr sz="1000" spc="-20" dirty="0">
                          <a:solidFill>
                            <a:srgbClr val="005F70"/>
                          </a:solidFill>
                          <a:latin typeface="Arial"/>
                          <a:cs typeface="Arial"/>
                        </a:rPr>
                        <a:t> </a:t>
                      </a:r>
                      <a:r>
                        <a:rPr sz="1000" dirty="0">
                          <a:solidFill>
                            <a:srgbClr val="005F70"/>
                          </a:solidFill>
                          <a:latin typeface="Arial"/>
                          <a:cs typeface="Arial"/>
                        </a:rPr>
                        <a:t>och</a:t>
                      </a:r>
                      <a:r>
                        <a:rPr sz="1000" spc="-20" dirty="0">
                          <a:solidFill>
                            <a:srgbClr val="005F70"/>
                          </a:solidFill>
                          <a:latin typeface="Arial"/>
                          <a:cs typeface="Arial"/>
                        </a:rPr>
                        <a:t> </a:t>
                      </a:r>
                      <a:r>
                        <a:rPr sz="1000" spc="-10" dirty="0">
                          <a:solidFill>
                            <a:srgbClr val="005F70"/>
                          </a:solidFill>
                          <a:latin typeface="Arial"/>
                          <a:cs typeface="Arial"/>
                        </a:rPr>
                        <a:t>dryck</a:t>
                      </a:r>
                      <a:endParaRPr sz="1000" dirty="0">
                        <a:latin typeface="Arial"/>
                        <a:cs typeface="Arial"/>
                      </a:endParaRPr>
                    </a:p>
                  </a:txBody>
                  <a:tcPr marL="0" marR="0" marT="64135" marB="0">
                    <a:lnL w="12700" cap="flat" cmpd="sng" algn="ctr">
                      <a:solidFill>
                        <a:srgbClr val="FFFFFF"/>
                      </a:solidFill>
                      <a:prstDash val="solid"/>
                      <a:round/>
                      <a:headEnd type="none" w="med" len="med"/>
                      <a:tailEnd type="none" w="med" len="med"/>
                    </a:lnL>
                    <a:lnR w="12700">
                      <a:solidFill>
                        <a:srgbClr val="FFFFFF"/>
                      </a:solidFill>
                      <a:prstDash val="solid"/>
                    </a:lnR>
                    <a:lnT w="12700">
                      <a:solidFill>
                        <a:srgbClr val="FFFFFF"/>
                      </a:solidFill>
                      <a:prstDash val="solid"/>
                    </a:lnT>
                    <a:lnB w="12700">
                      <a:solidFill>
                        <a:srgbClr val="FFFFFF"/>
                      </a:solidFill>
                      <a:prstDash val="solid"/>
                    </a:lnB>
                    <a:solidFill>
                      <a:schemeClr val="bg1">
                        <a:lumMod val="85000"/>
                      </a:schemeClr>
                    </a:solidFill>
                  </a:tcPr>
                </a:tc>
                <a:tc>
                  <a:txBody>
                    <a:bodyPr/>
                    <a:lstStyle/>
                    <a:p>
                      <a:pPr marL="91440">
                        <a:lnSpc>
                          <a:spcPct val="100000"/>
                        </a:lnSpc>
                        <a:spcBef>
                          <a:spcPts val="505"/>
                        </a:spcBef>
                      </a:pPr>
                      <a:r>
                        <a:rPr sz="1000" dirty="0">
                          <a:solidFill>
                            <a:srgbClr val="005F70"/>
                          </a:solidFill>
                          <a:latin typeface="Arial"/>
                          <a:cs typeface="Arial"/>
                        </a:rPr>
                        <a:t>Upplevelseprocessen:</a:t>
                      </a:r>
                      <a:r>
                        <a:rPr sz="1000" spc="-35" dirty="0">
                          <a:solidFill>
                            <a:srgbClr val="005F70"/>
                          </a:solidFill>
                          <a:latin typeface="Arial"/>
                          <a:cs typeface="Arial"/>
                        </a:rPr>
                        <a:t> </a:t>
                      </a:r>
                      <a:r>
                        <a:rPr sz="1000" dirty="0">
                          <a:solidFill>
                            <a:srgbClr val="005F70"/>
                          </a:solidFill>
                          <a:latin typeface="Arial"/>
                          <a:cs typeface="Arial"/>
                        </a:rPr>
                        <a:t>Under:</a:t>
                      </a:r>
                      <a:r>
                        <a:rPr sz="1000" spc="-30" dirty="0">
                          <a:solidFill>
                            <a:srgbClr val="005F70"/>
                          </a:solidFill>
                          <a:latin typeface="Arial"/>
                          <a:cs typeface="Arial"/>
                        </a:rPr>
                        <a:t> </a:t>
                      </a:r>
                      <a:r>
                        <a:rPr sz="1000" spc="-20" dirty="0">
                          <a:solidFill>
                            <a:srgbClr val="005F70"/>
                          </a:solidFill>
                          <a:latin typeface="Arial"/>
                          <a:cs typeface="Arial"/>
                        </a:rPr>
                        <a:t>Före</a:t>
                      </a:r>
                      <a:endParaRPr sz="1000">
                        <a:latin typeface="Arial"/>
                        <a:cs typeface="Arial"/>
                      </a:endParaRPr>
                    </a:p>
                  </a:txBody>
                  <a:tcPr marL="0" marR="0" marT="6413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85000"/>
                      </a:schemeClr>
                    </a:solidFill>
                  </a:tcPr>
                </a:tc>
                <a:tc>
                  <a:txBody>
                    <a:bodyPr/>
                    <a:lstStyle/>
                    <a:p>
                      <a:pPr marL="92075">
                        <a:lnSpc>
                          <a:spcPct val="100000"/>
                        </a:lnSpc>
                        <a:spcBef>
                          <a:spcPts val="505"/>
                        </a:spcBef>
                      </a:pPr>
                      <a:r>
                        <a:rPr sz="1000" dirty="0">
                          <a:solidFill>
                            <a:srgbClr val="005F70"/>
                          </a:solidFill>
                          <a:latin typeface="Arial"/>
                          <a:cs typeface="Arial"/>
                        </a:rPr>
                        <a:t>X</a:t>
                      </a:r>
                      <a:endParaRPr sz="1000" dirty="0">
                        <a:latin typeface="Arial"/>
                        <a:cs typeface="Arial"/>
                      </a:endParaRPr>
                    </a:p>
                  </a:txBody>
                  <a:tcPr marL="0" marR="0" marT="6413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85000"/>
                      </a:schemeClr>
                    </a:solidFill>
                  </a:tcPr>
                </a:tc>
                <a:tc>
                  <a:txBody>
                    <a:bodyPr/>
                    <a:lstStyle/>
                    <a:p>
                      <a:pPr marL="92075">
                        <a:lnSpc>
                          <a:spcPct val="100000"/>
                        </a:lnSpc>
                        <a:spcBef>
                          <a:spcPts val="505"/>
                        </a:spcBef>
                      </a:pPr>
                      <a:endParaRPr sz="1000" dirty="0">
                        <a:latin typeface="Arial"/>
                        <a:cs typeface="Arial"/>
                      </a:endParaRPr>
                    </a:p>
                  </a:txBody>
                  <a:tcPr marL="0" marR="0" marT="6413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85000"/>
                      </a:schemeClr>
                    </a:solidFill>
                  </a:tcPr>
                </a:tc>
                <a:extLst>
                  <a:ext uri="{0D108BD9-81ED-4DB2-BD59-A6C34878D82A}">
                    <a16:rowId xmlns:a16="http://schemas.microsoft.com/office/drawing/2014/main" val="10010"/>
                  </a:ext>
                </a:extLst>
              </a:tr>
              <a:tr h="203827">
                <a:tc>
                  <a:txBody>
                    <a:bodyPr/>
                    <a:lstStyle/>
                    <a:p>
                      <a:pPr marL="91440" marR="0" lvl="0" indent="0" defTabSz="914400" eaLnBrk="1" fontAlgn="auto" latinLnBrk="0" hangingPunct="1">
                        <a:lnSpc>
                          <a:spcPct val="100000"/>
                        </a:lnSpc>
                        <a:spcBef>
                          <a:spcPts val="500"/>
                        </a:spcBef>
                        <a:spcAft>
                          <a:spcPts val="0"/>
                        </a:spcAft>
                        <a:buClrTx/>
                        <a:buSzTx/>
                        <a:buFontTx/>
                        <a:buNone/>
                        <a:tabLst/>
                        <a:defRPr/>
                      </a:pPr>
                      <a:r>
                        <a:rPr lang="sv-SE" sz="1000" dirty="0">
                          <a:solidFill>
                            <a:srgbClr val="005F70"/>
                          </a:solidFill>
                          <a:latin typeface="+mn-lt"/>
                          <a:ea typeface="+mn-ea"/>
                          <a:cs typeface="Arial"/>
                        </a:rPr>
                        <a:t>Herr/Dam</a:t>
                      </a:r>
                    </a:p>
                  </a:txBody>
                  <a:tcPr marL="0" marR="0" marT="64135" marB="0">
                    <a:lnL w="12700">
                      <a:solidFill>
                        <a:srgbClr val="FFFFFF"/>
                      </a:solidFill>
                      <a:prstDash val="soli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85000"/>
                      </a:schemeClr>
                    </a:solidFill>
                  </a:tcPr>
                </a:tc>
                <a:tc>
                  <a:txBody>
                    <a:bodyPr/>
                    <a:lstStyle/>
                    <a:p>
                      <a:pPr marL="91440">
                        <a:lnSpc>
                          <a:spcPct val="100000"/>
                        </a:lnSpc>
                        <a:spcBef>
                          <a:spcPts val="505"/>
                        </a:spcBef>
                      </a:pPr>
                      <a:r>
                        <a:rPr sz="1000" spc="-10" dirty="0">
                          <a:solidFill>
                            <a:srgbClr val="005F70"/>
                          </a:solidFill>
                          <a:latin typeface="Arial"/>
                          <a:cs typeface="Arial"/>
                        </a:rPr>
                        <a:t>Journalister</a:t>
                      </a:r>
                      <a:endParaRPr sz="1000" dirty="0">
                        <a:latin typeface="Arial"/>
                        <a:cs typeface="Arial"/>
                      </a:endParaRPr>
                    </a:p>
                  </a:txBody>
                  <a:tcPr marL="0" marR="0" marT="64135" marB="0">
                    <a:lnL w="12700" cap="flat" cmpd="sng" algn="ctr">
                      <a:solidFill>
                        <a:srgbClr val="FFFFFF"/>
                      </a:solidFill>
                      <a:prstDash val="solid"/>
                      <a:round/>
                      <a:headEnd type="none" w="med" len="med"/>
                      <a:tailEnd type="none" w="med" len="med"/>
                    </a:lnL>
                    <a:lnR w="12700">
                      <a:solidFill>
                        <a:srgbClr val="FFFFFF"/>
                      </a:solidFill>
                      <a:prstDash val="soli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85000"/>
                      </a:schemeClr>
                    </a:solidFill>
                  </a:tcPr>
                </a:tc>
                <a:tc>
                  <a:txBody>
                    <a:bodyPr/>
                    <a:lstStyle/>
                    <a:p>
                      <a:pPr marL="91440">
                        <a:lnSpc>
                          <a:spcPct val="100000"/>
                        </a:lnSpc>
                        <a:spcBef>
                          <a:spcPts val="505"/>
                        </a:spcBef>
                      </a:pPr>
                      <a:r>
                        <a:rPr sz="1000" dirty="0">
                          <a:solidFill>
                            <a:srgbClr val="005F70"/>
                          </a:solidFill>
                          <a:latin typeface="Arial"/>
                          <a:cs typeface="Arial"/>
                        </a:rPr>
                        <a:t>Upplevelseprocessen:</a:t>
                      </a:r>
                      <a:r>
                        <a:rPr sz="1000" spc="-35" dirty="0">
                          <a:solidFill>
                            <a:srgbClr val="005F70"/>
                          </a:solidFill>
                          <a:latin typeface="Arial"/>
                          <a:cs typeface="Arial"/>
                        </a:rPr>
                        <a:t> </a:t>
                      </a:r>
                      <a:r>
                        <a:rPr sz="1000" dirty="0">
                          <a:solidFill>
                            <a:srgbClr val="005F70"/>
                          </a:solidFill>
                          <a:latin typeface="Arial"/>
                          <a:cs typeface="Arial"/>
                        </a:rPr>
                        <a:t>Under:</a:t>
                      </a:r>
                      <a:r>
                        <a:rPr sz="1000" spc="-30" dirty="0">
                          <a:solidFill>
                            <a:srgbClr val="005F70"/>
                          </a:solidFill>
                          <a:latin typeface="Arial"/>
                          <a:cs typeface="Arial"/>
                        </a:rPr>
                        <a:t> </a:t>
                      </a:r>
                      <a:r>
                        <a:rPr sz="1000" spc="-20" dirty="0">
                          <a:solidFill>
                            <a:srgbClr val="005F70"/>
                          </a:solidFill>
                          <a:latin typeface="Arial"/>
                          <a:cs typeface="Arial"/>
                        </a:rPr>
                        <a:t>Före</a:t>
                      </a:r>
                      <a:endParaRPr sz="1000">
                        <a:latin typeface="Arial"/>
                        <a:cs typeface="Arial"/>
                      </a:endParaRPr>
                    </a:p>
                  </a:txBody>
                  <a:tcPr marL="0" marR="0" marT="64135" marB="0">
                    <a:lnL w="12700">
                      <a:solidFill>
                        <a:srgbClr val="FFFFFF"/>
                      </a:solidFill>
                      <a:prstDash val="solid"/>
                    </a:lnL>
                    <a:lnR w="12700">
                      <a:solidFill>
                        <a:srgbClr val="FFFFFF"/>
                      </a:solidFill>
                      <a:prstDash val="soli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85000"/>
                      </a:schemeClr>
                    </a:solidFill>
                  </a:tcPr>
                </a:tc>
                <a:tc>
                  <a:txBody>
                    <a:bodyPr/>
                    <a:lstStyle/>
                    <a:p>
                      <a:pPr marL="92075">
                        <a:lnSpc>
                          <a:spcPct val="100000"/>
                        </a:lnSpc>
                        <a:spcBef>
                          <a:spcPts val="505"/>
                        </a:spcBef>
                      </a:pPr>
                      <a:r>
                        <a:rPr sz="1000" dirty="0">
                          <a:solidFill>
                            <a:srgbClr val="005F70"/>
                          </a:solidFill>
                          <a:latin typeface="Arial"/>
                          <a:cs typeface="Arial"/>
                        </a:rPr>
                        <a:t>X</a:t>
                      </a:r>
                      <a:endParaRPr sz="1000" dirty="0">
                        <a:latin typeface="Arial"/>
                        <a:cs typeface="Arial"/>
                      </a:endParaRPr>
                    </a:p>
                  </a:txBody>
                  <a:tcPr marL="0" marR="0" marT="64135" marB="0">
                    <a:lnL w="12700">
                      <a:solidFill>
                        <a:srgbClr val="FFFFFF"/>
                      </a:solidFill>
                      <a:prstDash val="solid"/>
                    </a:lnL>
                    <a:lnR w="12700">
                      <a:solidFill>
                        <a:srgbClr val="FFFFFF"/>
                      </a:solidFill>
                      <a:prstDash val="soli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85000"/>
                      </a:schemeClr>
                    </a:solidFill>
                  </a:tcPr>
                </a:tc>
                <a:tc>
                  <a:txBody>
                    <a:bodyPr/>
                    <a:lstStyle/>
                    <a:p>
                      <a:pPr marL="92075">
                        <a:lnSpc>
                          <a:spcPct val="100000"/>
                        </a:lnSpc>
                        <a:spcBef>
                          <a:spcPts val="505"/>
                        </a:spcBef>
                      </a:pPr>
                      <a:endParaRPr sz="1000">
                        <a:latin typeface="Arial"/>
                        <a:cs typeface="Arial"/>
                      </a:endParaRPr>
                    </a:p>
                  </a:txBody>
                  <a:tcPr marL="0" marR="0" marT="64135" marB="0">
                    <a:lnL w="12700">
                      <a:solidFill>
                        <a:srgbClr val="FFFFFF"/>
                      </a:solidFill>
                      <a:prstDash val="solid"/>
                    </a:lnL>
                    <a:lnR w="12700">
                      <a:solidFill>
                        <a:srgbClr val="FFFFFF"/>
                      </a:solidFill>
                      <a:prstDash val="soli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11"/>
                  </a:ext>
                </a:extLst>
              </a:tr>
              <a:tr h="203827">
                <a:tc>
                  <a:txBody>
                    <a:bodyPr/>
                    <a:lstStyle/>
                    <a:p>
                      <a:pPr marL="91440" marR="0" lvl="0" indent="0" defTabSz="914400" eaLnBrk="1" fontAlgn="auto" latinLnBrk="0" hangingPunct="1">
                        <a:lnSpc>
                          <a:spcPct val="100000"/>
                        </a:lnSpc>
                        <a:spcBef>
                          <a:spcPts val="509"/>
                        </a:spcBef>
                        <a:spcAft>
                          <a:spcPts val="0"/>
                        </a:spcAft>
                        <a:buClrTx/>
                        <a:buSzTx/>
                        <a:buFontTx/>
                        <a:buNone/>
                        <a:tabLst/>
                        <a:defRPr/>
                      </a:pPr>
                      <a:r>
                        <a:rPr lang="sv-SE" sz="1000" dirty="0">
                          <a:solidFill>
                            <a:srgbClr val="005F70"/>
                          </a:solidFill>
                          <a:latin typeface="Arial"/>
                          <a:ea typeface="+mn-ea"/>
                          <a:cs typeface="Arial"/>
                        </a:rPr>
                        <a:t>Herr/Dam</a:t>
                      </a:r>
                    </a:p>
                  </a:txBody>
                  <a:tcPr marL="0" marR="0" marT="64769" marB="0">
                    <a:lnL w="12700">
                      <a:solidFill>
                        <a:srgbClr val="FFFFFF"/>
                      </a:solidFill>
                      <a:prstDash val="soli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85000"/>
                      </a:schemeClr>
                    </a:solidFill>
                  </a:tcPr>
                </a:tc>
                <a:tc>
                  <a:txBody>
                    <a:bodyPr/>
                    <a:lstStyle/>
                    <a:p>
                      <a:pPr marL="91440">
                        <a:lnSpc>
                          <a:spcPct val="100000"/>
                        </a:lnSpc>
                        <a:spcBef>
                          <a:spcPts val="509"/>
                        </a:spcBef>
                      </a:pPr>
                      <a:r>
                        <a:rPr lang="sv-SE" sz="1000" dirty="0">
                          <a:solidFill>
                            <a:srgbClr val="005F70"/>
                          </a:solidFill>
                          <a:latin typeface="Arial"/>
                          <a:ea typeface="+mn-ea"/>
                          <a:cs typeface="Arial"/>
                        </a:rPr>
                        <a:t>Pysselblock</a:t>
                      </a:r>
                      <a:endParaRPr sz="1000" dirty="0">
                        <a:solidFill>
                          <a:srgbClr val="005F70"/>
                        </a:solidFill>
                        <a:latin typeface="Arial"/>
                        <a:ea typeface="+mn-ea"/>
                        <a:cs typeface="Arial"/>
                      </a:endParaRPr>
                    </a:p>
                  </a:txBody>
                  <a:tcPr marL="0" marR="0" marT="64769"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85000"/>
                      </a:schemeClr>
                    </a:solidFill>
                  </a:tcPr>
                </a:tc>
                <a:tc>
                  <a:txBody>
                    <a:bodyPr/>
                    <a:lstStyle/>
                    <a:p>
                      <a:pPr marL="91440" marR="0" lvl="0" indent="0" defTabSz="914400" eaLnBrk="1" fontAlgn="auto" latinLnBrk="0" hangingPunct="1">
                        <a:lnSpc>
                          <a:spcPct val="100000"/>
                        </a:lnSpc>
                        <a:spcBef>
                          <a:spcPts val="509"/>
                        </a:spcBef>
                        <a:spcAft>
                          <a:spcPts val="0"/>
                        </a:spcAft>
                        <a:buClrTx/>
                        <a:buSzTx/>
                        <a:buFontTx/>
                        <a:buNone/>
                        <a:tabLst/>
                        <a:defRPr/>
                      </a:pPr>
                      <a:r>
                        <a:rPr lang="sv-SE" sz="1000" dirty="0">
                          <a:solidFill>
                            <a:srgbClr val="005F70"/>
                          </a:solidFill>
                          <a:latin typeface="Arial"/>
                          <a:cs typeface="Arial"/>
                        </a:rPr>
                        <a:t>Upplevelseprocessen:</a:t>
                      </a:r>
                      <a:r>
                        <a:rPr lang="sv-SE" sz="1000" spc="-35" dirty="0">
                          <a:solidFill>
                            <a:srgbClr val="005F70"/>
                          </a:solidFill>
                          <a:latin typeface="Arial"/>
                          <a:cs typeface="Arial"/>
                        </a:rPr>
                        <a:t> </a:t>
                      </a:r>
                      <a:r>
                        <a:rPr lang="sv-SE" sz="1000" dirty="0">
                          <a:solidFill>
                            <a:srgbClr val="005F70"/>
                          </a:solidFill>
                          <a:latin typeface="Arial"/>
                          <a:cs typeface="Arial"/>
                        </a:rPr>
                        <a:t>Under:</a:t>
                      </a:r>
                      <a:r>
                        <a:rPr lang="sv-SE" sz="1000" spc="-35" dirty="0">
                          <a:solidFill>
                            <a:srgbClr val="005F70"/>
                          </a:solidFill>
                          <a:latin typeface="Arial"/>
                          <a:cs typeface="Arial"/>
                        </a:rPr>
                        <a:t> </a:t>
                      </a:r>
                      <a:r>
                        <a:rPr lang="sv-SE" sz="1000" spc="-20" dirty="0">
                          <a:solidFill>
                            <a:srgbClr val="005F70"/>
                          </a:solidFill>
                          <a:latin typeface="Arial"/>
                          <a:cs typeface="Arial"/>
                        </a:rPr>
                        <a:t>Före</a:t>
                      </a:r>
                      <a:endParaRPr lang="sv-SE" sz="1000" dirty="0">
                        <a:latin typeface="Arial"/>
                        <a:cs typeface="Arial"/>
                      </a:endParaRPr>
                    </a:p>
                  </a:txBody>
                  <a:tcPr marL="0" marR="0" marT="64769"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85000"/>
                      </a:schemeClr>
                    </a:solidFill>
                  </a:tcPr>
                </a:tc>
                <a:tc>
                  <a:txBody>
                    <a:bodyPr/>
                    <a:lstStyle/>
                    <a:p>
                      <a:pPr marL="92075">
                        <a:lnSpc>
                          <a:spcPct val="100000"/>
                        </a:lnSpc>
                        <a:spcBef>
                          <a:spcPts val="509"/>
                        </a:spcBef>
                      </a:pPr>
                      <a:r>
                        <a:rPr lang="sv-SE" sz="1000" dirty="0">
                          <a:solidFill>
                            <a:srgbClr val="005F70"/>
                          </a:solidFill>
                          <a:latin typeface="Arial"/>
                          <a:cs typeface="Arial"/>
                        </a:rPr>
                        <a:t>X</a:t>
                      </a:r>
                      <a:endParaRPr sz="1000" dirty="0">
                        <a:latin typeface="Arial"/>
                        <a:cs typeface="Arial"/>
                      </a:endParaRPr>
                    </a:p>
                  </a:txBody>
                  <a:tcPr marL="0" marR="0" marT="64769"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85000"/>
                      </a:schemeClr>
                    </a:solidFill>
                  </a:tcPr>
                </a:tc>
                <a:tc>
                  <a:txBody>
                    <a:bodyPr/>
                    <a:lstStyle/>
                    <a:p>
                      <a:pPr marL="92075">
                        <a:lnSpc>
                          <a:spcPct val="100000"/>
                        </a:lnSpc>
                        <a:spcBef>
                          <a:spcPts val="509"/>
                        </a:spcBef>
                      </a:pPr>
                      <a:endParaRPr sz="1000" dirty="0">
                        <a:latin typeface="Arial"/>
                        <a:cs typeface="Arial"/>
                      </a:endParaRPr>
                    </a:p>
                  </a:txBody>
                  <a:tcPr marL="0" marR="0" marT="64769" marB="0">
                    <a:lnL w="12700" cap="flat" cmpd="sng" algn="ctr">
                      <a:solidFill>
                        <a:srgbClr val="FFFFFF"/>
                      </a:solidFill>
                      <a:prstDash val="solid"/>
                      <a:round/>
                      <a:headEnd type="none" w="med" len="med"/>
                      <a:tailEnd type="none" w="med" len="med"/>
                    </a:lnL>
                    <a:lnR w="12700">
                      <a:solidFill>
                        <a:srgbClr val="FFFFFF"/>
                      </a:solidFill>
                      <a:prstDash val="soli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75033619"/>
                  </a:ext>
                </a:extLst>
              </a:tr>
              <a:tr h="203827">
                <a:tc>
                  <a:txBody>
                    <a:bodyPr/>
                    <a:lstStyle/>
                    <a:p>
                      <a:pPr marL="91440" marR="0" lvl="0" indent="0" defTabSz="914400" eaLnBrk="1" fontAlgn="auto" latinLnBrk="0" hangingPunct="1">
                        <a:lnSpc>
                          <a:spcPct val="100000"/>
                        </a:lnSpc>
                        <a:spcBef>
                          <a:spcPts val="500"/>
                        </a:spcBef>
                        <a:spcAft>
                          <a:spcPts val="0"/>
                        </a:spcAft>
                        <a:buClrTx/>
                        <a:buSzTx/>
                        <a:buFontTx/>
                        <a:buNone/>
                        <a:tabLst/>
                        <a:defRPr/>
                      </a:pPr>
                      <a:r>
                        <a:rPr lang="sv-SE" sz="1000" dirty="0">
                          <a:solidFill>
                            <a:srgbClr val="005F70"/>
                          </a:solidFill>
                          <a:latin typeface="+mn-lt"/>
                          <a:ea typeface="+mn-ea"/>
                          <a:cs typeface="Arial"/>
                        </a:rPr>
                        <a:t>Herr/Dam</a:t>
                      </a:r>
                    </a:p>
                  </a:txBody>
                  <a:tcPr marL="0" marR="0" marT="64135" marB="0">
                    <a:lnL w="12700">
                      <a:solidFill>
                        <a:srgbClr val="FFFFFF"/>
                      </a:solidFill>
                      <a:prstDash val="soli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85000"/>
                      </a:schemeClr>
                    </a:solidFill>
                  </a:tcPr>
                </a:tc>
                <a:tc>
                  <a:txBody>
                    <a:bodyPr/>
                    <a:lstStyle/>
                    <a:p>
                      <a:pPr marL="91440">
                        <a:lnSpc>
                          <a:spcPct val="100000"/>
                        </a:lnSpc>
                        <a:spcBef>
                          <a:spcPts val="505"/>
                        </a:spcBef>
                      </a:pPr>
                      <a:r>
                        <a:rPr sz="1000" spc="-10" dirty="0">
                          <a:solidFill>
                            <a:srgbClr val="005F70"/>
                          </a:solidFill>
                          <a:latin typeface="Arial"/>
                          <a:cs typeface="Arial"/>
                        </a:rPr>
                        <a:t>Matchprogram</a:t>
                      </a:r>
                      <a:endParaRPr sz="1000" dirty="0">
                        <a:latin typeface="Arial"/>
                        <a:cs typeface="Arial"/>
                      </a:endParaRPr>
                    </a:p>
                  </a:txBody>
                  <a:tcPr marL="0" marR="0" marT="64135" marB="0">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a:solidFill>
                        <a:srgbClr val="FFFFFF"/>
                      </a:solidFill>
                      <a:prstDash val="solid"/>
                    </a:lnB>
                    <a:solidFill>
                      <a:schemeClr val="bg1">
                        <a:lumMod val="85000"/>
                      </a:schemeClr>
                    </a:solidFill>
                  </a:tcPr>
                </a:tc>
                <a:tc>
                  <a:txBody>
                    <a:bodyPr/>
                    <a:lstStyle/>
                    <a:p>
                      <a:pPr marL="91440">
                        <a:lnSpc>
                          <a:spcPct val="100000"/>
                        </a:lnSpc>
                        <a:spcBef>
                          <a:spcPts val="505"/>
                        </a:spcBef>
                      </a:pPr>
                      <a:r>
                        <a:rPr sz="1000" dirty="0">
                          <a:solidFill>
                            <a:srgbClr val="005F70"/>
                          </a:solidFill>
                          <a:latin typeface="Arial"/>
                          <a:cs typeface="Arial"/>
                        </a:rPr>
                        <a:t>Upplevelseprocessen:</a:t>
                      </a:r>
                      <a:r>
                        <a:rPr sz="1000" spc="-35" dirty="0">
                          <a:solidFill>
                            <a:srgbClr val="005F70"/>
                          </a:solidFill>
                          <a:latin typeface="Arial"/>
                          <a:cs typeface="Arial"/>
                        </a:rPr>
                        <a:t> </a:t>
                      </a:r>
                      <a:r>
                        <a:rPr sz="1000" dirty="0">
                          <a:solidFill>
                            <a:srgbClr val="005F70"/>
                          </a:solidFill>
                          <a:latin typeface="Arial"/>
                          <a:cs typeface="Arial"/>
                        </a:rPr>
                        <a:t>Under:</a:t>
                      </a:r>
                      <a:r>
                        <a:rPr sz="1000" spc="-30" dirty="0">
                          <a:solidFill>
                            <a:srgbClr val="005F70"/>
                          </a:solidFill>
                          <a:latin typeface="Arial"/>
                          <a:cs typeface="Arial"/>
                        </a:rPr>
                        <a:t> </a:t>
                      </a:r>
                      <a:r>
                        <a:rPr sz="1000" spc="-20" dirty="0">
                          <a:solidFill>
                            <a:srgbClr val="005F70"/>
                          </a:solidFill>
                          <a:latin typeface="Arial"/>
                          <a:cs typeface="Arial"/>
                        </a:rPr>
                        <a:t>Före</a:t>
                      </a:r>
                      <a:endParaRPr sz="1000" dirty="0">
                        <a:latin typeface="Arial"/>
                        <a:cs typeface="Arial"/>
                      </a:endParaRPr>
                    </a:p>
                  </a:txBody>
                  <a:tcPr marL="0" marR="0" marT="64135" marB="0">
                    <a:lnL w="12700">
                      <a:solidFill>
                        <a:srgbClr val="FFFFFF"/>
                      </a:solidFill>
                      <a:prstDash val="solid"/>
                    </a:lnL>
                    <a:lnR w="12700">
                      <a:solidFill>
                        <a:srgbClr val="FFFFFF"/>
                      </a:solidFill>
                      <a:prstDash val="solid"/>
                    </a:lnR>
                    <a:lnT w="12700" cap="flat" cmpd="sng" algn="ctr">
                      <a:solidFill>
                        <a:srgbClr val="FFFFFF"/>
                      </a:solidFill>
                      <a:prstDash val="solid"/>
                      <a:round/>
                      <a:headEnd type="none" w="med" len="med"/>
                      <a:tailEnd type="none" w="med" len="med"/>
                    </a:lnT>
                    <a:lnB w="12700">
                      <a:solidFill>
                        <a:srgbClr val="FFFFFF"/>
                      </a:solidFill>
                      <a:prstDash val="solid"/>
                    </a:lnB>
                    <a:solidFill>
                      <a:schemeClr val="bg1">
                        <a:lumMod val="85000"/>
                      </a:schemeClr>
                    </a:solidFill>
                  </a:tcPr>
                </a:tc>
                <a:tc>
                  <a:txBody>
                    <a:bodyPr/>
                    <a:lstStyle/>
                    <a:p>
                      <a:pPr marL="92075">
                        <a:lnSpc>
                          <a:spcPct val="100000"/>
                        </a:lnSpc>
                        <a:spcBef>
                          <a:spcPts val="505"/>
                        </a:spcBef>
                      </a:pPr>
                      <a:r>
                        <a:rPr sz="1000" dirty="0">
                          <a:solidFill>
                            <a:srgbClr val="005F70"/>
                          </a:solidFill>
                          <a:latin typeface="Arial"/>
                          <a:cs typeface="Arial"/>
                        </a:rPr>
                        <a:t>X</a:t>
                      </a:r>
                      <a:endParaRPr sz="1000" dirty="0">
                        <a:latin typeface="Arial"/>
                        <a:cs typeface="Arial"/>
                      </a:endParaRPr>
                    </a:p>
                  </a:txBody>
                  <a:tcPr marL="0" marR="0" marT="64135" marB="0">
                    <a:lnL w="12700">
                      <a:solidFill>
                        <a:srgbClr val="FFFFFF"/>
                      </a:solidFill>
                      <a:prstDash val="solid"/>
                    </a:lnL>
                    <a:lnR w="12700">
                      <a:solidFill>
                        <a:srgbClr val="FFFFFF"/>
                      </a:solidFill>
                      <a:prstDash val="solid"/>
                    </a:lnR>
                    <a:lnT w="12700" cap="flat" cmpd="sng" algn="ctr">
                      <a:solidFill>
                        <a:srgbClr val="FFFFFF"/>
                      </a:solidFill>
                      <a:prstDash val="solid"/>
                      <a:round/>
                      <a:headEnd type="none" w="med" len="med"/>
                      <a:tailEnd type="none" w="med" len="med"/>
                    </a:lnT>
                    <a:lnB w="12700">
                      <a:solidFill>
                        <a:srgbClr val="FFFFFF"/>
                      </a:solidFill>
                      <a:prstDash val="solid"/>
                    </a:lnB>
                    <a:solidFill>
                      <a:schemeClr val="bg1">
                        <a:lumMod val="85000"/>
                      </a:schemeClr>
                    </a:solidFill>
                  </a:tcPr>
                </a:tc>
                <a:tc>
                  <a:txBody>
                    <a:bodyPr/>
                    <a:lstStyle/>
                    <a:p>
                      <a:pPr marL="92075">
                        <a:lnSpc>
                          <a:spcPct val="100000"/>
                        </a:lnSpc>
                        <a:spcBef>
                          <a:spcPts val="505"/>
                        </a:spcBef>
                      </a:pPr>
                      <a:endParaRPr sz="1000" dirty="0">
                        <a:latin typeface="Arial"/>
                        <a:cs typeface="Arial"/>
                      </a:endParaRPr>
                    </a:p>
                  </a:txBody>
                  <a:tcPr marL="0" marR="0" marT="64135" marB="0">
                    <a:lnL w="12700">
                      <a:solidFill>
                        <a:srgbClr val="FFFFFF"/>
                      </a:solidFill>
                      <a:prstDash val="solid"/>
                    </a:lnL>
                    <a:lnR w="12700">
                      <a:solidFill>
                        <a:srgbClr val="FFFFFF"/>
                      </a:solidFill>
                      <a:prstDash val="solid"/>
                    </a:lnR>
                    <a:lnT w="12700" cap="flat" cmpd="sng" algn="ctr">
                      <a:solidFill>
                        <a:srgbClr val="FFFFFF"/>
                      </a:solidFill>
                      <a:prstDash val="solid"/>
                      <a:round/>
                      <a:headEnd type="none" w="med" len="med"/>
                      <a:tailEnd type="none" w="med" len="med"/>
                    </a:lnT>
                    <a:lnB w="12700">
                      <a:solidFill>
                        <a:srgbClr val="FFFFFF"/>
                      </a:solidFill>
                      <a:prstDash val="solid"/>
                    </a:lnB>
                    <a:solidFill>
                      <a:schemeClr val="bg1">
                        <a:lumMod val="85000"/>
                      </a:schemeClr>
                    </a:solidFill>
                  </a:tcPr>
                </a:tc>
                <a:extLst>
                  <a:ext uri="{0D108BD9-81ED-4DB2-BD59-A6C34878D82A}">
                    <a16:rowId xmlns:a16="http://schemas.microsoft.com/office/drawing/2014/main" val="10012"/>
                  </a:ext>
                </a:extLst>
              </a:tr>
              <a:tr h="203827">
                <a:tc>
                  <a:txBody>
                    <a:bodyPr/>
                    <a:lstStyle/>
                    <a:p>
                      <a:pPr marL="91440" marR="0" lvl="0" indent="0" defTabSz="914400" eaLnBrk="1" fontAlgn="auto" latinLnBrk="0" hangingPunct="1">
                        <a:lnSpc>
                          <a:spcPct val="100000"/>
                        </a:lnSpc>
                        <a:spcBef>
                          <a:spcPts val="505"/>
                        </a:spcBef>
                        <a:spcAft>
                          <a:spcPts val="0"/>
                        </a:spcAft>
                        <a:buClrTx/>
                        <a:buSzTx/>
                        <a:buFontTx/>
                        <a:buNone/>
                        <a:tabLst/>
                        <a:defRPr/>
                      </a:pPr>
                      <a:r>
                        <a:rPr lang="sv-SE" sz="1000" dirty="0">
                          <a:solidFill>
                            <a:srgbClr val="005F70"/>
                          </a:solidFill>
                          <a:latin typeface="Arial"/>
                          <a:ea typeface="+mn-ea"/>
                          <a:cs typeface="Arial"/>
                        </a:rPr>
                        <a:t>Herr/Dam</a:t>
                      </a:r>
                    </a:p>
                  </a:txBody>
                  <a:tcPr marL="0" marR="0" marT="64135" marB="0">
                    <a:lnL w="12700">
                      <a:solidFill>
                        <a:srgbClr val="FFFFFF"/>
                      </a:solidFill>
                      <a:prstDash val="soli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85000"/>
                      </a:schemeClr>
                    </a:solidFill>
                  </a:tcPr>
                </a:tc>
                <a:tc>
                  <a:txBody>
                    <a:bodyPr/>
                    <a:lstStyle/>
                    <a:p>
                      <a:pPr marL="91440">
                        <a:lnSpc>
                          <a:spcPct val="100000"/>
                        </a:lnSpc>
                        <a:spcBef>
                          <a:spcPts val="505"/>
                        </a:spcBef>
                      </a:pPr>
                      <a:r>
                        <a:rPr sz="1000" dirty="0">
                          <a:solidFill>
                            <a:srgbClr val="005F70"/>
                          </a:solidFill>
                          <a:latin typeface="Arial"/>
                          <a:cs typeface="Arial"/>
                        </a:rPr>
                        <a:t>Spelarna</a:t>
                      </a:r>
                      <a:r>
                        <a:rPr sz="1000" spc="-30" dirty="0">
                          <a:solidFill>
                            <a:srgbClr val="005F70"/>
                          </a:solidFill>
                          <a:latin typeface="Arial"/>
                          <a:cs typeface="Arial"/>
                        </a:rPr>
                        <a:t> </a:t>
                      </a:r>
                      <a:r>
                        <a:rPr sz="1000" dirty="0">
                          <a:solidFill>
                            <a:srgbClr val="005F70"/>
                          </a:solidFill>
                          <a:latin typeface="Arial"/>
                          <a:cs typeface="Arial"/>
                        </a:rPr>
                        <a:t>tackar</a:t>
                      </a:r>
                      <a:r>
                        <a:rPr sz="1000" spc="-30" dirty="0">
                          <a:solidFill>
                            <a:srgbClr val="005F70"/>
                          </a:solidFill>
                          <a:latin typeface="Arial"/>
                          <a:cs typeface="Arial"/>
                        </a:rPr>
                        <a:t> </a:t>
                      </a:r>
                      <a:r>
                        <a:rPr sz="1000" dirty="0">
                          <a:solidFill>
                            <a:srgbClr val="005F70"/>
                          </a:solidFill>
                          <a:latin typeface="Arial"/>
                          <a:cs typeface="Arial"/>
                        </a:rPr>
                        <a:t>hela</a:t>
                      </a:r>
                      <a:r>
                        <a:rPr sz="1000" spc="-25" dirty="0">
                          <a:solidFill>
                            <a:srgbClr val="005F70"/>
                          </a:solidFill>
                          <a:latin typeface="Arial"/>
                          <a:cs typeface="Arial"/>
                        </a:rPr>
                        <a:t> </a:t>
                      </a:r>
                      <a:r>
                        <a:rPr sz="1000" spc="-10" dirty="0">
                          <a:solidFill>
                            <a:srgbClr val="005F70"/>
                          </a:solidFill>
                          <a:latin typeface="Arial"/>
                          <a:cs typeface="Arial"/>
                        </a:rPr>
                        <a:t>publiken</a:t>
                      </a:r>
                      <a:endParaRPr sz="1000" dirty="0">
                        <a:latin typeface="Arial"/>
                        <a:cs typeface="Arial"/>
                      </a:endParaRPr>
                    </a:p>
                  </a:txBody>
                  <a:tcPr marL="0" marR="0" marT="64135" marB="0">
                    <a:lnL w="12700" cap="flat" cmpd="sng" algn="ctr">
                      <a:solidFill>
                        <a:srgbClr val="FFFFFF"/>
                      </a:solidFill>
                      <a:prstDash val="solid"/>
                      <a:round/>
                      <a:headEnd type="none" w="med" len="med"/>
                      <a:tailEnd type="none" w="med" len="med"/>
                    </a:lnL>
                    <a:lnR w="12700">
                      <a:solidFill>
                        <a:srgbClr val="FFFFFF"/>
                      </a:solidFill>
                      <a:prstDash val="solid"/>
                    </a:lnR>
                    <a:lnT w="12700">
                      <a:solidFill>
                        <a:srgbClr val="FFFFFF"/>
                      </a:solidFill>
                      <a:prstDash val="solid"/>
                    </a:lnT>
                    <a:lnB w="12700">
                      <a:solidFill>
                        <a:srgbClr val="FFFFFF"/>
                      </a:solidFill>
                      <a:prstDash val="solid"/>
                    </a:lnB>
                    <a:solidFill>
                      <a:schemeClr val="bg1">
                        <a:lumMod val="85000"/>
                      </a:schemeClr>
                    </a:solidFill>
                  </a:tcPr>
                </a:tc>
                <a:tc>
                  <a:txBody>
                    <a:bodyPr/>
                    <a:lstStyle/>
                    <a:p>
                      <a:pPr marL="91440">
                        <a:lnSpc>
                          <a:spcPct val="100000"/>
                        </a:lnSpc>
                        <a:spcBef>
                          <a:spcPts val="505"/>
                        </a:spcBef>
                      </a:pPr>
                      <a:r>
                        <a:rPr sz="1000" dirty="0">
                          <a:solidFill>
                            <a:srgbClr val="005F70"/>
                          </a:solidFill>
                          <a:latin typeface="Arial"/>
                          <a:cs typeface="Arial"/>
                        </a:rPr>
                        <a:t>Upplevelseprocessen:</a:t>
                      </a:r>
                      <a:r>
                        <a:rPr sz="1000" spc="-35" dirty="0">
                          <a:solidFill>
                            <a:srgbClr val="005F70"/>
                          </a:solidFill>
                          <a:latin typeface="Arial"/>
                          <a:cs typeface="Arial"/>
                        </a:rPr>
                        <a:t> </a:t>
                      </a:r>
                      <a:r>
                        <a:rPr sz="1000" dirty="0">
                          <a:solidFill>
                            <a:srgbClr val="005F70"/>
                          </a:solidFill>
                          <a:latin typeface="Arial"/>
                          <a:cs typeface="Arial"/>
                        </a:rPr>
                        <a:t>Under:</a:t>
                      </a:r>
                      <a:r>
                        <a:rPr sz="1000" spc="-35" dirty="0">
                          <a:solidFill>
                            <a:srgbClr val="005F70"/>
                          </a:solidFill>
                          <a:latin typeface="Arial"/>
                          <a:cs typeface="Arial"/>
                        </a:rPr>
                        <a:t> </a:t>
                      </a:r>
                      <a:r>
                        <a:rPr sz="1000" spc="-20" dirty="0">
                          <a:solidFill>
                            <a:srgbClr val="005F70"/>
                          </a:solidFill>
                          <a:latin typeface="Arial"/>
                          <a:cs typeface="Arial"/>
                        </a:rPr>
                        <a:t>Efter</a:t>
                      </a:r>
                      <a:endParaRPr sz="1000" dirty="0">
                        <a:latin typeface="Arial"/>
                        <a:cs typeface="Arial"/>
                      </a:endParaRPr>
                    </a:p>
                  </a:txBody>
                  <a:tcPr marL="0" marR="0" marT="6413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85000"/>
                      </a:schemeClr>
                    </a:solidFill>
                  </a:tcPr>
                </a:tc>
                <a:tc>
                  <a:txBody>
                    <a:bodyPr/>
                    <a:lstStyle/>
                    <a:p>
                      <a:pPr marL="92075">
                        <a:lnSpc>
                          <a:spcPct val="100000"/>
                        </a:lnSpc>
                        <a:spcBef>
                          <a:spcPts val="505"/>
                        </a:spcBef>
                      </a:pPr>
                      <a:r>
                        <a:rPr sz="1000" dirty="0">
                          <a:solidFill>
                            <a:srgbClr val="005F70"/>
                          </a:solidFill>
                          <a:latin typeface="Arial"/>
                          <a:cs typeface="Arial"/>
                        </a:rPr>
                        <a:t>X</a:t>
                      </a:r>
                      <a:endParaRPr sz="1000" dirty="0">
                        <a:latin typeface="Arial"/>
                        <a:cs typeface="Arial"/>
                      </a:endParaRPr>
                    </a:p>
                  </a:txBody>
                  <a:tcPr marL="0" marR="0" marT="6413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85000"/>
                      </a:schemeClr>
                    </a:solidFill>
                  </a:tcPr>
                </a:tc>
                <a:tc>
                  <a:txBody>
                    <a:bodyPr/>
                    <a:lstStyle/>
                    <a:p>
                      <a:pPr marL="92075">
                        <a:lnSpc>
                          <a:spcPct val="100000"/>
                        </a:lnSpc>
                        <a:spcBef>
                          <a:spcPts val="505"/>
                        </a:spcBef>
                      </a:pPr>
                      <a:endParaRPr sz="1000" dirty="0">
                        <a:latin typeface="Arial"/>
                        <a:cs typeface="Arial"/>
                      </a:endParaRPr>
                    </a:p>
                  </a:txBody>
                  <a:tcPr marL="0" marR="0" marT="6413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85000"/>
                      </a:schemeClr>
                    </a:solidFill>
                  </a:tcPr>
                </a:tc>
                <a:extLst>
                  <a:ext uri="{0D108BD9-81ED-4DB2-BD59-A6C34878D82A}">
                    <a16:rowId xmlns:a16="http://schemas.microsoft.com/office/drawing/2014/main" val="10013"/>
                  </a:ext>
                </a:extLst>
              </a:tr>
              <a:tr h="253573">
                <a:tc>
                  <a:txBody>
                    <a:bodyPr/>
                    <a:lstStyle/>
                    <a:p>
                      <a:pPr marL="91440" marR="0" lvl="0" indent="0" defTabSz="914400" eaLnBrk="1" fontAlgn="auto" latinLnBrk="0" hangingPunct="1">
                        <a:lnSpc>
                          <a:spcPct val="100000"/>
                        </a:lnSpc>
                        <a:spcBef>
                          <a:spcPts val="500"/>
                        </a:spcBef>
                        <a:spcAft>
                          <a:spcPts val="0"/>
                        </a:spcAft>
                        <a:buClrTx/>
                        <a:buSzTx/>
                        <a:buFontTx/>
                        <a:buNone/>
                        <a:tabLst/>
                        <a:defRPr/>
                      </a:pPr>
                      <a:r>
                        <a:rPr lang="sv-SE" sz="1000" dirty="0">
                          <a:solidFill>
                            <a:srgbClr val="005F70"/>
                          </a:solidFill>
                          <a:latin typeface="+mn-lt"/>
                          <a:ea typeface="+mn-ea"/>
                          <a:cs typeface="Arial"/>
                        </a:rPr>
                        <a:t>Herr/Dam</a:t>
                      </a:r>
                    </a:p>
                  </a:txBody>
                  <a:tcPr marL="0" marR="0" marT="100330" marB="0">
                    <a:lnL w="12700">
                      <a:solidFill>
                        <a:srgbClr val="FFFFFF"/>
                      </a:solidFill>
                      <a:prstDash val="soli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85000"/>
                      </a:schemeClr>
                    </a:solidFill>
                  </a:tcPr>
                </a:tc>
                <a:tc>
                  <a:txBody>
                    <a:bodyPr/>
                    <a:lstStyle/>
                    <a:p>
                      <a:pPr marL="91440">
                        <a:lnSpc>
                          <a:spcPct val="100000"/>
                        </a:lnSpc>
                        <a:spcBef>
                          <a:spcPts val="790"/>
                        </a:spcBef>
                      </a:pPr>
                      <a:r>
                        <a:rPr sz="1000" dirty="0">
                          <a:solidFill>
                            <a:srgbClr val="005F70"/>
                          </a:solidFill>
                          <a:latin typeface="Arial"/>
                          <a:cs typeface="Arial"/>
                        </a:rPr>
                        <a:t>Intervjuer</a:t>
                      </a:r>
                      <a:r>
                        <a:rPr sz="1000" spc="-10" dirty="0">
                          <a:solidFill>
                            <a:srgbClr val="005F70"/>
                          </a:solidFill>
                          <a:latin typeface="Arial"/>
                          <a:cs typeface="Arial"/>
                        </a:rPr>
                        <a:t> </a:t>
                      </a:r>
                      <a:r>
                        <a:rPr sz="1000" dirty="0">
                          <a:solidFill>
                            <a:srgbClr val="005F70"/>
                          </a:solidFill>
                          <a:latin typeface="Arial"/>
                          <a:cs typeface="Arial"/>
                        </a:rPr>
                        <a:t>med</a:t>
                      </a:r>
                      <a:r>
                        <a:rPr sz="1000" spc="-45" dirty="0">
                          <a:solidFill>
                            <a:srgbClr val="005F70"/>
                          </a:solidFill>
                          <a:latin typeface="Arial"/>
                          <a:cs typeface="Arial"/>
                        </a:rPr>
                        <a:t> </a:t>
                      </a:r>
                      <a:r>
                        <a:rPr sz="1000" dirty="0">
                          <a:solidFill>
                            <a:srgbClr val="005F70"/>
                          </a:solidFill>
                          <a:latin typeface="Arial"/>
                          <a:cs typeface="Arial"/>
                        </a:rPr>
                        <a:t>spelare</a:t>
                      </a:r>
                      <a:r>
                        <a:rPr sz="1000" spc="-25" dirty="0">
                          <a:solidFill>
                            <a:srgbClr val="005F70"/>
                          </a:solidFill>
                          <a:latin typeface="Arial"/>
                          <a:cs typeface="Arial"/>
                        </a:rPr>
                        <a:t> </a:t>
                      </a:r>
                      <a:r>
                        <a:rPr sz="1000" dirty="0">
                          <a:solidFill>
                            <a:srgbClr val="005F70"/>
                          </a:solidFill>
                          <a:latin typeface="Arial"/>
                          <a:cs typeface="Arial"/>
                        </a:rPr>
                        <a:t>och/eller</a:t>
                      </a:r>
                      <a:r>
                        <a:rPr sz="1000" spc="-30" dirty="0">
                          <a:solidFill>
                            <a:srgbClr val="005F70"/>
                          </a:solidFill>
                          <a:latin typeface="Arial"/>
                          <a:cs typeface="Arial"/>
                        </a:rPr>
                        <a:t> </a:t>
                      </a:r>
                      <a:r>
                        <a:rPr sz="1000" spc="-10" dirty="0">
                          <a:solidFill>
                            <a:srgbClr val="005F70"/>
                          </a:solidFill>
                          <a:latin typeface="Arial"/>
                          <a:cs typeface="Arial"/>
                        </a:rPr>
                        <a:t>tränare</a:t>
                      </a:r>
                      <a:endParaRPr sz="1000" dirty="0">
                        <a:latin typeface="Arial"/>
                        <a:cs typeface="Arial"/>
                      </a:endParaRPr>
                    </a:p>
                  </a:txBody>
                  <a:tcPr marL="0" marR="0" marT="100330" marB="0">
                    <a:lnL w="12700" cap="flat" cmpd="sng" algn="ctr">
                      <a:solidFill>
                        <a:srgbClr val="FFFFFF"/>
                      </a:solidFill>
                      <a:prstDash val="solid"/>
                      <a:round/>
                      <a:headEnd type="none" w="med" len="med"/>
                      <a:tailEnd type="none" w="med" len="med"/>
                    </a:lnL>
                    <a:lnR w="12700">
                      <a:solidFill>
                        <a:srgbClr val="FFFFFF"/>
                      </a:solidFill>
                      <a:prstDash val="solid"/>
                    </a:lnR>
                    <a:lnT w="12700">
                      <a:solidFill>
                        <a:srgbClr val="FFFFFF"/>
                      </a:solidFill>
                      <a:prstDash val="solid"/>
                    </a:lnT>
                    <a:lnB w="12700">
                      <a:solidFill>
                        <a:srgbClr val="FFFFFF"/>
                      </a:solidFill>
                      <a:prstDash val="solid"/>
                    </a:lnB>
                    <a:solidFill>
                      <a:schemeClr val="bg1">
                        <a:lumMod val="85000"/>
                      </a:schemeClr>
                    </a:solidFill>
                  </a:tcPr>
                </a:tc>
                <a:tc>
                  <a:txBody>
                    <a:bodyPr/>
                    <a:lstStyle/>
                    <a:p>
                      <a:pPr marL="91440">
                        <a:lnSpc>
                          <a:spcPct val="100000"/>
                        </a:lnSpc>
                        <a:spcBef>
                          <a:spcPts val="790"/>
                        </a:spcBef>
                      </a:pPr>
                      <a:r>
                        <a:rPr sz="1000" dirty="0">
                          <a:solidFill>
                            <a:srgbClr val="005F70"/>
                          </a:solidFill>
                          <a:latin typeface="Arial"/>
                          <a:cs typeface="Arial"/>
                        </a:rPr>
                        <a:t>Upplevelseprocessen:</a:t>
                      </a:r>
                      <a:r>
                        <a:rPr sz="1000" spc="-35" dirty="0">
                          <a:solidFill>
                            <a:srgbClr val="005F70"/>
                          </a:solidFill>
                          <a:latin typeface="Arial"/>
                          <a:cs typeface="Arial"/>
                        </a:rPr>
                        <a:t> </a:t>
                      </a:r>
                      <a:r>
                        <a:rPr sz="1000" dirty="0">
                          <a:solidFill>
                            <a:srgbClr val="005F70"/>
                          </a:solidFill>
                          <a:latin typeface="Arial"/>
                          <a:cs typeface="Arial"/>
                        </a:rPr>
                        <a:t>Under:</a:t>
                      </a:r>
                      <a:r>
                        <a:rPr sz="1000" spc="-35" dirty="0">
                          <a:solidFill>
                            <a:srgbClr val="005F70"/>
                          </a:solidFill>
                          <a:latin typeface="Arial"/>
                          <a:cs typeface="Arial"/>
                        </a:rPr>
                        <a:t> </a:t>
                      </a:r>
                      <a:r>
                        <a:rPr sz="1000" spc="-20" dirty="0">
                          <a:solidFill>
                            <a:srgbClr val="005F70"/>
                          </a:solidFill>
                          <a:latin typeface="Arial"/>
                          <a:cs typeface="Arial"/>
                        </a:rPr>
                        <a:t>Efter</a:t>
                      </a:r>
                      <a:endParaRPr sz="1000" dirty="0">
                        <a:latin typeface="Arial"/>
                        <a:cs typeface="Arial"/>
                      </a:endParaRPr>
                    </a:p>
                  </a:txBody>
                  <a:tcPr marL="0" marR="0" marT="10033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85000"/>
                      </a:schemeClr>
                    </a:solidFill>
                  </a:tcPr>
                </a:tc>
                <a:tc>
                  <a:txBody>
                    <a:bodyPr/>
                    <a:lstStyle/>
                    <a:p>
                      <a:pPr marL="92075">
                        <a:lnSpc>
                          <a:spcPct val="100000"/>
                        </a:lnSpc>
                        <a:spcBef>
                          <a:spcPts val="790"/>
                        </a:spcBef>
                      </a:pPr>
                      <a:r>
                        <a:rPr sz="1000" dirty="0">
                          <a:solidFill>
                            <a:srgbClr val="005F70"/>
                          </a:solidFill>
                          <a:latin typeface="Arial"/>
                          <a:cs typeface="Arial"/>
                        </a:rPr>
                        <a:t>X</a:t>
                      </a:r>
                      <a:endParaRPr sz="1000" dirty="0">
                        <a:latin typeface="Arial"/>
                        <a:cs typeface="Arial"/>
                      </a:endParaRPr>
                    </a:p>
                  </a:txBody>
                  <a:tcPr marL="0" marR="0" marT="10033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85000"/>
                      </a:schemeClr>
                    </a:solidFill>
                  </a:tcPr>
                </a:tc>
                <a:tc>
                  <a:txBody>
                    <a:bodyPr/>
                    <a:lstStyle/>
                    <a:p>
                      <a:pPr marL="92075">
                        <a:lnSpc>
                          <a:spcPct val="100000"/>
                        </a:lnSpc>
                        <a:spcBef>
                          <a:spcPts val="790"/>
                        </a:spcBef>
                      </a:pPr>
                      <a:endParaRPr sz="1000" dirty="0">
                        <a:latin typeface="Arial"/>
                        <a:cs typeface="Arial"/>
                      </a:endParaRPr>
                    </a:p>
                  </a:txBody>
                  <a:tcPr marL="0" marR="0" marT="10033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85000"/>
                      </a:schemeClr>
                    </a:solidFill>
                  </a:tcPr>
                </a:tc>
                <a:extLst>
                  <a:ext uri="{0D108BD9-81ED-4DB2-BD59-A6C34878D82A}">
                    <a16:rowId xmlns:a16="http://schemas.microsoft.com/office/drawing/2014/main" val="10014"/>
                  </a:ext>
                </a:extLst>
              </a:tr>
              <a:tr h="203827">
                <a:tc>
                  <a:txBody>
                    <a:bodyPr/>
                    <a:lstStyle/>
                    <a:p>
                      <a:pPr marL="91440" marR="0" lvl="0" indent="0" defTabSz="914400" eaLnBrk="1" fontAlgn="auto" latinLnBrk="0" hangingPunct="1">
                        <a:lnSpc>
                          <a:spcPct val="100000"/>
                        </a:lnSpc>
                        <a:spcBef>
                          <a:spcPts val="509"/>
                        </a:spcBef>
                        <a:spcAft>
                          <a:spcPts val="0"/>
                        </a:spcAft>
                        <a:buClrTx/>
                        <a:buSzTx/>
                        <a:buFontTx/>
                        <a:buNone/>
                        <a:tabLst/>
                        <a:defRPr/>
                      </a:pPr>
                      <a:r>
                        <a:rPr lang="sv-SE" sz="1000" dirty="0">
                          <a:solidFill>
                            <a:srgbClr val="005F70"/>
                          </a:solidFill>
                          <a:latin typeface="Arial"/>
                          <a:ea typeface="+mn-ea"/>
                          <a:cs typeface="Arial"/>
                        </a:rPr>
                        <a:t>Herr/Dam</a:t>
                      </a:r>
                    </a:p>
                  </a:txBody>
                  <a:tcPr marL="0" marR="0" marT="64769" marB="0">
                    <a:lnL w="12700">
                      <a:solidFill>
                        <a:srgbClr val="FFFFFF"/>
                      </a:solidFill>
                      <a:prstDash val="soli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85000"/>
                      </a:schemeClr>
                    </a:solidFill>
                  </a:tcPr>
                </a:tc>
                <a:tc>
                  <a:txBody>
                    <a:bodyPr/>
                    <a:lstStyle/>
                    <a:p>
                      <a:pPr marL="91440">
                        <a:lnSpc>
                          <a:spcPct val="100000"/>
                        </a:lnSpc>
                        <a:spcBef>
                          <a:spcPts val="509"/>
                        </a:spcBef>
                      </a:pPr>
                      <a:r>
                        <a:rPr lang="sv-SE" sz="1000" dirty="0">
                          <a:solidFill>
                            <a:srgbClr val="005F70"/>
                          </a:solidFill>
                          <a:latin typeface="Arial"/>
                          <a:cs typeface="Arial"/>
                        </a:rPr>
                        <a:t>Idolkort</a:t>
                      </a:r>
                      <a:endParaRPr sz="1000" dirty="0">
                        <a:latin typeface="Arial"/>
                        <a:cs typeface="Arial"/>
                      </a:endParaRPr>
                    </a:p>
                  </a:txBody>
                  <a:tcPr marL="0" marR="0" marT="64769"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85000"/>
                      </a:schemeClr>
                    </a:solidFill>
                  </a:tcPr>
                </a:tc>
                <a:tc>
                  <a:txBody>
                    <a:bodyPr/>
                    <a:lstStyle/>
                    <a:p>
                      <a:pPr marL="91440" marR="0" lvl="0" indent="0" defTabSz="914400" eaLnBrk="1" fontAlgn="auto" latinLnBrk="0" hangingPunct="1">
                        <a:lnSpc>
                          <a:spcPct val="100000"/>
                        </a:lnSpc>
                        <a:spcBef>
                          <a:spcPts val="509"/>
                        </a:spcBef>
                        <a:spcAft>
                          <a:spcPts val="0"/>
                        </a:spcAft>
                        <a:buClrTx/>
                        <a:buSzTx/>
                        <a:buFontTx/>
                        <a:buNone/>
                        <a:tabLst/>
                        <a:defRPr/>
                      </a:pPr>
                      <a:r>
                        <a:rPr lang="sv-SE" sz="1000" dirty="0">
                          <a:solidFill>
                            <a:srgbClr val="005F70"/>
                          </a:solidFill>
                          <a:latin typeface="Arial"/>
                          <a:cs typeface="Arial"/>
                        </a:rPr>
                        <a:t>Upplevelseprocessen:</a:t>
                      </a:r>
                      <a:r>
                        <a:rPr lang="sv-SE" sz="1000" spc="-35" dirty="0">
                          <a:solidFill>
                            <a:srgbClr val="005F70"/>
                          </a:solidFill>
                          <a:latin typeface="Arial"/>
                          <a:cs typeface="Arial"/>
                        </a:rPr>
                        <a:t> </a:t>
                      </a:r>
                      <a:r>
                        <a:rPr lang="sv-SE" sz="1000" dirty="0">
                          <a:solidFill>
                            <a:srgbClr val="005F70"/>
                          </a:solidFill>
                          <a:latin typeface="Arial"/>
                          <a:cs typeface="Arial"/>
                        </a:rPr>
                        <a:t>Under:</a:t>
                      </a:r>
                      <a:r>
                        <a:rPr lang="sv-SE" sz="1000" spc="-35" dirty="0">
                          <a:solidFill>
                            <a:srgbClr val="005F70"/>
                          </a:solidFill>
                          <a:latin typeface="Arial"/>
                          <a:cs typeface="Arial"/>
                        </a:rPr>
                        <a:t> </a:t>
                      </a:r>
                      <a:r>
                        <a:rPr lang="sv-SE" sz="1000" spc="-20" dirty="0">
                          <a:solidFill>
                            <a:srgbClr val="005F70"/>
                          </a:solidFill>
                          <a:latin typeface="Arial"/>
                          <a:cs typeface="Arial"/>
                        </a:rPr>
                        <a:t>Efter</a:t>
                      </a:r>
                      <a:endParaRPr lang="sv-SE" sz="1000" dirty="0">
                        <a:latin typeface="Arial"/>
                        <a:cs typeface="Arial"/>
                      </a:endParaRPr>
                    </a:p>
                  </a:txBody>
                  <a:tcPr marL="0" marR="0" marT="64769"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85000"/>
                      </a:schemeClr>
                    </a:solidFill>
                  </a:tcPr>
                </a:tc>
                <a:tc>
                  <a:txBody>
                    <a:bodyPr/>
                    <a:lstStyle/>
                    <a:p>
                      <a:pPr marL="92075" marR="0" lvl="0" indent="0" defTabSz="914400" eaLnBrk="1" fontAlgn="auto" latinLnBrk="0" hangingPunct="1">
                        <a:lnSpc>
                          <a:spcPct val="100000"/>
                        </a:lnSpc>
                        <a:spcBef>
                          <a:spcPts val="509"/>
                        </a:spcBef>
                        <a:spcAft>
                          <a:spcPts val="0"/>
                        </a:spcAft>
                        <a:buClrTx/>
                        <a:buSzTx/>
                        <a:buFontTx/>
                        <a:buNone/>
                        <a:tabLst/>
                        <a:defRPr/>
                      </a:pPr>
                      <a:r>
                        <a:rPr lang="sv-SE" sz="1000" dirty="0">
                          <a:solidFill>
                            <a:srgbClr val="005F70"/>
                          </a:solidFill>
                          <a:latin typeface="Arial"/>
                          <a:cs typeface="Arial"/>
                        </a:rPr>
                        <a:t>X</a:t>
                      </a:r>
                      <a:endParaRPr lang="sv-SE" sz="1000" dirty="0">
                        <a:latin typeface="Arial"/>
                        <a:cs typeface="Arial"/>
                      </a:endParaRPr>
                    </a:p>
                  </a:txBody>
                  <a:tcPr marL="0" marR="0" marT="64769"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85000"/>
                      </a:schemeClr>
                    </a:solidFill>
                  </a:tcPr>
                </a:tc>
                <a:tc>
                  <a:txBody>
                    <a:bodyPr/>
                    <a:lstStyle/>
                    <a:p>
                      <a:pPr marL="92075">
                        <a:lnSpc>
                          <a:spcPct val="100000"/>
                        </a:lnSpc>
                        <a:spcBef>
                          <a:spcPts val="509"/>
                        </a:spcBef>
                      </a:pPr>
                      <a:endParaRPr sz="1000" dirty="0">
                        <a:latin typeface="Arial"/>
                        <a:cs typeface="Arial"/>
                      </a:endParaRPr>
                    </a:p>
                  </a:txBody>
                  <a:tcPr marL="0" marR="0" marT="64769" marB="0">
                    <a:lnL w="12700" cap="flat" cmpd="sng" algn="ctr">
                      <a:solidFill>
                        <a:srgbClr val="FFFFFF"/>
                      </a:solidFill>
                      <a:prstDash val="solid"/>
                      <a:round/>
                      <a:headEnd type="none" w="med" len="med"/>
                      <a:tailEnd type="none" w="med" len="med"/>
                    </a:lnL>
                    <a:lnR w="12700">
                      <a:solidFill>
                        <a:srgbClr val="FFFFFF"/>
                      </a:solidFill>
                      <a:prstDash val="soli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204044457"/>
                  </a:ext>
                </a:extLst>
              </a:tr>
              <a:tr h="203827">
                <a:tc>
                  <a:txBody>
                    <a:bodyPr/>
                    <a:lstStyle/>
                    <a:p>
                      <a:pPr marL="91440" marR="0" lvl="0" indent="0" defTabSz="914400" eaLnBrk="1" fontAlgn="auto" latinLnBrk="0" hangingPunct="1">
                        <a:lnSpc>
                          <a:spcPct val="100000"/>
                        </a:lnSpc>
                        <a:spcBef>
                          <a:spcPts val="509"/>
                        </a:spcBef>
                        <a:spcAft>
                          <a:spcPts val="0"/>
                        </a:spcAft>
                        <a:buClrTx/>
                        <a:buSzTx/>
                        <a:buFontTx/>
                        <a:buNone/>
                        <a:tabLst/>
                        <a:defRPr/>
                      </a:pPr>
                      <a:r>
                        <a:rPr lang="sv-SE" sz="1000" dirty="0">
                          <a:solidFill>
                            <a:srgbClr val="005F70"/>
                          </a:solidFill>
                          <a:latin typeface="Arial"/>
                          <a:ea typeface="+mn-ea"/>
                          <a:cs typeface="Arial"/>
                        </a:rPr>
                        <a:t>Herr/Dam</a:t>
                      </a:r>
                    </a:p>
                  </a:txBody>
                  <a:tcPr marL="0" marR="0" marT="64769" marB="0">
                    <a:lnL w="12700">
                      <a:solidFill>
                        <a:srgbClr val="FFFFFF"/>
                      </a:solidFill>
                      <a:prstDash val="soli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85000"/>
                      </a:schemeClr>
                    </a:solidFill>
                  </a:tcPr>
                </a:tc>
                <a:tc>
                  <a:txBody>
                    <a:bodyPr/>
                    <a:lstStyle/>
                    <a:p>
                      <a:pPr marL="91440">
                        <a:lnSpc>
                          <a:spcPct val="100000"/>
                        </a:lnSpc>
                        <a:spcBef>
                          <a:spcPts val="509"/>
                        </a:spcBef>
                      </a:pPr>
                      <a:r>
                        <a:rPr sz="1000" spc="-10" dirty="0">
                          <a:solidFill>
                            <a:srgbClr val="005F70"/>
                          </a:solidFill>
                          <a:latin typeface="Arial"/>
                          <a:cs typeface="Arial"/>
                        </a:rPr>
                        <a:t>FanZone</a:t>
                      </a:r>
                      <a:endParaRPr sz="1000" dirty="0">
                        <a:latin typeface="Arial"/>
                        <a:cs typeface="Arial"/>
                      </a:endParaRPr>
                    </a:p>
                  </a:txBody>
                  <a:tcPr marL="0" marR="0" marT="64769"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chemeClr val="bg1">
                        <a:lumMod val="85000"/>
                      </a:schemeClr>
                    </a:solidFill>
                  </a:tcPr>
                </a:tc>
                <a:tc>
                  <a:txBody>
                    <a:bodyPr/>
                    <a:lstStyle/>
                    <a:p>
                      <a:pPr marL="91440">
                        <a:lnSpc>
                          <a:spcPct val="100000"/>
                        </a:lnSpc>
                        <a:spcBef>
                          <a:spcPts val="509"/>
                        </a:spcBef>
                      </a:pPr>
                      <a:r>
                        <a:rPr sz="1000" dirty="0">
                          <a:solidFill>
                            <a:srgbClr val="005F70"/>
                          </a:solidFill>
                          <a:latin typeface="Arial"/>
                          <a:cs typeface="Arial"/>
                        </a:rPr>
                        <a:t>Upplevelseprocessen:</a:t>
                      </a:r>
                      <a:r>
                        <a:rPr sz="1000" spc="-35" dirty="0">
                          <a:solidFill>
                            <a:srgbClr val="005F70"/>
                          </a:solidFill>
                          <a:latin typeface="Arial"/>
                          <a:cs typeface="Arial"/>
                        </a:rPr>
                        <a:t> </a:t>
                      </a:r>
                      <a:r>
                        <a:rPr sz="1000" dirty="0">
                          <a:solidFill>
                            <a:srgbClr val="005F70"/>
                          </a:solidFill>
                          <a:latin typeface="Arial"/>
                          <a:cs typeface="Arial"/>
                        </a:rPr>
                        <a:t>Under:</a:t>
                      </a:r>
                      <a:r>
                        <a:rPr sz="1000" spc="-35" dirty="0">
                          <a:solidFill>
                            <a:srgbClr val="005F70"/>
                          </a:solidFill>
                          <a:latin typeface="Arial"/>
                          <a:cs typeface="Arial"/>
                        </a:rPr>
                        <a:t> </a:t>
                      </a:r>
                      <a:r>
                        <a:rPr sz="1000" spc="-20" dirty="0">
                          <a:solidFill>
                            <a:srgbClr val="005F70"/>
                          </a:solidFill>
                          <a:latin typeface="Arial"/>
                          <a:cs typeface="Arial"/>
                        </a:rPr>
                        <a:t>Efter</a:t>
                      </a:r>
                      <a:endParaRPr sz="1000" dirty="0">
                        <a:latin typeface="Arial"/>
                        <a:cs typeface="Arial"/>
                      </a:endParaRPr>
                    </a:p>
                  </a:txBody>
                  <a:tcPr marL="0" marR="0" marT="64769"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chemeClr val="bg1">
                        <a:lumMod val="85000"/>
                      </a:schemeClr>
                    </a:solidFill>
                  </a:tcPr>
                </a:tc>
                <a:tc>
                  <a:txBody>
                    <a:bodyPr/>
                    <a:lstStyle/>
                    <a:p>
                      <a:pPr marL="92075">
                        <a:lnSpc>
                          <a:spcPct val="100000"/>
                        </a:lnSpc>
                        <a:spcBef>
                          <a:spcPts val="509"/>
                        </a:spcBef>
                      </a:pPr>
                      <a:r>
                        <a:rPr sz="1000" dirty="0">
                          <a:solidFill>
                            <a:srgbClr val="005F70"/>
                          </a:solidFill>
                          <a:latin typeface="Arial"/>
                          <a:cs typeface="Arial"/>
                        </a:rPr>
                        <a:t>X</a:t>
                      </a:r>
                      <a:endParaRPr sz="1000" dirty="0">
                        <a:latin typeface="Arial"/>
                        <a:cs typeface="Arial"/>
                      </a:endParaRPr>
                    </a:p>
                  </a:txBody>
                  <a:tcPr marL="0" marR="0" marT="64769"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chemeClr val="bg1">
                        <a:lumMod val="85000"/>
                      </a:schemeClr>
                    </a:solidFill>
                  </a:tcPr>
                </a:tc>
                <a:tc>
                  <a:txBody>
                    <a:bodyPr/>
                    <a:lstStyle/>
                    <a:p>
                      <a:pPr marL="92075">
                        <a:lnSpc>
                          <a:spcPct val="100000"/>
                        </a:lnSpc>
                        <a:spcBef>
                          <a:spcPts val="509"/>
                        </a:spcBef>
                      </a:pPr>
                      <a:endParaRPr sz="1000" dirty="0">
                        <a:latin typeface="Arial"/>
                        <a:cs typeface="Arial"/>
                      </a:endParaRPr>
                    </a:p>
                  </a:txBody>
                  <a:tcPr marL="0" marR="0" marT="64769" marB="0">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a:solidFill>
                        <a:srgbClr val="FFFFFF"/>
                      </a:solidFill>
                      <a:prstDash val="solid"/>
                    </a:lnB>
                    <a:solidFill>
                      <a:schemeClr val="bg1">
                        <a:lumMod val="85000"/>
                      </a:schemeClr>
                    </a:solidFill>
                  </a:tcPr>
                </a:tc>
                <a:extLst>
                  <a:ext uri="{0D108BD9-81ED-4DB2-BD59-A6C34878D82A}">
                    <a16:rowId xmlns:a16="http://schemas.microsoft.com/office/drawing/2014/main" val="10015"/>
                  </a:ext>
                </a:extLst>
              </a:tr>
              <a:tr h="203827">
                <a:tc>
                  <a:txBody>
                    <a:bodyPr/>
                    <a:lstStyle/>
                    <a:p>
                      <a:pPr marL="91440" marR="0" lvl="0" indent="0" defTabSz="914400" eaLnBrk="1" fontAlgn="auto" latinLnBrk="0" hangingPunct="1">
                        <a:lnSpc>
                          <a:spcPct val="100000"/>
                        </a:lnSpc>
                        <a:spcBef>
                          <a:spcPts val="509"/>
                        </a:spcBef>
                        <a:spcAft>
                          <a:spcPts val="0"/>
                        </a:spcAft>
                        <a:buClrTx/>
                        <a:buSzTx/>
                        <a:buFontTx/>
                        <a:buNone/>
                        <a:tabLst/>
                        <a:defRPr/>
                      </a:pPr>
                      <a:r>
                        <a:rPr lang="sv-SE" sz="1000" dirty="0">
                          <a:solidFill>
                            <a:srgbClr val="005F70"/>
                          </a:solidFill>
                          <a:latin typeface="Arial"/>
                          <a:ea typeface="+mn-ea"/>
                          <a:cs typeface="Arial"/>
                        </a:rPr>
                        <a:t>Herr/Dam</a:t>
                      </a:r>
                    </a:p>
                  </a:txBody>
                  <a:tcPr marL="0" marR="0" marT="64769" marB="0">
                    <a:lnL w="12700">
                      <a:solidFill>
                        <a:srgbClr val="FFFFFF"/>
                      </a:solidFill>
                      <a:prstDash val="soli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85000"/>
                      </a:schemeClr>
                    </a:solidFill>
                  </a:tcPr>
                </a:tc>
                <a:tc>
                  <a:txBody>
                    <a:bodyPr/>
                    <a:lstStyle/>
                    <a:p>
                      <a:pPr marL="91440">
                        <a:lnSpc>
                          <a:spcPct val="100000"/>
                        </a:lnSpc>
                        <a:spcBef>
                          <a:spcPts val="509"/>
                        </a:spcBef>
                      </a:pPr>
                      <a:r>
                        <a:rPr sz="1000" dirty="0">
                          <a:solidFill>
                            <a:srgbClr val="005F70"/>
                          </a:solidFill>
                          <a:latin typeface="Arial"/>
                          <a:cs typeface="Arial"/>
                        </a:rPr>
                        <a:t>Tacka</a:t>
                      </a:r>
                      <a:r>
                        <a:rPr sz="1000" spc="-45" dirty="0">
                          <a:solidFill>
                            <a:srgbClr val="005F70"/>
                          </a:solidFill>
                          <a:latin typeface="Arial"/>
                          <a:cs typeface="Arial"/>
                        </a:rPr>
                        <a:t> </a:t>
                      </a:r>
                      <a:r>
                        <a:rPr sz="1000" dirty="0">
                          <a:solidFill>
                            <a:srgbClr val="005F70"/>
                          </a:solidFill>
                          <a:latin typeface="Arial"/>
                          <a:cs typeface="Arial"/>
                        </a:rPr>
                        <a:t>publiken</a:t>
                      </a:r>
                      <a:r>
                        <a:rPr sz="1000" spc="-20" dirty="0">
                          <a:solidFill>
                            <a:srgbClr val="005F70"/>
                          </a:solidFill>
                          <a:latin typeface="Arial"/>
                          <a:cs typeface="Arial"/>
                        </a:rPr>
                        <a:t> </a:t>
                      </a:r>
                      <a:r>
                        <a:rPr sz="1000" dirty="0">
                          <a:solidFill>
                            <a:srgbClr val="005F70"/>
                          </a:solidFill>
                          <a:latin typeface="Arial"/>
                          <a:cs typeface="Arial"/>
                        </a:rPr>
                        <a:t>vid</a:t>
                      </a:r>
                      <a:r>
                        <a:rPr sz="1000" spc="-10" dirty="0">
                          <a:solidFill>
                            <a:srgbClr val="005F70"/>
                          </a:solidFill>
                          <a:latin typeface="Arial"/>
                          <a:cs typeface="Arial"/>
                        </a:rPr>
                        <a:t> utgången</a:t>
                      </a:r>
                      <a:endParaRPr sz="1000" dirty="0">
                        <a:latin typeface="Arial"/>
                        <a:cs typeface="Arial"/>
                      </a:endParaRPr>
                    </a:p>
                  </a:txBody>
                  <a:tcPr marL="0" marR="0" marT="64769" marB="0">
                    <a:lnL w="12700" cap="flat" cmpd="sng" algn="ctr">
                      <a:solidFill>
                        <a:srgbClr val="FFFFFF"/>
                      </a:solidFill>
                      <a:prstDash val="solid"/>
                      <a:round/>
                      <a:headEnd type="none" w="med" len="med"/>
                      <a:tailEnd type="none" w="med" len="med"/>
                    </a:lnL>
                    <a:lnR w="12700">
                      <a:solidFill>
                        <a:srgbClr val="FFFFFF"/>
                      </a:solidFill>
                      <a:prstDash val="solid"/>
                    </a:lnR>
                    <a:lnT w="12700">
                      <a:solidFill>
                        <a:srgbClr val="FFFFFF"/>
                      </a:solidFill>
                      <a:prstDash val="solid"/>
                    </a:lnT>
                    <a:lnB w="12700">
                      <a:solidFill>
                        <a:srgbClr val="FFFFFF"/>
                      </a:solidFill>
                      <a:prstDash val="solid"/>
                    </a:lnB>
                    <a:solidFill>
                      <a:schemeClr val="bg1">
                        <a:lumMod val="85000"/>
                      </a:schemeClr>
                    </a:solidFill>
                  </a:tcPr>
                </a:tc>
                <a:tc>
                  <a:txBody>
                    <a:bodyPr/>
                    <a:lstStyle/>
                    <a:p>
                      <a:pPr marL="91440">
                        <a:lnSpc>
                          <a:spcPct val="100000"/>
                        </a:lnSpc>
                        <a:spcBef>
                          <a:spcPts val="509"/>
                        </a:spcBef>
                      </a:pPr>
                      <a:r>
                        <a:rPr sz="1000" dirty="0">
                          <a:solidFill>
                            <a:srgbClr val="005F70"/>
                          </a:solidFill>
                          <a:latin typeface="Arial"/>
                          <a:cs typeface="Arial"/>
                        </a:rPr>
                        <a:t>Upplevelseprocessen:</a:t>
                      </a:r>
                      <a:r>
                        <a:rPr sz="1000" spc="-35" dirty="0">
                          <a:solidFill>
                            <a:srgbClr val="005F70"/>
                          </a:solidFill>
                          <a:latin typeface="Arial"/>
                          <a:cs typeface="Arial"/>
                        </a:rPr>
                        <a:t> </a:t>
                      </a:r>
                      <a:r>
                        <a:rPr sz="1000" dirty="0">
                          <a:solidFill>
                            <a:srgbClr val="005F70"/>
                          </a:solidFill>
                          <a:latin typeface="Arial"/>
                          <a:cs typeface="Arial"/>
                        </a:rPr>
                        <a:t>Under:</a:t>
                      </a:r>
                      <a:r>
                        <a:rPr sz="1000" spc="-35" dirty="0">
                          <a:solidFill>
                            <a:srgbClr val="005F70"/>
                          </a:solidFill>
                          <a:latin typeface="Arial"/>
                          <a:cs typeface="Arial"/>
                        </a:rPr>
                        <a:t> </a:t>
                      </a:r>
                      <a:r>
                        <a:rPr sz="1000" spc="-20" dirty="0">
                          <a:solidFill>
                            <a:srgbClr val="005F70"/>
                          </a:solidFill>
                          <a:latin typeface="Arial"/>
                          <a:cs typeface="Arial"/>
                        </a:rPr>
                        <a:t>Efter</a:t>
                      </a:r>
                      <a:endParaRPr sz="1000" dirty="0">
                        <a:latin typeface="Arial"/>
                        <a:cs typeface="Arial"/>
                      </a:endParaRPr>
                    </a:p>
                  </a:txBody>
                  <a:tcPr marL="0" marR="0" marT="6476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85000"/>
                      </a:schemeClr>
                    </a:solidFill>
                  </a:tcPr>
                </a:tc>
                <a:tc>
                  <a:txBody>
                    <a:bodyPr/>
                    <a:lstStyle/>
                    <a:p>
                      <a:pPr marL="92075">
                        <a:lnSpc>
                          <a:spcPct val="100000"/>
                        </a:lnSpc>
                        <a:spcBef>
                          <a:spcPts val="509"/>
                        </a:spcBef>
                      </a:pPr>
                      <a:r>
                        <a:rPr sz="1000" dirty="0">
                          <a:solidFill>
                            <a:srgbClr val="005F70"/>
                          </a:solidFill>
                          <a:latin typeface="Arial"/>
                          <a:cs typeface="Arial"/>
                        </a:rPr>
                        <a:t>X</a:t>
                      </a:r>
                      <a:endParaRPr sz="1000" dirty="0">
                        <a:latin typeface="Arial"/>
                        <a:cs typeface="Arial"/>
                      </a:endParaRPr>
                    </a:p>
                  </a:txBody>
                  <a:tcPr marL="0" marR="0" marT="6476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85000"/>
                      </a:schemeClr>
                    </a:solidFill>
                  </a:tcPr>
                </a:tc>
                <a:tc>
                  <a:txBody>
                    <a:bodyPr/>
                    <a:lstStyle/>
                    <a:p>
                      <a:pPr marL="92075">
                        <a:lnSpc>
                          <a:spcPct val="100000"/>
                        </a:lnSpc>
                        <a:spcBef>
                          <a:spcPts val="509"/>
                        </a:spcBef>
                      </a:pPr>
                      <a:endParaRPr sz="1000" dirty="0">
                        <a:latin typeface="Arial"/>
                        <a:cs typeface="Arial"/>
                      </a:endParaRPr>
                    </a:p>
                  </a:txBody>
                  <a:tcPr marL="0" marR="0" marT="6476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85000"/>
                      </a:schemeClr>
                    </a:solidFill>
                  </a:tcPr>
                </a:tc>
                <a:extLst>
                  <a:ext uri="{0D108BD9-81ED-4DB2-BD59-A6C34878D82A}">
                    <a16:rowId xmlns:a16="http://schemas.microsoft.com/office/drawing/2014/main" val="10016"/>
                  </a:ext>
                </a:extLst>
              </a:tr>
              <a:tr h="253573">
                <a:tc>
                  <a:txBody>
                    <a:bodyPr/>
                    <a:lstStyle/>
                    <a:p>
                      <a:pPr marL="91440" marR="0" lvl="0" indent="0" defTabSz="914400" eaLnBrk="1" fontAlgn="auto" latinLnBrk="0" hangingPunct="1">
                        <a:lnSpc>
                          <a:spcPct val="100000"/>
                        </a:lnSpc>
                        <a:spcBef>
                          <a:spcPts val="500"/>
                        </a:spcBef>
                        <a:spcAft>
                          <a:spcPts val="0"/>
                        </a:spcAft>
                        <a:buClrTx/>
                        <a:buSzTx/>
                        <a:buFontTx/>
                        <a:buNone/>
                        <a:tabLst/>
                        <a:defRPr/>
                      </a:pPr>
                      <a:r>
                        <a:rPr lang="sv-SE" sz="1000" dirty="0">
                          <a:solidFill>
                            <a:srgbClr val="005F70"/>
                          </a:solidFill>
                          <a:latin typeface="+mn-lt"/>
                          <a:ea typeface="+mn-ea"/>
                          <a:cs typeface="Arial"/>
                        </a:rPr>
                        <a:t>Herr/Dam</a:t>
                      </a:r>
                    </a:p>
                  </a:txBody>
                  <a:tcPr marL="0" marR="0" marT="100330" marB="0">
                    <a:lnL w="12700">
                      <a:solidFill>
                        <a:srgbClr val="FFFFFF"/>
                      </a:solidFill>
                      <a:prstDash val="soli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85000"/>
                      </a:schemeClr>
                    </a:solidFill>
                  </a:tcPr>
                </a:tc>
                <a:tc>
                  <a:txBody>
                    <a:bodyPr/>
                    <a:lstStyle/>
                    <a:p>
                      <a:pPr marL="91440">
                        <a:lnSpc>
                          <a:spcPct val="100000"/>
                        </a:lnSpc>
                        <a:spcBef>
                          <a:spcPts val="790"/>
                        </a:spcBef>
                      </a:pPr>
                      <a:r>
                        <a:rPr sz="1000" dirty="0">
                          <a:solidFill>
                            <a:srgbClr val="005F70"/>
                          </a:solidFill>
                          <a:latin typeface="Arial"/>
                          <a:cs typeface="Arial"/>
                        </a:rPr>
                        <a:t>Stärk</a:t>
                      </a:r>
                      <a:r>
                        <a:rPr sz="1000" spc="-40" dirty="0">
                          <a:solidFill>
                            <a:srgbClr val="005F70"/>
                          </a:solidFill>
                          <a:latin typeface="Arial"/>
                          <a:cs typeface="Arial"/>
                        </a:rPr>
                        <a:t> </a:t>
                      </a:r>
                      <a:r>
                        <a:rPr sz="1000" dirty="0">
                          <a:solidFill>
                            <a:srgbClr val="005F70"/>
                          </a:solidFill>
                          <a:latin typeface="Arial"/>
                          <a:cs typeface="Arial"/>
                        </a:rPr>
                        <a:t>upplevelsen</a:t>
                      </a:r>
                      <a:r>
                        <a:rPr sz="1000" spc="-20" dirty="0">
                          <a:solidFill>
                            <a:srgbClr val="005F70"/>
                          </a:solidFill>
                          <a:latin typeface="Arial"/>
                          <a:cs typeface="Arial"/>
                        </a:rPr>
                        <a:t> </a:t>
                      </a:r>
                      <a:r>
                        <a:rPr sz="1000" dirty="0">
                          <a:solidFill>
                            <a:srgbClr val="005F70"/>
                          </a:solidFill>
                          <a:latin typeface="Arial"/>
                          <a:cs typeface="Arial"/>
                        </a:rPr>
                        <a:t>även</a:t>
                      </a:r>
                      <a:r>
                        <a:rPr sz="1000" spc="-25" dirty="0">
                          <a:solidFill>
                            <a:srgbClr val="005F70"/>
                          </a:solidFill>
                          <a:latin typeface="Arial"/>
                          <a:cs typeface="Arial"/>
                        </a:rPr>
                        <a:t> </a:t>
                      </a:r>
                      <a:r>
                        <a:rPr sz="1000" dirty="0" err="1">
                          <a:solidFill>
                            <a:srgbClr val="005F70"/>
                          </a:solidFill>
                          <a:latin typeface="Arial"/>
                          <a:cs typeface="Arial"/>
                        </a:rPr>
                        <a:t>efter</a:t>
                      </a:r>
                      <a:r>
                        <a:rPr sz="1000" spc="-35" dirty="0">
                          <a:solidFill>
                            <a:srgbClr val="005F70"/>
                          </a:solidFill>
                          <a:latin typeface="Arial"/>
                          <a:cs typeface="Arial"/>
                        </a:rPr>
                        <a:t> </a:t>
                      </a:r>
                      <a:r>
                        <a:rPr sz="1000" spc="-10" dirty="0" err="1">
                          <a:solidFill>
                            <a:srgbClr val="005F70"/>
                          </a:solidFill>
                          <a:latin typeface="Arial"/>
                          <a:cs typeface="Arial"/>
                        </a:rPr>
                        <a:t>evenemanget</a:t>
                      </a:r>
                      <a:endParaRPr lang="sv-SE" sz="1000" spc="-10" dirty="0">
                        <a:solidFill>
                          <a:srgbClr val="005F70"/>
                        </a:solidFill>
                        <a:latin typeface="Arial"/>
                        <a:cs typeface="Arial"/>
                      </a:endParaRPr>
                    </a:p>
                  </a:txBody>
                  <a:tcPr marL="0" marR="0" marT="100330" marB="0">
                    <a:lnL w="12700" cap="flat" cmpd="sng" algn="ctr">
                      <a:solidFill>
                        <a:srgbClr val="FFFFFF"/>
                      </a:solidFill>
                      <a:prstDash val="solid"/>
                      <a:round/>
                      <a:headEnd type="none" w="med" len="med"/>
                      <a:tailEnd type="none" w="med" len="med"/>
                    </a:lnL>
                    <a:lnR w="12700">
                      <a:solidFill>
                        <a:srgbClr val="FFFFFF"/>
                      </a:solidFill>
                      <a:prstDash val="soli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85000"/>
                      </a:schemeClr>
                    </a:solidFill>
                  </a:tcPr>
                </a:tc>
                <a:tc>
                  <a:txBody>
                    <a:bodyPr/>
                    <a:lstStyle/>
                    <a:p>
                      <a:pPr marL="91440">
                        <a:lnSpc>
                          <a:spcPct val="100000"/>
                        </a:lnSpc>
                        <a:spcBef>
                          <a:spcPts val="790"/>
                        </a:spcBef>
                      </a:pPr>
                      <a:r>
                        <a:rPr sz="1000" dirty="0">
                          <a:solidFill>
                            <a:srgbClr val="005F70"/>
                          </a:solidFill>
                          <a:latin typeface="Arial"/>
                          <a:cs typeface="Arial"/>
                        </a:rPr>
                        <a:t>Upplevelseprocessen:</a:t>
                      </a:r>
                      <a:r>
                        <a:rPr sz="1000" spc="-55" dirty="0">
                          <a:solidFill>
                            <a:srgbClr val="005F70"/>
                          </a:solidFill>
                          <a:latin typeface="Arial"/>
                          <a:cs typeface="Arial"/>
                        </a:rPr>
                        <a:t> </a:t>
                      </a:r>
                      <a:r>
                        <a:rPr sz="1000" spc="-20" dirty="0">
                          <a:solidFill>
                            <a:srgbClr val="005F70"/>
                          </a:solidFill>
                          <a:latin typeface="Arial"/>
                          <a:cs typeface="Arial"/>
                        </a:rPr>
                        <a:t>Efter</a:t>
                      </a:r>
                      <a:endParaRPr sz="1000" dirty="0">
                        <a:latin typeface="Arial"/>
                        <a:cs typeface="Arial"/>
                      </a:endParaRPr>
                    </a:p>
                  </a:txBody>
                  <a:tcPr marL="0" marR="0" marT="100330" marB="0">
                    <a:lnL w="12700">
                      <a:solidFill>
                        <a:srgbClr val="FFFFFF"/>
                      </a:solidFill>
                      <a:prstDash val="solid"/>
                    </a:lnL>
                    <a:lnR w="12700">
                      <a:solidFill>
                        <a:srgbClr val="FFFFFF"/>
                      </a:solidFill>
                      <a:prstDash val="soli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85000"/>
                      </a:schemeClr>
                    </a:solidFill>
                  </a:tcPr>
                </a:tc>
                <a:tc>
                  <a:txBody>
                    <a:bodyPr/>
                    <a:lstStyle/>
                    <a:p>
                      <a:pPr marL="92075" marR="0" lvl="0" indent="0" defTabSz="914400" eaLnBrk="1" fontAlgn="auto" latinLnBrk="0" hangingPunct="1">
                        <a:lnSpc>
                          <a:spcPct val="100000"/>
                        </a:lnSpc>
                        <a:spcBef>
                          <a:spcPts val="790"/>
                        </a:spcBef>
                        <a:spcAft>
                          <a:spcPts val="0"/>
                        </a:spcAft>
                        <a:buClrTx/>
                        <a:buSzTx/>
                        <a:buFontTx/>
                        <a:buNone/>
                        <a:tabLst/>
                        <a:defRPr/>
                      </a:pPr>
                      <a:r>
                        <a:rPr lang="sv-SE" sz="1000" dirty="0">
                          <a:solidFill>
                            <a:srgbClr val="005F70"/>
                          </a:solidFill>
                          <a:latin typeface="Arial"/>
                          <a:cs typeface="Arial"/>
                        </a:rPr>
                        <a:t>X</a:t>
                      </a:r>
                      <a:endParaRPr lang="sv-SE" sz="1000" dirty="0">
                        <a:latin typeface="Arial"/>
                        <a:cs typeface="Arial"/>
                      </a:endParaRPr>
                    </a:p>
                  </a:txBody>
                  <a:tcPr marL="0" marR="0" marT="100330" marB="0">
                    <a:lnL w="12700">
                      <a:solidFill>
                        <a:srgbClr val="FFFFFF"/>
                      </a:solidFill>
                      <a:prstDash val="solid"/>
                    </a:lnL>
                    <a:lnR w="12700">
                      <a:solidFill>
                        <a:srgbClr val="FFFFFF"/>
                      </a:solidFill>
                      <a:prstDash val="soli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85000"/>
                      </a:schemeClr>
                    </a:solidFill>
                  </a:tcPr>
                </a:tc>
                <a:tc>
                  <a:txBody>
                    <a:bodyPr/>
                    <a:lstStyle/>
                    <a:p>
                      <a:pPr marL="92075">
                        <a:lnSpc>
                          <a:spcPct val="100000"/>
                        </a:lnSpc>
                        <a:spcBef>
                          <a:spcPts val="790"/>
                        </a:spcBef>
                      </a:pPr>
                      <a:endParaRPr sz="1000" dirty="0">
                        <a:latin typeface="Arial"/>
                        <a:cs typeface="Arial"/>
                      </a:endParaRPr>
                    </a:p>
                  </a:txBody>
                  <a:tcPr marL="0" marR="0" marT="100330" marB="0">
                    <a:lnL w="12700">
                      <a:solidFill>
                        <a:srgbClr val="FFFFFF"/>
                      </a:solidFill>
                      <a:prstDash val="solid"/>
                    </a:lnL>
                    <a:lnR w="12700">
                      <a:solidFill>
                        <a:srgbClr val="FFFFFF"/>
                      </a:solidFill>
                      <a:prstDash val="soli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17"/>
                  </a:ext>
                </a:extLst>
              </a:tr>
              <a:tr h="253573">
                <a:tc>
                  <a:txBody>
                    <a:bodyPr/>
                    <a:lstStyle/>
                    <a:p>
                      <a:pPr marL="91440" marR="0" lvl="0" indent="0" defTabSz="914400" eaLnBrk="1" fontAlgn="auto" latinLnBrk="0" hangingPunct="1">
                        <a:lnSpc>
                          <a:spcPct val="100000"/>
                        </a:lnSpc>
                        <a:spcBef>
                          <a:spcPts val="790"/>
                        </a:spcBef>
                        <a:spcAft>
                          <a:spcPts val="0"/>
                        </a:spcAft>
                        <a:buClrTx/>
                        <a:buSzTx/>
                        <a:buFontTx/>
                        <a:buNone/>
                        <a:tabLst/>
                        <a:defRPr/>
                      </a:pPr>
                      <a:r>
                        <a:rPr lang="sv-SE" sz="1000" dirty="0">
                          <a:solidFill>
                            <a:srgbClr val="005F70"/>
                          </a:solidFill>
                          <a:latin typeface="Arial"/>
                          <a:ea typeface="+mn-ea"/>
                          <a:cs typeface="Arial"/>
                        </a:rPr>
                        <a:t>Herr/Dam</a:t>
                      </a:r>
                    </a:p>
                  </a:txBody>
                  <a:tcPr marL="0" marR="0" marT="100330" marB="0">
                    <a:lnL w="12700">
                      <a:solidFill>
                        <a:srgbClr val="FFFFFF"/>
                      </a:solidFill>
                      <a:prstDash val="soli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chemeClr val="bg1">
                        <a:lumMod val="85000"/>
                      </a:schemeClr>
                    </a:solidFill>
                  </a:tcPr>
                </a:tc>
                <a:tc>
                  <a:txBody>
                    <a:bodyPr/>
                    <a:lstStyle/>
                    <a:p>
                      <a:pPr marL="91440">
                        <a:lnSpc>
                          <a:spcPct val="100000"/>
                        </a:lnSpc>
                        <a:spcBef>
                          <a:spcPts val="790"/>
                        </a:spcBef>
                      </a:pPr>
                      <a:r>
                        <a:rPr lang="sv-SE" sz="1000" spc="-10" dirty="0">
                          <a:solidFill>
                            <a:srgbClr val="005F70"/>
                          </a:solidFill>
                          <a:latin typeface="Arial"/>
                          <a:cs typeface="Arial"/>
                        </a:rPr>
                        <a:t>Evenemangsrapport</a:t>
                      </a:r>
                    </a:p>
                  </a:txBody>
                  <a:tcPr marL="0" marR="0" marT="10033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chemeClr val="bg1">
                        <a:lumMod val="85000"/>
                      </a:schemeClr>
                    </a:solidFill>
                  </a:tcPr>
                </a:tc>
                <a:tc>
                  <a:txBody>
                    <a:bodyPr/>
                    <a:lstStyle/>
                    <a:p>
                      <a:pPr marL="91440" marR="0" lvl="0" indent="0" defTabSz="914400" eaLnBrk="1" fontAlgn="auto" latinLnBrk="0" hangingPunct="1">
                        <a:lnSpc>
                          <a:spcPct val="100000"/>
                        </a:lnSpc>
                        <a:spcBef>
                          <a:spcPts val="790"/>
                        </a:spcBef>
                        <a:spcAft>
                          <a:spcPts val="0"/>
                        </a:spcAft>
                        <a:buClrTx/>
                        <a:buSzTx/>
                        <a:buFontTx/>
                        <a:buNone/>
                        <a:tabLst/>
                        <a:defRPr/>
                      </a:pPr>
                      <a:r>
                        <a:rPr lang="sv-SE" sz="1000" dirty="0">
                          <a:solidFill>
                            <a:srgbClr val="005F70"/>
                          </a:solidFill>
                          <a:latin typeface="Arial"/>
                          <a:cs typeface="Arial"/>
                        </a:rPr>
                        <a:t>Upplevelseprocessen:</a:t>
                      </a:r>
                      <a:r>
                        <a:rPr lang="sv-SE" sz="1000" spc="-55" dirty="0">
                          <a:solidFill>
                            <a:srgbClr val="005F70"/>
                          </a:solidFill>
                          <a:latin typeface="Arial"/>
                          <a:cs typeface="Arial"/>
                        </a:rPr>
                        <a:t> </a:t>
                      </a:r>
                      <a:r>
                        <a:rPr lang="sv-SE" sz="1000" spc="-20" dirty="0">
                          <a:solidFill>
                            <a:srgbClr val="005F70"/>
                          </a:solidFill>
                          <a:latin typeface="Arial"/>
                          <a:cs typeface="Arial"/>
                        </a:rPr>
                        <a:t>Efter</a:t>
                      </a:r>
                      <a:endParaRPr lang="sv-SE" sz="1000" dirty="0">
                        <a:latin typeface="Arial"/>
                        <a:cs typeface="Arial"/>
                      </a:endParaRPr>
                    </a:p>
                  </a:txBody>
                  <a:tcPr marL="0" marR="0" marT="10033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chemeClr val="bg1">
                        <a:lumMod val="85000"/>
                      </a:schemeClr>
                    </a:solidFill>
                  </a:tcPr>
                </a:tc>
                <a:tc>
                  <a:txBody>
                    <a:bodyPr/>
                    <a:lstStyle/>
                    <a:p>
                      <a:pPr marL="92075" marR="0" lvl="0" indent="0" defTabSz="914400" eaLnBrk="1" fontAlgn="auto" latinLnBrk="0" hangingPunct="1">
                        <a:lnSpc>
                          <a:spcPct val="100000"/>
                        </a:lnSpc>
                        <a:spcBef>
                          <a:spcPts val="790"/>
                        </a:spcBef>
                        <a:spcAft>
                          <a:spcPts val="0"/>
                        </a:spcAft>
                        <a:buClrTx/>
                        <a:buSzTx/>
                        <a:buFontTx/>
                        <a:buNone/>
                        <a:tabLst/>
                        <a:defRPr/>
                      </a:pPr>
                      <a:r>
                        <a:rPr lang="sv-SE" sz="1000" dirty="0">
                          <a:solidFill>
                            <a:srgbClr val="005F70"/>
                          </a:solidFill>
                          <a:latin typeface="Arial"/>
                          <a:cs typeface="Arial"/>
                        </a:rPr>
                        <a:t>X</a:t>
                      </a:r>
                      <a:endParaRPr lang="sv-SE" sz="1000" dirty="0">
                        <a:latin typeface="Arial"/>
                        <a:cs typeface="Arial"/>
                      </a:endParaRPr>
                    </a:p>
                  </a:txBody>
                  <a:tcPr marL="0" marR="0" marT="10033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chemeClr val="bg1">
                        <a:lumMod val="85000"/>
                      </a:schemeClr>
                    </a:solidFill>
                  </a:tcPr>
                </a:tc>
                <a:tc>
                  <a:txBody>
                    <a:bodyPr/>
                    <a:lstStyle/>
                    <a:p>
                      <a:pPr marL="92075">
                        <a:lnSpc>
                          <a:spcPct val="100000"/>
                        </a:lnSpc>
                        <a:spcBef>
                          <a:spcPts val="790"/>
                        </a:spcBef>
                      </a:pPr>
                      <a:endParaRPr sz="1000" dirty="0">
                        <a:latin typeface="Arial"/>
                        <a:cs typeface="Arial"/>
                      </a:endParaRPr>
                    </a:p>
                  </a:txBody>
                  <a:tcPr marL="0" marR="0" marT="100330" marB="0">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a:solidFill>
                        <a:srgbClr val="FFFFFF"/>
                      </a:solidFill>
                      <a:prstDash val="solid"/>
                    </a:lnB>
                    <a:solidFill>
                      <a:schemeClr val="bg1">
                        <a:lumMod val="85000"/>
                      </a:schemeClr>
                    </a:solidFill>
                  </a:tcPr>
                </a:tc>
                <a:extLst>
                  <a:ext uri="{0D108BD9-81ED-4DB2-BD59-A6C34878D82A}">
                    <a16:rowId xmlns:a16="http://schemas.microsoft.com/office/drawing/2014/main" val="3917080540"/>
                  </a:ext>
                </a:extLst>
              </a:tr>
            </a:tbl>
          </a:graphicData>
        </a:graphic>
      </p:graphicFrame>
      <p:sp>
        <p:nvSpPr>
          <p:cNvPr id="3" name="object 3"/>
          <p:cNvSpPr txBox="1">
            <a:spLocks noGrp="1"/>
          </p:cNvSpPr>
          <p:nvPr>
            <p:ph type="sldNum" sz="quarter" idx="7"/>
          </p:nvPr>
        </p:nvSpPr>
        <p:spPr>
          <a:prstGeom prst="rect">
            <a:avLst/>
          </a:prstGeom>
        </p:spPr>
        <p:txBody>
          <a:bodyPr vert="horz" wrap="square" lIns="0" tIns="0" rIns="0" bIns="0" rtlCol="0">
            <a:spAutoFit/>
          </a:bodyPr>
          <a:lstStyle/>
          <a:p>
            <a:pPr marL="38100" marR="0" lvl="0" indent="0" defTabSz="914400" eaLnBrk="1" fontAlgn="auto" latinLnBrk="0" hangingPunct="1">
              <a:lnSpc>
                <a:spcPts val="1425"/>
              </a:lnSpc>
              <a:spcBef>
                <a:spcPts val="0"/>
              </a:spcBef>
              <a:spcAft>
                <a:spcPts val="0"/>
              </a:spcAft>
              <a:buClrTx/>
              <a:buSzTx/>
              <a:buFontTx/>
              <a:buNone/>
              <a:tabLst/>
              <a:defRPr/>
            </a:pPr>
            <a:r>
              <a:rPr kumimoji="0" sz="1200" b="0" i="0" u="none" strike="noStrike" kern="0" cap="none" spc="-25" normalizeH="0" baseline="0" noProof="0" dirty="0">
                <a:ln>
                  <a:noFill/>
                </a:ln>
                <a:solidFill>
                  <a:prstClr val="white"/>
                </a:solidFill>
                <a:effectLst/>
                <a:uLnTx/>
                <a:uFillTx/>
                <a:latin typeface="Arial"/>
                <a:cs typeface="Arial"/>
              </a:rPr>
              <a:t>80</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extLst>
              <p:ext uri="{D42A27DB-BD31-4B8C-83A1-F6EECF244321}">
                <p14:modId xmlns:p14="http://schemas.microsoft.com/office/powerpoint/2010/main" val="2448789648"/>
              </p:ext>
            </p:extLst>
          </p:nvPr>
        </p:nvGraphicFramePr>
        <p:xfrm>
          <a:off x="456456" y="1430669"/>
          <a:ext cx="9772274" cy="5325323"/>
        </p:xfrm>
        <a:graphic>
          <a:graphicData uri="http://schemas.openxmlformats.org/drawingml/2006/table">
            <a:tbl>
              <a:tblPr firstRow="1" bandRow="1">
                <a:tableStyleId>{2D5ABB26-0587-4C30-8999-92F81FD0307C}</a:tableStyleId>
              </a:tblPr>
              <a:tblGrid>
                <a:gridCol w="3083114">
                  <a:extLst>
                    <a:ext uri="{9D8B030D-6E8A-4147-A177-3AD203B41FA5}">
                      <a16:colId xmlns:a16="http://schemas.microsoft.com/office/drawing/2014/main" val="20000"/>
                    </a:ext>
                  </a:extLst>
                </a:gridCol>
                <a:gridCol w="3480882">
                  <a:extLst>
                    <a:ext uri="{9D8B030D-6E8A-4147-A177-3AD203B41FA5}">
                      <a16:colId xmlns:a16="http://schemas.microsoft.com/office/drawing/2014/main" val="20001"/>
                    </a:ext>
                  </a:extLst>
                </a:gridCol>
                <a:gridCol w="1565067">
                  <a:extLst>
                    <a:ext uri="{9D8B030D-6E8A-4147-A177-3AD203B41FA5}">
                      <a16:colId xmlns:a16="http://schemas.microsoft.com/office/drawing/2014/main" val="20002"/>
                    </a:ext>
                  </a:extLst>
                </a:gridCol>
                <a:gridCol w="1643211">
                  <a:extLst>
                    <a:ext uri="{9D8B030D-6E8A-4147-A177-3AD203B41FA5}">
                      <a16:colId xmlns:a16="http://schemas.microsoft.com/office/drawing/2014/main" val="20003"/>
                    </a:ext>
                  </a:extLst>
                </a:gridCol>
              </a:tblGrid>
              <a:tr h="313287">
                <a:tc>
                  <a:txBody>
                    <a:bodyPr/>
                    <a:lstStyle/>
                    <a:p>
                      <a:pPr marL="91440">
                        <a:lnSpc>
                          <a:spcPct val="100000"/>
                        </a:lnSpc>
                        <a:spcBef>
                          <a:spcPts val="530"/>
                        </a:spcBef>
                      </a:pPr>
                      <a:r>
                        <a:rPr sz="1400" b="1" spc="-10" dirty="0">
                          <a:solidFill>
                            <a:srgbClr val="FFFFFF"/>
                          </a:solidFill>
                          <a:latin typeface="Arial"/>
                          <a:cs typeface="Arial"/>
                        </a:rPr>
                        <a:t>Aktivitet</a:t>
                      </a:r>
                      <a:endParaRPr sz="1400">
                        <a:latin typeface="Arial"/>
                        <a:cs typeface="Arial"/>
                      </a:endParaRPr>
                    </a:p>
                  </a:txBody>
                  <a:tcPr marL="0" marR="0" marT="6731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5F70"/>
                    </a:solidFill>
                  </a:tcPr>
                </a:tc>
                <a:tc>
                  <a:txBody>
                    <a:bodyPr/>
                    <a:lstStyle/>
                    <a:p>
                      <a:pPr marL="92075">
                        <a:lnSpc>
                          <a:spcPct val="100000"/>
                        </a:lnSpc>
                        <a:spcBef>
                          <a:spcPts val="530"/>
                        </a:spcBef>
                      </a:pPr>
                      <a:r>
                        <a:rPr sz="1400" b="1" spc="-10" dirty="0">
                          <a:solidFill>
                            <a:srgbClr val="FFFFFF"/>
                          </a:solidFill>
                          <a:latin typeface="Arial"/>
                          <a:cs typeface="Arial"/>
                        </a:rPr>
                        <a:t>Fokusområde/Fas</a:t>
                      </a:r>
                      <a:endParaRPr sz="1400" dirty="0">
                        <a:latin typeface="Arial"/>
                        <a:cs typeface="Arial"/>
                      </a:endParaRPr>
                    </a:p>
                  </a:txBody>
                  <a:tcPr marL="0" marR="0" marT="6731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5F70"/>
                    </a:solidFill>
                  </a:tcPr>
                </a:tc>
                <a:tc>
                  <a:txBody>
                    <a:bodyPr/>
                    <a:lstStyle/>
                    <a:p>
                      <a:pPr marL="92075">
                        <a:lnSpc>
                          <a:spcPct val="100000"/>
                        </a:lnSpc>
                        <a:spcBef>
                          <a:spcPts val="530"/>
                        </a:spcBef>
                      </a:pPr>
                      <a:r>
                        <a:rPr sz="1400" b="1" dirty="0">
                          <a:solidFill>
                            <a:srgbClr val="FFFFFF"/>
                          </a:solidFill>
                          <a:latin typeface="Arial"/>
                          <a:cs typeface="Arial"/>
                        </a:rPr>
                        <a:t>Nivå</a:t>
                      </a:r>
                      <a:r>
                        <a:rPr sz="1400" b="1" spc="-35" dirty="0">
                          <a:solidFill>
                            <a:srgbClr val="FFFFFF"/>
                          </a:solidFill>
                          <a:latin typeface="Arial"/>
                          <a:cs typeface="Arial"/>
                        </a:rPr>
                        <a:t> </a:t>
                      </a:r>
                      <a:r>
                        <a:rPr sz="1400" b="1" spc="-50" dirty="0">
                          <a:solidFill>
                            <a:srgbClr val="FFFFFF"/>
                          </a:solidFill>
                          <a:latin typeface="Arial"/>
                          <a:cs typeface="Arial"/>
                        </a:rPr>
                        <a:t>1</a:t>
                      </a:r>
                      <a:endParaRPr sz="1400">
                        <a:latin typeface="Arial"/>
                        <a:cs typeface="Arial"/>
                      </a:endParaRPr>
                    </a:p>
                  </a:txBody>
                  <a:tcPr marL="0" marR="0" marT="6731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5F70"/>
                    </a:solidFill>
                  </a:tcPr>
                </a:tc>
                <a:tc>
                  <a:txBody>
                    <a:bodyPr/>
                    <a:lstStyle/>
                    <a:p>
                      <a:pPr marL="92075">
                        <a:lnSpc>
                          <a:spcPct val="100000"/>
                        </a:lnSpc>
                        <a:spcBef>
                          <a:spcPts val="530"/>
                        </a:spcBef>
                      </a:pPr>
                      <a:r>
                        <a:rPr sz="1400" b="1" dirty="0">
                          <a:solidFill>
                            <a:srgbClr val="FFFFFF"/>
                          </a:solidFill>
                          <a:latin typeface="Arial"/>
                          <a:cs typeface="Arial"/>
                        </a:rPr>
                        <a:t>Nivå</a:t>
                      </a:r>
                      <a:r>
                        <a:rPr sz="1400" b="1" spc="-35" dirty="0">
                          <a:solidFill>
                            <a:srgbClr val="FFFFFF"/>
                          </a:solidFill>
                          <a:latin typeface="Arial"/>
                          <a:cs typeface="Arial"/>
                        </a:rPr>
                        <a:t> </a:t>
                      </a:r>
                      <a:r>
                        <a:rPr sz="1400" b="1" spc="-50" dirty="0">
                          <a:solidFill>
                            <a:srgbClr val="FFFFFF"/>
                          </a:solidFill>
                          <a:latin typeface="Arial"/>
                          <a:cs typeface="Arial"/>
                        </a:rPr>
                        <a:t>2</a:t>
                      </a:r>
                      <a:endParaRPr sz="1400">
                        <a:latin typeface="Arial"/>
                        <a:cs typeface="Arial"/>
                      </a:endParaRPr>
                    </a:p>
                  </a:txBody>
                  <a:tcPr marL="0" marR="0" marT="6731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5F70"/>
                    </a:solidFill>
                  </a:tcPr>
                </a:tc>
                <a:extLst>
                  <a:ext uri="{0D108BD9-81ED-4DB2-BD59-A6C34878D82A}">
                    <a16:rowId xmlns:a16="http://schemas.microsoft.com/office/drawing/2014/main" val="10000"/>
                  </a:ext>
                </a:extLst>
              </a:tr>
              <a:tr h="360502">
                <a:tc>
                  <a:txBody>
                    <a:bodyPr/>
                    <a:lstStyle/>
                    <a:p>
                      <a:pPr marL="91440">
                        <a:lnSpc>
                          <a:spcPct val="100000"/>
                        </a:lnSpc>
                        <a:spcBef>
                          <a:spcPts val="935"/>
                        </a:spcBef>
                      </a:pPr>
                      <a:r>
                        <a:rPr sz="1100" dirty="0">
                          <a:solidFill>
                            <a:srgbClr val="005F70"/>
                          </a:solidFill>
                          <a:latin typeface="Arial"/>
                          <a:cs typeface="Arial"/>
                        </a:rPr>
                        <a:t>Nyttja</a:t>
                      </a:r>
                      <a:r>
                        <a:rPr sz="1100" spc="-25" dirty="0">
                          <a:solidFill>
                            <a:srgbClr val="005F70"/>
                          </a:solidFill>
                          <a:latin typeface="Arial"/>
                          <a:cs typeface="Arial"/>
                        </a:rPr>
                        <a:t> </a:t>
                      </a:r>
                      <a:r>
                        <a:rPr sz="1100" dirty="0">
                          <a:solidFill>
                            <a:srgbClr val="005F70"/>
                          </a:solidFill>
                          <a:latin typeface="Arial"/>
                          <a:cs typeface="Arial"/>
                        </a:rPr>
                        <a:t>statistik</a:t>
                      </a:r>
                      <a:r>
                        <a:rPr sz="1100" spc="-30" dirty="0">
                          <a:solidFill>
                            <a:srgbClr val="005F70"/>
                          </a:solidFill>
                          <a:latin typeface="Arial"/>
                          <a:cs typeface="Arial"/>
                        </a:rPr>
                        <a:t> </a:t>
                      </a:r>
                      <a:r>
                        <a:rPr sz="1100" dirty="0">
                          <a:solidFill>
                            <a:srgbClr val="005F70"/>
                          </a:solidFill>
                          <a:latin typeface="Arial"/>
                          <a:cs typeface="Arial"/>
                        </a:rPr>
                        <a:t>för</a:t>
                      </a:r>
                      <a:r>
                        <a:rPr sz="1100" spc="-45" dirty="0">
                          <a:solidFill>
                            <a:srgbClr val="005F70"/>
                          </a:solidFill>
                          <a:latin typeface="Arial"/>
                          <a:cs typeface="Arial"/>
                        </a:rPr>
                        <a:t> </a:t>
                      </a:r>
                      <a:r>
                        <a:rPr sz="1100" dirty="0">
                          <a:solidFill>
                            <a:srgbClr val="005F70"/>
                          </a:solidFill>
                          <a:latin typeface="Arial"/>
                          <a:cs typeface="Arial"/>
                        </a:rPr>
                        <a:t>att</a:t>
                      </a:r>
                      <a:r>
                        <a:rPr sz="1100" spc="-30" dirty="0">
                          <a:solidFill>
                            <a:srgbClr val="005F70"/>
                          </a:solidFill>
                          <a:latin typeface="Arial"/>
                          <a:cs typeface="Arial"/>
                        </a:rPr>
                        <a:t> </a:t>
                      </a:r>
                      <a:r>
                        <a:rPr sz="1100" dirty="0">
                          <a:solidFill>
                            <a:srgbClr val="005F70"/>
                          </a:solidFill>
                          <a:latin typeface="Arial"/>
                          <a:cs typeface="Arial"/>
                        </a:rPr>
                        <a:t>driva </a:t>
                      </a:r>
                      <a:r>
                        <a:rPr sz="1100" spc="-10" dirty="0">
                          <a:solidFill>
                            <a:srgbClr val="005F70"/>
                          </a:solidFill>
                          <a:latin typeface="Arial"/>
                          <a:cs typeface="Arial"/>
                        </a:rPr>
                        <a:t>intresse</a:t>
                      </a:r>
                      <a:endParaRPr sz="1100" dirty="0">
                        <a:latin typeface="Arial"/>
                        <a:cs typeface="Arial"/>
                      </a:endParaRPr>
                    </a:p>
                  </a:txBody>
                  <a:tcPr marL="0" marR="0" marT="11874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chemeClr val="bg1">
                        <a:lumMod val="95000"/>
                      </a:schemeClr>
                    </a:solidFill>
                  </a:tcPr>
                </a:tc>
                <a:tc>
                  <a:txBody>
                    <a:bodyPr/>
                    <a:lstStyle/>
                    <a:p>
                      <a:pPr marL="92075">
                        <a:lnSpc>
                          <a:spcPct val="100000"/>
                        </a:lnSpc>
                        <a:spcBef>
                          <a:spcPts val="935"/>
                        </a:spcBef>
                      </a:pPr>
                      <a:r>
                        <a:rPr sz="1100" spc="-10" dirty="0">
                          <a:solidFill>
                            <a:srgbClr val="005F70"/>
                          </a:solidFill>
                          <a:latin typeface="Arial"/>
                          <a:cs typeface="Arial"/>
                        </a:rPr>
                        <a:t>Upplevelseprocessen:</a:t>
                      </a:r>
                      <a:r>
                        <a:rPr sz="1100" spc="50" dirty="0">
                          <a:solidFill>
                            <a:srgbClr val="005F70"/>
                          </a:solidFill>
                          <a:latin typeface="Arial"/>
                          <a:cs typeface="Arial"/>
                        </a:rPr>
                        <a:t> </a:t>
                      </a:r>
                      <a:r>
                        <a:rPr sz="1100" dirty="0">
                          <a:solidFill>
                            <a:srgbClr val="005F70"/>
                          </a:solidFill>
                          <a:latin typeface="Arial"/>
                          <a:cs typeface="Arial"/>
                        </a:rPr>
                        <a:t>Före:</a:t>
                      </a:r>
                      <a:r>
                        <a:rPr sz="1100" spc="25" dirty="0">
                          <a:solidFill>
                            <a:srgbClr val="005F70"/>
                          </a:solidFill>
                          <a:latin typeface="Arial"/>
                          <a:cs typeface="Arial"/>
                        </a:rPr>
                        <a:t> </a:t>
                      </a:r>
                      <a:r>
                        <a:rPr sz="1100" spc="-10" dirty="0">
                          <a:solidFill>
                            <a:srgbClr val="005F70"/>
                          </a:solidFill>
                          <a:latin typeface="Arial"/>
                          <a:cs typeface="Arial"/>
                        </a:rPr>
                        <a:t>Intresse</a:t>
                      </a:r>
                      <a:endParaRPr sz="1100">
                        <a:latin typeface="Arial"/>
                        <a:cs typeface="Arial"/>
                      </a:endParaRPr>
                    </a:p>
                  </a:txBody>
                  <a:tcPr marL="0" marR="0" marT="11874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chemeClr val="bg1">
                        <a:lumMod val="95000"/>
                      </a:schemeClr>
                    </a:solidFill>
                  </a:tcPr>
                </a:tc>
                <a:tc>
                  <a:txBody>
                    <a:bodyPr/>
                    <a:lstStyle/>
                    <a:p>
                      <a:pPr>
                        <a:lnSpc>
                          <a:spcPct val="100000"/>
                        </a:lnSpc>
                      </a:pPr>
                      <a:endParaRPr sz="11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chemeClr val="bg1">
                        <a:lumMod val="95000"/>
                      </a:schemeClr>
                    </a:solidFill>
                  </a:tcPr>
                </a:tc>
                <a:tc>
                  <a:txBody>
                    <a:bodyPr/>
                    <a:lstStyle/>
                    <a:p>
                      <a:pPr marL="92075">
                        <a:lnSpc>
                          <a:spcPct val="100000"/>
                        </a:lnSpc>
                        <a:spcBef>
                          <a:spcPts val="935"/>
                        </a:spcBef>
                      </a:pPr>
                      <a:r>
                        <a:rPr sz="1100" dirty="0">
                          <a:solidFill>
                            <a:srgbClr val="005F70"/>
                          </a:solidFill>
                          <a:latin typeface="Arial"/>
                          <a:cs typeface="Arial"/>
                        </a:rPr>
                        <a:t>X</a:t>
                      </a:r>
                      <a:endParaRPr sz="1100">
                        <a:latin typeface="Arial"/>
                        <a:cs typeface="Arial"/>
                      </a:endParaRPr>
                    </a:p>
                  </a:txBody>
                  <a:tcPr marL="0" marR="0" marT="11874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chemeClr val="bg1">
                        <a:lumMod val="95000"/>
                      </a:schemeClr>
                    </a:solidFill>
                  </a:tcPr>
                </a:tc>
                <a:extLst>
                  <a:ext uri="{0D108BD9-81ED-4DB2-BD59-A6C34878D82A}">
                    <a16:rowId xmlns:a16="http://schemas.microsoft.com/office/drawing/2014/main" val="10001"/>
                  </a:ext>
                </a:extLst>
              </a:tr>
              <a:tr h="313287">
                <a:tc>
                  <a:txBody>
                    <a:bodyPr/>
                    <a:lstStyle/>
                    <a:p>
                      <a:pPr marL="91440">
                        <a:lnSpc>
                          <a:spcPct val="100000"/>
                        </a:lnSpc>
                        <a:spcBef>
                          <a:spcPts val="720"/>
                        </a:spcBef>
                      </a:pPr>
                      <a:r>
                        <a:rPr sz="1100" dirty="0">
                          <a:solidFill>
                            <a:srgbClr val="005F70"/>
                          </a:solidFill>
                          <a:latin typeface="Arial"/>
                          <a:cs typeface="Arial"/>
                        </a:rPr>
                        <a:t>Profilera</a:t>
                      </a:r>
                      <a:r>
                        <a:rPr sz="1100" spc="-45" dirty="0">
                          <a:solidFill>
                            <a:srgbClr val="005F70"/>
                          </a:solidFill>
                          <a:latin typeface="Arial"/>
                          <a:cs typeface="Arial"/>
                        </a:rPr>
                        <a:t> </a:t>
                      </a:r>
                      <a:r>
                        <a:rPr sz="1100" spc="-10" dirty="0">
                          <a:solidFill>
                            <a:srgbClr val="005F70"/>
                          </a:solidFill>
                          <a:latin typeface="Arial"/>
                          <a:cs typeface="Arial"/>
                        </a:rPr>
                        <a:t>spelare</a:t>
                      </a:r>
                      <a:endParaRPr sz="1100">
                        <a:latin typeface="Arial"/>
                        <a:cs typeface="Arial"/>
                      </a:endParaRPr>
                    </a:p>
                  </a:txBody>
                  <a:tcPr marL="0" marR="0" marT="914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95000"/>
                      </a:schemeClr>
                    </a:solidFill>
                  </a:tcPr>
                </a:tc>
                <a:tc>
                  <a:txBody>
                    <a:bodyPr/>
                    <a:lstStyle/>
                    <a:p>
                      <a:pPr marL="92075">
                        <a:lnSpc>
                          <a:spcPct val="100000"/>
                        </a:lnSpc>
                        <a:spcBef>
                          <a:spcPts val="720"/>
                        </a:spcBef>
                      </a:pPr>
                      <a:r>
                        <a:rPr sz="1100" spc="-10" dirty="0">
                          <a:solidFill>
                            <a:srgbClr val="005F70"/>
                          </a:solidFill>
                          <a:latin typeface="Arial"/>
                          <a:cs typeface="Arial"/>
                        </a:rPr>
                        <a:t>Upplevelseprocessen:</a:t>
                      </a:r>
                      <a:r>
                        <a:rPr sz="1100" spc="50" dirty="0">
                          <a:solidFill>
                            <a:srgbClr val="005F70"/>
                          </a:solidFill>
                          <a:latin typeface="Arial"/>
                          <a:cs typeface="Arial"/>
                        </a:rPr>
                        <a:t> </a:t>
                      </a:r>
                      <a:r>
                        <a:rPr sz="1100" dirty="0">
                          <a:solidFill>
                            <a:srgbClr val="005F70"/>
                          </a:solidFill>
                          <a:latin typeface="Arial"/>
                          <a:cs typeface="Arial"/>
                        </a:rPr>
                        <a:t>Före:</a:t>
                      </a:r>
                      <a:r>
                        <a:rPr sz="1100" spc="25" dirty="0">
                          <a:solidFill>
                            <a:srgbClr val="005F70"/>
                          </a:solidFill>
                          <a:latin typeface="Arial"/>
                          <a:cs typeface="Arial"/>
                        </a:rPr>
                        <a:t> </a:t>
                      </a:r>
                      <a:r>
                        <a:rPr sz="1100" spc="-10" dirty="0">
                          <a:solidFill>
                            <a:srgbClr val="005F70"/>
                          </a:solidFill>
                          <a:latin typeface="Arial"/>
                          <a:cs typeface="Arial"/>
                        </a:rPr>
                        <a:t>Intresse</a:t>
                      </a:r>
                      <a:endParaRPr sz="1100">
                        <a:latin typeface="Arial"/>
                        <a:cs typeface="Arial"/>
                      </a:endParaRPr>
                    </a:p>
                  </a:txBody>
                  <a:tcPr marL="0" marR="0" marT="914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95000"/>
                      </a:schemeClr>
                    </a:solidFill>
                  </a:tcPr>
                </a:tc>
                <a:tc>
                  <a:txBody>
                    <a:bodyPr/>
                    <a:lstStyle/>
                    <a:p>
                      <a:pPr>
                        <a:lnSpc>
                          <a:spcPct val="100000"/>
                        </a:lnSpc>
                      </a:pPr>
                      <a:endParaRPr sz="11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95000"/>
                      </a:schemeClr>
                    </a:solidFill>
                  </a:tcPr>
                </a:tc>
                <a:tc>
                  <a:txBody>
                    <a:bodyPr/>
                    <a:lstStyle/>
                    <a:p>
                      <a:pPr marL="92075">
                        <a:lnSpc>
                          <a:spcPct val="100000"/>
                        </a:lnSpc>
                        <a:spcBef>
                          <a:spcPts val="720"/>
                        </a:spcBef>
                      </a:pPr>
                      <a:r>
                        <a:rPr sz="1100" dirty="0">
                          <a:solidFill>
                            <a:srgbClr val="005F70"/>
                          </a:solidFill>
                          <a:latin typeface="Arial"/>
                          <a:cs typeface="Arial"/>
                        </a:rPr>
                        <a:t>X</a:t>
                      </a:r>
                      <a:endParaRPr sz="1100">
                        <a:latin typeface="Arial"/>
                        <a:cs typeface="Arial"/>
                      </a:endParaRPr>
                    </a:p>
                  </a:txBody>
                  <a:tcPr marL="0" marR="0" marT="914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95000"/>
                      </a:schemeClr>
                    </a:solidFill>
                  </a:tcPr>
                </a:tc>
                <a:extLst>
                  <a:ext uri="{0D108BD9-81ED-4DB2-BD59-A6C34878D82A}">
                    <a16:rowId xmlns:a16="http://schemas.microsoft.com/office/drawing/2014/main" val="10002"/>
                  </a:ext>
                </a:extLst>
              </a:tr>
              <a:tr h="313287">
                <a:tc>
                  <a:txBody>
                    <a:bodyPr/>
                    <a:lstStyle/>
                    <a:p>
                      <a:pPr marL="91440">
                        <a:lnSpc>
                          <a:spcPct val="100000"/>
                        </a:lnSpc>
                        <a:spcBef>
                          <a:spcPts val="720"/>
                        </a:spcBef>
                      </a:pPr>
                      <a:r>
                        <a:rPr sz="1100" spc="-10" dirty="0">
                          <a:solidFill>
                            <a:srgbClr val="005F70"/>
                          </a:solidFill>
                          <a:latin typeface="Arial"/>
                          <a:cs typeface="Arial"/>
                        </a:rPr>
                        <a:t>Försäsongen</a:t>
                      </a:r>
                      <a:endParaRPr sz="1100" dirty="0">
                        <a:latin typeface="Arial"/>
                        <a:cs typeface="Arial"/>
                      </a:endParaRPr>
                    </a:p>
                  </a:txBody>
                  <a:tcPr marL="0" marR="0" marT="914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95000"/>
                      </a:schemeClr>
                    </a:solidFill>
                  </a:tcPr>
                </a:tc>
                <a:tc>
                  <a:txBody>
                    <a:bodyPr/>
                    <a:lstStyle/>
                    <a:p>
                      <a:pPr marL="92075">
                        <a:lnSpc>
                          <a:spcPct val="100000"/>
                        </a:lnSpc>
                        <a:spcBef>
                          <a:spcPts val="720"/>
                        </a:spcBef>
                      </a:pPr>
                      <a:r>
                        <a:rPr sz="1100" spc="-10" dirty="0">
                          <a:solidFill>
                            <a:srgbClr val="005F70"/>
                          </a:solidFill>
                          <a:latin typeface="Arial"/>
                          <a:cs typeface="Arial"/>
                        </a:rPr>
                        <a:t>Upplevelseprocessen:</a:t>
                      </a:r>
                      <a:r>
                        <a:rPr sz="1100" spc="50" dirty="0">
                          <a:solidFill>
                            <a:srgbClr val="005F70"/>
                          </a:solidFill>
                          <a:latin typeface="Arial"/>
                          <a:cs typeface="Arial"/>
                        </a:rPr>
                        <a:t> </a:t>
                      </a:r>
                      <a:r>
                        <a:rPr sz="1100" dirty="0">
                          <a:solidFill>
                            <a:srgbClr val="005F70"/>
                          </a:solidFill>
                          <a:latin typeface="Arial"/>
                          <a:cs typeface="Arial"/>
                        </a:rPr>
                        <a:t>Före:</a:t>
                      </a:r>
                      <a:r>
                        <a:rPr sz="1100" spc="30" dirty="0">
                          <a:solidFill>
                            <a:srgbClr val="005F70"/>
                          </a:solidFill>
                          <a:latin typeface="Arial"/>
                          <a:cs typeface="Arial"/>
                        </a:rPr>
                        <a:t> </a:t>
                      </a:r>
                      <a:r>
                        <a:rPr sz="1100" spc="-10" dirty="0">
                          <a:solidFill>
                            <a:srgbClr val="005F70"/>
                          </a:solidFill>
                          <a:latin typeface="Arial"/>
                          <a:cs typeface="Arial"/>
                        </a:rPr>
                        <a:t>Intresse</a:t>
                      </a:r>
                      <a:endParaRPr sz="1100">
                        <a:latin typeface="Arial"/>
                        <a:cs typeface="Arial"/>
                      </a:endParaRPr>
                    </a:p>
                  </a:txBody>
                  <a:tcPr marL="0" marR="0" marT="914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95000"/>
                      </a:schemeClr>
                    </a:solidFill>
                  </a:tcPr>
                </a:tc>
                <a:tc>
                  <a:txBody>
                    <a:bodyPr/>
                    <a:lstStyle/>
                    <a:p>
                      <a:pPr>
                        <a:lnSpc>
                          <a:spcPct val="100000"/>
                        </a:lnSpc>
                      </a:pPr>
                      <a:endParaRPr sz="11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95000"/>
                      </a:schemeClr>
                    </a:solidFill>
                  </a:tcPr>
                </a:tc>
                <a:tc>
                  <a:txBody>
                    <a:bodyPr/>
                    <a:lstStyle/>
                    <a:p>
                      <a:pPr marL="92075">
                        <a:lnSpc>
                          <a:spcPct val="100000"/>
                        </a:lnSpc>
                        <a:spcBef>
                          <a:spcPts val="720"/>
                        </a:spcBef>
                      </a:pPr>
                      <a:r>
                        <a:rPr sz="1100" dirty="0">
                          <a:solidFill>
                            <a:srgbClr val="005F70"/>
                          </a:solidFill>
                          <a:latin typeface="Arial"/>
                          <a:cs typeface="Arial"/>
                        </a:rPr>
                        <a:t>X</a:t>
                      </a:r>
                      <a:endParaRPr sz="1100">
                        <a:latin typeface="Arial"/>
                        <a:cs typeface="Arial"/>
                      </a:endParaRPr>
                    </a:p>
                  </a:txBody>
                  <a:tcPr marL="0" marR="0" marT="914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95000"/>
                      </a:schemeClr>
                    </a:solidFill>
                  </a:tcPr>
                </a:tc>
                <a:extLst>
                  <a:ext uri="{0D108BD9-81ED-4DB2-BD59-A6C34878D82A}">
                    <a16:rowId xmlns:a16="http://schemas.microsoft.com/office/drawing/2014/main" val="10003"/>
                  </a:ext>
                </a:extLst>
              </a:tr>
              <a:tr h="313287">
                <a:tc>
                  <a:txBody>
                    <a:bodyPr/>
                    <a:lstStyle/>
                    <a:p>
                      <a:pPr marL="91440">
                        <a:lnSpc>
                          <a:spcPct val="100000"/>
                        </a:lnSpc>
                        <a:spcBef>
                          <a:spcPts val="720"/>
                        </a:spcBef>
                      </a:pPr>
                      <a:r>
                        <a:rPr sz="1100" spc="-10" dirty="0">
                          <a:solidFill>
                            <a:srgbClr val="005F70"/>
                          </a:solidFill>
                          <a:latin typeface="Arial"/>
                          <a:cs typeface="Arial"/>
                        </a:rPr>
                        <a:t>Speedshooting</a:t>
                      </a:r>
                      <a:endParaRPr sz="1100" dirty="0">
                        <a:latin typeface="Arial"/>
                        <a:cs typeface="Arial"/>
                      </a:endParaRPr>
                    </a:p>
                  </a:txBody>
                  <a:tcPr marL="0" marR="0" marT="914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95000"/>
                      </a:schemeClr>
                    </a:solidFill>
                  </a:tcPr>
                </a:tc>
                <a:tc>
                  <a:txBody>
                    <a:bodyPr/>
                    <a:lstStyle/>
                    <a:p>
                      <a:pPr marL="92075">
                        <a:lnSpc>
                          <a:spcPct val="100000"/>
                        </a:lnSpc>
                        <a:spcBef>
                          <a:spcPts val="720"/>
                        </a:spcBef>
                      </a:pPr>
                      <a:r>
                        <a:rPr sz="1100" spc="-10" dirty="0">
                          <a:solidFill>
                            <a:srgbClr val="005F70"/>
                          </a:solidFill>
                          <a:latin typeface="Arial"/>
                          <a:cs typeface="Arial"/>
                        </a:rPr>
                        <a:t>Upplevelseprocessen:</a:t>
                      </a:r>
                      <a:r>
                        <a:rPr sz="1100" spc="50" dirty="0">
                          <a:solidFill>
                            <a:srgbClr val="005F70"/>
                          </a:solidFill>
                          <a:latin typeface="Arial"/>
                          <a:cs typeface="Arial"/>
                        </a:rPr>
                        <a:t> </a:t>
                      </a:r>
                      <a:r>
                        <a:rPr sz="1100" dirty="0">
                          <a:solidFill>
                            <a:srgbClr val="005F70"/>
                          </a:solidFill>
                          <a:latin typeface="Arial"/>
                          <a:cs typeface="Arial"/>
                        </a:rPr>
                        <a:t>Före:</a:t>
                      </a:r>
                      <a:r>
                        <a:rPr sz="1100" spc="30" dirty="0">
                          <a:solidFill>
                            <a:srgbClr val="005F70"/>
                          </a:solidFill>
                          <a:latin typeface="Arial"/>
                          <a:cs typeface="Arial"/>
                        </a:rPr>
                        <a:t> </a:t>
                      </a:r>
                      <a:r>
                        <a:rPr sz="1100" spc="-10" dirty="0">
                          <a:solidFill>
                            <a:srgbClr val="005F70"/>
                          </a:solidFill>
                          <a:latin typeface="Arial"/>
                          <a:cs typeface="Arial"/>
                        </a:rPr>
                        <a:t>Intresse</a:t>
                      </a:r>
                      <a:endParaRPr sz="1100" dirty="0">
                        <a:latin typeface="Arial"/>
                        <a:cs typeface="Arial"/>
                      </a:endParaRPr>
                    </a:p>
                  </a:txBody>
                  <a:tcPr marL="0" marR="0" marT="914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95000"/>
                      </a:schemeClr>
                    </a:solidFill>
                  </a:tcPr>
                </a:tc>
                <a:tc>
                  <a:txBody>
                    <a:bodyPr/>
                    <a:lstStyle/>
                    <a:p>
                      <a:pPr>
                        <a:lnSpc>
                          <a:spcPct val="100000"/>
                        </a:lnSpc>
                      </a:pPr>
                      <a:endParaRPr sz="1100" dirty="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95000"/>
                      </a:schemeClr>
                    </a:solidFill>
                  </a:tcPr>
                </a:tc>
                <a:tc>
                  <a:txBody>
                    <a:bodyPr/>
                    <a:lstStyle/>
                    <a:p>
                      <a:pPr marL="92075">
                        <a:lnSpc>
                          <a:spcPct val="100000"/>
                        </a:lnSpc>
                        <a:spcBef>
                          <a:spcPts val="720"/>
                        </a:spcBef>
                      </a:pPr>
                      <a:r>
                        <a:rPr sz="1100" dirty="0">
                          <a:solidFill>
                            <a:srgbClr val="005F70"/>
                          </a:solidFill>
                          <a:latin typeface="Arial"/>
                          <a:cs typeface="Arial"/>
                        </a:rPr>
                        <a:t>X</a:t>
                      </a:r>
                      <a:endParaRPr sz="1100" dirty="0">
                        <a:latin typeface="Arial"/>
                        <a:cs typeface="Arial"/>
                      </a:endParaRPr>
                    </a:p>
                  </a:txBody>
                  <a:tcPr marL="0" marR="0" marT="914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95000"/>
                      </a:schemeClr>
                    </a:solidFill>
                  </a:tcPr>
                </a:tc>
                <a:extLst>
                  <a:ext uri="{0D108BD9-81ED-4DB2-BD59-A6C34878D82A}">
                    <a16:rowId xmlns:a16="http://schemas.microsoft.com/office/drawing/2014/main" val="10004"/>
                  </a:ext>
                </a:extLst>
              </a:tr>
              <a:tr h="313287">
                <a:tc>
                  <a:txBody>
                    <a:bodyPr/>
                    <a:lstStyle/>
                    <a:p>
                      <a:pPr marL="91440">
                        <a:lnSpc>
                          <a:spcPct val="100000"/>
                        </a:lnSpc>
                        <a:spcBef>
                          <a:spcPts val="720"/>
                        </a:spcBef>
                      </a:pPr>
                      <a:r>
                        <a:rPr lang="sv-SE" sz="1100" spc="-10" dirty="0">
                          <a:solidFill>
                            <a:srgbClr val="005F70"/>
                          </a:solidFill>
                          <a:latin typeface="Arial"/>
                          <a:ea typeface="+mn-ea"/>
                          <a:cs typeface="Arial"/>
                        </a:rPr>
                        <a:t>GPS</a:t>
                      </a:r>
                      <a:endParaRPr sz="1100" spc="-10" dirty="0">
                        <a:solidFill>
                          <a:srgbClr val="005F70"/>
                        </a:solidFill>
                        <a:latin typeface="Arial"/>
                        <a:ea typeface="+mn-ea"/>
                        <a:cs typeface="Arial"/>
                      </a:endParaRPr>
                    </a:p>
                  </a:txBody>
                  <a:tcPr marL="0" marR="0" marT="91440" marB="0">
                    <a:lnL w="12700">
                      <a:solidFill>
                        <a:srgbClr val="FFFFFF"/>
                      </a:solidFill>
                      <a:prstDash val="solid"/>
                    </a:lnL>
                    <a:lnR w="12700" cap="flat" cmpd="sng" algn="ctr">
                      <a:solidFill>
                        <a:srgbClr val="FFFFFF"/>
                      </a:solidFill>
                      <a:prstDash val="solid"/>
                      <a:round/>
                      <a:headEnd type="none" w="med" len="med"/>
                      <a:tailEnd type="none" w="med" len="me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marL="92075" marR="0" lvl="0" indent="0" defTabSz="914400" eaLnBrk="1" fontAlgn="auto" latinLnBrk="0" hangingPunct="1">
                        <a:lnSpc>
                          <a:spcPct val="100000"/>
                        </a:lnSpc>
                        <a:spcBef>
                          <a:spcPts val="720"/>
                        </a:spcBef>
                        <a:spcAft>
                          <a:spcPts val="0"/>
                        </a:spcAft>
                        <a:buClrTx/>
                        <a:buSzTx/>
                        <a:buFontTx/>
                        <a:buNone/>
                        <a:tabLst/>
                        <a:defRPr/>
                      </a:pPr>
                      <a:r>
                        <a:rPr lang="sv-SE" sz="1100" spc="-10" dirty="0">
                          <a:solidFill>
                            <a:srgbClr val="005F70"/>
                          </a:solidFill>
                          <a:latin typeface="Arial"/>
                          <a:cs typeface="Arial"/>
                        </a:rPr>
                        <a:t>Upplevelseprocessen:</a:t>
                      </a:r>
                      <a:r>
                        <a:rPr lang="sv-SE" sz="1100" spc="50" dirty="0">
                          <a:solidFill>
                            <a:srgbClr val="005F70"/>
                          </a:solidFill>
                          <a:latin typeface="Arial"/>
                          <a:cs typeface="Arial"/>
                        </a:rPr>
                        <a:t> </a:t>
                      </a:r>
                      <a:r>
                        <a:rPr lang="sv-SE" sz="1100" dirty="0">
                          <a:solidFill>
                            <a:srgbClr val="005F70"/>
                          </a:solidFill>
                          <a:latin typeface="Arial"/>
                          <a:cs typeface="Arial"/>
                        </a:rPr>
                        <a:t>Före:</a:t>
                      </a:r>
                      <a:r>
                        <a:rPr lang="sv-SE" sz="1100" spc="30" dirty="0">
                          <a:solidFill>
                            <a:srgbClr val="005F70"/>
                          </a:solidFill>
                          <a:latin typeface="Arial"/>
                          <a:cs typeface="Arial"/>
                        </a:rPr>
                        <a:t> </a:t>
                      </a:r>
                      <a:r>
                        <a:rPr lang="sv-SE" sz="1100" spc="-10" dirty="0">
                          <a:solidFill>
                            <a:srgbClr val="005F70"/>
                          </a:solidFill>
                          <a:latin typeface="Arial"/>
                          <a:cs typeface="Arial"/>
                        </a:rPr>
                        <a:t>Intresse</a:t>
                      </a:r>
                      <a:endParaRPr lang="sv-SE" sz="1100" dirty="0">
                        <a:latin typeface="Arial"/>
                        <a:cs typeface="Arial"/>
                      </a:endParaRPr>
                    </a:p>
                  </a:txBody>
                  <a:tcPr marL="0" marR="0" marT="9144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a:lnSpc>
                          <a:spcPct val="100000"/>
                        </a:lnSpc>
                      </a:pPr>
                      <a:endParaRPr sz="1100" dirty="0">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marL="92075">
                        <a:lnSpc>
                          <a:spcPct val="100000"/>
                        </a:lnSpc>
                        <a:spcBef>
                          <a:spcPts val="720"/>
                        </a:spcBef>
                      </a:pPr>
                      <a:r>
                        <a:rPr lang="sv-SE" sz="1100" dirty="0">
                          <a:solidFill>
                            <a:srgbClr val="005F70"/>
                          </a:solidFill>
                          <a:latin typeface="Arial"/>
                          <a:cs typeface="Arial"/>
                        </a:rPr>
                        <a:t>X</a:t>
                      </a:r>
                      <a:endParaRPr sz="1100" dirty="0">
                        <a:latin typeface="Arial"/>
                        <a:cs typeface="Arial"/>
                      </a:endParaRPr>
                    </a:p>
                  </a:txBody>
                  <a:tcPr marL="0" marR="0" marT="91440" marB="0">
                    <a:lnL w="12700" cap="flat" cmpd="sng" algn="ctr">
                      <a:solidFill>
                        <a:srgbClr val="FFFFFF"/>
                      </a:solidFill>
                      <a:prstDash val="solid"/>
                      <a:round/>
                      <a:headEnd type="none" w="med" len="med"/>
                      <a:tailEnd type="none" w="med" len="med"/>
                    </a:lnL>
                    <a:lnR w="12700">
                      <a:solidFill>
                        <a:srgbClr val="FFFFFF"/>
                      </a:solidFill>
                      <a:prstDash val="soli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441850557"/>
                  </a:ext>
                </a:extLst>
              </a:tr>
              <a:tr h="313287">
                <a:tc>
                  <a:txBody>
                    <a:bodyPr/>
                    <a:lstStyle/>
                    <a:p>
                      <a:pPr marL="91440">
                        <a:lnSpc>
                          <a:spcPct val="100000"/>
                        </a:lnSpc>
                        <a:spcBef>
                          <a:spcPts val="720"/>
                        </a:spcBef>
                      </a:pPr>
                      <a:r>
                        <a:rPr sz="1100" dirty="0">
                          <a:solidFill>
                            <a:srgbClr val="005F70"/>
                          </a:solidFill>
                          <a:latin typeface="Arial"/>
                          <a:cs typeface="Arial"/>
                        </a:rPr>
                        <a:t>Erbjudande</a:t>
                      </a:r>
                      <a:r>
                        <a:rPr sz="1100" spc="-45" dirty="0">
                          <a:solidFill>
                            <a:srgbClr val="005F70"/>
                          </a:solidFill>
                          <a:latin typeface="Arial"/>
                          <a:cs typeface="Arial"/>
                        </a:rPr>
                        <a:t> </a:t>
                      </a:r>
                      <a:r>
                        <a:rPr sz="1100" dirty="0">
                          <a:solidFill>
                            <a:srgbClr val="005F70"/>
                          </a:solidFill>
                          <a:latin typeface="Arial"/>
                          <a:cs typeface="Arial"/>
                        </a:rPr>
                        <a:t>med</a:t>
                      </a:r>
                      <a:r>
                        <a:rPr sz="1100" spc="-40" dirty="0">
                          <a:solidFill>
                            <a:srgbClr val="005F70"/>
                          </a:solidFill>
                          <a:latin typeface="Arial"/>
                          <a:cs typeface="Arial"/>
                        </a:rPr>
                        <a:t> </a:t>
                      </a:r>
                      <a:r>
                        <a:rPr sz="1100" spc="-10" dirty="0">
                          <a:solidFill>
                            <a:srgbClr val="005F70"/>
                          </a:solidFill>
                          <a:latin typeface="Arial"/>
                          <a:cs typeface="Arial"/>
                        </a:rPr>
                        <a:t>sponsorerna</a:t>
                      </a:r>
                      <a:endParaRPr sz="1100" dirty="0">
                        <a:latin typeface="Arial"/>
                        <a:cs typeface="Arial"/>
                      </a:endParaRPr>
                    </a:p>
                  </a:txBody>
                  <a:tcPr marL="0" marR="0" marT="914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95000"/>
                      </a:schemeClr>
                    </a:solidFill>
                  </a:tcPr>
                </a:tc>
                <a:tc>
                  <a:txBody>
                    <a:bodyPr/>
                    <a:lstStyle/>
                    <a:p>
                      <a:pPr marL="92075">
                        <a:lnSpc>
                          <a:spcPct val="100000"/>
                        </a:lnSpc>
                        <a:spcBef>
                          <a:spcPts val="720"/>
                        </a:spcBef>
                      </a:pPr>
                      <a:r>
                        <a:rPr sz="1100" spc="-10" dirty="0">
                          <a:solidFill>
                            <a:srgbClr val="005F70"/>
                          </a:solidFill>
                          <a:latin typeface="Arial"/>
                          <a:cs typeface="Arial"/>
                        </a:rPr>
                        <a:t>Upplevelseprocessen:</a:t>
                      </a:r>
                      <a:r>
                        <a:rPr sz="1100" spc="25" dirty="0">
                          <a:solidFill>
                            <a:srgbClr val="005F70"/>
                          </a:solidFill>
                          <a:latin typeface="Arial"/>
                          <a:cs typeface="Arial"/>
                        </a:rPr>
                        <a:t> </a:t>
                      </a:r>
                      <a:r>
                        <a:rPr sz="1100" dirty="0">
                          <a:solidFill>
                            <a:srgbClr val="005F70"/>
                          </a:solidFill>
                          <a:latin typeface="Arial"/>
                          <a:cs typeface="Arial"/>
                        </a:rPr>
                        <a:t>Före:</a:t>
                      </a:r>
                      <a:r>
                        <a:rPr sz="1100" spc="5" dirty="0">
                          <a:solidFill>
                            <a:srgbClr val="005F70"/>
                          </a:solidFill>
                          <a:latin typeface="Arial"/>
                          <a:cs typeface="Arial"/>
                        </a:rPr>
                        <a:t> </a:t>
                      </a:r>
                      <a:r>
                        <a:rPr sz="1100" dirty="0">
                          <a:solidFill>
                            <a:srgbClr val="005F70"/>
                          </a:solidFill>
                          <a:latin typeface="Arial"/>
                          <a:cs typeface="Arial"/>
                        </a:rPr>
                        <a:t>Köp</a:t>
                      </a:r>
                      <a:r>
                        <a:rPr sz="1100" spc="5" dirty="0">
                          <a:solidFill>
                            <a:srgbClr val="005F70"/>
                          </a:solidFill>
                          <a:latin typeface="Arial"/>
                          <a:cs typeface="Arial"/>
                        </a:rPr>
                        <a:t> </a:t>
                      </a:r>
                      <a:r>
                        <a:rPr sz="1100" dirty="0">
                          <a:solidFill>
                            <a:srgbClr val="005F70"/>
                          </a:solidFill>
                          <a:latin typeface="Arial"/>
                          <a:cs typeface="Arial"/>
                        </a:rPr>
                        <a:t>av</a:t>
                      </a:r>
                      <a:r>
                        <a:rPr sz="1100" spc="10" dirty="0">
                          <a:solidFill>
                            <a:srgbClr val="005F70"/>
                          </a:solidFill>
                          <a:latin typeface="Arial"/>
                          <a:cs typeface="Arial"/>
                        </a:rPr>
                        <a:t> </a:t>
                      </a:r>
                      <a:r>
                        <a:rPr sz="1100" spc="-10" dirty="0">
                          <a:solidFill>
                            <a:srgbClr val="005F70"/>
                          </a:solidFill>
                          <a:latin typeface="Arial"/>
                          <a:cs typeface="Arial"/>
                        </a:rPr>
                        <a:t>biljett</a:t>
                      </a:r>
                      <a:endParaRPr sz="1100" dirty="0">
                        <a:latin typeface="Arial"/>
                        <a:cs typeface="Arial"/>
                      </a:endParaRPr>
                    </a:p>
                  </a:txBody>
                  <a:tcPr marL="0" marR="0" marT="914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95000"/>
                      </a:schemeClr>
                    </a:solidFill>
                  </a:tcPr>
                </a:tc>
                <a:tc>
                  <a:txBody>
                    <a:bodyPr/>
                    <a:lstStyle/>
                    <a:p>
                      <a:pPr>
                        <a:lnSpc>
                          <a:spcPct val="100000"/>
                        </a:lnSpc>
                      </a:pPr>
                      <a:endParaRPr sz="1100" dirty="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95000"/>
                      </a:schemeClr>
                    </a:solidFill>
                  </a:tcPr>
                </a:tc>
                <a:tc>
                  <a:txBody>
                    <a:bodyPr/>
                    <a:lstStyle/>
                    <a:p>
                      <a:pPr marL="92075">
                        <a:lnSpc>
                          <a:spcPct val="100000"/>
                        </a:lnSpc>
                        <a:spcBef>
                          <a:spcPts val="720"/>
                        </a:spcBef>
                      </a:pPr>
                      <a:r>
                        <a:rPr sz="1100" dirty="0">
                          <a:solidFill>
                            <a:srgbClr val="005F70"/>
                          </a:solidFill>
                          <a:latin typeface="Arial"/>
                          <a:cs typeface="Arial"/>
                        </a:rPr>
                        <a:t>X</a:t>
                      </a:r>
                      <a:endParaRPr sz="1100" dirty="0">
                        <a:latin typeface="Arial"/>
                        <a:cs typeface="Arial"/>
                      </a:endParaRPr>
                    </a:p>
                  </a:txBody>
                  <a:tcPr marL="0" marR="0" marT="914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95000"/>
                      </a:schemeClr>
                    </a:solidFill>
                  </a:tcPr>
                </a:tc>
                <a:extLst>
                  <a:ext uri="{0D108BD9-81ED-4DB2-BD59-A6C34878D82A}">
                    <a16:rowId xmlns:a16="http://schemas.microsoft.com/office/drawing/2014/main" val="10005"/>
                  </a:ext>
                </a:extLst>
              </a:tr>
              <a:tr h="313287">
                <a:tc>
                  <a:txBody>
                    <a:bodyPr/>
                    <a:lstStyle/>
                    <a:p>
                      <a:pPr marL="91440">
                        <a:lnSpc>
                          <a:spcPct val="100000"/>
                        </a:lnSpc>
                        <a:spcBef>
                          <a:spcPts val="720"/>
                        </a:spcBef>
                      </a:pPr>
                      <a:r>
                        <a:rPr sz="1100" spc="-10" dirty="0">
                          <a:solidFill>
                            <a:srgbClr val="005F70"/>
                          </a:solidFill>
                          <a:latin typeface="Arial"/>
                          <a:cs typeface="Arial"/>
                        </a:rPr>
                        <a:t>Förköp</a:t>
                      </a:r>
                      <a:endParaRPr sz="1100" dirty="0">
                        <a:latin typeface="Arial"/>
                        <a:cs typeface="Arial"/>
                      </a:endParaRPr>
                    </a:p>
                  </a:txBody>
                  <a:tcPr marL="0" marR="0" marT="914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95000"/>
                      </a:schemeClr>
                    </a:solidFill>
                  </a:tcPr>
                </a:tc>
                <a:tc>
                  <a:txBody>
                    <a:bodyPr/>
                    <a:lstStyle/>
                    <a:p>
                      <a:pPr marL="92075">
                        <a:lnSpc>
                          <a:spcPct val="100000"/>
                        </a:lnSpc>
                        <a:spcBef>
                          <a:spcPts val="720"/>
                        </a:spcBef>
                      </a:pPr>
                      <a:r>
                        <a:rPr sz="1100" spc="-10" dirty="0">
                          <a:solidFill>
                            <a:srgbClr val="005F70"/>
                          </a:solidFill>
                          <a:latin typeface="Arial"/>
                          <a:cs typeface="Arial"/>
                        </a:rPr>
                        <a:t>Upplevelseprocessen:</a:t>
                      </a:r>
                      <a:r>
                        <a:rPr sz="1100" spc="25" dirty="0">
                          <a:solidFill>
                            <a:srgbClr val="005F70"/>
                          </a:solidFill>
                          <a:latin typeface="Arial"/>
                          <a:cs typeface="Arial"/>
                        </a:rPr>
                        <a:t> </a:t>
                      </a:r>
                      <a:r>
                        <a:rPr sz="1100" dirty="0">
                          <a:solidFill>
                            <a:srgbClr val="005F70"/>
                          </a:solidFill>
                          <a:latin typeface="Arial"/>
                          <a:cs typeface="Arial"/>
                        </a:rPr>
                        <a:t>Före:</a:t>
                      </a:r>
                      <a:r>
                        <a:rPr sz="1100" spc="5" dirty="0">
                          <a:solidFill>
                            <a:srgbClr val="005F70"/>
                          </a:solidFill>
                          <a:latin typeface="Arial"/>
                          <a:cs typeface="Arial"/>
                        </a:rPr>
                        <a:t> </a:t>
                      </a:r>
                      <a:r>
                        <a:rPr sz="1100" dirty="0">
                          <a:solidFill>
                            <a:srgbClr val="005F70"/>
                          </a:solidFill>
                          <a:latin typeface="Arial"/>
                          <a:cs typeface="Arial"/>
                        </a:rPr>
                        <a:t>Köp</a:t>
                      </a:r>
                      <a:r>
                        <a:rPr sz="1100" spc="5" dirty="0">
                          <a:solidFill>
                            <a:srgbClr val="005F70"/>
                          </a:solidFill>
                          <a:latin typeface="Arial"/>
                          <a:cs typeface="Arial"/>
                        </a:rPr>
                        <a:t> </a:t>
                      </a:r>
                      <a:r>
                        <a:rPr sz="1100" dirty="0">
                          <a:solidFill>
                            <a:srgbClr val="005F70"/>
                          </a:solidFill>
                          <a:latin typeface="Arial"/>
                          <a:cs typeface="Arial"/>
                        </a:rPr>
                        <a:t>av</a:t>
                      </a:r>
                      <a:r>
                        <a:rPr sz="1100" spc="10" dirty="0">
                          <a:solidFill>
                            <a:srgbClr val="005F70"/>
                          </a:solidFill>
                          <a:latin typeface="Arial"/>
                          <a:cs typeface="Arial"/>
                        </a:rPr>
                        <a:t> </a:t>
                      </a:r>
                      <a:r>
                        <a:rPr sz="1100" spc="-10" dirty="0">
                          <a:solidFill>
                            <a:srgbClr val="005F70"/>
                          </a:solidFill>
                          <a:latin typeface="Arial"/>
                          <a:cs typeface="Arial"/>
                        </a:rPr>
                        <a:t>biljett</a:t>
                      </a:r>
                      <a:endParaRPr sz="1100">
                        <a:latin typeface="Arial"/>
                        <a:cs typeface="Arial"/>
                      </a:endParaRPr>
                    </a:p>
                  </a:txBody>
                  <a:tcPr marL="0" marR="0" marT="914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95000"/>
                      </a:schemeClr>
                    </a:solidFill>
                  </a:tcPr>
                </a:tc>
                <a:tc>
                  <a:txBody>
                    <a:bodyPr/>
                    <a:lstStyle/>
                    <a:p>
                      <a:pPr>
                        <a:lnSpc>
                          <a:spcPct val="100000"/>
                        </a:lnSpc>
                      </a:pPr>
                      <a:endParaRPr sz="11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95000"/>
                      </a:schemeClr>
                    </a:solidFill>
                  </a:tcPr>
                </a:tc>
                <a:tc>
                  <a:txBody>
                    <a:bodyPr/>
                    <a:lstStyle/>
                    <a:p>
                      <a:pPr marL="92075">
                        <a:lnSpc>
                          <a:spcPct val="100000"/>
                        </a:lnSpc>
                        <a:spcBef>
                          <a:spcPts val="720"/>
                        </a:spcBef>
                      </a:pPr>
                      <a:r>
                        <a:rPr sz="1100" dirty="0">
                          <a:solidFill>
                            <a:srgbClr val="005F70"/>
                          </a:solidFill>
                          <a:latin typeface="Arial"/>
                          <a:cs typeface="Arial"/>
                        </a:rPr>
                        <a:t>X</a:t>
                      </a:r>
                      <a:endParaRPr sz="1100">
                        <a:latin typeface="Arial"/>
                        <a:cs typeface="Arial"/>
                      </a:endParaRPr>
                    </a:p>
                  </a:txBody>
                  <a:tcPr marL="0" marR="0" marT="914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95000"/>
                      </a:schemeClr>
                    </a:solidFill>
                  </a:tcPr>
                </a:tc>
                <a:extLst>
                  <a:ext uri="{0D108BD9-81ED-4DB2-BD59-A6C34878D82A}">
                    <a16:rowId xmlns:a16="http://schemas.microsoft.com/office/drawing/2014/main" val="10006"/>
                  </a:ext>
                </a:extLst>
              </a:tr>
              <a:tr h="313287">
                <a:tc>
                  <a:txBody>
                    <a:bodyPr/>
                    <a:lstStyle/>
                    <a:p>
                      <a:pPr marL="91440">
                        <a:lnSpc>
                          <a:spcPct val="100000"/>
                        </a:lnSpc>
                        <a:spcBef>
                          <a:spcPts val="725"/>
                        </a:spcBef>
                      </a:pPr>
                      <a:r>
                        <a:rPr sz="1100" spc="-10" dirty="0">
                          <a:solidFill>
                            <a:srgbClr val="005F70"/>
                          </a:solidFill>
                          <a:latin typeface="Arial"/>
                          <a:cs typeface="Arial"/>
                        </a:rPr>
                        <a:t>Merförsäljning</a:t>
                      </a:r>
                      <a:endParaRPr sz="1100" dirty="0">
                        <a:latin typeface="Arial"/>
                        <a:cs typeface="Arial"/>
                      </a:endParaRPr>
                    </a:p>
                  </a:txBody>
                  <a:tcPr marL="0" marR="0" marT="920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95000"/>
                      </a:schemeClr>
                    </a:solidFill>
                  </a:tcPr>
                </a:tc>
                <a:tc>
                  <a:txBody>
                    <a:bodyPr/>
                    <a:lstStyle/>
                    <a:p>
                      <a:pPr marL="92075">
                        <a:lnSpc>
                          <a:spcPct val="100000"/>
                        </a:lnSpc>
                        <a:spcBef>
                          <a:spcPts val="725"/>
                        </a:spcBef>
                      </a:pPr>
                      <a:r>
                        <a:rPr sz="1100" spc="-10" dirty="0">
                          <a:solidFill>
                            <a:srgbClr val="005F70"/>
                          </a:solidFill>
                          <a:latin typeface="Arial"/>
                          <a:cs typeface="Arial"/>
                        </a:rPr>
                        <a:t>Upplevelseprocessen:</a:t>
                      </a:r>
                      <a:r>
                        <a:rPr sz="1100" spc="25" dirty="0">
                          <a:solidFill>
                            <a:srgbClr val="005F70"/>
                          </a:solidFill>
                          <a:latin typeface="Arial"/>
                          <a:cs typeface="Arial"/>
                        </a:rPr>
                        <a:t> </a:t>
                      </a:r>
                      <a:r>
                        <a:rPr sz="1100" dirty="0">
                          <a:solidFill>
                            <a:srgbClr val="005F70"/>
                          </a:solidFill>
                          <a:latin typeface="Arial"/>
                          <a:cs typeface="Arial"/>
                        </a:rPr>
                        <a:t>Före:</a:t>
                      </a:r>
                      <a:r>
                        <a:rPr sz="1100" spc="5" dirty="0">
                          <a:solidFill>
                            <a:srgbClr val="005F70"/>
                          </a:solidFill>
                          <a:latin typeface="Arial"/>
                          <a:cs typeface="Arial"/>
                        </a:rPr>
                        <a:t> </a:t>
                      </a:r>
                      <a:r>
                        <a:rPr sz="1100" dirty="0">
                          <a:solidFill>
                            <a:srgbClr val="005F70"/>
                          </a:solidFill>
                          <a:latin typeface="Arial"/>
                          <a:cs typeface="Arial"/>
                        </a:rPr>
                        <a:t>Köp</a:t>
                      </a:r>
                      <a:r>
                        <a:rPr sz="1100" spc="5" dirty="0">
                          <a:solidFill>
                            <a:srgbClr val="005F70"/>
                          </a:solidFill>
                          <a:latin typeface="Arial"/>
                          <a:cs typeface="Arial"/>
                        </a:rPr>
                        <a:t> </a:t>
                      </a:r>
                      <a:r>
                        <a:rPr sz="1100" dirty="0">
                          <a:solidFill>
                            <a:srgbClr val="005F70"/>
                          </a:solidFill>
                          <a:latin typeface="Arial"/>
                          <a:cs typeface="Arial"/>
                        </a:rPr>
                        <a:t>av</a:t>
                      </a:r>
                      <a:r>
                        <a:rPr sz="1100" spc="10" dirty="0">
                          <a:solidFill>
                            <a:srgbClr val="005F70"/>
                          </a:solidFill>
                          <a:latin typeface="Arial"/>
                          <a:cs typeface="Arial"/>
                        </a:rPr>
                        <a:t> </a:t>
                      </a:r>
                      <a:r>
                        <a:rPr sz="1100" spc="-10" dirty="0">
                          <a:solidFill>
                            <a:srgbClr val="005F70"/>
                          </a:solidFill>
                          <a:latin typeface="Arial"/>
                          <a:cs typeface="Arial"/>
                        </a:rPr>
                        <a:t>biljett</a:t>
                      </a:r>
                      <a:endParaRPr sz="1100" dirty="0">
                        <a:latin typeface="Arial"/>
                        <a:cs typeface="Arial"/>
                      </a:endParaRPr>
                    </a:p>
                  </a:txBody>
                  <a:tcPr marL="0" marR="0" marT="920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95000"/>
                      </a:schemeClr>
                    </a:solidFill>
                  </a:tcPr>
                </a:tc>
                <a:tc>
                  <a:txBody>
                    <a:bodyPr/>
                    <a:lstStyle/>
                    <a:p>
                      <a:pPr>
                        <a:lnSpc>
                          <a:spcPct val="100000"/>
                        </a:lnSpc>
                      </a:pPr>
                      <a:endParaRPr sz="11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95000"/>
                      </a:schemeClr>
                    </a:solidFill>
                  </a:tcPr>
                </a:tc>
                <a:tc>
                  <a:txBody>
                    <a:bodyPr/>
                    <a:lstStyle/>
                    <a:p>
                      <a:pPr marL="92075">
                        <a:lnSpc>
                          <a:spcPct val="100000"/>
                        </a:lnSpc>
                        <a:spcBef>
                          <a:spcPts val="725"/>
                        </a:spcBef>
                      </a:pPr>
                      <a:r>
                        <a:rPr sz="1100" dirty="0">
                          <a:solidFill>
                            <a:srgbClr val="005F70"/>
                          </a:solidFill>
                          <a:latin typeface="Arial"/>
                          <a:cs typeface="Arial"/>
                        </a:rPr>
                        <a:t>X</a:t>
                      </a:r>
                      <a:endParaRPr sz="1100">
                        <a:latin typeface="Arial"/>
                        <a:cs typeface="Arial"/>
                      </a:endParaRPr>
                    </a:p>
                  </a:txBody>
                  <a:tcPr marL="0" marR="0" marT="920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95000"/>
                      </a:schemeClr>
                    </a:solidFill>
                  </a:tcPr>
                </a:tc>
                <a:extLst>
                  <a:ext uri="{0D108BD9-81ED-4DB2-BD59-A6C34878D82A}">
                    <a16:rowId xmlns:a16="http://schemas.microsoft.com/office/drawing/2014/main" val="10007"/>
                  </a:ext>
                </a:extLst>
              </a:tr>
              <a:tr h="313287">
                <a:tc>
                  <a:txBody>
                    <a:bodyPr/>
                    <a:lstStyle/>
                    <a:p>
                      <a:pPr marL="91440">
                        <a:lnSpc>
                          <a:spcPct val="100000"/>
                        </a:lnSpc>
                        <a:spcBef>
                          <a:spcPts val="725"/>
                        </a:spcBef>
                      </a:pPr>
                      <a:r>
                        <a:rPr sz="1100" spc="-10" dirty="0">
                          <a:solidFill>
                            <a:srgbClr val="005F70"/>
                          </a:solidFill>
                          <a:latin typeface="Arial"/>
                          <a:cs typeface="Arial"/>
                        </a:rPr>
                        <a:t>Publikbarometer</a:t>
                      </a:r>
                      <a:endParaRPr sz="1100" dirty="0">
                        <a:latin typeface="Arial"/>
                        <a:cs typeface="Arial"/>
                      </a:endParaRPr>
                    </a:p>
                  </a:txBody>
                  <a:tcPr marL="0" marR="0" marT="920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95000"/>
                      </a:schemeClr>
                    </a:solidFill>
                  </a:tcPr>
                </a:tc>
                <a:tc>
                  <a:txBody>
                    <a:bodyPr/>
                    <a:lstStyle/>
                    <a:p>
                      <a:pPr marL="92075">
                        <a:lnSpc>
                          <a:spcPct val="100000"/>
                        </a:lnSpc>
                        <a:spcBef>
                          <a:spcPts val="725"/>
                        </a:spcBef>
                      </a:pPr>
                      <a:r>
                        <a:rPr sz="1100" spc="-10" dirty="0">
                          <a:solidFill>
                            <a:srgbClr val="005F70"/>
                          </a:solidFill>
                          <a:latin typeface="Arial"/>
                          <a:cs typeface="Arial"/>
                        </a:rPr>
                        <a:t>Upplevelseprocessen:</a:t>
                      </a:r>
                      <a:r>
                        <a:rPr sz="1100" spc="25" dirty="0">
                          <a:solidFill>
                            <a:srgbClr val="005F70"/>
                          </a:solidFill>
                          <a:latin typeface="Arial"/>
                          <a:cs typeface="Arial"/>
                        </a:rPr>
                        <a:t> </a:t>
                      </a:r>
                      <a:r>
                        <a:rPr sz="1100" dirty="0">
                          <a:solidFill>
                            <a:srgbClr val="005F70"/>
                          </a:solidFill>
                          <a:latin typeface="Arial"/>
                          <a:cs typeface="Arial"/>
                        </a:rPr>
                        <a:t>Före:</a:t>
                      </a:r>
                      <a:r>
                        <a:rPr sz="1100" spc="5" dirty="0">
                          <a:solidFill>
                            <a:srgbClr val="005F70"/>
                          </a:solidFill>
                          <a:latin typeface="Arial"/>
                          <a:cs typeface="Arial"/>
                        </a:rPr>
                        <a:t> </a:t>
                      </a:r>
                      <a:r>
                        <a:rPr sz="1100" dirty="0">
                          <a:solidFill>
                            <a:srgbClr val="005F70"/>
                          </a:solidFill>
                          <a:latin typeface="Arial"/>
                          <a:cs typeface="Arial"/>
                        </a:rPr>
                        <a:t>Köp</a:t>
                      </a:r>
                      <a:r>
                        <a:rPr sz="1100" spc="5" dirty="0">
                          <a:solidFill>
                            <a:srgbClr val="005F70"/>
                          </a:solidFill>
                          <a:latin typeface="Arial"/>
                          <a:cs typeface="Arial"/>
                        </a:rPr>
                        <a:t> </a:t>
                      </a:r>
                      <a:r>
                        <a:rPr sz="1100" dirty="0">
                          <a:solidFill>
                            <a:srgbClr val="005F70"/>
                          </a:solidFill>
                          <a:latin typeface="Arial"/>
                          <a:cs typeface="Arial"/>
                        </a:rPr>
                        <a:t>av</a:t>
                      </a:r>
                      <a:r>
                        <a:rPr sz="1100" spc="10" dirty="0">
                          <a:solidFill>
                            <a:srgbClr val="005F70"/>
                          </a:solidFill>
                          <a:latin typeface="Arial"/>
                          <a:cs typeface="Arial"/>
                        </a:rPr>
                        <a:t> </a:t>
                      </a:r>
                      <a:r>
                        <a:rPr sz="1100" spc="-10" dirty="0">
                          <a:solidFill>
                            <a:srgbClr val="005F70"/>
                          </a:solidFill>
                          <a:latin typeface="Arial"/>
                          <a:cs typeface="Arial"/>
                        </a:rPr>
                        <a:t>biljett</a:t>
                      </a:r>
                      <a:endParaRPr sz="1100" dirty="0">
                        <a:latin typeface="Arial"/>
                        <a:cs typeface="Arial"/>
                      </a:endParaRPr>
                    </a:p>
                  </a:txBody>
                  <a:tcPr marL="0" marR="0" marT="920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95000"/>
                      </a:schemeClr>
                    </a:solidFill>
                  </a:tcPr>
                </a:tc>
                <a:tc>
                  <a:txBody>
                    <a:bodyPr/>
                    <a:lstStyle/>
                    <a:p>
                      <a:pPr>
                        <a:lnSpc>
                          <a:spcPct val="100000"/>
                        </a:lnSpc>
                      </a:pPr>
                      <a:endParaRPr sz="11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95000"/>
                      </a:schemeClr>
                    </a:solidFill>
                  </a:tcPr>
                </a:tc>
                <a:tc>
                  <a:txBody>
                    <a:bodyPr/>
                    <a:lstStyle/>
                    <a:p>
                      <a:pPr marL="92075">
                        <a:lnSpc>
                          <a:spcPct val="100000"/>
                        </a:lnSpc>
                        <a:spcBef>
                          <a:spcPts val="725"/>
                        </a:spcBef>
                      </a:pPr>
                      <a:r>
                        <a:rPr sz="1100" dirty="0">
                          <a:solidFill>
                            <a:srgbClr val="005F70"/>
                          </a:solidFill>
                          <a:latin typeface="Arial"/>
                          <a:cs typeface="Arial"/>
                        </a:rPr>
                        <a:t>X</a:t>
                      </a:r>
                      <a:endParaRPr sz="1100">
                        <a:latin typeface="Arial"/>
                        <a:cs typeface="Arial"/>
                      </a:endParaRPr>
                    </a:p>
                  </a:txBody>
                  <a:tcPr marL="0" marR="0" marT="920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95000"/>
                      </a:schemeClr>
                    </a:solidFill>
                  </a:tcPr>
                </a:tc>
                <a:extLst>
                  <a:ext uri="{0D108BD9-81ED-4DB2-BD59-A6C34878D82A}">
                    <a16:rowId xmlns:a16="http://schemas.microsoft.com/office/drawing/2014/main" val="10008"/>
                  </a:ext>
                </a:extLst>
              </a:tr>
              <a:tr h="313287">
                <a:tc>
                  <a:txBody>
                    <a:bodyPr/>
                    <a:lstStyle/>
                    <a:p>
                      <a:pPr marL="91440">
                        <a:lnSpc>
                          <a:spcPct val="100000"/>
                        </a:lnSpc>
                        <a:spcBef>
                          <a:spcPts val="725"/>
                        </a:spcBef>
                      </a:pPr>
                      <a:r>
                        <a:rPr sz="1100" dirty="0">
                          <a:solidFill>
                            <a:srgbClr val="005F70"/>
                          </a:solidFill>
                          <a:latin typeface="Arial"/>
                          <a:cs typeface="Arial"/>
                        </a:rPr>
                        <a:t>Nyttja</a:t>
                      </a:r>
                      <a:r>
                        <a:rPr sz="1100" spc="-50" dirty="0">
                          <a:solidFill>
                            <a:srgbClr val="005F70"/>
                          </a:solidFill>
                          <a:latin typeface="Arial"/>
                          <a:cs typeface="Arial"/>
                        </a:rPr>
                        <a:t> </a:t>
                      </a:r>
                      <a:r>
                        <a:rPr sz="1100" spc="-10" dirty="0">
                          <a:solidFill>
                            <a:srgbClr val="005F70"/>
                          </a:solidFill>
                          <a:latin typeface="Arial"/>
                          <a:cs typeface="Arial"/>
                        </a:rPr>
                        <a:t>ambassadörer</a:t>
                      </a:r>
                      <a:endParaRPr sz="1100" dirty="0">
                        <a:latin typeface="Arial"/>
                        <a:cs typeface="Arial"/>
                      </a:endParaRPr>
                    </a:p>
                  </a:txBody>
                  <a:tcPr marL="0" marR="0" marT="92075" marB="0">
                    <a:lnL w="12700">
                      <a:solidFill>
                        <a:srgbClr val="FFFFFF"/>
                      </a:solidFill>
                      <a:prstDash val="solid"/>
                    </a:lnL>
                    <a:lnR w="12700">
                      <a:solidFill>
                        <a:srgbClr val="FFFFFF"/>
                      </a:solidFill>
                      <a:prstDash val="soli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marL="92075">
                        <a:lnSpc>
                          <a:spcPct val="100000"/>
                        </a:lnSpc>
                        <a:spcBef>
                          <a:spcPts val="725"/>
                        </a:spcBef>
                      </a:pPr>
                      <a:r>
                        <a:rPr sz="1100" spc="-10" dirty="0">
                          <a:solidFill>
                            <a:srgbClr val="005F70"/>
                          </a:solidFill>
                          <a:latin typeface="Arial"/>
                          <a:cs typeface="Arial"/>
                        </a:rPr>
                        <a:t>Upplevelseprocessen:</a:t>
                      </a:r>
                      <a:r>
                        <a:rPr sz="1100" spc="25" dirty="0">
                          <a:solidFill>
                            <a:srgbClr val="005F70"/>
                          </a:solidFill>
                          <a:latin typeface="Arial"/>
                          <a:cs typeface="Arial"/>
                        </a:rPr>
                        <a:t> </a:t>
                      </a:r>
                      <a:r>
                        <a:rPr sz="1100" dirty="0">
                          <a:solidFill>
                            <a:srgbClr val="005F70"/>
                          </a:solidFill>
                          <a:latin typeface="Arial"/>
                          <a:cs typeface="Arial"/>
                        </a:rPr>
                        <a:t>Före:</a:t>
                      </a:r>
                      <a:r>
                        <a:rPr sz="1100" spc="5" dirty="0">
                          <a:solidFill>
                            <a:srgbClr val="005F70"/>
                          </a:solidFill>
                          <a:latin typeface="Arial"/>
                          <a:cs typeface="Arial"/>
                        </a:rPr>
                        <a:t> </a:t>
                      </a:r>
                      <a:r>
                        <a:rPr sz="1100" dirty="0">
                          <a:solidFill>
                            <a:srgbClr val="005F70"/>
                          </a:solidFill>
                          <a:latin typeface="Arial"/>
                          <a:cs typeface="Arial"/>
                        </a:rPr>
                        <a:t>Köp</a:t>
                      </a:r>
                      <a:r>
                        <a:rPr sz="1100" spc="5" dirty="0">
                          <a:solidFill>
                            <a:srgbClr val="005F70"/>
                          </a:solidFill>
                          <a:latin typeface="Arial"/>
                          <a:cs typeface="Arial"/>
                        </a:rPr>
                        <a:t> </a:t>
                      </a:r>
                      <a:r>
                        <a:rPr sz="1100" dirty="0">
                          <a:solidFill>
                            <a:srgbClr val="005F70"/>
                          </a:solidFill>
                          <a:latin typeface="Arial"/>
                          <a:cs typeface="Arial"/>
                        </a:rPr>
                        <a:t>av</a:t>
                      </a:r>
                      <a:r>
                        <a:rPr sz="1100" spc="10" dirty="0">
                          <a:solidFill>
                            <a:srgbClr val="005F70"/>
                          </a:solidFill>
                          <a:latin typeface="Arial"/>
                          <a:cs typeface="Arial"/>
                        </a:rPr>
                        <a:t> </a:t>
                      </a:r>
                      <a:r>
                        <a:rPr sz="1100" spc="-10" dirty="0">
                          <a:solidFill>
                            <a:srgbClr val="005F70"/>
                          </a:solidFill>
                          <a:latin typeface="Arial"/>
                          <a:cs typeface="Arial"/>
                        </a:rPr>
                        <a:t>biljett</a:t>
                      </a:r>
                      <a:endParaRPr sz="1100">
                        <a:latin typeface="Arial"/>
                        <a:cs typeface="Arial"/>
                      </a:endParaRPr>
                    </a:p>
                  </a:txBody>
                  <a:tcPr marL="0" marR="0" marT="92075" marB="0">
                    <a:lnL w="12700">
                      <a:solidFill>
                        <a:srgbClr val="FFFFFF"/>
                      </a:solidFill>
                      <a:prstDash val="solid"/>
                    </a:lnL>
                    <a:lnR w="12700">
                      <a:solidFill>
                        <a:srgbClr val="FFFFFF"/>
                      </a:solidFill>
                      <a:prstDash val="soli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a:lnSpc>
                          <a:spcPct val="100000"/>
                        </a:lnSpc>
                      </a:pPr>
                      <a:endParaRPr sz="11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marL="92075">
                        <a:lnSpc>
                          <a:spcPct val="100000"/>
                        </a:lnSpc>
                        <a:spcBef>
                          <a:spcPts val="725"/>
                        </a:spcBef>
                      </a:pPr>
                      <a:r>
                        <a:rPr sz="1100" dirty="0">
                          <a:solidFill>
                            <a:srgbClr val="005F70"/>
                          </a:solidFill>
                          <a:latin typeface="Arial"/>
                          <a:cs typeface="Arial"/>
                        </a:rPr>
                        <a:t>X</a:t>
                      </a:r>
                      <a:endParaRPr sz="1100">
                        <a:latin typeface="Arial"/>
                        <a:cs typeface="Arial"/>
                      </a:endParaRPr>
                    </a:p>
                  </a:txBody>
                  <a:tcPr marL="0" marR="0" marT="92075" marB="0">
                    <a:lnL w="12700">
                      <a:solidFill>
                        <a:srgbClr val="FFFFFF"/>
                      </a:solidFill>
                      <a:prstDash val="solid"/>
                    </a:lnL>
                    <a:lnR w="12700">
                      <a:solidFill>
                        <a:srgbClr val="FFFFFF"/>
                      </a:solidFill>
                      <a:prstDash val="soli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9"/>
                  </a:ext>
                </a:extLst>
              </a:tr>
              <a:tr h="313287">
                <a:tc>
                  <a:txBody>
                    <a:bodyPr/>
                    <a:lstStyle/>
                    <a:p>
                      <a:pPr marL="91440">
                        <a:lnSpc>
                          <a:spcPct val="100000"/>
                        </a:lnSpc>
                        <a:spcBef>
                          <a:spcPts val="730"/>
                        </a:spcBef>
                      </a:pPr>
                      <a:r>
                        <a:rPr sz="1100" dirty="0">
                          <a:solidFill>
                            <a:srgbClr val="005F70"/>
                          </a:solidFill>
                          <a:latin typeface="Arial"/>
                          <a:cs typeface="Arial"/>
                        </a:rPr>
                        <a:t>Skapa</a:t>
                      </a:r>
                      <a:r>
                        <a:rPr sz="1100" spc="-25" dirty="0">
                          <a:solidFill>
                            <a:srgbClr val="005F70"/>
                          </a:solidFill>
                          <a:latin typeface="Arial"/>
                          <a:cs typeface="Arial"/>
                        </a:rPr>
                        <a:t> </a:t>
                      </a:r>
                      <a:r>
                        <a:rPr sz="1100" spc="-10" dirty="0">
                          <a:solidFill>
                            <a:srgbClr val="005F70"/>
                          </a:solidFill>
                          <a:latin typeface="Arial"/>
                          <a:cs typeface="Arial"/>
                        </a:rPr>
                        <a:t>förväntningar</a:t>
                      </a:r>
                      <a:endParaRPr sz="1100" dirty="0">
                        <a:latin typeface="Arial"/>
                        <a:cs typeface="Arial"/>
                      </a:endParaRPr>
                    </a:p>
                  </a:txBody>
                  <a:tcPr marL="0" marR="0" marT="92710" marB="0">
                    <a:lnL w="12700">
                      <a:solidFill>
                        <a:srgbClr val="FFFFFF"/>
                      </a:solidFill>
                      <a:prstDash val="solid"/>
                    </a:lnL>
                    <a:lnR w="12700">
                      <a:solidFill>
                        <a:srgbClr val="FFFFFF"/>
                      </a:solidFill>
                      <a:prstDash val="soli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marL="92075">
                        <a:lnSpc>
                          <a:spcPct val="100000"/>
                        </a:lnSpc>
                        <a:spcBef>
                          <a:spcPts val="730"/>
                        </a:spcBef>
                      </a:pPr>
                      <a:r>
                        <a:rPr sz="1100" spc="-10" dirty="0">
                          <a:solidFill>
                            <a:srgbClr val="005F70"/>
                          </a:solidFill>
                          <a:latin typeface="Arial"/>
                          <a:cs typeface="Arial"/>
                        </a:rPr>
                        <a:t>Upplevelseprocessen:</a:t>
                      </a:r>
                      <a:r>
                        <a:rPr sz="1100" spc="50" dirty="0">
                          <a:solidFill>
                            <a:srgbClr val="005F70"/>
                          </a:solidFill>
                          <a:latin typeface="Arial"/>
                          <a:cs typeface="Arial"/>
                        </a:rPr>
                        <a:t> </a:t>
                      </a:r>
                      <a:r>
                        <a:rPr sz="1100" dirty="0">
                          <a:solidFill>
                            <a:srgbClr val="005F70"/>
                          </a:solidFill>
                          <a:latin typeface="Arial"/>
                          <a:cs typeface="Arial"/>
                        </a:rPr>
                        <a:t>Före:</a:t>
                      </a:r>
                      <a:r>
                        <a:rPr sz="1100" spc="25" dirty="0">
                          <a:solidFill>
                            <a:srgbClr val="005F70"/>
                          </a:solidFill>
                          <a:latin typeface="Arial"/>
                          <a:cs typeface="Arial"/>
                        </a:rPr>
                        <a:t> </a:t>
                      </a:r>
                      <a:r>
                        <a:rPr sz="1100" spc="-10" dirty="0">
                          <a:solidFill>
                            <a:srgbClr val="005F70"/>
                          </a:solidFill>
                          <a:latin typeface="Arial"/>
                          <a:cs typeface="Arial"/>
                        </a:rPr>
                        <a:t>Förväntan</a:t>
                      </a:r>
                      <a:endParaRPr sz="1100" dirty="0">
                        <a:latin typeface="Arial"/>
                        <a:cs typeface="Arial"/>
                      </a:endParaRPr>
                    </a:p>
                  </a:txBody>
                  <a:tcPr marL="0" marR="0" marT="92710" marB="0">
                    <a:lnL w="12700">
                      <a:solidFill>
                        <a:srgbClr val="FFFFFF"/>
                      </a:solidFill>
                      <a:prstDash val="solid"/>
                    </a:lnL>
                    <a:lnR w="12700">
                      <a:solidFill>
                        <a:srgbClr val="FFFFFF"/>
                      </a:solidFill>
                      <a:prstDash val="soli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a:lnSpc>
                          <a:spcPct val="100000"/>
                        </a:lnSpc>
                      </a:pPr>
                      <a:endParaRPr sz="1100" dirty="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marL="92075">
                        <a:lnSpc>
                          <a:spcPct val="100000"/>
                        </a:lnSpc>
                        <a:spcBef>
                          <a:spcPts val="730"/>
                        </a:spcBef>
                      </a:pPr>
                      <a:r>
                        <a:rPr sz="1100" dirty="0">
                          <a:solidFill>
                            <a:srgbClr val="005F70"/>
                          </a:solidFill>
                          <a:latin typeface="Arial"/>
                          <a:cs typeface="Arial"/>
                        </a:rPr>
                        <a:t>X</a:t>
                      </a:r>
                      <a:endParaRPr sz="1100" dirty="0">
                        <a:latin typeface="Arial"/>
                        <a:cs typeface="Arial"/>
                      </a:endParaRPr>
                    </a:p>
                  </a:txBody>
                  <a:tcPr marL="0" marR="0" marT="92710" marB="0">
                    <a:lnL w="12700">
                      <a:solidFill>
                        <a:srgbClr val="FFFFFF"/>
                      </a:solidFill>
                      <a:prstDash val="solid"/>
                    </a:lnL>
                    <a:lnR w="12700">
                      <a:solidFill>
                        <a:srgbClr val="FFFFFF"/>
                      </a:solidFill>
                      <a:prstDash val="soli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10"/>
                  </a:ext>
                </a:extLst>
              </a:tr>
              <a:tr h="360502">
                <a:tc>
                  <a:txBody>
                    <a:bodyPr/>
                    <a:lstStyle/>
                    <a:p>
                      <a:pPr marL="91440">
                        <a:lnSpc>
                          <a:spcPct val="100000"/>
                        </a:lnSpc>
                        <a:spcBef>
                          <a:spcPts val="730"/>
                        </a:spcBef>
                      </a:pPr>
                      <a:r>
                        <a:rPr sz="1100" dirty="0">
                          <a:solidFill>
                            <a:srgbClr val="005F70"/>
                          </a:solidFill>
                          <a:latin typeface="Arial"/>
                          <a:cs typeface="Arial"/>
                        </a:rPr>
                        <a:t>Tävling</a:t>
                      </a:r>
                      <a:r>
                        <a:rPr sz="1100" spc="-25" dirty="0">
                          <a:solidFill>
                            <a:srgbClr val="005F70"/>
                          </a:solidFill>
                          <a:latin typeface="Arial"/>
                          <a:cs typeface="Arial"/>
                        </a:rPr>
                        <a:t> </a:t>
                      </a:r>
                      <a:r>
                        <a:rPr sz="1100" dirty="0">
                          <a:solidFill>
                            <a:srgbClr val="005F70"/>
                          </a:solidFill>
                          <a:latin typeface="Arial"/>
                          <a:cs typeface="Arial"/>
                        </a:rPr>
                        <a:t>innan</a:t>
                      </a:r>
                      <a:r>
                        <a:rPr sz="1100" spc="-25" dirty="0">
                          <a:solidFill>
                            <a:srgbClr val="005F70"/>
                          </a:solidFill>
                          <a:latin typeface="Arial"/>
                          <a:cs typeface="Arial"/>
                        </a:rPr>
                        <a:t> </a:t>
                      </a:r>
                      <a:r>
                        <a:rPr sz="1100" spc="-10" dirty="0">
                          <a:solidFill>
                            <a:srgbClr val="005F70"/>
                          </a:solidFill>
                          <a:latin typeface="Arial"/>
                          <a:cs typeface="Arial"/>
                        </a:rPr>
                        <a:t>matchen</a:t>
                      </a:r>
                      <a:endParaRPr sz="1100" dirty="0">
                        <a:latin typeface="Arial"/>
                        <a:cs typeface="Arial"/>
                      </a:endParaRPr>
                    </a:p>
                  </a:txBody>
                  <a:tcPr marL="0" marR="0" marT="92710" marB="0">
                    <a:lnL w="12700">
                      <a:solidFill>
                        <a:srgbClr val="FFFFFF"/>
                      </a:solidFill>
                      <a:prstDash val="soli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chemeClr val="bg1">
                        <a:lumMod val="95000"/>
                      </a:schemeClr>
                    </a:solidFill>
                  </a:tcPr>
                </a:tc>
                <a:tc>
                  <a:txBody>
                    <a:bodyPr/>
                    <a:lstStyle/>
                    <a:p>
                      <a:pPr marL="92075">
                        <a:lnSpc>
                          <a:spcPct val="100000"/>
                        </a:lnSpc>
                        <a:spcBef>
                          <a:spcPts val="730"/>
                        </a:spcBef>
                      </a:pPr>
                      <a:r>
                        <a:rPr sz="1100" spc="-10" dirty="0">
                          <a:solidFill>
                            <a:srgbClr val="005F70"/>
                          </a:solidFill>
                          <a:latin typeface="Arial"/>
                          <a:cs typeface="Arial"/>
                        </a:rPr>
                        <a:t>Upplevelseprocessen:</a:t>
                      </a:r>
                      <a:r>
                        <a:rPr sz="1100" spc="45" dirty="0">
                          <a:solidFill>
                            <a:srgbClr val="005F70"/>
                          </a:solidFill>
                          <a:latin typeface="Arial"/>
                          <a:cs typeface="Arial"/>
                        </a:rPr>
                        <a:t> </a:t>
                      </a:r>
                      <a:r>
                        <a:rPr sz="1100" dirty="0">
                          <a:solidFill>
                            <a:srgbClr val="005F70"/>
                          </a:solidFill>
                          <a:latin typeface="Arial"/>
                          <a:cs typeface="Arial"/>
                        </a:rPr>
                        <a:t>Under:</a:t>
                      </a:r>
                      <a:r>
                        <a:rPr sz="1100" spc="25" dirty="0">
                          <a:solidFill>
                            <a:srgbClr val="005F70"/>
                          </a:solidFill>
                          <a:latin typeface="Arial"/>
                          <a:cs typeface="Arial"/>
                        </a:rPr>
                        <a:t> </a:t>
                      </a:r>
                      <a:r>
                        <a:rPr sz="1100" spc="-20" dirty="0">
                          <a:solidFill>
                            <a:srgbClr val="005F70"/>
                          </a:solidFill>
                          <a:latin typeface="Arial"/>
                          <a:cs typeface="Arial"/>
                        </a:rPr>
                        <a:t>Före</a:t>
                      </a:r>
                      <a:endParaRPr sz="1100" dirty="0">
                        <a:latin typeface="Arial"/>
                        <a:cs typeface="Arial"/>
                      </a:endParaRPr>
                    </a:p>
                  </a:txBody>
                  <a:tcPr marL="0" marR="0" marT="9271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chemeClr val="bg1">
                        <a:lumMod val="95000"/>
                      </a:schemeClr>
                    </a:solidFill>
                  </a:tcPr>
                </a:tc>
                <a:tc>
                  <a:txBody>
                    <a:bodyPr/>
                    <a:lstStyle/>
                    <a:p>
                      <a:pPr>
                        <a:lnSpc>
                          <a:spcPct val="100000"/>
                        </a:lnSpc>
                      </a:pPr>
                      <a:endParaRPr sz="1100" dirty="0">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chemeClr val="bg1">
                        <a:lumMod val="95000"/>
                      </a:schemeClr>
                    </a:solidFill>
                  </a:tcPr>
                </a:tc>
                <a:tc>
                  <a:txBody>
                    <a:bodyPr/>
                    <a:lstStyle/>
                    <a:p>
                      <a:pPr marL="92075">
                        <a:lnSpc>
                          <a:spcPct val="100000"/>
                        </a:lnSpc>
                        <a:spcBef>
                          <a:spcPts val="730"/>
                        </a:spcBef>
                      </a:pPr>
                      <a:r>
                        <a:rPr sz="1100" dirty="0">
                          <a:solidFill>
                            <a:srgbClr val="005F70"/>
                          </a:solidFill>
                          <a:latin typeface="Arial"/>
                          <a:cs typeface="Arial"/>
                        </a:rPr>
                        <a:t>X</a:t>
                      </a:r>
                      <a:endParaRPr sz="1100" dirty="0">
                        <a:latin typeface="Arial"/>
                        <a:cs typeface="Arial"/>
                      </a:endParaRPr>
                    </a:p>
                  </a:txBody>
                  <a:tcPr marL="0" marR="0" marT="92710" marB="0">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a:solidFill>
                        <a:srgbClr val="FFFFFF"/>
                      </a:solidFill>
                      <a:prstDash val="solid"/>
                    </a:lnB>
                    <a:solidFill>
                      <a:schemeClr val="bg1">
                        <a:lumMod val="95000"/>
                      </a:schemeClr>
                    </a:solidFill>
                  </a:tcPr>
                </a:tc>
                <a:extLst>
                  <a:ext uri="{0D108BD9-81ED-4DB2-BD59-A6C34878D82A}">
                    <a16:rowId xmlns:a16="http://schemas.microsoft.com/office/drawing/2014/main" val="10012"/>
                  </a:ext>
                </a:extLst>
              </a:tr>
              <a:tr h="386054">
                <a:tc>
                  <a:txBody>
                    <a:bodyPr/>
                    <a:lstStyle/>
                    <a:p>
                      <a:pPr marL="91440">
                        <a:lnSpc>
                          <a:spcPct val="100000"/>
                        </a:lnSpc>
                        <a:spcBef>
                          <a:spcPts val="1060"/>
                        </a:spcBef>
                      </a:pPr>
                      <a:r>
                        <a:rPr sz="1100" dirty="0">
                          <a:solidFill>
                            <a:srgbClr val="005F70"/>
                          </a:solidFill>
                          <a:latin typeface="Arial"/>
                          <a:cs typeface="Arial"/>
                        </a:rPr>
                        <a:t>Intervjuer</a:t>
                      </a:r>
                      <a:r>
                        <a:rPr sz="1100" spc="-65" dirty="0">
                          <a:solidFill>
                            <a:srgbClr val="005F70"/>
                          </a:solidFill>
                          <a:latin typeface="Arial"/>
                          <a:cs typeface="Arial"/>
                        </a:rPr>
                        <a:t> </a:t>
                      </a:r>
                      <a:r>
                        <a:rPr sz="1100" dirty="0">
                          <a:solidFill>
                            <a:srgbClr val="005F70"/>
                          </a:solidFill>
                          <a:latin typeface="Arial"/>
                          <a:cs typeface="Arial"/>
                        </a:rPr>
                        <a:t>med</a:t>
                      </a:r>
                      <a:r>
                        <a:rPr sz="1100" spc="-45" dirty="0">
                          <a:solidFill>
                            <a:srgbClr val="005F70"/>
                          </a:solidFill>
                          <a:latin typeface="Arial"/>
                          <a:cs typeface="Arial"/>
                        </a:rPr>
                        <a:t> </a:t>
                      </a:r>
                      <a:r>
                        <a:rPr sz="1100" dirty="0">
                          <a:solidFill>
                            <a:srgbClr val="005F70"/>
                          </a:solidFill>
                          <a:latin typeface="Arial"/>
                          <a:cs typeface="Arial"/>
                        </a:rPr>
                        <a:t>tränare</a:t>
                      </a:r>
                      <a:r>
                        <a:rPr sz="1100" spc="-50" dirty="0">
                          <a:solidFill>
                            <a:srgbClr val="005F70"/>
                          </a:solidFill>
                          <a:latin typeface="Arial"/>
                          <a:cs typeface="Arial"/>
                        </a:rPr>
                        <a:t> </a:t>
                      </a:r>
                      <a:r>
                        <a:rPr sz="1100" dirty="0">
                          <a:solidFill>
                            <a:srgbClr val="005F70"/>
                          </a:solidFill>
                          <a:latin typeface="Arial"/>
                          <a:cs typeface="Arial"/>
                        </a:rPr>
                        <a:t>och/eller</a:t>
                      </a:r>
                      <a:r>
                        <a:rPr sz="1100" spc="-25" dirty="0">
                          <a:solidFill>
                            <a:srgbClr val="005F70"/>
                          </a:solidFill>
                          <a:latin typeface="Arial"/>
                          <a:cs typeface="Arial"/>
                        </a:rPr>
                        <a:t> </a:t>
                      </a:r>
                      <a:r>
                        <a:rPr sz="1100" spc="-10" dirty="0">
                          <a:solidFill>
                            <a:srgbClr val="005F70"/>
                          </a:solidFill>
                          <a:latin typeface="Arial"/>
                          <a:cs typeface="Arial"/>
                        </a:rPr>
                        <a:t>spelare</a:t>
                      </a:r>
                      <a:endParaRPr sz="1100" dirty="0">
                        <a:latin typeface="Arial"/>
                        <a:cs typeface="Arial"/>
                      </a:endParaRPr>
                    </a:p>
                  </a:txBody>
                  <a:tcPr marL="0" marR="0" marT="134620" marB="0">
                    <a:lnL w="12700">
                      <a:solidFill>
                        <a:srgbClr val="FFFFFF"/>
                      </a:solidFill>
                      <a:prstDash val="soli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marL="92075">
                        <a:lnSpc>
                          <a:spcPct val="100000"/>
                        </a:lnSpc>
                        <a:spcBef>
                          <a:spcPts val="1060"/>
                        </a:spcBef>
                      </a:pPr>
                      <a:r>
                        <a:rPr sz="1100" spc="-10" dirty="0">
                          <a:solidFill>
                            <a:srgbClr val="005F70"/>
                          </a:solidFill>
                          <a:latin typeface="Arial"/>
                          <a:cs typeface="Arial"/>
                        </a:rPr>
                        <a:t>Upplevelseprocessen:</a:t>
                      </a:r>
                      <a:r>
                        <a:rPr sz="1100" spc="45" dirty="0">
                          <a:solidFill>
                            <a:srgbClr val="005F70"/>
                          </a:solidFill>
                          <a:latin typeface="Arial"/>
                          <a:cs typeface="Arial"/>
                        </a:rPr>
                        <a:t> </a:t>
                      </a:r>
                      <a:r>
                        <a:rPr sz="1100" dirty="0">
                          <a:solidFill>
                            <a:srgbClr val="005F70"/>
                          </a:solidFill>
                          <a:latin typeface="Arial"/>
                          <a:cs typeface="Arial"/>
                        </a:rPr>
                        <a:t>Under:</a:t>
                      </a:r>
                      <a:r>
                        <a:rPr sz="1100" spc="25" dirty="0">
                          <a:solidFill>
                            <a:srgbClr val="005F70"/>
                          </a:solidFill>
                          <a:latin typeface="Arial"/>
                          <a:cs typeface="Arial"/>
                        </a:rPr>
                        <a:t> </a:t>
                      </a:r>
                      <a:r>
                        <a:rPr sz="1100" spc="-20" dirty="0">
                          <a:solidFill>
                            <a:srgbClr val="005F70"/>
                          </a:solidFill>
                          <a:latin typeface="Arial"/>
                          <a:cs typeface="Arial"/>
                        </a:rPr>
                        <a:t>Före</a:t>
                      </a:r>
                      <a:endParaRPr sz="1100" dirty="0">
                        <a:latin typeface="Arial"/>
                        <a:cs typeface="Arial"/>
                      </a:endParaRPr>
                    </a:p>
                  </a:txBody>
                  <a:tcPr marL="0" marR="0" marT="13462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a:lnSpc>
                          <a:spcPct val="100000"/>
                        </a:lnSpc>
                      </a:pPr>
                      <a:endParaRPr sz="1100" dirty="0">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marL="92075">
                        <a:lnSpc>
                          <a:spcPct val="100000"/>
                        </a:lnSpc>
                        <a:spcBef>
                          <a:spcPts val="1060"/>
                        </a:spcBef>
                      </a:pPr>
                      <a:r>
                        <a:rPr sz="1100" dirty="0">
                          <a:solidFill>
                            <a:srgbClr val="005F70"/>
                          </a:solidFill>
                          <a:latin typeface="Arial"/>
                          <a:cs typeface="Arial"/>
                        </a:rPr>
                        <a:t>X</a:t>
                      </a:r>
                      <a:endParaRPr sz="1100" dirty="0">
                        <a:latin typeface="Arial"/>
                        <a:cs typeface="Arial"/>
                      </a:endParaRPr>
                    </a:p>
                  </a:txBody>
                  <a:tcPr marL="0" marR="0" marT="134620" marB="0">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14"/>
                  </a:ext>
                </a:extLst>
              </a:tr>
              <a:tr h="386054">
                <a:tc>
                  <a:txBody>
                    <a:bodyPr/>
                    <a:lstStyle/>
                    <a:p>
                      <a:pPr>
                        <a:lnSpc>
                          <a:spcPct val="100000"/>
                        </a:lnSpc>
                        <a:spcBef>
                          <a:spcPts val="30"/>
                        </a:spcBef>
                      </a:pPr>
                      <a:endParaRPr sz="1100" dirty="0">
                        <a:latin typeface="Times New Roman"/>
                        <a:cs typeface="Times New Roman"/>
                      </a:endParaRPr>
                    </a:p>
                    <a:p>
                      <a:pPr marL="91440">
                        <a:lnSpc>
                          <a:spcPct val="100000"/>
                        </a:lnSpc>
                      </a:pPr>
                      <a:r>
                        <a:rPr sz="1100" dirty="0">
                          <a:solidFill>
                            <a:srgbClr val="005F70"/>
                          </a:solidFill>
                          <a:latin typeface="Arial"/>
                          <a:cs typeface="Arial"/>
                        </a:rPr>
                        <a:t>Introt</a:t>
                      </a:r>
                      <a:r>
                        <a:rPr sz="1100" spc="-65" dirty="0">
                          <a:solidFill>
                            <a:srgbClr val="005F70"/>
                          </a:solidFill>
                          <a:latin typeface="Arial"/>
                          <a:cs typeface="Arial"/>
                        </a:rPr>
                        <a:t> </a:t>
                      </a:r>
                      <a:r>
                        <a:rPr sz="1100" dirty="0">
                          <a:solidFill>
                            <a:srgbClr val="005F70"/>
                          </a:solidFill>
                          <a:latin typeface="Arial"/>
                          <a:cs typeface="Arial"/>
                        </a:rPr>
                        <a:t>när</a:t>
                      </a:r>
                      <a:r>
                        <a:rPr sz="1100" spc="-15" dirty="0">
                          <a:solidFill>
                            <a:srgbClr val="005F70"/>
                          </a:solidFill>
                          <a:latin typeface="Arial"/>
                          <a:cs typeface="Arial"/>
                        </a:rPr>
                        <a:t> </a:t>
                      </a:r>
                      <a:r>
                        <a:rPr sz="1100" dirty="0">
                          <a:solidFill>
                            <a:srgbClr val="005F70"/>
                          </a:solidFill>
                          <a:latin typeface="Arial"/>
                          <a:cs typeface="Arial"/>
                        </a:rPr>
                        <a:t>spelarna</a:t>
                      </a:r>
                      <a:r>
                        <a:rPr sz="1100" spc="-25" dirty="0">
                          <a:solidFill>
                            <a:srgbClr val="005F70"/>
                          </a:solidFill>
                          <a:latin typeface="Arial"/>
                          <a:cs typeface="Arial"/>
                        </a:rPr>
                        <a:t> </a:t>
                      </a:r>
                      <a:r>
                        <a:rPr sz="1100" dirty="0">
                          <a:solidFill>
                            <a:srgbClr val="005F70"/>
                          </a:solidFill>
                          <a:latin typeface="Arial"/>
                          <a:cs typeface="Arial"/>
                        </a:rPr>
                        <a:t>åker</a:t>
                      </a:r>
                      <a:r>
                        <a:rPr sz="1100" spc="-35" dirty="0">
                          <a:solidFill>
                            <a:srgbClr val="005F70"/>
                          </a:solidFill>
                          <a:latin typeface="Arial"/>
                          <a:cs typeface="Arial"/>
                        </a:rPr>
                        <a:t> </a:t>
                      </a:r>
                      <a:r>
                        <a:rPr sz="1100" spc="-25" dirty="0">
                          <a:solidFill>
                            <a:srgbClr val="005F70"/>
                          </a:solidFill>
                          <a:latin typeface="Arial"/>
                          <a:cs typeface="Arial"/>
                        </a:rPr>
                        <a:t>in</a:t>
                      </a:r>
                      <a:endParaRPr sz="1100" dirty="0">
                        <a:latin typeface="Arial"/>
                        <a:cs typeface="Arial"/>
                      </a:endParaRPr>
                    </a:p>
                  </a:txBody>
                  <a:tcPr marL="0" marR="0" marT="3810" marB="0">
                    <a:lnL w="12700">
                      <a:solidFill>
                        <a:srgbClr val="FFFFFF"/>
                      </a:solidFill>
                      <a:prstDash val="soli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a:lnSpc>
                          <a:spcPct val="100000"/>
                        </a:lnSpc>
                        <a:spcBef>
                          <a:spcPts val="30"/>
                        </a:spcBef>
                      </a:pPr>
                      <a:endParaRPr sz="1100" dirty="0">
                        <a:latin typeface="Times New Roman"/>
                        <a:cs typeface="Times New Roman"/>
                      </a:endParaRPr>
                    </a:p>
                    <a:p>
                      <a:pPr marL="91440">
                        <a:lnSpc>
                          <a:spcPct val="100000"/>
                        </a:lnSpc>
                      </a:pPr>
                      <a:r>
                        <a:rPr sz="1100" spc="-10" dirty="0">
                          <a:solidFill>
                            <a:srgbClr val="005F70"/>
                          </a:solidFill>
                          <a:latin typeface="Arial"/>
                          <a:cs typeface="Arial"/>
                        </a:rPr>
                        <a:t>Upplevelseprocessen:</a:t>
                      </a:r>
                      <a:r>
                        <a:rPr sz="1100" spc="45" dirty="0">
                          <a:solidFill>
                            <a:srgbClr val="005F70"/>
                          </a:solidFill>
                          <a:latin typeface="Arial"/>
                          <a:cs typeface="Arial"/>
                        </a:rPr>
                        <a:t> </a:t>
                      </a:r>
                      <a:r>
                        <a:rPr sz="1100" dirty="0">
                          <a:solidFill>
                            <a:srgbClr val="005F70"/>
                          </a:solidFill>
                          <a:latin typeface="Arial"/>
                          <a:cs typeface="Arial"/>
                        </a:rPr>
                        <a:t>Under:</a:t>
                      </a:r>
                      <a:r>
                        <a:rPr sz="1100" spc="20" dirty="0">
                          <a:solidFill>
                            <a:srgbClr val="005F70"/>
                          </a:solidFill>
                          <a:latin typeface="Arial"/>
                          <a:cs typeface="Arial"/>
                        </a:rPr>
                        <a:t> </a:t>
                      </a:r>
                      <a:r>
                        <a:rPr sz="1100" spc="-20" dirty="0">
                          <a:solidFill>
                            <a:srgbClr val="005F70"/>
                          </a:solidFill>
                          <a:latin typeface="Arial"/>
                          <a:cs typeface="Arial"/>
                        </a:rPr>
                        <a:t>Före</a:t>
                      </a:r>
                      <a:endParaRPr sz="1100" dirty="0">
                        <a:latin typeface="Arial"/>
                        <a:cs typeface="Arial"/>
                      </a:endParaRPr>
                    </a:p>
                  </a:txBody>
                  <a:tcPr marL="0" marR="0" marT="381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a:lnSpc>
                          <a:spcPct val="100000"/>
                        </a:lnSpc>
                      </a:pPr>
                      <a:endParaRPr sz="1100" dirty="0">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a:lnSpc>
                          <a:spcPct val="100000"/>
                        </a:lnSpc>
                        <a:spcBef>
                          <a:spcPts val="30"/>
                        </a:spcBef>
                      </a:pPr>
                      <a:endParaRPr sz="1100" dirty="0">
                        <a:latin typeface="Times New Roman"/>
                        <a:cs typeface="Times New Roman"/>
                      </a:endParaRPr>
                    </a:p>
                    <a:p>
                      <a:pPr marL="92075">
                        <a:lnSpc>
                          <a:spcPct val="100000"/>
                        </a:lnSpc>
                      </a:pPr>
                      <a:r>
                        <a:rPr sz="1100" dirty="0">
                          <a:solidFill>
                            <a:srgbClr val="005F70"/>
                          </a:solidFill>
                          <a:latin typeface="Arial"/>
                          <a:cs typeface="Arial"/>
                        </a:rPr>
                        <a:t>X</a:t>
                      </a:r>
                      <a:endParaRPr sz="1100" dirty="0">
                        <a:latin typeface="Arial"/>
                        <a:cs typeface="Arial"/>
                      </a:endParaRPr>
                    </a:p>
                  </a:txBody>
                  <a:tcPr marL="0" marR="0" marT="3810" marB="0">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77708431"/>
                  </a:ext>
                </a:extLst>
              </a:tr>
              <a:tr h="386054">
                <a:tc>
                  <a:txBody>
                    <a:bodyPr/>
                    <a:lstStyle/>
                    <a:p>
                      <a:pPr>
                        <a:lnSpc>
                          <a:spcPct val="100000"/>
                        </a:lnSpc>
                        <a:spcBef>
                          <a:spcPts val="30"/>
                        </a:spcBef>
                      </a:pPr>
                      <a:endParaRPr sz="1100" dirty="0">
                        <a:latin typeface="Times New Roman"/>
                        <a:cs typeface="Times New Roman"/>
                      </a:endParaRPr>
                    </a:p>
                    <a:p>
                      <a:pPr marL="91440">
                        <a:lnSpc>
                          <a:spcPct val="100000"/>
                        </a:lnSpc>
                      </a:pPr>
                      <a:r>
                        <a:rPr sz="1100" dirty="0">
                          <a:solidFill>
                            <a:srgbClr val="005F70"/>
                          </a:solidFill>
                          <a:latin typeface="Arial"/>
                          <a:cs typeface="Arial"/>
                        </a:rPr>
                        <a:t>Intervjuer</a:t>
                      </a:r>
                      <a:r>
                        <a:rPr sz="1100" spc="-45" dirty="0">
                          <a:solidFill>
                            <a:srgbClr val="005F70"/>
                          </a:solidFill>
                          <a:latin typeface="Arial"/>
                          <a:cs typeface="Arial"/>
                        </a:rPr>
                        <a:t> </a:t>
                      </a:r>
                      <a:r>
                        <a:rPr sz="1100" dirty="0">
                          <a:solidFill>
                            <a:srgbClr val="005F70"/>
                          </a:solidFill>
                          <a:latin typeface="Arial"/>
                          <a:cs typeface="Arial"/>
                        </a:rPr>
                        <a:t>i</a:t>
                      </a:r>
                      <a:r>
                        <a:rPr sz="1100" spc="-10" dirty="0">
                          <a:solidFill>
                            <a:srgbClr val="005F70"/>
                          </a:solidFill>
                          <a:latin typeface="Arial"/>
                          <a:cs typeface="Arial"/>
                        </a:rPr>
                        <a:t> halvtidspausen</a:t>
                      </a:r>
                      <a:endParaRPr sz="1100" dirty="0">
                        <a:latin typeface="Arial"/>
                        <a:cs typeface="Arial"/>
                      </a:endParaRPr>
                    </a:p>
                  </a:txBody>
                  <a:tcPr marL="0" marR="0" marT="3810" marB="0">
                    <a:lnL w="12700">
                      <a:solidFill>
                        <a:srgbClr val="FFFFFF"/>
                      </a:solidFill>
                      <a:prstDash val="soli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chemeClr val="bg1">
                        <a:lumMod val="95000"/>
                      </a:schemeClr>
                    </a:solidFill>
                  </a:tcPr>
                </a:tc>
                <a:tc>
                  <a:txBody>
                    <a:bodyPr/>
                    <a:lstStyle/>
                    <a:p>
                      <a:pPr>
                        <a:lnSpc>
                          <a:spcPct val="100000"/>
                        </a:lnSpc>
                        <a:spcBef>
                          <a:spcPts val="30"/>
                        </a:spcBef>
                      </a:pPr>
                      <a:endParaRPr sz="1100">
                        <a:latin typeface="Times New Roman"/>
                        <a:cs typeface="Times New Roman"/>
                      </a:endParaRPr>
                    </a:p>
                    <a:p>
                      <a:pPr marL="91440">
                        <a:lnSpc>
                          <a:spcPct val="100000"/>
                        </a:lnSpc>
                      </a:pPr>
                      <a:r>
                        <a:rPr sz="1100" spc="-10" dirty="0">
                          <a:solidFill>
                            <a:srgbClr val="005F70"/>
                          </a:solidFill>
                          <a:latin typeface="Arial"/>
                          <a:cs typeface="Arial"/>
                        </a:rPr>
                        <a:t>Upplevelseprocessen:</a:t>
                      </a:r>
                      <a:r>
                        <a:rPr sz="1100" spc="45" dirty="0">
                          <a:solidFill>
                            <a:srgbClr val="005F70"/>
                          </a:solidFill>
                          <a:latin typeface="Arial"/>
                          <a:cs typeface="Arial"/>
                        </a:rPr>
                        <a:t> </a:t>
                      </a:r>
                      <a:r>
                        <a:rPr sz="1100" dirty="0">
                          <a:solidFill>
                            <a:srgbClr val="005F70"/>
                          </a:solidFill>
                          <a:latin typeface="Arial"/>
                          <a:cs typeface="Arial"/>
                        </a:rPr>
                        <a:t>Under:</a:t>
                      </a:r>
                      <a:r>
                        <a:rPr sz="1100" spc="30" dirty="0">
                          <a:solidFill>
                            <a:srgbClr val="005F70"/>
                          </a:solidFill>
                          <a:latin typeface="Arial"/>
                          <a:cs typeface="Arial"/>
                        </a:rPr>
                        <a:t> </a:t>
                      </a:r>
                      <a:r>
                        <a:rPr sz="1100" spc="-20" dirty="0">
                          <a:solidFill>
                            <a:srgbClr val="005F70"/>
                          </a:solidFill>
                          <a:latin typeface="Arial"/>
                          <a:cs typeface="Arial"/>
                        </a:rPr>
                        <a:t>Under</a:t>
                      </a:r>
                      <a:endParaRPr sz="1100">
                        <a:latin typeface="Arial"/>
                        <a:cs typeface="Arial"/>
                      </a:endParaRPr>
                    </a:p>
                  </a:txBody>
                  <a:tcPr marL="0" marR="0" marT="381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chemeClr val="bg1">
                        <a:lumMod val="95000"/>
                      </a:schemeClr>
                    </a:solidFill>
                  </a:tcPr>
                </a:tc>
                <a:tc>
                  <a:txBody>
                    <a:bodyPr/>
                    <a:lstStyle/>
                    <a:p>
                      <a:pPr>
                        <a:lnSpc>
                          <a:spcPct val="100000"/>
                        </a:lnSpc>
                      </a:pPr>
                      <a:endParaRPr sz="1100">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chemeClr val="bg1">
                        <a:lumMod val="95000"/>
                      </a:schemeClr>
                    </a:solidFill>
                  </a:tcPr>
                </a:tc>
                <a:tc>
                  <a:txBody>
                    <a:bodyPr/>
                    <a:lstStyle/>
                    <a:p>
                      <a:pPr>
                        <a:lnSpc>
                          <a:spcPct val="100000"/>
                        </a:lnSpc>
                        <a:spcBef>
                          <a:spcPts val="30"/>
                        </a:spcBef>
                      </a:pPr>
                      <a:endParaRPr sz="1100" dirty="0">
                        <a:latin typeface="Times New Roman"/>
                        <a:cs typeface="Times New Roman"/>
                      </a:endParaRPr>
                    </a:p>
                    <a:p>
                      <a:pPr marL="92075">
                        <a:lnSpc>
                          <a:spcPct val="100000"/>
                        </a:lnSpc>
                      </a:pPr>
                      <a:r>
                        <a:rPr sz="1100" dirty="0">
                          <a:solidFill>
                            <a:srgbClr val="005F70"/>
                          </a:solidFill>
                          <a:latin typeface="Arial"/>
                          <a:cs typeface="Arial"/>
                        </a:rPr>
                        <a:t>X</a:t>
                      </a:r>
                      <a:endParaRPr sz="1100" dirty="0">
                        <a:latin typeface="Arial"/>
                        <a:cs typeface="Arial"/>
                      </a:endParaRPr>
                    </a:p>
                  </a:txBody>
                  <a:tcPr marL="0" marR="0" marT="3810" marB="0">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a:solidFill>
                        <a:srgbClr val="FFFFFF"/>
                      </a:solidFill>
                      <a:prstDash val="solid"/>
                    </a:lnB>
                    <a:solidFill>
                      <a:schemeClr val="bg1">
                        <a:lumMod val="95000"/>
                      </a:schemeClr>
                    </a:solidFill>
                  </a:tcPr>
                </a:tc>
                <a:extLst>
                  <a:ext uri="{0D108BD9-81ED-4DB2-BD59-A6C34878D82A}">
                    <a16:rowId xmlns:a16="http://schemas.microsoft.com/office/drawing/2014/main" val="2771234910"/>
                  </a:ext>
                </a:extLst>
              </a:tr>
            </a:tbl>
          </a:graphicData>
        </a:graphic>
      </p:graphicFrame>
      <p:sp>
        <p:nvSpPr>
          <p:cNvPr id="3" name="object 3"/>
          <p:cNvSpPr txBox="1">
            <a:spLocks noGrp="1"/>
          </p:cNvSpPr>
          <p:nvPr>
            <p:ph type="sldNum" sz="quarter" idx="7"/>
          </p:nvPr>
        </p:nvSpPr>
        <p:spPr>
          <a:prstGeom prst="rect">
            <a:avLst/>
          </a:prstGeom>
        </p:spPr>
        <p:txBody>
          <a:bodyPr vert="horz" wrap="square" lIns="0" tIns="0" rIns="0" bIns="0" rtlCol="0">
            <a:spAutoFit/>
          </a:bodyPr>
          <a:lstStyle/>
          <a:p>
            <a:pPr marL="38100" marR="0" lvl="0" indent="0" defTabSz="914400" eaLnBrk="1" fontAlgn="auto" latinLnBrk="0" hangingPunct="1">
              <a:lnSpc>
                <a:spcPts val="1425"/>
              </a:lnSpc>
              <a:spcBef>
                <a:spcPts val="0"/>
              </a:spcBef>
              <a:spcAft>
                <a:spcPts val="0"/>
              </a:spcAft>
              <a:buClrTx/>
              <a:buSzTx/>
              <a:buFontTx/>
              <a:buNone/>
              <a:tabLst/>
              <a:defRPr/>
            </a:pPr>
            <a:r>
              <a:rPr kumimoji="0" sz="1200" b="0" i="0" u="none" strike="noStrike" kern="0" cap="none" spc="-25" normalizeH="0" baseline="0" noProof="0" dirty="0">
                <a:ln>
                  <a:noFill/>
                </a:ln>
                <a:solidFill>
                  <a:prstClr val="white"/>
                </a:solidFill>
                <a:effectLst/>
                <a:uLnTx/>
                <a:uFillTx/>
                <a:latin typeface="Arial"/>
                <a:cs typeface="Arial"/>
              </a:rPr>
              <a:t>82</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extLst>
              <p:ext uri="{D42A27DB-BD31-4B8C-83A1-F6EECF244321}">
                <p14:modId xmlns:p14="http://schemas.microsoft.com/office/powerpoint/2010/main" val="2687512330"/>
              </p:ext>
            </p:extLst>
          </p:nvPr>
        </p:nvGraphicFramePr>
        <p:xfrm>
          <a:off x="465420" y="1438700"/>
          <a:ext cx="9114504" cy="5291388"/>
        </p:xfrm>
        <a:graphic>
          <a:graphicData uri="http://schemas.openxmlformats.org/drawingml/2006/table">
            <a:tbl>
              <a:tblPr firstRow="1" bandRow="1">
                <a:tableStyleId>{2D5ABB26-0587-4C30-8999-92F81FD0307C}</a:tableStyleId>
              </a:tblPr>
              <a:tblGrid>
                <a:gridCol w="2750926">
                  <a:extLst>
                    <a:ext uri="{9D8B030D-6E8A-4147-A177-3AD203B41FA5}">
                      <a16:colId xmlns:a16="http://schemas.microsoft.com/office/drawing/2014/main" val="20000"/>
                    </a:ext>
                  </a:extLst>
                </a:gridCol>
                <a:gridCol w="3371947">
                  <a:extLst>
                    <a:ext uri="{9D8B030D-6E8A-4147-A177-3AD203B41FA5}">
                      <a16:colId xmlns:a16="http://schemas.microsoft.com/office/drawing/2014/main" val="20001"/>
                    </a:ext>
                  </a:extLst>
                </a:gridCol>
                <a:gridCol w="1459366">
                  <a:extLst>
                    <a:ext uri="{9D8B030D-6E8A-4147-A177-3AD203B41FA5}">
                      <a16:colId xmlns:a16="http://schemas.microsoft.com/office/drawing/2014/main" val="20002"/>
                    </a:ext>
                  </a:extLst>
                </a:gridCol>
                <a:gridCol w="1532265">
                  <a:extLst>
                    <a:ext uri="{9D8B030D-6E8A-4147-A177-3AD203B41FA5}">
                      <a16:colId xmlns:a16="http://schemas.microsoft.com/office/drawing/2014/main" val="20003"/>
                    </a:ext>
                  </a:extLst>
                </a:gridCol>
              </a:tblGrid>
              <a:tr h="363267">
                <a:tc>
                  <a:txBody>
                    <a:bodyPr/>
                    <a:lstStyle/>
                    <a:p>
                      <a:pPr marL="91440">
                        <a:lnSpc>
                          <a:spcPct val="100000"/>
                        </a:lnSpc>
                        <a:spcBef>
                          <a:spcPts val="725"/>
                        </a:spcBef>
                      </a:pPr>
                      <a:r>
                        <a:rPr sz="1400" b="1" spc="-10" dirty="0">
                          <a:solidFill>
                            <a:srgbClr val="FFFFFF"/>
                          </a:solidFill>
                          <a:latin typeface="Arial"/>
                          <a:cs typeface="Arial"/>
                        </a:rPr>
                        <a:t>Aktivitet</a:t>
                      </a:r>
                      <a:endParaRPr sz="1400">
                        <a:latin typeface="Arial"/>
                        <a:cs typeface="Arial"/>
                      </a:endParaRPr>
                    </a:p>
                  </a:txBody>
                  <a:tcPr marL="0" marR="0" marT="9207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5F70"/>
                    </a:solidFill>
                  </a:tcPr>
                </a:tc>
                <a:tc>
                  <a:txBody>
                    <a:bodyPr/>
                    <a:lstStyle/>
                    <a:p>
                      <a:pPr marL="91440">
                        <a:lnSpc>
                          <a:spcPct val="100000"/>
                        </a:lnSpc>
                        <a:spcBef>
                          <a:spcPts val="725"/>
                        </a:spcBef>
                      </a:pPr>
                      <a:r>
                        <a:rPr sz="1400" b="1" spc="-10" dirty="0">
                          <a:solidFill>
                            <a:srgbClr val="FFFFFF"/>
                          </a:solidFill>
                          <a:latin typeface="Arial"/>
                          <a:cs typeface="Arial"/>
                        </a:rPr>
                        <a:t>Fokusområde/Fas</a:t>
                      </a:r>
                      <a:endParaRPr sz="1400" dirty="0">
                        <a:latin typeface="Arial"/>
                        <a:cs typeface="Arial"/>
                      </a:endParaRPr>
                    </a:p>
                  </a:txBody>
                  <a:tcPr marL="0" marR="0" marT="9207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5F70"/>
                    </a:solidFill>
                  </a:tcPr>
                </a:tc>
                <a:tc>
                  <a:txBody>
                    <a:bodyPr/>
                    <a:lstStyle/>
                    <a:p>
                      <a:pPr marL="92075">
                        <a:lnSpc>
                          <a:spcPct val="100000"/>
                        </a:lnSpc>
                        <a:spcBef>
                          <a:spcPts val="725"/>
                        </a:spcBef>
                      </a:pPr>
                      <a:r>
                        <a:rPr sz="1400" b="1" dirty="0">
                          <a:solidFill>
                            <a:srgbClr val="FFFFFF"/>
                          </a:solidFill>
                          <a:latin typeface="Arial"/>
                          <a:cs typeface="Arial"/>
                        </a:rPr>
                        <a:t>Nivå</a:t>
                      </a:r>
                      <a:r>
                        <a:rPr sz="1400" b="1" spc="-35" dirty="0">
                          <a:solidFill>
                            <a:srgbClr val="FFFFFF"/>
                          </a:solidFill>
                          <a:latin typeface="Arial"/>
                          <a:cs typeface="Arial"/>
                        </a:rPr>
                        <a:t> </a:t>
                      </a:r>
                      <a:r>
                        <a:rPr sz="1400" b="1" spc="-50" dirty="0">
                          <a:solidFill>
                            <a:srgbClr val="FFFFFF"/>
                          </a:solidFill>
                          <a:latin typeface="Arial"/>
                          <a:cs typeface="Arial"/>
                        </a:rPr>
                        <a:t>1</a:t>
                      </a:r>
                      <a:endParaRPr sz="1400" dirty="0">
                        <a:latin typeface="Arial"/>
                        <a:cs typeface="Arial"/>
                      </a:endParaRPr>
                    </a:p>
                  </a:txBody>
                  <a:tcPr marL="0" marR="0" marT="9207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5F70"/>
                    </a:solidFill>
                  </a:tcPr>
                </a:tc>
                <a:tc>
                  <a:txBody>
                    <a:bodyPr/>
                    <a:lstStyle/>
                    <a:p>
                      <a:pPr marL="92075">
                        <a:lnSpc>
                          <a:spcPct val="100000"/>
                        </a:lnSpc>
                        <a:spcBef>
                          <a:spcPts val="725"/>
                        </a:spcBef>
                      </a:pPr>
                      <a:r>
                        <a:rPr sz="1400" b="1" dirty="0">
                          <a:solidFill>
                            <a:srgbClr val="FFFFFF"/>
                          </a:solidFill>
                          <a:latin typeface="Arial"/>
                          <a:cs typeface="Arial"/>
                        </a:rPr>
                        <a:t>Nivå</a:t>
                      </a:r>
                      <a:r>
                        <a:rPr sz="1400" b="1" spc="-35" dirty="0">
                          <a:solidFill>
                            <a:srgbClr val="FFFFFF"/>
                          </a:solidFill>
                          <a:latin typeface="Arial"/>
                          <a:cs typeface="Arial"/>
                        </a:rPr>
                        <a:t> </a:t>
                      </a:r>
                      <a:r>
                        <a:rPr sz="1400" b="1" spc="-50" dirty="0">
                          <a:solidFill>
                            <a:srgbClr val="FFFFFF"/>
                          </a:solidFill>
                          <a:latin typeface="Arial"/>
                          <a:cs typeface="Arial"/>
                        </a:rPr>
                        <a:t>2</a:t>
                      </a:r>
                      <a:endParaRPr sz="1400" dirty="0">
                        <a:latin typeface="Arial"/>
                        <a:cs typeface="Arial"/>
                      </a:endParaRPr>
                    </a:p>
                  </a:txBody>
                  <a:tcPr marL="0" marR="0" marT="9207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5F70"/>
                    </a:solidFill>
                  </a:tcPr>
                </a:tc>
                <a:extLst>
                  <a:ext uri="{0D108BD9-81ED-4DB2-BD59-A6C34878D82A}">
                    <a16:rowId xmlns:a16="http://schemas.microsoft.com/office/drawing/2014/main" val="10000"/>
                  </a:ext>
                </a:extLst>
              </a:tr>
              <a:tr h="448011">
                <a:tc>
                  <a:txBody>
                    <a:bodyPr/>
                    <a:lstStyle/>
                    <a:p>
                      <a:pPr marL="91440" algn="l">
                        <a:lnSpc>
                          <a:spcPct val="100000"/>
                        </a:lnSpc>
                      </a:pPr>
                      <a:r>
                        <a:rPr lang="sv-SE" sz="1100" dirty="0">
                          <a:solidFill>
                            <a:srgbClr val="005F70"/>
                          </a:solidFill>
                          <a:latin typeface="Arial"/>
                          <a:ea typeface="+mn-ea"/>
                          <a:cs typeface="Arial"/>
                        </a:rPr>
                        <a:t>Repriser</a:t>
                      </a:r>
                      <a:endParaRPr sz="1100" dirty="0">
                        <a:solidFill>
                          <a:srgbClr val="005F70"/>
                        </a:solidFill>
                        <a:latin typeface="Arial"/>
                        <a:ea typeface="+mn-ea"/>
                        <a:cs typeface="Arial"/>
                      </a:endParaRPr>
                    </a:p>
                  </a:txBody>
                  <a:tcPr marL="0" marR="0" marT="3810" marB="0" anchor="ctr">
                    <a:lnL w="12700">
                      <a:solidFill>
                        <a:srgbClr val="FFFFFF"/>
                      </a:solidFill>
                      <a:prstDash val="soli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chemeClr val="bg1">
                        <a:lumMod val="95000"/>
                      </a:schemeClr>
                    </a:solidFill>
                  </a:tcPr>
                </a:tc>
                <a:tc>
                  <a:txBody>
                    <a:bodyPr/>
                    <a:lstStyle/>
                    <a:p>
                      <a:pPr marL="91440" marR="0" lvl="0" indent="0" algn="l" defTabSz="914400" eaLnBrk="1" fontAlgn="auto" latinLnBrk="0" hangingPunct="1">
                        <a:lnSpc>
                          <a:spcPct val="100000"/>
                        </a:lnSpc>
                        <a:spcBef>
                          <a:spcPts val="0"/>
                        </a:spcBef>
                        <a:spcAft>
                          <a:spcPts val="0"/>
                        </a:spcAft>
                        <a:buClrTx/>
                        <a:buSzTx/>
                        <a:buFontTx/>
                        <a:buNone/>
                        <a:tabLst/>
                        <a:defRPr/>
                      </a:pPr>
                      <a:r>
                        <a:rPr lang="sv-SE" sz="1100" spc="-10" dirty="0">
                          <a:solidFill>
                            <a:srgbClr val="005F70"/>
                          </a:solidFill>
                          <a:latin typeface="Arial"/>
                          <a:cs typeface="Arial"/>
                        </a:rPr>
                        <a:t>Upplevelseprocessen:</a:t>
                      </a:r>
                      <a:r>
                        <a:rPr lang="sv-SE" sz="1100" spc="45" dirty="0">
                          <a:solidFill>
                            <a:srgbClr val="005F70"/>
                          </a:solidFill>
                          <a:latin typeface="Arial"/>
                          <a:cs typeface="Arial"/>
                        </a:rPr>
                        <a:t> </a:t>
                      </a:r>
                      <a:r>
                        <a:rPr lang="sv-SE" sz="1100" dirty="0">
                          <a:solidFill>
                            <a:srgbClr val="005F70"/>
                          </a:solidFill>
                          <a:latin typeface="Arial"/>
                          <a:cs typeface="Arial"/>
                        </a:rPr>
                        <a:t>Under:</a:t>
                      </a:r>
                      <a:r>
                        <a:rPr lang="sv-SE" sz="1100" spc="30" dirty="0">
                          <a:solidFill>
                            <a:srgbClr val="005F70"/>
                          </a:solidFill>
                          <a:latin typeface="Arial"/>
                          <a:cs typeface="Arial"/>
                        </a:rPr>
                        <a:t> </a:t>
                      </a:r>
                      <a:r>
                        <a:rPr lang="sv-SE" sz="1100" spc="-20" dirty="0">
                          <a:solidFill>
                            <a:srgbClr val="005F70"/>
                          </a:solidFill>
                          <a:latin typeface="Arial"/>
                          <a:cs typeface="Arial"/>
                        </a:rPr>
                        <a:t>Under</a:t>
                      </a:r>
                      <a:endParaRPr lang="sv-SE" sz="1100" dirty="0">
                        <a:latin typeface="Arial"/>
                        <a:cs typeface="Arial"/>
                      </a:endParaRPr>
                    </a:p>
                  </a:txBody>
                  <a:tcPr marL="0" marR="0" marT="381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chemeClr val="bg1">
                        <a:lumMod val="95000"/>
                      </a:schemeClr>
                    </a:solidFill>
                  </a:tcPr>
                </a:tc>
                <a:tc>
                  <a:txBody>
                    <a:bodyPr/>
                    <a:lstStyle/>
                    <a:p>
                      <a:pPr algn="l">
                        <a:lnSpc>
                          <a:spcPct val="100000"/>
                        </a:lnSpc>
                      </a:pPr>
                      <a:endParaRPr sz="1100" dirty="0">
                        <a:latin typeface="Times New Roman"/>
                        <a:cs typeface="Times New Roman"/>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chemeClr val="bg1">
                        <a:lumMod val="95000"/>
                      </a:schemeClr>
                    </a:solidFill>
                  </a:tcPr>
                </a:tc>
                <a:tc>
                  <a:txBody>
                    <a:bodyPr/>
                    <a:lstStyle/>
                    <a:p>
                      <a:pPr marL="92075" algn="l">
                        <a:lnSpc>
                          <a:spcPct val="100000"/>
                        </a:lnSpc>
                      </a:pPr>
                      <a:r>
                        <a:rPr lang="sv-SE" sz="1100" dirty="0">
                          <a:solidFill>
                            <a:srgbClr val="005F70"/>
                          </a:solidFill>
                          <a:latin typeface="Arial"/>
                          <a:cs typeface="Arial"/>
                        </a:rPr>
                        <a:t>X</a:t>
                      </a:r>
                      <a:endParaRPr sz="1100" dirty="0">
                        <a:latin typeface="Arial"/>
                        <a:cs typeface="Arial"/>
                      </a:endParaRPr>
                    </a:p>
                  </a:txBody>
                  <a:tcPr marL="0" marR="0" marT="3810" marB="0" anchor="ctr">
                    <a:lnL w="12700" cap="flat" cmpd="sng" algn="ctr">
                      <a:solidFill>
                        <a:srgbClr val="FFFFFF"/>
                      </a:solidFill>
                      <a:prstDash val="solid"/>
                      <a:round/>
                      <a:headEnd type="none" w="med" len="med"/>
                      <a:tailEnd type="none" w="med" len="med"/>
                    </a:lnL>
                    <a:lnR w="12700">
                      <a:solidFill>
                        <a:srgbClr val="FFFFFF"/>
                      </a:solidFill>
                      <a:prstDash val="soli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041024596"/>
                  </a:ext>
                </a:extLst>
              </a:tr>
              <a:tr h="448011">
                <a:tc>
                  <a:txBody>
                    <a:bodyPr/>
                    <a:lstStyle/>
                    <a:p>
                      <a:pPr>
                        <a:lnSpc>
                          <a:spcPct val="100000"/>
                        </a:lnSpc>
                        <a:spcBef>
                          <a:spcPts val="30"/>
                        </a:spcBef>
                      </a:pPr>
                      <a:endParaRPr sz="1100" dirty="0">
                        <a:latin typeface="Times New Roman"/>
                        <a:cs typeface="Times New Roman"/>
                      </a:endParaRPr>
                    </a:p>
                    <a:p>
                      <a:pPr marL="91440">
                        <a:lnSpc>
                          <a:spcPct val="100000"/>
                        </a:lnSpc>
                      </a:pPr>
                      <a:r>
                        <a:rPr sz="1100" dirty="0">
                          <a:solidFill>
                            <a:srgbClr val="005F70"/>
                          </a:solidFill>
                          <a:latin typeface="Arial"/>
                          <a:cs typeface="Arial"/>
                        </a:rPr>
                        <a:t>Statistik</a:t>
                      </a:r>
                      <a:r>
                        <a:rPr sz="1100" spc="-25" dirty="0">
                          <a:solidFill>
                            <a:srgbClr val="005F70"/>
                          </a:solidFill>
                          <a:latin typeface="Arial"/>
                          <a:cs typeface="Arial"/>
                        </a:rPr>
                        <a:t> </a:t>
                      </a:r>
                      <a:r>
                        <a:rPr sz="1100" dirty="0" err="1">
                          <a:solidFill>
                            <a:srgbClr val="005F70"/>
                          </a:solidFill>
                          <a:latin typeface="Arial"/>
                          <a:cs typeface="Arial"/>
                        </a:rPr>
                        <a:t>från</a:t>
                      </a:r>
                      <a:r>
                        <a:rPr sz="1100" spc="-45" dirty="0">
                          <a:solidFill>
                            <a:srgbClr val="005F70"/>
                          </a:solidFill>
                          <a:latin typeface="Arial"/>
                          <a:cs typeface="Arial"/>
                        </a:rPr>
                        <a:t> </a:t>
                      </a:r>
                      <a:r>
                        <a:rPr sz="1100" spc="-10" dirty="0">
                          <a:solidFill>
                            <a:srgbClr val="005F70"/>
                          </a:solidFill>
                          <a:latin typeface="Arial"/>
                          <a:cs typeface="Arial"/>
                        </a:rPr>
                        <a:t>speaker</a:t>
                      </a:r>
                      <a:endParaRPr sz="1100" dirty="0">
                        <a:latin typeface="Arial"/>
                        <a:cs typeface="Arial"/>
                      </a:endParaRPr>
                    </a:p>
                  </a:txBody>
                  <a:tcPr marL="0" marR="0" marT="3810" marB="0">
                    <a:lnL w="12700">
                      <a:solidFill>
                        <a:srgbClr val="FFFFFF"/>
                      </a:solidFill>
                      <a:prstDash val="soli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a:solidFill>
                        <a:srgbClr val="FFFFFF"/>
                      </a:solidFill>
                      <a:prstDash val="solid"/>
                    </a:lnB>
                    <a:solidFill>
                      <a:schemeClr val="bg1">
                        <a:lumMod val="95000"/>
                      </a:schemeClr>
                    </a:solidFill>
                  </a:tcPr>
                </a:tc>
                <a:tc>
                  <a:txBody>
                    <a:bodyPr/>
                    <a:lstStyle/>
                    <a:p>
                      <a:pPr>
                        <a:lnSpc>
                          <a:spcPct val="100000"/>
                        </a:lnSpc>
                        <a:spcBef>
                          <a:spcPts val="30"/>
                        </a:spcBef>
                      </a:pPr>
                      <a:endParaRPr sz="1100" dirty="0">
                        <a:latin typeface="Times New Roman"/>
                        <a:cs typeface="Times New Roman"/>
                      </a:endParaRPr>
                    </a:p>
                    <a:p>
                      <a:pPr marL="91440">
                        <a:lnSpc>
                          <a:spcPct val="100000"/>
                        </a:lnSpc>
                      </a:pPr>
                      <a:r>
                        <a:rPr sz="1100" spc="-10" dirty="0">
                          <a:solidFill>
                            <a:srgbClr val="005F70"/>
                          </a:solidFill>
                          <a:latin typeface="Arial"/>
                          <a:cs typeface="Arial"/>
                        </a:rPr>
                        <a:t>Upplevelseprocessen:</a:t>
                      </a:r>
                      <a:r>
                        <a:rPr sz="1100" spc="45" dirty="0">
                          <a:solidFill>
                            <a:srgbClr val="005F70"/>
                          </a:solidFill>
                          <a:latin typeface="Arial"/>
                          <a:cs typeface="Arial"/>
                        </a:rPr>
                        <a:t> </a:t>
                      </a:r>
                      <a:r>
                        <a:rPr sz="1100" dirty="0">
                          <a:solidFill>
                            <a:srgbClr val="005F70"/>
                          </a:solidFill>
                          <a:latin typeface="Arial"/>
                          <a:cs typeface="Arial"/>
                        </a:rPr>
                        <a:t>Under:</a:t>
                      </a:r>
                      <a:r>
                        <a:rPr sz="1100" spc="30" dirty="0">
                          <a:solidFill>
                            <a:srgbClr val="005F70"/>
                          </a:solidFill>
                          <a:latin typeface="Arial"/>
                          <a:cs typeface="Arial"/>
                        </a:rPr>
                        <a:t> </a:t>
                      </a:r>
                      <a:r>
                        <a:rPr sz="1100" spc="-20" dirty="0">
                          <a:solidFill>
                            <a:srgbClr val="005F70"/>
                          </a:solidFill>
                          <a:latin typeface="Arial"/>
                          <a:cs typeface="Arial"/>
                        </a:rPr>
                        <a:t>Under</a:t>
                      </a:r>
                      <a:endParaRPr sz="1100" dirty="0">
                        <a:latin typeface="Arial"/>
                        <a:cs typeface="Arial"/>
                      </a:endParaRPr>
                    </a:p>
                  </a:txBody>
                  <a:tcPr marL="0" marR="0" marT="381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a:solidFill>
                        <a:srgbClr val="FFFFFF"/>
                      </a:solidFill>
                      <a:prstDash val="solid"/>
                    </a:lnB>
                    <a:solidFill>
                      <a:schemeClr val="bg1">
                        <a:lumMod val="95000"/>
                      </a:schemeClr>
                    </a:solidFill>
                  </a:tcPr>
                </a:tc>
                <a:tc>
                  <a:txBody>
                    <a:bodyPr/>
                    <a:lstStyle/>
                    <a:p>
                      <a:pPr>
                        <a:lnSpc>
                          <a:spcPct val="100000"/>
                        </a:lnSpc>
                      </a:pPr>
                      <a:endParaRPr sz="1100" dirty="0">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a:solidFill>
                        <a:srgbClr val="FFFFFF"/>
                      </a:solidFill>
                      <a:prstDash val="solid"/>
                    </a:lnB>
                    <a:solidFill>
                      <a:schemeClr val="bg1">
                        <a:lumMod val="95000"/>
                      </a:schemeClr>
                    </a:solidFill>
                  </a:tcPr>
                </a:tc>
                <a:tc>
                  <a:txBody>
                    <a:bodyPr/>
                    <a:lstStyle/>
                    <a:p>
                      <a:pPr>
                        <a:lnSpc>
                          <a:spcPct val="100000"/>
                        </a:lnSpc>
                        <a:spcBef>
                          <a:spcPts val="30"/>
                        </a:spcBef>
                      </a:pPr>
                      <a:endParaRPr sz="1100" dirty="0">
                        <a:latin typeface="Times New Roman"/>
                        <a:cs typeface="Times New Roman"/>
                      </a:endParaRPr>
                    </a:p>
                    <a:p>
                      <a:pPr marL="92075">
                        <a:lnSpc>
                          <a:spcPct val="100000"/>
                        </a:lnSpc>
                      </a:pPr>
                      <a:r>
                        <a:rPr sz="1100" dirty="0">
                          <a:solidFill>
                            <a:srgbClr val="005F70"/>
                          </a:solidFill>
                          <a:latin typeface="Arial"/>
                          <a:cs typeface="Arial"/>
                        </a:rPr>
                        <a:t>X</a:t>
                      </a:r>
                      <a:endParaRPr sz="1100" dirty="0">
                        <a:latin typeface="Arial"/>
                        <a:cs typeface="Arial"/>
                      </a:endParaRPr>
                    </a:p>
                  </a:txBody>
                  <a:tcPr marL="0" marR="0" marT="3810" marB="0">
                    <a:lnL w="12700" cap="flat" cmpd="sng" algn="ctr">
                      <a:solidFill>
                        <a:srgbClr val="FFFFFF"/>
                      </a:solidFill>
                      <a:prstDash val="solid"/>
                      <a:round/>
                      <a:headEnd type="none" w="med" len="med"/>
                      <a:tailEnd type="none" w="med" len="med"/>
                    </a:lnL>
                    <a:lnR w="12700">
                      <a:solidFill>
                        <a:srgbClr val="FFFFFF"/>
                      </a:solidFill>
                      <a:prstDash val="solid"/>
                    </a:lnR>
                    <a:lnT w="38100" cap="flat" cmpd="sng" algn="ctr">
                      <a:solidFill>
                        <a:srgbClr val="FFFFFF"/>
                      </a:solidFill>
                      <a:prstDash val="solid"/>
                      <a:round/>
                      <a:headEnd type="none" w="med" len="med"/>
                      <a:tailEnd type="none" w="med" len="med"/>
                    </a:lnT>
                    <a:lnB w="12700">
                      <a:solidFill>
                        <a:srgbClr val="FFFFFF"/>
                      </a:solidFill>
                      <a:prstDash val="solid"/>
                    </a:lnB>
                    <a:solidFill>
                      <a:schemeClr val="bg1">
                        <a:lumMod val="95000"/>
                      </a:schemeClr>
                    </a:solidFill>
                  </a:tcPr>
                </a:tc>
                <a:extLst>
                  <a:ext uri="{0D108BD9-81ED-4DB2-BD59-A6C34878D82A}">
                    <a16:rowId xmlns:a16="http://schemas.microsoft.com/office/drawing/2014/main" val="10003"/>
                  </a:ext>
                </a:extLst>
              </a:tr>
              <a:tr h="448011">
                <a:tc>
                  <a:txBody>
                    <a:bodyPr/>
                    <a:lstStyle/>
                    <a:p>
                      <a:pPr>
                        <a:lnSpc>
                          <a:spcPct val="100000"/>
                        </a:lnSpc>
                        <a:spcBef>
                          <a:spcPts val="30"/>
                        </a:spcBef>
                      </a:pPr>
                      <a:endParaRPr sz="1100">
                        <a:latin typeface="Times New Roman"/>
                        <a:cs typeface="Times New Roman"/>
                      </a:endParaRPr>
                    </a:p>
                    <a:p>
                      <a:pPr marL="91440">
                        <a:lnSpc>
                          <a:spcPct val="100000"/>
                        </a:lnSpc>
                        <a:spcBef>
                          <a:spcPts val="5"/>
                        </a:spcBef>
                      </a:pPr>
                      <a:r>
                        <a:rPr sz="1100" spc="-10" dirty="0">
                          <a:solidFill>
                            <a:srgbClr val="005F70"/>
                          </a:solidFill>
                          <a:latin typeface="Arial"/>
                          <a:cs typeface="Arial"/>
                        </a:rPr>
                        <a:t>Stämning</a:t>
                      </a:r>
                      <a:endParaRPr sz="1100">
                        <a:latin typeface="Arial"/>
                        <a:cs typeface="Arial"/>
                      </a:endParaRPr>
                    </a:p>
                  </a:txBody>
                  <a:tcPr marL="0" marR="0" marT="3810" marB="0">
                    <a:lnL w="12700">
                      <a:solidFill>
                        <a:srgbClr val="FFFFFF"/>
                      </a:solidFill>
                      <a:prstDash val="solid"/>
                    </a:lnL>
                    <a:lnR w="12700">
                      <a:solidFill>
                        <a:srgbClr val="FFFFFF"/>
                      </a:solidFill>
                      <a:prstDash val="soli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a:lnSpc>
                          <a:spcPct val="100000"/>
                        </a:lnSpc>
                        <a:spcBef>
                          <a:spcPts val="30"/>
                        </a:spcBef>
                      </a:pPr>
                      <a:endParaRPr sz="1100" dirty="0">
                        <a:latin typeface="Times New Roman"/>
                        <a:cs typeface="Times New Roman"/>
                      </a:endParaRPr>
                    </a:p>
                    <a:p>
                      <a:pPr marL="91440">
                        <a:lnSpc>
                          <a:spcPct val="100000"/>
                        </a:lnSpc>
                        <a:spcBef>
                          <a:spcPts val="5"/>
                        </a:spcBef>
                      </a:pPr>
                      <a:r>
                        <a:rPr sz="1100" spc="-10" dirty="0">
                          <a:solidFill>
                            <a:srgbClr val="005F70"/>
                          </a:solidFill>
                          <a:latin typeface="Arial"/>
                          <a:cs typeface="Arial"/>
                        </a:rPr>
                        <a:t>Upplevelseprocessen:</a:t>
                      </a:r>
                      <a:r>
                        <a:rPr sz="1100" spc="45" dirty="0">
                          <a:solidFill>
                            <a:srgbClr val="005F70"/>
                          </a:solidFill>
                          <a:latin typeface="Arial"/>
                          <a:cs typeface="Arial"/>
                        </a:rPr>
                        <a:t> </a:t>
                      </a:r>
                      <a:r>
                        <a:rPr sz="1100" dirty="0">
                          <a:solidFill>
                            <a:srgbClr val="005F70"/>
                          </a:solidFill>
                          <a:latin typeface="Arial"/>
                          <a:cs typeface="Arial"/>
                        </a:rPr>
                        <a:t>Under:</a:t>
                      </a:r>
                      <a:r>
                        <a:rPr sz="1100" spc="30" dirty="0">
                          <a:solidFill>
                            <a:srgbClr val="005F70"/>
                          </a:solidFill>
                          <a:latin typeface="Arial"/>
                          <a:cs typeface="Arial"/>
                        </a:rPr>
                        <a:t> </a:t>
                      </a:r>
                      <a:r>
                        <a:rPr sz="1100" spc="-20" dirty="0">
                          <a:solidFill>
                            <a:srgbClr val="005F70"/>
                          </a:solidFill>
                          <a:latin typeface="Arial"/>
                          <a:cs typeface="Arial"/>
                        </a:rPr>
                        <a:t>Under</a:t>
                      </a:r>
                      <a:endParaRPr sz="1100" dirty="0">
                        <a:latin typeface="Arial"/>
                        <a:cs typeface="Arial"/>
                      </a:endParaRPr>
                    </a:p>
                  </a:txBody>
                  <a:tcPr marL="0" marR="0" marT="3810" marB="0">
                    <a:lnL w="12700">
                      <a:solidFill>
                        <a:srgbClr val="FFFFFF"/>
                      </a:solidFill>
                      <a:prstDash val="solid"/>
                    </a:lnL>
                    <a:lnR w="12700">
                      <a:solidFill>
                        <a:srgbClr val="FFFFFF"/>
                      </a:solidFill>
                      <a:prstDash val="soli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a:lnSpc>
                          <a:spcPct val="100000"/>
                        </a:lnSpc>
                      </a:pPr>
                      <a:endParaRPr sz="11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a:lnSpc>
                          <a:spcPct val="100000"/>
                        </a:lnSpc>
                        <a:spcBef>
                          <a:spcPts val="30"/>
                        </a:spcBef>
                      </a:pPr>
                      <a:endParaRPr sz="1100" dirty="0">
                        <a:latin typeface="Times New Roman"/>
                        <a:cs typeface="Times New Roman"/>
                      </a:endParaRPr>
                    </a:p>
                    <a:p>
                      <a:pPr marL="92075">
                        <a:lnSpc>
                          <a:spcPct val="100000"/>
                        </a:lnSpc>
                        <a:spcBef>
                          <a:spcPts val="5"/>
                        </a:spcBef>
                      </a:pPr>
                      <a:r>
                        <a:rPr sz="1100" dirty="0">
                          <a:solidFill>
                            <a:srgbClr val="005F70"/>
                          </a:solidFill>
                          <a:latin typeface="Arial"/>
                          <a:cs typeface="Arial"/>
                        </a:rPr>
                        <a:t>X</a:t>
                      </a:r>
                      <a:endParaRPr sz="1100" dirty="0">
                        <a:latin typeface="Arial"/>
                        <a:cs typeface="Arial"/>
                      </a:endParaRPr>
                    </a:p>
                  </a:txBody>
                  <a:tcPr marL="0" marR="0" marT="3810" marB="0">
                    <a:lnL w="12700">
                      <a:solidFill>
                        <a:srgbClr val="FFFFFF"/>
                      </a:solidFill>
                      <a:prstDash val="solid"/>
                    </a:lnL>
                    <a:lnR w="12700">
                      <a:solidFill>
                        <a:srgbClr val="FFFFFF"/>
                      </a:solidFill>
                      <a:prstDash val="soli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4"/>
                  </a:ext>
                </a:extLst>
              </a:tr>
              <a:tr h="448011">
                <a:tc>
                  <a:txBody>
                    <a:bodyPr/>
                    <a:lstStyle/>
                    <a:p>
                      <a:pPr>
                        <a:lnSpc>
                          <a:spcPct val="100000"/>
                        </a:lnSpc>
                        <a:spcBef>
                          <a:spcPts val="20"/>
                        </a:spcBef>
                      </a:pPr>
                      <a:endParaRPr sz="950" dirty="0">
                        <a:latin typeface="Times New Roman"/>
                        <a:cs typeface="Times New Roman"/>
                      </a:endParaRPr>
                    </a:p>
                    <a:p>
                      <a:pPr marL="90805">
                        <a:lnSpc>
                          <a:spcPct val="100000"/>
                        </a:lnSpc>
                      </a:pPr>
                      <a:r>
                        <a:rPr sz="1100" dirty="0">
                          <a:solidFill>
                            <a:srgbClr val="005F70"/>
                          </a:solidFill>
                          <a:latin typeface="Arial"/>
                          <a:cs typeface="Arial"/>
                        </a:rPr>
                        <a:t>Mick</a:t>
                      </a:r>
                      <a:r>
                        <a:rPr sz="1100" spc="-5" dirty="0">
                          <a:solidFill>
                            <a:srgbClr val="005F70"/>
                          </a:solidFill>
                          <a:latin typeface="Arial"/>
                          <a:cs typeface="Arial"/>
                        </a:rPr>
                        <a:t> </a:t>
                      </a:r>
                      <a:r>
                        <a:rPr sz="1100" dirty="0">
                          <a:solidFill>
                            <a:srgbClr val="005F70"/>
                          </a:solidFill>
                          <a:latin typeface="Arial"/>
                          <a:cs typeface="Arial"/>
                        </a:rPr>
                        <a:t>på</a:t>
                      </a:r>
                      <a:r>
                        <a:rPr sz="1100" spc="-20" dirty="0">
                          <a:solidFill>
                            <a:srgbClr val="005F70"/>
                          </a:solidFill>
                          <a:latin typeface="Arial"/>
                          <a:cs typeface="Arial"/>
                        </a:rPr>
                        <a:t> </a:t>
                      </a:r>
                      <a:r>
                        <a:rPr sz="1100" spc="-10" dirty="0">
                          <a:solidFill>
                            <a:srgbClr val="005F70"/>
                          </a:solidFill>
                          <a:latin typeface="Arial"/>
                          <a:cs typeface="Arial"/>
                        </a:rPr>
                        <a:t>domaren</a:t>
                      </a:r>
                      <a:endParaRPr sz="1100" dirty="0">
                        <a:latin typeface="Arial"/>
                        <a:cs typeface="Arial"/>
                      </a:endParaRPr>
                    </a:p>
                  </a:txBody>
                  <a:tcPr marL="0" marR="0" marT="2540" marB="0">
                    <a:lnL w="12700">
                      <a:solidFill>
                        <a:srgbClr val="FFFFFF"/>
                      </a:solidFill>
                      <a:prstDash val="solid"/>
                    </a:lnL>
                    <a:lnR w="12700" cap="flat" cmpd="sng" algn="ctr">
                      <a:solidFill>
                        <a:srgbClr val="FFFFFF"/>
                      </a:solidFill>
                      <a:prstDash val="solid"/>
                      <a:round/>
                      <a:headEnd type="none" w="med" len="med"/>
                      <a:tailEnd type="none" w="med" len="me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a:lnSpc>
                          <a:spcPct val="100000"/>
                        </a:lnSpc>
                        <a:spcBef>
                          <a:spcPts val="20"/>
                        </a:spcBef>
                      </a:pPr>
                      <a:endParaRPr sz="950" dirty="0">
                        <a:latin typeface="Times New Roman"/>
                        <a:cs typeface="Times New Roman"/>
                      </a:endParaRPr>
                    </a:p>
                    <a:p>
                      <a:pPr marL="91440">
                        <a:lnSpc>
                          <a:spcPct val="100000"/>
                        </a:lnSpc>
                      </a:pPr>
                      <a:r>
                        <a:rPr sz="1100" dirty="0">
                          <a:solidFill>
                            <a:srgbClr val="005F70"/>
                          </a:solidFill>
                          <a:latin typeface="Arial"/>
                          <a:cs typeface="Arial"/>
                        </a:rPr>
                        <a:t>Upplevelseprocessen:</a:t>
                      </a:r>
                      <a:r>
                        <a:rPr sz="1100" spc="-20" dirty="0">
                          <a:solidFill>
                            <a:srgbClr val="005F70"/>
                          </a:solidFill>
                          <a:latin typeface="Arial"/>
                          <a:cs typeface="Arial"/>
                        </a:rPr>
                        <a:t> </a:t>
                      </a:r>
                      <a:r>
                        <a:rPr sz="1100" dirty="0">
                          <a:solidFill>
                            <a:srgbClr val="005F70"/>
                          </a:solidFill>
                          <a:latin typeface="Arial"/>
                          <a:cs typeface="Arial"/>
                        </a:rPr>
                        <a:t>Under:</a:t>
                      </a:r>
                      <a:r>
                        <a:rPr sz="1100" spc="-65" dirty="0">
                          <a:solidFill>
                            <a:srgbClr val="005F70"/>
                          </a:solidFill>
                          <a:latin typeface="Arial"/>
                          <a:cs typeface="Arial"/>
                        </a:rPr>
                        <a:t> </a:t>
                      </a:r>
                      <a:r>
                        <a:rPr sz="1100" spc="-20" dirty="0">
                          <a:solidFill>
                            <a:srgbClr val="005F70"/>
                          </a:solidFill>
                          <a:latin typeface="Arial"/>
                          <a:cs typeface="Arial"/>
                        </a:rPr>
                        <a:t>Under</a:t>
                      </a:r>
                      <a:endParaRPr sz="1100" dirty="0">
                        <a:latin typeface="Arial"/>
                        <a:cs typeface="Arial"/>
                      </a:endParaRPr>
                    </a:p>
                  </a:txBody>
                  <a:tcPr marL="0" marR="0" marT="254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a:lnSpc>
                          <a:spcPct val="100000"/>
                        </a:lnSpc>
                      </a:pPr>
                      <a:endParaRPr sz="1100" dirty="0">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marL="88900" marR="0" lvl="0" indent="0" algn="l" defTabSz="914400" eaLnBrk="1" fontAlgn="auto" latinLnBrk="0" hangingPunct="1">
                        <a:lnSpc>
                          <a:spcPct val="100000"/>
                        </a:lnSpc>
                        <a:spcBef>
                          <a:spcPts val="0"/>
                        </a:spcBef>
                        <a:spcAft>
                          <a:spcPts val="0"/>
                        </a:spcAft>
                        <a:buClrTx/>
                        <a:buSzTx/>
                        <a:buFontTx/>
                        <a:buNone/>
                        <a:tabLst/>
                        <a:defRPr/>
                      </a:pPr>
                      <a:r>
                        <a:rPr kumimoji="0" lang="sv-SE" sz="1100" b="0" i="0" u="none" strike="noStrike" kern="0" cap="none" spc="0" normalizeH="0" baseline="0" noProof="0" dirty="0">
                          <a:ln>
                            <a:noFill/>
                          </a:ln>
                          <a:solidFill>
                            <a:srgbClr val="005F70"/>
                          </a:solidFill>
                          <a:effectLst/>
                          <a:uLnTx/>
                          <a:uFillTx/>
                          <a:latin typeface="Arial"/>
                          <a:ea typeface="+mn-ea"/>
                          <a:cs typeface="Arial"/>
                        </a:rPr>
                        <a:t>X</a:t>
                      </a:r>
                      <a:endParaRPr kumimoji="0" lang="sv-SE" sz="1100" b="0" i="0" u="none" strike="noStrike" kern="0" cap="none" spc="0" normalizeH="0" baseline="0" noProof="0" dirty="0">
                        <a:ln>
                          <a:noFill/>
                        </a:ln>
                        <a:solidFill>
                          <a:prstClr val="black"/>
                        </a:solidFill>
                        <a:effectLst/>
                        <a:uLnTx/>
                        <a:uFillTx/>
                        <a:latin typeface="Arial"/>
                        <a:ea typeface="+mn-ea"/>
                        <a:cs typeface="Arial"/>
                      </a:endParaRPr>
                    </a:p>
                  </a:txBody>
                  <a:tcPr marL="0" marR="0" marT="0" marB="0" anchor="ctr">
                    <a:lnL w="12700" cap="flat" cmpd="sng" algn="ctr">
                      <a:solidFill>
                        <a:srgbClr val="FFFFFF"/>
                      </a:solidFill>
                      <a:prstDash val="solid"/>
                      <a:round/>
                      <a:headEnd type="none" w="med" len="med"/>
                      <a:tailEnd type="none" w="med" len="med"/>
                    </a:lnL>
                    <a:lnR w="12700">
                      <a:solidFill>
                        <a:srgbClr val="FFFFFF"/>
                      </a:solidFill>
                      <a:prstDash val="soli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475177713"/>
                  </a:ext>
                </a:extLst>
              </a:tr>
              <a:tr h="448011">
                <a:tc>
                  <a:txBody>
                    <a:bodyPr/>
                    <a:lstStyle/>
                    <a:p>
                      <a:pPr>
                        <a:lnSpc>
                          <a:spcPct val="100000"/>
                        </a:lnSpc>
                        <a:spcBef>
                          <a:spcPts val="30"/>
                        </a:spcBef>
                      </a:pPr>
                      <a:endParaRPr sz="1100" dirty="0">
                        <a:latin typeface="Times New Roman"/>
                        <a:cs typeface="Times New Roman"/>
                      </a:endParaRPr>
                    </a:p>
                    <a:p>
                      <a:pPr marL="91440">
                        <a:lnSpc>
                          <a:spcPct val="100000"/>
                        </a:lnSpc>
                      </a:pPr>
                      <a:r>
                        <a:rPr sz="1100" dirty="0">
                          <a:solidFill>
                            <a:srgbClr val="005F70"/>
                          </a:solidFill>
                          <a:latin typeface="Arial"/>
                          <a:cs typeface="Arial"/>
                        </a:rPr>
                        <a:t>Erbjudande</a:t>
                      </a:r>
                      <a:r>
                        <a:rPr sz="1100" spc="-45" dirty="0">
                          <a:solidFill>
                            <a:srgbClr val="005F70"/>
                          </a:solidFill>
                          <a:latin typeface="Arial"/>
                          <a:cs typeface="Arial"/>
                        </a:rPr>
                        <a:t> </a:t>
                      </a:r>
                      <a:r>
                        <a:rPr sz="1100" dirty="0">
                          <a:solidFill>
                            <a:srgbClr val="005F70"/>
                          </a:solidFill>
                          <a:latin typeface="Arial"/>
                          <a:cs typeface="Arial"/>
                        </a:rPr>
                        <a:t>till</a:t>
                      </a:r>
                      <a:r>
                        <a:rPr sz="1100" spc="-40" dirty="0">
                          <a:solidFill>
                            <a:srgbClr val="005F70"/>
                          </a:solidFill>
                          <a:latin typeface="Arial"/>
                          <a:cs typeface="Arial"/>
                        </a:rPr>
                        <a:t> </a:t>
                      </a:r>
                      <a:r>
                        <a:rPr sz="1100" dirty="0">
                          <a:solidFill>
                            <a:srgbClr val="005F70"/>
                          </a:solidFill>
                          <a:latin typeface="Arial"/>
                          <a:cs typeface="Arial"/>
                        </a:rPr>
                        <a:t>nästa</a:t>
                      </a:r>
                      <a:r>
                        <a:rPr sz="1100" spc="-50" dirty="0">
                          <a:solidFill>
                            <a:srgbClr val="005F70"/>
                          </a:solidFill>
                          <a:latin typeface="Arial"/>
                          <a:cs typeface="Arial"/>
                        </a:rPr>
                        <a:t> </a:t>
                      </a:r>
                      <a:r>
                        <a:rPr sz="1100" spc="-20" dirty="0">
                          <a:solidFill>
                            <a:srgbClr val="005F70"/>
                          </a:solidFill>
                          <a:latin typeface="Arial"/>
                          <a:cs typeface="Arial"/>
                        </a:rPr>
                        <a:t>match</a:t>
                      </a:r>
                      <a:endParaRPr sz="1100" dirty="0">
                        <a:latin typeface="Arial"/>
                        <a:cs typeface="Arial"/>
                      </a:endParaRPr>
                    </a:p>
                  </a:txBody>
                  <a:tcPr marL="0" marR="0" marT="3810" marB="0">
                    <a:lnL w="12700">
                      <a:solidFill>
                        <a:srgbClr val="FFFFFF"/>
                      </a:solidFill>
                      <a:prstDash val="solid"/>
                    </a:lnL>
                    <a:lnR w="12700">
                      <a:solidFill>
                        <a:srgbClr val="FFFFFF"/>
                      </a:solidFill>
                      <a:prstDash val="solid"/>
                    </a:lnR>
                    <a:lnT w="12700" cap="flat" cmpd="sng" algn="ctr">
                      <a:solidFill>
                        <a:srgbClr val="FFFFFF"/>
                      </a:solidFill>
                      <a:prstDash val="solid"/>
                      <a:round/>
                      <a:headEnd type="none" w="med" len="med"/>
                      <a:tailEnd type="none" w="med" len="med"/>
                    </a:lnT>
                    <a:lnB w="12700">
                      <a:solidFill>
                        <a:srgbClr val="FFFFFF"/>
                      </a:solidFill>
                      <a:prstDash val="solid"/>
                    </a:lnB>
                    <a:solidFill>
                      <a:schemeClr val="bg1">
                        <a:lumMod val="95000"/>
                      </a:schemeClr>
                    </a:solidFill>
                  </a:tcPr>
                </a:tc>
                <a:tc>
                  <a:txBody>
                    <a:bodyPr/>
                    <a:lstStyle/>
                    <a:p>
                      <a:pPr>
                        <a:lnSpc>
                          <a:spcPct val="100000"/>
                        </a:lnSpc>
                        <a:spcBef>
                          <a:spcPts val="30"/>
                        </a:spcBef>
                      </a:pPr>
                      <a:endParaRPr sz="1100" dirty="0">
                        <a:latin typeface="Times New Roman"/>
                        <a:cs typeface="Times New Roman"/>
                      </a:endParaRPr>
                    </a:p>
                    <a:p>
                      <a:pPr marL="91440">
                        <a:lnSpc>
                          <a:spcPct val="100000"/>
                        </a:lnSpc>
                      </a:pPr>
                      <a:r>
                        <a:rPr sz="1100" spc="-10" dirty="0">
                          <a:solidFill>
                            <a:srgbClr val="005F70"/>
                          </a:solidFill>
                          <a:latin typeface="Arial"/>
                          <a:cs typeface="Arial"/>
                        </a:rPr>
                        <a:t>Upplevelseprocessen:</a:t>
                      </a:r>
                      <a:r>
                        <a:rPr sz="1100" spc="30" dirty="0">
                          <a:solidFill>
                            <a:srgbClr val="005F70"/>
                          </a:solidFill>
                          <a:latin typeface="Arial"/>
                          <a:cs typeface="Arial"/>
                        </a:rPr>
                        <a:t> </a:t>
                      </a:r>
                      <a:r>
                        <a:rPr sz="1100" dirty="0">
                          <a:solidFill>
                            <a:srgbClr val="005F70"/>
                          </a:solidFill>
                          <a:latin typeface="Arial"/>
                          <a:cs typeface="Arial"/>
                        </a:rPr>
                        <a:t>Under:</a:t>
                      </a:r>
                      <a:r>
                        <a:rPr sz="1100" spc="25" dirty="0">
                          <a:solidFill>
                            <a:srgbClr val="005F70"/>
                          </a:solidFill>
                          <a:latin typeface="Arial"/>
                          <a:cs typeface="Arial"/>
                        </a:rPr>
                        <a:t> </a:t>
                      </a:r>
                      <a:r>
                        <a:rPr sz="1100" spc="-10" dirty="0">
                          <a:solidFill>
                            <a:srgbClr val="005F70"/>
                          </a:solidFill>
                          <a:latin typeface="Arial"/>
                          <a:cs typeface="Arial"/>
                        </a:rPr>
                        <a:t>Efter</a:t>
                      </a:r>
                      <a:endParaRPr sz="1100" dirty="0">
                        <a:latin typeface="Arial"/>
                        <a:cs typeface="Arial"/>
                      </a:endParaRPr>
                    </a:p>
                  </a:txBody>
                  <a:tcPr marL="0" marR="0" marT="3810" marB="0">
                    <a:lnL w="12700">
                      <a:solidFill>
                        <a:srgbClr val="FFFFFF"/>
                      </a:solidFill>
                      <a:prstDash val="solid"/>
                    </a:lnL>
                    <a:lnR w="12700">
                      <a:solidFill>
                        <a:srgbClr val="FFFFFF"/>
                      </a:solidFill>
                      <a:prstDash val="solid"/>
                    </a:lnR>
                    <a:lnT w="12700" cap="flat" cmpd="sng" algn="ctr">
                      <a:solidFill>
                        <a:srgbClr val="FFFFFF"/>
                      </a:solidFill>
                      <a:prstDash val="solid"/>
                      <a:round/>
                      <a:headEnd type="none" w="med" len="med"/>
                      <a:tailEnd type="none" w="med" len="med"/>
                    </a:lnT>
                    <a:lnB w="12700">
                      <a:solidFill>
                        <a:srgbClr val="FFFFFF"/>
                      </a:solidFill>
                      <a:prstDash val="solid"/>
                    </a:lnB>
                    <a:solidFill>
                      <a:schemeClr val="bg1">
                        <a:lumMod val="95000"/>
                      </a:schemeClr>
                    </a:solidFill>
                  </a:tcPr>
                </a:tc>
                <a:tc>
                  <a:txBody>
                    <a:bodyPr/>
                    <a:lstStyle/>
                    <a:p>
                      <a:pPr>
                        <a:lnSpc>
                          <a:spcPct val="100000"/>
                        </a:lnSpc>
                      </a:pPr>
                      <a:endParaRPr sz="1100" dirty="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cap="flat" cmpd="sng" algn="ctr">
                      <a:solidFill>
                        <a:srgbClr val="FFFFFF"/>
                      </a:solidFill>
                      <a:prstDash val="solid"/>
                      <a:round/>
                      <a:headEnd type="none" w="med" len="med"/>
                      <a:tailEnd type="none" w="med" len="med"/>
                    </a:lnT>
                    <a:lnB w="12700">
                      <a:solidFill>
                        <a:srgbClr val="FFFFFF"/>
                      </a:solidFill>
                      <a:prstDash val="solid"/>
                    </a:lnB>
                    <a:solidFill>
                      <a:schemeClr val="bg1">
                        <a:lumMod val="95000"/>
                      </a:schemeClr>
                    </a:solidFill>
                  </a:tcPr>
                </a:tc>
                <a:tc>
                  <a:txBody>
                    <a:bodyPr/>
                    <a:lstStyle/>
                    <a:p>
                      <a:pPr>
                        <a:lnSpc>
                          <a:spcPct val="100000"/>
                        </a:lnSpc>
                        <a:spcBef>
                          <a:spcPts val="30"/>
                        </a:spcBef>
                      </a:pPr>
                      <a:endParaRPr sz="1100" dirty="0">
                        <a:latin typeface="Times New Roman"/>
                        <a:cs typeface="Times New Roman"/>
                      </a:endParaRPr>
                    </a:p>
                    <a:p>
                      <a:pPr marL="92075">
                        <a:lnSpc>
                          <a:spcPct val="100000"/>
                        </a:lnSpc>
                      </a:pPr>
                      <a:r>
                        <a:rPr sz="1100" dirty="0">
                          <a:solidFill>
                            <a:srgbClr val="005F70"/>
                          </a:solidFill>
                          <a:latin typeface="Arial"/>
                          <a:cs typeface="Arial"/>
                        </a:rPr>
                        <a:t>X</a:t>
                      </a:r>
                      <a:endParaRPr sz="1100" dirty="0">
                        <a:latin typeface="Arial"/>
                        <a:cs typeface="Arial"/>
                      </a:endParaRPr>
                    </a:p>
                  </a:txBody>
                  <a:tcPr marL="0" marR="0" marT="3810" marB="0">
                    <a:lnL w="12700">
                      <a:solidFill>
                        <a:srgbClr val="FFFFFF"/>
                      </a:solidFill>
                      <a:prstDash val="solid"/>
                    </a:lnL>
                    <a:lnR w="12700">
                      <a:solidFill>
                        <a:srgbClr val="FFFFFF"/>
                      </a:solidFill>
                      <a:prstDash val="solid"/>
                    </a:lnR>
                    <a:lnT w="12700" cap="flat" cmpd="sng" algn="ctr">
                      <a:solidFill>
                        <a:srgbClr val="FFFFFF"/>
                      </a:solidFill>
                      <a:prstDash val="solid"/>
                      <a:round/>
                      <a:headEnd type="none" w="med" len="med"/>
                      <a:tailEnd type="none" w="med" len="med"/>
                    </a:lnT>
                    <a:lnB w="12700">
                      <a:solidFill>
                        <a:srgbClr val="FFFFFF"/>
                      </a:solidFill>
                      <a:prstDash val="solid"/>
                    </a:lnB>
                    <a:solidFill>
                      <a:schemeClr val="bg1">
                        <a:lumMod val="95000"/>
                      </a:schemeClr>
                    </a:solidFill>
                  </a:tcPr>
                </a:tc>
                <a:extLst>
                  <a:ext uri="{0D108BD9-81ED-4DB2-BD59-A6C34878D82A}">
                    <a16:rowId xmlns:a16="http://schemas.microsoft.com/office/drawing/2014/main" val="10005"/>
                  </a:ext>
                </a:extLst>
              </a:tr>
              <a:tr h="448011">
                <a:tc>
                  <a:txBody>
                    <a:bodyPr/>
                    <a:lstStyle/>
                    <a:p>
                      <a:pPr>
                        <a:lnSpc>
                          <a:spcPct val="100000"/>
                        </a:lnSpc>
                        <a:spcBef>
                          <a:spcPts val="30"/>
                        </a:spcBef>
                      </a:pPr>
                      <a:endParaRPr sz="1100" dirty="0">
                        <a:latin typeface="Times New Roman"/>
                        <a:cs typeface="Times New Roman"/>
                      </a:endParaRPr>
                    </a:p>
                    <a:p>
                      <a:pPr marL="91440">
                        <a:lnSpc>
                          <a:spcPct val="100000"/>
                        </a:lnSpc>
                        <a:spcBef>
                          <a:spcPts val="5"/>
                        </a:spcBef>
                      </a:pPr>
                      <a:r>
                        <a:rPr sz="1100" dirty="0">
                          <a:solidFill>
                            <a:srgbClr val="005F70"/>
                          </a:solidFill>
                          <a:latin typeface="Arial"/>
                          <a:cs typeface="Arial"/>
                        </a:rPr>
                        <a:t>Give</a:t>
                      </a:r>
                      <a:r>
                        <a:rPr sz="1100" spc="-20" dirty="0">
                          <a:solidFill>
                            <a:srgbClr val="005F70"/>
                          </a:solidFill>
                          <a:latin typeface="Arial"/>
                          <a:cs typeface="Arial"/>
                        </a:rPr>
                        <a:t> away</a:t>
                      </a:r>
                      <a:endParaRPr sz="1100" dirty="0">
                        <a:latin typeface="Arial"/>
                        <a:cs typeface="Arial"/>
                      </a:endParaRPr>
                    </a:p>
                  </a:txBody>
                  <a:tcPr marL="0" marR="0" marT="381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95000"/>
                      </a:schemeClr>
                    </a:solidFill>
                  </a:tcPr>
                </a:tc>
                <a:tc>
                  <a:txBody>
                    <a:bodyPr/>
                    <a:lstStyle/>
                    <a:p>
                      <a:pPr>
                        <a:lnSpc>
                          <a:spcPct val="100000"/>
                        </a:lnSpc>
                        <a:spcBef>
                          <a:spcPts val="30"/>
                        </a:spcBef>
                      </a:pPr>
                      <a:endParaRPr sz="1100">
                        <a:latin typeface="Times New Roman"/>
                        <a:cs typeface="Times New Roman"/>
                      </a:endParaRPr>
                    </a:p>
                    <a:p>
                      <a:pPr marL="91440">
                        <a:lnSpc>
                          <a:spcPct val="100000"/>
                        </a:lnSpc>
                        <a:spcBef>
                          <a:spcPts val="5"/>
                        </a:spcBef>
                      </a:pPr>
                      <a:r>
                        <a:rPr sz="1100" spc="-10" dirty="0">
                          <a:solidFill>
                            <a:srgbClr val="005F70"/>
                          </a:solidFill>
                          <a:latin typeface="Arial"/>
                          <a:cs typeface="Arial"/>
                        </a:rPr>
                        <a:t>Upplevelseprocessen:</a:t>
                      </a:r>
                      <a:r>
                        <a:rPr sz="1100" spc="45" dirty="0">
                          <a:solidFill>
                            <a:srgbClr val="005F70"/>
                          </a:solidFill>
                          <a:latin typeface="Arial"/>
                          <a:cs typeface="Arial"/>
                        </a:rPr>
                        <a:t> </a:t>
                      </a:r>
                      <a:r>
                        <a:rPr sz="1100" dirty="0">
                          <a:solidFill>
                            <a:srgbClr val="005F70"/>
                          </a:solidFill>
                          <a:latin typeface="Arial"/>
                          <a:cs typeface="Arial"/>
                        </a:rPr>
                        <a:t>Under:</a:t>
                      </a:r>
                      <a:r>
                        <a:rPr sz="1100" spc="20" dirty="0">
                          <a:solidFill>
                            <a:srgbClr val="005F70"/>
                          </a:solidFill>
                          <a:latin typeface="Arial"/>
                          <a:cs typeface="Arial"/>
                        </a:rPr>
                        <a:t> </a:t>
                      </a:r>
                      <a:r>
                        <a:rPr sz="1100" spc="-10" dirty="0">
                          <a:solidFill>
                            <a:srgbClr val="005F70"/>
                          </a:solidFill>
                          <a:latin typeface="Arial"/>
                          <a:cs typeface="Arial"/>
                        </a:rPr>
                        <a:t>Efter</a:t>
                      </a:r>
                      <a:endParaRPr sz="1100">
                        <a:latin typeface="Arial"/>
                        <a:cs typeface="Arial"/>
                      </a:endParaRPr>
                    </a:p>
                  </a:txBody>
                  <a:tcPr marL="0" marR="0" marT="381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95000"/>
                      </a:schemeClr>
                    </a:solidFill>
                  </a:tcPr>
                </a:tc>
                <a:tc>
                  <a:txBody>
                    <a:bodyPr/>
                    <a:lstStyle/>
                    <a:p>
                      <a:pPr>
                        <a:lnSpc>
                          <a:spcPct val="100000"/>
                        </a:lnSpc>
                      </a:pPr>
                      <a:endParaRPr sz="1100" dirty="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95000"/>
                      </a:schemeClr>
                    </a:solidFill>
                  </a:tcPr>
                </a:tc>
                <a:tc>
                  <a:txBody>
                    <a:bodyPr/>
                    <a:lstStyle/>
                    <a:p>
                      <a:pPr>
                        <a:lnSpc>
                          <a:spcPct val="100000"/>
                        </a:lnSpc>
                        <a:spcBef>
                          <a:spcPts val="30"/>
                        </a:spcBef>
                      </a:pPr>
                      <a:endParaRPr sz="1100">
                        <a:latin typeface="Times New Roman"/>
                        <a:cs typeface="Times New Roman"/>
                      </a:endParaRPr>
                    </a:p>
                    <a:p>
                      <a:pPr marL="92075">
                        <a:lnSpc>
                          <a:spcPct val="100000"/>
                        </a:lnSpc>
                        <a:spcBef>
                          <a:spcPts val="5"/>
                        </a:spcBef>
                      </a:pPr>
                      <a:r>
                        <a:rPr sz="1100" dirty="0">
                          <a:solidFill>
                            <a:srgbClr val="005F70"/>
                          </a:solidFill>
                          <a:latin typeface="Arial"/>
                          <a:cs typeface="Arial"/>
                        </a:rPr>
                        <a:t>X</a:t>
                      </a:r>
                      <a:endParaRPr sz="1100">
                        <a:latin typeface="Arial"/>
                        <a:cs typeface="Arial"/>
                      </a:endParaRPr>
                    </a:p>
                  </a:txBody>
                  <a:tcPr marL="0" marR="0" marT="381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95000"/>
                      </a:schemeClr>
                    </a:solidFill>
                  </a:tcPr>
                </a:tc>
                <a:extLst>
                  <a:ext uri="{0D108BD9-81ED-4DB2-BD59-A6C34878D82A}">
                    <a16:rowId xmlns:a16="http://schemas.microsoft.com/office/drawing/2014/main" val="10006"/>
                  </a:ext>
                </a:extLst>
              </a:tr>
              <a:tr h="448011">
                <a:tc>
                  <a:txBody>
                    <a:bodyPr/>
                    <a:lstStyle/>
                    <a:p>
                      <a:pPr>
                        <a:lnSpc>
                          <a:spcPct val="100000"/>
                        </a:lnSpc>
                        <a:spcBef>
                          <a:spcPts val="35"/>
                        </a:spcBef>
                      </a:pPr>
                      <a:endParaRPr sz="1100" dirty="0">
                        <a:latin typeface="Times New Roman"/>
                        <a:cs typeface="Times New Roman"/>
                      </a:endParaRPr>
                    </a:p>
                    <a:p>
                      <a:pPr marL="91440">
                        <a:lnSpc>
                          <a:spcPct val="100000"/>
                        </a:lnSpc>
                      </a:pPr>
                      <a:r>
                        <a:rPr sz="1100" dirty="0">
                          <a:solidFill>
                            <a:srgbClr val="005F70"/>
                          </a:solidFill>
                          <a:latin typeface="Arial"/>
                          <a:cs typeface="Arial"/>
                        </a:rPr>
                        <a:t>Underhållning</a:t>
                      </a:r>
                      <a:r>
                        <a:rPr sz="1100" spc="-25" dirty="0">
                          <a:solidFill>
                            <a:srgbClr val="005F70"/>
                          </a:solidFill>
                          <a:latin typeface="Arial"/>
                          <a:cs typeface="Arial"/>
                        </a:rPr>
                        <a:t> </a:t>
                      </a:r>
                      <a:r>
                        <a:rPr sz="1100" dirty="0">
                          <a:solidFill>
                            <a:srgbClr val="005F70"/>
                          </a:solidFill>
                          <a:latin typeface="Arial"/>
                          <a:cs typeface="Arial"/>
                        </a:rPr>
                        <a:t>när</a:t>
                      </a:r>
                      <a:r>
                        <a:rPr sz="1100" spc="-55" dirty="0">
                          <a:solidFill>
                            <a:srgbClr val="005F70"/>
                          </a:solidFill>
                          <a:latin typeface="Arial"/>
                          <a:cs typeface="Arial"/>
                        </a:rPr>
                        <a:t> </a:t>
                      </a:r>
                      <a:r>
                        <a:rPr sz="1100" dirty="0">
                          <a:solidFill>
                            <a:srgbClr val="005F70"/>
                          </a:solidFill>
                          <a:latin typeface="Arial"/>
                          <a:cs typeface="Arial"/>
                        </a:rPr>
                        <a:t>publiken</a:t>
                      </a:r>
                      <a:r>
                        <a:rPr sz="1100" spc="-35" dirty="0">
                          <a:solidFill>
                            <a:srgbClr val="005F70"/>
                          </a:solidFill>
                          <a:latin typeface="Arial"/>
                          <a:cs typeface="Arial"/>
                        </a:rPr>
                        <a:t> </a:t>
                      </a:r>
                      <a:r>
                        <a:rPr sz="1100" spc="-10" dirty="0">
                          <a:solidFill>
                            <a:srgbClr val="005F70"/>
                          </a:solidFill>
                          <a:latin typeface="Arial"/>
                          <a:cs typeface="Arial"/>
                        </a:rPr>
                        <a:t>lämnar</a:t>
                      </a:r>
                      <a:endParaRPr sz="1100" dirty="0">
                        <a:latin typeface="Arial"/>
                        <a:cs typeface="Arial"/>
                      </a:endParaRPr>
                    </a:p>
                  </a:txBody>
                  <a:tcPr marL="0" marR="0" marT="444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95000"/>
                      </a:schemeClr>
                    </a:solidFill>
                  </a:tcPr>
                </a:tc>
                <a:tc>
                  <a:txBody>
                    <a:bodyPr/>
                    <a:lstStyle/>
                    <a:p>
                      <a:pPr>
                        <a:lnSpc>
                          <a:spcPct val="100000"/>
                        </a:lnSpc>
                        <a:spcBef>
                          <a:spcPts val="35"/>
                        </a:spcBef>
                      </a:pPr>
                      <a:endParaRPr sz="1100">
                        <a:latin typeface="Times New Roman"/>
                        <a:cs typeface="Times New Roman"/>
                      </a:endParaRPr>
                    </a:p>
                    <a:p>
                      <a:pPr marL="91440">
                        <a:lnSpc>
                          <a:spcPct val="100000"/>
                        </a:lnSpc>
                      </a:pPr>
                      <a:r>
                        <a:rPr sz="1100" spc="-10" dirty="0">
                          <a:solidFill>
                            <a:srgbClr val="005F70"/>
                          </a:solidFill>
                          <a:latin typeface="Arial"/>
                          <a:cs typeface="Arial"/>
                        </a:rPr>
                        <a:t>Upplevelseprocessen:</a:t>
                      </a:r>
                      <a:r>
                        <a:rPr sz="1100" spc="45" dirty="0">
                          <a:solidFill>
                            <a:srgbClr val="005F70"/>
                          </a:solidFill>
                          <a:latin typeface="Arial"/>
                          <a:cs typeface="Arial"/>
                        </a:rPr>
                        <a:t> </a:t>
                      </a:r>
                      <a:r>
                        <a:rPr sz="1100" dirty="0">
                          <a:solidFill>
                            <a:srgbClr val="005F70"/>
                          </a:solidFill>
                          <a:latin typeface="Arial"/>
                          <a:cs typeface="Arial"/>
                        </a:rPr>
                        <a:t>Under:</a:t>
                      </a:r>
                      <a:r>
                        <a:rPr sz="1100" spc="20" dirty="0">
                          <a:solidFill>
                            <a:srgbClr val="005F70"/>
                          </a:solidFill>
                          <a:latin typeface="Arial"/>
                          <a:cs typeface="Arial"/>
                        </a:rPr>
                        <a:t> </a:t>
                      </a:r>
                      <a:r>
                        <a:rPr sz="1100" spc="-10" dirty="0">
                          <a:solidFill>
                            <a:srgbClr val="005F70"/>
                          </a:solidFill>
                          <a:latin typeface="Arial"/>
                          <a:cs typeface="Arial"/>
                        </a:rPr>
                        <a:t>Efter</a:t>
                      </a:r>
                      <a:endParaRPr sz="1100">
                        <a:latin typeface="Arial"/>
                        <a:cs typeface="Arial"/>
                      </a:endParaRPr>
                    </a:p>
                  </a:txBody>
                  <a:tcPr marL="0" marR="0" marT="444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95000"/>
                      </a:schemeClr>
                    </a:solidFill>
                  </a:tcPr>
                </a:tc>
                <a:tc>
                  <a:txBody>
                    <a:bodyPr/>
                    <a:lstStyle/>
                    <a:p>
                      <a:pPr>
                        <a:lnSpc>
                          <a:spcPct val="100000"/>
                        </a:lnSpc>
                      </a:pPr>
                      <a:endParaRPr sz="1100" dirty="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95000"/>
                      </a:schemeClr>
                    </a:solidFill>
                  </a:tcPr>
                </a:tc>
                <a:tc>
                  <a:txBody>
                    <a:bodyPr/>
                    <a:lstStyle/>
                    <a:p>
                      <a:pPr>
                        <a:lnSpc>
                          <a:spcPct val="100000"/>
                        </a:lnSpc>
                        <a:spcBef>
                          <a:spcPts val="35"/>
                        </a:spcBef>
                      </a:pPr>
                      <a:endParaRPr sz="1100">
                        <a:latin typeface="Times New Roman"/>
                        <a:cs typeface="Times New Roman"/>
                      </a:endParaRPr>
                    </a:p>
                    <a:p>
                      <a:pPr marL="92075">
                        <a:lnSpc>
                          <a:spcPct val="100000"/>
                        </a:lnSpc>
                      </a:pPr>
                      <a:r>
                        <a:rPr sz="1100" dirty="0">
                          <a:solidFill>
                            <a:srgbClr val="005F70"/>
                          </a:solidFill>
                          <a:latin typeface="Arial"/>
                          <a:cs typeface="Arial"/>
                        </a:rPr>
                        <a:t>X</a:t>
                      </a:r>
                      <a:endParaRPr sz="1100">
                        <a:latin typeface="Arial"/>
                        <a:cs typeface="Arial"/>
                      </a:endParaRPr>
                    </a:p>
                  </a:txBody>
                  <a:tcPr marL="0" marR="0" marT="444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95000"/>
                      </a:schemeClr>
                    </a:solidFill>
                  </a:tcPr>
                </a:tc>
                <a:extLst>
                  <a:ext uri="{0D108BD9-81ED-4DB2-BD59-A6C34878D82A}">
                    <a16:rowId xmlns:a16="http://schemas.microsoft.com/office/drawing/2014/main" val="10007"/>
                  </a:ext>
                </a:extLst>
              </a:tr>
              <a:tr h="448011">
                <a:tc>
                  <a:txBody>
                    <a:bodyPr/>
                    <a:lstStyle/>
                    <a:p>
                      <a:pPr>
                        <a:lnSpc>
                          <a:spcPct val="100000"/>
                        </a:lnSpc>
                        <a:spcBef>
                          <a:spcPts val="35"/>
                        </a:spcBef>
                      </a:pPr>
                      <a:endParaRPr sz="1100" dirty="0">
                        <a:latin typeface="Times New Roman"/>
                        <a:cs typeface="Times New Roman"/>
                      </a:endParaRPr>
                    </a:p>
                    <a:p>
                      <a:pPr marL="91440">
                        <a:lnSpc>
                          <a:spcPct val="100000"/>
                        </a:lnSpc>
                      </a:pPr>
                      <a:r>
                        <a:rPr sz="1100" spc="-10" dirty="0">
                          <a:solidFill>
                            <a:srgbClr val="005F70"/>
                          </a:solidFill>
                          <a:latin typeface="Arial"/>
                          <a:cs typeface="Arial"/>
                        </a:rPr>
                        <a:t>Parkering</a:t>
                      </a:r>
                      <a:endParaRPr sz="1100" dirty="0">
                        <a:latin typeface="Arial"/>
                        <a:cs typeface="Arial"/>
                      </a:endParaRPr>
                    </a:p>
                  </a:txBody>
                  <a:tcPr marL="0" marR="0" marT="444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95000"/>
                      </a:schemeClr>
                    </a:solidFill>
                  </a:tcPr>
                </a:tc>
                <a:tc>
                  <a:txBody>
                    <a:bodyPr/>
                    <a:lstStyle/>
                    <a:p>
                      <a:pPr>
                        <a:lnSpc>
                          <a:spcPct val="100000"/>
                        </a:lnSpc>
                        <a:spcBef>
                          <a:spcPts val="35"/>
                        </a:spcBef>
                      </a:pPr>
                      <a:endParaRPr sz="1100">
                        <a:latin typeface="Times New Roman"/>
                        <a:cs typeface="Times New Roman"/>
                      </a:endParaRPr>
                    </a:p>
                    <a:p>
                      <a:pPr marL="91440">
                        <a:lnSpc>
                          <a:spcPct val="100000"/>
                        </a:lnSpc>
                      </a:pPr>
                      <a:r>
                        <a:rPr sz="1100" spc="-10" dirty="0">
                          <a:solidFill>
                            <a:srgbClr val="005F70"/>
                          </a:solidFill>
                          <a:latin typeface="Arial"/>
                          <a:cs typeface="Arial"/>
                        </a:rPr>
                        <a:t>Upplevelseprocessen:</a:t>
                      </a:r>
                      <a:r>
                        <a:rPr sz="1100" spc="45" dirty="0">
                          <a:solidFill>
                            <a:srgbClr val="005F70"/>
                          </a:solidFill>
                          <a:latin typeface="Arial"/>
                          <a:cs typeface="Arial"/>
                        </a:rPr>
                        <a:t> </a:t>
                      </a:r>
                      <a:r>
                        <a:rPr sz="1100" dirty="0">
                          <a:solidFill>
                            <a:srgbClr val="005F70"/>
                          </a:solidFill>
                          <a:latin typeface="Arial"/>
                          <a:cs typeface="Arial"/>
                        </a:rPr>
                        <a:t>Under:</a:t>
                      </a:r>
                      <a:r>
                        <a:rPr sz="1100" spc="20" dirty="0">
                          <a:solidFill>
                            <a:srgbClr val="005F70"/>
                          </a:solidFill>
                          <a:latin typeface="Arial"/>
                          <a:cs typeface="Arial"/>
                        </a:rPr>
                        <a:t> </a:t>
                      </a:r>
                      <a:r>
                        <a:rPr sz="1100" spc="-10" dirty="0">
                          <a:solidFill>
                            <a:srgbClr val="005F70"/>
                          </a:solidFill>
                          <a:latin typeface="Arial"/>
                          <a:cs typeface="Arial"/>
                        </a:rPr>
                        <a:t>Efter</a:t>
                      </a:r>
                      <a:endParaRPr sz="1100">
                        <a:latin typeface="Arial"/>
                        <a:cs typeface="Arial"/>
                      </a:endParaRPr>
                    </a:p>
                  </a:txBody>
                  <a:tcPr marL="0" marR="0" marT="444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95000"/>
                      </a:schemeClr>
                    </a:solidFill>
                  </a:tcPr>
                </a:tc>
                <a:tc>
                  <a:txBody>
                    <a:bodyPr/>
                    <a:lstStyle/>
                    <a:p>
                      <a:pPr>
                        <a:lnSpc>
                          <a:spcPct val="100000"/>
                        </a:lnSpc>
                      </a:pPr>
                      <a:endParaRPr sz="1100" dirty="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95000"/>
                      </a:schemeClr>
                    </a:solidFill>
                  </a:tcPr>
                </a:tc>
                <a:tc>
                  <a:txBody>
                    <a:bodyPr/>
                    <a:lstStyle/>
                    <a:p>
                      <a:pPr>
                        <a:lnSpc>
                          <a:spcPct val="100000"/>
                        </a:lnSpc>
                        <a:spcBef>
                          <a:spcPts val="35"/>
                        </a:spcBef>
                      </a:pPr>
                      <a:endParaRPr sz="1100" dirty="0">
                        <a:latin typeface="Times New Roman"/>
                        <a:cs typeface="Times New Roman"/>
                      </a:endParaRPr>
                    </a:p>
                    <a:p>
                      <a:pPr marL="92075">
                        <a:lnSpc>
                          <a:spcPct val="100000"/>
                        </a:lnSpc>
                      </a:pPr>
                      <a:r>
                        <a:rPr sz="1100" dirty="0">
                          <a:solidFill>
                            <a:srgbClr val="005F70"/>
                          </a:solidFill>
                          <a:latin typeface="Arial"/>
                          <a:cs typeface="Arial"/>
                        </a:rPr>
                        <a:t>X</a:t>
                      </a:r>
                      <a:endParaRPr sz="1100" dirty="0">
                        <a:latin typeface="Arial"/>
                        <a:cs typeface="Arial"/>
                      </a:endParaRPr>
                    </a:p>
                  </a:txBody>
                  <a:tcPr marL="0" marR="0" marT="444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95000"/>
                      </a:schemeClr>
                    </a:solidFill>
                  </a:tcPr>
                </a:tc>
                <a:extLst>
                  <a:ext uri="{0D108BD9-81ED-4DB2-BD59-A6C34878D82A}">
                    <a16:rowId xmlns:a16="http://schemas.microsoft.com/office/drawing/2014/main" val="10008"/>
                  </a:ext>
                </a:extLst>
              </a:tr>
              <a:tr h="448011">
                <a:tc>
                  <a:txBody>
                    <a:bodyPr/>
                    <a:lstStyle/>
                    <a:p>
                      <a:pPr>
                        <a:lnSpc>
                          <a:spcPct val="100000"/>
                        </a:lnSpc>
                        <a:spcBef>
                          <a:spcPts val="35"/>
                        </a:spcBef>
                      </a:pPr>
                      <a:endParaRPr sz="1100" dirty="0">
                        <a:latin typeface="Times New Roman"/>
                        <a:cs typeface="Times New Roman"/>
                      </a:endParaRPr>
                    </a:p>
                    <a:p>
                      <a:pPr marL="91440">
                        <a:lnSpc>
                          <a:spcPct val="100000"/>
                        </a:lnSpc>
                      </a:pPr>
                      <a:r>
                        <a:rPr sz="1100" spc="-10" dirty="0">
                          <a:solidFill>
                            <a:srgbClr val="005F70"/>
                          </a:solidFill>
                          <a:latin typeface="Arial"/>
                          <a:cs typeface="Arial"/>
                        </a:rPr>
                        <a:t>Transporter</a:t>
                      </a:r>
                      <a:endParaRPr sz="1100" dirty="0">
                        <a:latin typeface="Arial"/>
                        <a:cs typeface="Arial"/>
                      </a:endParaRPr>
                    </a:p>
                  </a:txBody>
                  <a:tcPr marL="0" marR="0" marT="4445" marB="0">
                    <a:lnL w="12700">
                      <a:solidFill>
                        <a:srgbClr val="FFFFFF"/>
                      </a:solidFill>
                      <a:prstDash val="solid"/>
                    </a:lnL>
                    <a:lnR w="12700">
                      <a:solidFill>
                        <a:srgbClr val="FFFFFF"/>
                      </a:solidFill>
                      <a:prstDash val="soli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a:lnSpc>
                          <a:spcPct val="100000"/>
                        </a:lnSpc>
                        <a:spcBef>
                          <a:spcPts val="35"/>
                        </a:spcBef>
                      </a:pPr>
                      <a:endParaRPr sz="1100">
                        <a:latin typeface="Times New Roman"/>
                        <a:cs typeface="Times New Roman"/>
                      </a:endParaRPr>
                    </a:p>
                    <a:p>
                      <a:pPr marL="91440">
                        <a:lnSpc>
                          <a:spcPct val="100000"/>
                        </a:lnSpc>
                      </a:pPr>
                      <a:r>
                        <a:rPr sz="1100" spc="-10" dirty="0">
                          <a:solidFill>
                            <a:srgbClr val="005F70"/>
                          </a:solidFill>
                          <a:latin typeface="Arial"/>
                          <a:cs typeface="Arial"/>
                        </a:rPr>
                        <a:t>Upplevelseprocessen:</a:t>
                      </a:r>
                      <a:r>
                        <a:rPr sz="1100" spc="45" dirty="0">
                          <a:solidFill>
                            <a:srgbClr val="005F70"/>
                          </a:solidFill>
                          <a:latin typeface="Arial"/>
                          <a:cs typeface="Arial"/>
                        </a:rPr>
                        <a:t> </a:t>
                      </a:r>
                      <a:r>
                        <a:rPr sz="1100" dirty="0">
                          <a:solidFill>
                            <a:srgbClr val="005F70"/>
                          </a:solidFill>
                          <a:latin typeface="Arial"/>
                          <a:cs typeface="Arial"/>
                        </a:rPr>
                        <a:t>Under:</a:t>
                      </a:r>
                      <a:r>
                        <a:rPr sz="1100" spc="20" dirty="0">
                          <a:solidFill>
                            <a:srgbClr val="005F70"/>
                          </a:solidFill>
                          <a:latin typeface="Arial"/>
                          <a:cs typeface="Arial"/>
                        </a:rPr>
                        <a:t> </a:t>
                      </a:r>
                      <a:r>
                        <a:rPr sz="1100" spc="-10" dirty="0">
                          <a:solidFill>
                            <a:srgbClr val="005F70"/>
                          </a:solidFill>
                          <a:latin typeface="Arial"/>
                          <a:cs typeface="Arial"/>
                        </a:rPr>
                        <a:t>Efter</a:t>
                      </a:r>
                      <a:endParaRPr sz="1100">
                        <a:latin typeface="Arial"/>
                        <a:cs typeface="Arial"/>
                      </a:endParaRPr>
                    </a:p>
                  </a:txBody>
                  <a:tcPr marL="0" marR="0" marT="4445" marB="0">
                    <a:lnL w="12700">
                      <a:solidFill>
                        <a:srgbClr val="FFFFFF"/>
                      </a:solidFill>
                      <a:prstDash val="solid"/>
                    </a:lnL>
                    <a:lnR w="12700">
                      <a:solidFill>
                        <a:srgbClr val="FFFFFF"/>
                      </a:solidFill>
                      <a:prstDash val="soli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a:lnSpc>
                          <a:spcPct val="100000"/>
                        </a:lnSpc>
                      </a:pPr>
                      <a:endParaRPr sz="11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a:lnSpc>
                          <a:spcPct val="100000"/>
                        </a:lnSpc>
                        <a:spcBef>
                          <a:spcPts val="35"/>
                        </a:spcBef>
                      </a:pPr>
                      <a:endParaRPr sz="1100" dirty="0">
                        <a:latin typeface="Times New Roman"/>
                        <a:cs typeface="Times New Roman"/>
                      </a:endParaRPr>
                    </a:p>
                    <a:p>
                      <a:pPr marL="92075">
                        <a:lnSpc>
                          <a:spcPct val="100000"/>
                        </a:lnSpc>
                      </a:pPr>
                      <a:r>
                        <a:rPr sz="1100" dirty="0">
                          <a:solidFill>
                            <a:srgbClr val="005F70"/>
                          </a:solidFill>
                          <a:latin typeface="Arial"/>
                          <a:cs typeface="Arial"/>
                        </a:rPr>
                        <a:t>X</a:t>
                      </a:r>
                      <a:endParaRPr sz="1100" dirty="0">
                        <a:latin typeface="Arial"/>
                        <a:cs typeface="Arial"/>
                      </a:endParaRPr>
                    </a:p>
                  </a:txBody>
                  <a:tcPr marL="0" marR="0" marT="4445" marB="0">
                    <a:lnL w="12700">
                      <a:solidFill>
                        <a:srgbClr val="FFFFFF"/>
                      </a:solidFill>
                      <a:prstDash val="solid"/>
                    </a:lnL>
                    <a:lnR w="12700">
                      <a:solidFill>
                        <a:srgbClr val="FFFFFF"/>
                      </a:solidFill>
                      <a:prstDash val="soli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9"/>
                  </a:ext>
                </a:extLst>
              </a:tr>
              <a:tr h="448011">
                <a:tc>
                  <a:txBody>
                    <a:bodyPr/>
                    <a:lstStyle/>
                    <a:p>
                      <a:pPr>
                        <a:lnSpc>
                          <a:spcPct val="100000"/>
                        </a:lnSpc>
                        <a:spcBef>
                          <a:spcPts val="35"/>
                        </a:spcBef>
                      </a:pPr>
                      <a:endParaRPr sz="1100" dirty="0">
                        <a:latin typeface="Times New Roman"/>
                        <a:cs typeface="Times New Roman"/>
                      </a:endParaRPr>
                    </a:p>
                    <a:p>
                      <a:pPr marL="91440">
                        <a:lnSpc>
                          <a:spcPct val="100000"/>
                        </a:lnSpc>
                      </a:pPr>
                      <a:r>
                        <a:rPr lang="sv-SE" sz="1100" spc="-10" dirty="0">
                          <a:solidFill>
                            <a:srgbClr val="005F70"/>
                          </a:solidFill>
                          <a:latin typeface="Arial"/>
                          <a:cs typeface="Arial"/>
                        </a:rPr>
                        <a:t>Kundstyrd kommunikation</a:t>
                      </a:r>
                      <a:endParaRPr sz="1100" dirty="0">
                        <a:latin typeface="Arial"/>
                        <a:cs typeface="Arial"/>
                      </a:endParaRPr>
                    </a:p>
                  </a:txBody>
                  <a:tcPr marL="0" marR="0" marT="4445" marB="0">
                    <a:lnL w="12700">
                      <a:solidFill>
                        <a:srgbClr val="FFFFFF"/>
                      </a:solidFill>
                      <a:prstDash val="solid"/>
                    </a:lnL>
                    <a:lnR w="12700" cap="flat" cmpd="sng" algn="ctr">
                      <a:solidFill>
                        <a:srgbClr val="FFFFFF"/>
                      </a:solidFill>
                      <a:prstDash val="solid"/>
                      <a:round/>
                      <a:headEnd type="none" w="med" len="med"/>
                      <a:tailEnd type="none" w="med" len="me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a:lnSpc>
                          <a:spcPct val="100000"/>
                        </a:lnSpc>
                        <a:spcBef>
                          <a:spcPts val="35"/>
                        </a:spcBef>
                      </a:pPr>
                      <a:endParaRPr sz="1100" dirty="0">
                        <a:latin typeface="Times New Roman"/>
                        <a:cs typeface="Times New Roman"/>
                      </a:endParaRPr>
                    </a:p>
                    <a:p>
                      <a:pPr marL="91440">
                        <a:lnSpc>
                          <a:spcPct val="100000"/>
                        </a:lnSpc>
                      </a:pPr>
                      <a:r>
                        <a:rPr sz="1100" spc="-10" dirty="0">
                          <a:solidFill>
                            <a:srgbClr val="005F70"/>
                          </a:solidFill>
                          <a:latin typeface="Arial"/>
                          <a:cs typeface="Arial"/>
                        </a:rPr>
                        <a:t>Upplevelseprocessen:</a:t>
                      </a:r>
                      <a:r>
                        <a:rPr sz="1100" spc="100" dirty="0">
                          <a:solidFill>
                            <a:srgbClr val="005F70"/>
                          </a:solidFill>
                          <a:latin typeface="Arial"/>
                          <a:cs typeface="Arial"/>
                        </a:rPr>
                        <a:t> </a:t>
                      </a:r>
                      <a:r>
                        <a:rPr sz="1100" spc="-10" dirty="0">
                          <a:solidFill>
                            <a:srgbClr val="005F70"/>
                          </a:solidFill>
                          <a:latin typeface="Arial"/>
                          <a:cs typeface="Arial"/>
                        </a:rPr>
                        <a:t>Efter</a:t>
                      </a:r>
                      <a:endParaRPr sz="1100" dirty="0">
                        <a:latin typeface="Arial"/>
                        <a:cs typeface="Arial"/>
                      </a:endParaRPr>
                    </a:p>
                  </a:txBody>
                  <a:tcPr marL="0" marR="0" marT="444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a:lnSpc>
                          <a:spcPct val="100000"/>
                        </a:lnSpc>
                      </a:pPr>
                      <a:endParaRPr sz="1100" dirty="0">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a:lnSpc>
                          <a:spcPct val="100000"/>
                        </a:lnSpc>
                        <a:spcBef>
                          <a:spcPts val="35"/>
                        </a:spcBef>
                      </a:pPr>
                      <a:endParaRPr sz="1100" dirty="0">
                        <a:latin typeface="Times New Roman"/>
                        <a:cs typeface="Times New Roman"/>
                      </a:endParaRPr>
                    </a:p>
                    <a:p>
                      <a:pPr marL="92075">
                        <a:lnSpc>
                          <a:spcPct val="100000"/>
                        </a:lnSpc>
                      </a:pPr>
                      <a:r>
                        <a:rPr sz="1100" dirty="0">
                          <a:solidFill>
                            <a:srgbClr val="005F70"/>
                          </a:solidFill>
                          <a:latin typeface="Arial"/>
                          <a:cs typeface="Arial"/>
                        </a:rPr>
                        <a:t>X</a:t>
                      </a:r>
                      <a:endParaRPr sz="1100" dirty="0">
                        <a:latin typeface="Arial"/>
                        <a:cs typeface="Arial"/>
                      </a:endParaRPr>
                    </a:p>
                  </a:txBody>
                  <a:tcPr marL="0" marR="0" marT="4445" marB="0">
                    <a:lnL w="12700" cap="flat" cmpd="sng" algn="ctr">
                      <a:solidFill>
                        <a:srgbClr val="FFFFFF"/>
                      </a:solidFill>
                      <a:prstDash val="solid"/>
                      <a:round/>
                      <a:headEnd type="none" w="med" len="med"/>
                      <a:tailEnd type="none" w="med" len="med"/>
                    </a:lnL>
                    <a:lnR w="12700">
                      <a:solidFill>
                        <a:srgbClr val="FFFFFF"/>
                      </a:solidFill>
                      <a:prstDash val="soli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793889341"/>
                  </a:ext>
                </a:extLst>
              </a:tr>
              <a:tr h="448011">
                <a:tc>
                  <a:txBody>
                    <a:bodyPr/>
                    <a:lstStyle/>
                    <a:p>
                      <a:pPr>
                        <a:lnSpc>
                          <a:spcPct val="100000"/>
                        </a:lnSpc>
                        <a:spcBef>
                          <a:spcPts val="35"/>
                        </a:spcBef>
                      </a:pPr>
                      <a:endParaRPr sz="1100" dirty="0">
                        <a:latin typeface="Times New Roman"/>
                        <a:cs typeface="Times New Roman"/>
                      </a:endParaRPr>
                    </a:p>
                    <a:p>
                      <a:pPr marL="91440">
                        <a:lnSpc>
                          <a:spcPct val="100000"/>
                        </a:lnSpc>
                      </a:pPr>
                      <a:r>
                        <a:rPr sz="1100" spc="-10" dirty="0">
                          <a:solidFill>
                            <a:srgbClr val="005F70"/>
                          </a:solidFill>
                          <a:latin typeface="Arial"/>
                          <a:cs typeface="Arial"/>
                        </a:rPr>
                        <a:t>Utvärdering</a:t>
                      </a:r>
                      <a:endParaRPr sz="1100" dirty="0">
                        <a:latin typeface="Arial"/>
                        <a:cs typeface="Arial"/>
                      </a:endParaRPr>
                    </a:p>
                  </a:txBody>
                  <a:tcPr marL="0" marR="0" marT="4445" marB="0">
                    <a:lnL w="12700">
                      <a:solidFill>
                        <a:srgbClr val="FFFFFF"/>
                      </a:solidFill>
                      <a:prstDash val="solid"/>
                    </a:lnL>
                    <a:lnR w="12700">
                      <a:solidFill>
                        <a:srgbClr val="FFFFFF"/>
                      </a:solidFill>
                      <a:prstDash val="solid"/>
                    </a:lnR>
                    <a:lnT w="12700" cap="flat" cmpd="sng" algn="ctr">
                      <a:solidFill>
                        <a:srgbClr val="FFFFFF"/>
                      </a:solidFill>
                      <a:prstDash val="solid"/>
                      <a:round/>
                      <a:headEnd type="none" w="med" len="med"/>
                      <a:tailEnd type="none" w="med" len="med"/>
                    </a:lnT>
                    <a:lnB w="12700">
                      <a:solidFill>
                        <a:srgbClr val="FFFFFF"/>
                      </a:solidFill>
                      <a:prstDash val="solid"/>
                    </a:lnB>
                    <a:solidFill>
                      <a:schemeClr val="bg1">
                        <a:lumMod val="95000"/>
                      </a:schemeClr>
                    </a:solidFill>
                  </a:tcPr>
                </a:tc>
                <a:tc>
                  <a:txBody>
                    <a:bodyPr/>
                    <a:lstStyle/>
                    <a:p>
                      <a:pPr>
                        <a:lnSpc>
                          <a:spcPct val="100000"/>
                        </a:lnSpc>
                        <a:spcBef>
                          <a:spcPts val="35"/>
                        </a:spcBef>
                      </a:pPr>
                      <a:endParaRPr sz="1100" dirty="0">
                        <a:latin typeface="Times New Roman"/>
                        <a:cs typeface="Times New Roman"/>
                      </a:endParaRPr>
                    </a:p>
                    <a:p>
                      <a:pPr marL="91440">
                        <a:lnSpc>
                          <a:spcPct val="100000"/>
                        </a:lnSpc>
                      </a:pPr>
                      <a:r>
                        <a:rPr sz="1100" spc="-10" dirty="0">
                          <a:solidFill>
                            <a:srgbClr val="005F70"/>
                          </a:solidFill>
                          <a:latin typeface="Arial"/>
                          <a:cs typeface="Arial"/>
                        </a:rPr>
                        <a:t>Upplevelseprocessen:</a:t>
                      </a:r>
                      <a:r>
                        <a:rPr sz="1100" spc="100" dirty="0">
                          <a:solidFill>
                            <a:srgbClr val="005F70"/>
                          </a:solidFill>
                          <a:latin typeface="Arial"/>
                          <a:cs typeface="Arial"/>
                        </a:rPr>
                        <a:t> </a:t>
                      </a:r>
                      <a:r>
                        <a:rPr sz="1100" spc="-10" dirty="0">
                          <a:solidFill>
                            <a:srgbClr val="005F70"/>
                          </a:solidFill>
                          <a:latin typeface="Arial"/>
                          <a:cs typeface="Arial"/>
                        </a:rPr>
                        <a:t>Efter</a:t>
                      </a:r>
                      <a:endParaRPr sz="1100" dirty="0">
                        <a:latin typeface="Arial"/>
                        <a:cs typeface="Arial"/>
                      </a:endParaRPr>
                    </a:p>
                  </a:txBody>
                  <a:tcPr marL="0" marR="0" marT="4445" marB="0">
                    <a:lnL w="12700">
                      <a:solidFill>
                        <a:srgbClr val="FFFFFF"/>
                      </a:solidFill>
                      <a:prstDash val="solid"/>
                    </a:lnL>
                    <a:lnR w="12700">
                      <a:solidFill>
                        <a:srgbClr val="FFFFFF"/>
                      </a:solidFill>
                      <a:prstDash val="solid"/>
                    </a:lnR>
                    <a:lnT w="12700" cap="flat" cmpd="sng" algn="ctr">
                      <a:solidFill>
                        <a:srgbClr val="FFFFFF"/>
                      </a:solidFill>
                      <a:prstDash val="solid"/>
                      <a:round/>
                      <a:headEnd type="none" w="med" len="med"/>
                      <a:tailEnd type="none" w="med" len="med"/>
                    </a:lnT>
                    <a:lnB w="12700">
                      <a:solidFill>
                        <a:srgbClr val="FFFFFF"/>
                      </a:solidFill>
                      <a:prstDash val="solid"/>
                    </a:lnB>
                    <a:solidFill>
                      <a:schemeClr val="bg1">
                        <a:lumMod val="95000"/>
                      </a:schemeClr>
                    </a:solidFill>
                  </a:tcPr>
                </a:tc>
                <a:tc>
                  <a:txBody>
                    <a:bodyPr/>
                    <a:lstStyle/>
                    <a:p>
                      <a:pPr>
                        <a:lnSpc>
                          <a:spcPct val="100000"/>
                        </a:lnSpc>
                      </a:pPr>
                      <a:endParaRPr sz="1100" dirty="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cap="flat" cmpd="sng" algn="ctr">
                      <a:solidFill>
                        <a:srgbClr val="FFFFFF"/>
                      </a:solidFill>
                      <a:prstDash val="solid"/>
                      <a:round/>
                      <a:headEnd type="none" w="med" len="med"/>
                      <a:tailEnd type="none" w="med" len="med"/>
                    </a:lnT>
                    <a:lnB w="12700">
                      <a:solidFill>
                        <a:srgbClr val="FFFFFF"/>
                      </a:solidFill>
                      <a:prstDash val="solid"/>
                    </a:lnB>
                    <a:solidFill>
                      <a:schemeClr val="bg1">
                        <a:lumMod val="95000"/>
                      </a:schemeClr>
                    </a:solidFill>
                  </a:tcPr>
                </a:tc>
                <a:tc>
                  <a:txBody>
                    <a:bodyPr/>
                    <a:lstStyle/>
                    <a:p>
                      <a:pPr>
                        <a:lnSpc>
                          <a:spcPct val="100000"/>
                        </a:lnSpc>
                        <a:spcBef>
                          <a:spcPts val="35"/>
                        </a:spcBef>
                      </a:pPr>
                      <a:endParaRPr sz="1100" dirty="0">
                        <a:latin typeface="Times New Roman"/>
                        <a:cs typeface="Times New Roman"/>
                      </a:endParaRPr>
                    </a:p>
                    <a:p>
                      <a:pPr marL="92075">
                        <a:lnSpc>
                          <a:spcPct val="100000"/>
                        </a:lnSpc>
                      </a:pPr>
                      <a:r>
                        <a:rPr sz="1100" dirty="0">
                          <a:solidFill>
                            <a:srgbClr val="005F70"/>
                          </a:solidFill>
                          <a:latin typeface="Arial"/>
                          <a:cs typeface="Arial"/>
                        </a:rPr>
                        <a:t>X</a:t>
                      </a:r>
                      <a:endParaRPr sz="1100" dirty="0">
                        <a:latin typeface="Arial"/>
                        <a:cs typeface="Arial"/>
                      </a:endParaRPr>
                    </a:p>
                  </a:txBody>
                  <a:tcPr marL="0" marR="0" marT="4445" marB="0">
                    <a:lnL w="12700">
                      <a:solidFill>
                        <a:srgbClr val="FFFFFF"/>
                      </a:solidFill>
                      <a:prstDash val="solid"/>
                    </a:lnL>
                    <a:lnR w="12700">
                      <a:solidFill>
                        <a:srgbClr val="FFFFFF"/>
                      </a:solidFill>
                      <a:prstDash val="solid"/>
                    </a:lnR>
                    <a:lnT w="12700" cap="flat" cmpd="sng" algn="ctr">
                      <a:solidFill>
                        <a:srgbClr val="FFFFFF"/>
                      </a:solidFill>
                      <a:prstDash val="solid"/>
                      <a:round/>
                      <a:headEnd type="none" w="med" len="med"/>
                      <a:tailEnd type="none" w="med" len="med"/>
                    </a:lnT>
                    <a:lnB w="12700">
                      <a:solidFill>
                        <a:srgbClr val="FFFFFF"/>
                      </a:solidFill>
                      <a:prstDash val="solid"/>
                    </a:lnB>
                    <a:solidFill>
                      <a:schemeClr val="bg1">
                        <a:lumMod val="95000"/>
                      </a:schemeClr>
                    </a:solidFill>
                  </a:tcPr>
                </a:tc>
                <a:extLst>
                  <a:ext uri="{0D108BD9-81ED-4DB2-BD59-A6C34878D82A}">
                    <a16:rowId xmlns:a16="http://schemas.microsoft.com/office/drawing/2014/main" val="10010"/>
                  </a:ext>
                </a:extLst>
              </a:tr>
            </a:tbl>
          </a:graphicData>
        </a:graphic>
      </p:graphicFrame>
    </p:spTree>
  </p:cSld>
  <p:clrMapOvr>
    <a:masterClrMapping/>
  </p:clrMapOvr>
</p:sld>
</file>

<file path=ppt/theme/theme1.xml><?xml version="1.0" encoding="utf-8"?>
<a:theme xmlns:a="http://schemas.openxmlformats.org/drawingml/2006/main" name="Handbollsligan">
  <a:themeElements>
    <a:clrScheme name="Custom 3">
      <a:dk1>
        <a:srgbClr val="00303C"/>
      </a:dk1>
      <a:lt1>
        <a:srgbClr val="FFFFFF"/>
      </a:lt1>
      <a:dk2>
        <a:srgbClr val="00303C"/>
      </a:dk2>
      <a:lt2>
        <a:srgbClr val="B2DBE1"/>
      </a:lt2>
      <a:accent1>
        <a:srgbClr val="00657D"/>
      </a:accent1>
      <a:accent2>
        <a:srgbClr val="D11B69"/>
      </a:accent2>
      <a:accent3>
        <a:srgbClr val="FFFFFF"/>
      </a:accent3>
      <a:accent4>
        <a:srgbClr val="0080C8"/>
      </a:accent4>
      <a:accent5>
        <a:srgbClr val="3C3C3B"/>
      </a:accent5>
      <a:accent6>
        <a:srgbClr val="12326E"/>
      </a:accent6>
      <a:hlink>
        <a:srgbClr val="FBB800"/>
      </a:hlink>
      <a:folHlink>
        <a:srgbClr val="0080C8"/>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3"/>
        </a:solidFill>
        <a:ln>
          <a:noFill/>
        </a:ln>
      </a:spPr>
      <a:bodyPr rtlCol="0" anchor="ctr"/>
      <a:lstStyle>
        <a:defPPr algn="ctr">
          <a:defRPr sz="6000" smtClean="0">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bg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noAutofit/>
      </a:bodyPr>
      <a:lstStyle>
        <a:defPPr>
          <a:defRPr sz="4000" smtClean="0">
            <a:solidFill>
              <a:schemeClr val="bg1"/>
            </a:solidFill>
          </a:defRPr>
        </a:defPPr>
      </a:lstStyle>
    </a:txDef>
  </a:objectDefaults>
  <a:extraClrSchemeLst/>
  <a:extLst>
    <a:ext uri="{05A4C25C-085E-4340-85A3-A5531E510DB2}">
      <thm15:themeFamily xmlns:thm15="http://schemas.microsoft.com/office/thememl/2012/main" name="Elitserien allmän ppt mall" id="{5D8E4B66-682D-4B8C-8683-025C6D9A3C2D}" vid="{C2E7BE21-87D8-4EB4-A82A-FA541F375636}"/>
    </a:ext>
  </a:extLst>
</a:theme>
</file>

<file path=ppt/theme/theme2.xml><?xml version="1.0" encoding="utf-8"?>
<a:theme xmlns:a="http://schemas.openxmlformats.org/drawingml/2006/main" name="1_Handbollsligan">
  <a:themeElements>
    <a:clrScheme name="Custom 5">
      <a:dk1>
        <a:srgbClr val="00303C"/>
      </a:dk1>
      <a:lt1>
        <a:srgbClr val="FFFFFF"/>
      </a:lt1>
      <a:dk2>
        <a:srgbClr val="00303C"/>
      </a:dk2>
      <a:lt2>
        <a:srgbClr val="9BC7CF"/>
      </a:lt2>
      <a:accent1>
        <a:srgbClr val="006071"/>
      </a:accent1>
      <a:accent2>
        <a:srgbClr val="D21B69"/>
      </a:accent2>
      <a:accent3>
        <a:srgbClr val="FFFFFF"/>
      </a:accent3>
      <a:accent4>
        <a:srgbClr val="0080C8"/>
      </a:accent4>
      <a:accent5>
        <a:srgbClr val="3C3C3B"/>
      </a:accent5>
      <a:accent6>
        <a:srgbClr val="12326E"/>
      </a:accent6>
      <a:hlink>
        <a:srgbClr val="FBB800"/>
      </a:hlink>
      <a:folHlink>
        <a:srgbClr val="0080C8"/>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3"/>
        </a:solidFill>
        <a:ln>
          <a:noFill/>
        </a:ln>
      </a:spPr>
      <a:bodyPr rtlCol="0" anchor="ctr"/>
      <a:lstStyle>
        <a:defPPr algn="ctr">
          <a:defRPr sz="6000" smtClean="0">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bg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noAutofit/>
      </a:bodyPr>
      <a:lstStyle>
        <a:defPPr>
          <a:defRPr sz="4000" smtClean="0">
            <a:solidFill>
              <a:schemeClr val="bg1"/>
            </a:solidFill>
          </a:defRPr>
        </a:defPPr>
      </a:lstStyle>
    </a:txDef>
  </a:objectDefaults>
  <a:extraClrSchemeLst/>
  <a:extLst>
    <a:ext uri="{05A4C25C-085E-4340-85A3-A5531E510DB2}">
      <thm15:themeFamily xmlns:thm15="http://schemas.microsoft.com/office/thememl/2012/main" name="Elitserien allmän ppt mall" id="{5D8E4B66-682D-4B8C-8683-025C6D9A3C2D}" vid="{80016947-60C2-4423-8AE1-A906D0C89B92}"/>
    </a:ext>
  </a:extLst>
</a:theme>
</file>

<file path=ppt/theme/theme3.xml><?xml version="1.0" encoding="utf-8"?>
<a:theme xmlns:a="http://schemas.openxmlformats.org/drawingml/2006/main" name="Anpassad formgivning">
  <a:themeElements>
    <a:clrScheme name="UI färger">
      <a:dk1>
        <a:srgbClr val="002855"/>
      </a:dk1>
      <a:lt1>
        <a:srgbClr val="B3A369"/>
      </a:lt1>
      <a:dk2>
        <a:srgbClr val="000000"/>
      </a:dk2>
      <a:lt2>
        <a:srgbClr val="FFFFFF"/>
      </a:lt2>
      <a:accent1>
        <a:srgbClr val="C5B783"/>
      </a:accent1>
      <a:accent2>
        <a:srgbClr val="333399"/>
      </a:accent2>
      <a:accent3>
        <a:srgbClr val="862633"/>
      </a:accent3>
      <a:accent4>
        <a:srgbClr val="005338"/>
      </a:accent4>
      <a:accent5>
        <a:srgbClr val="7D7D7D"/>
      </a:accent5>
      <a:accent6>
        <a:srgbClr val="B3A369"/>
      </a:accent6>
      <a:hlink>
        <a:srgbClr val="002855"/>
      </a:hlink>
      <a:folHlink>
        <a:srgbClr val="220022"/>
      </a:folHlink>
    </a:clrScheme>
    <a:fontScheme name="UI Typsnitt">
      <a:majorFont>
        <a:latin typeface="Baskerville Old Face"/>
        <a:ea typeface="Helvetica"/>
        <a:cs typeface="Helvetica"/>
      </a:majorFont>
      <a:minorFont>
        <a:latin typeface="Tahoma"/>
        <a:ea typeface="Arial"/>
        <a:cs typeface="Arial"/>
      </a:minorFont>
    </a:fontScheme>
    <a:fmtScheme name="Anpassad formgivning">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3">
            <a:lumOff val="44000"/>
          </a:schemeClr>
        </a:solid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ln w="12700">
          <a:miter lim="400000"/>
        </a:ln>
        <a:extLst>
          <a:ext uri="{C572A759-6A51-4108-AA02-DFA0A04FC94B}">
            <ma14:wrappingTextBoxFlag xmlns:r="http://schemas.openxmlformats.org/officeDocument/2006/relationships" xmlns:p="http://schemas.openxmlformats.org/presentationml/2006/main" xmlns:ma14="http://schemas.microsoft.com/office/mac/drawingml/2011/main" xmlns="" val="1"/>
          </a:ext>
        </a:extLst>
      </a:spPr>
      <a:bodyPr lIns="45719" rIns="45719" anchor="ctr"/>
      <a:lstStyle>
        <a:defPPr algn="ctr" hangingPunct="1">
          <a:defRPr sz="1200" dirty="0" smtClean="0">
            <a:latin typeface="Tahoma" panose="020B0604030504040204" pitchFamily="34" charset="0"/>
            <a:ea typeface="Tahoma" panose="020B0604030504040204" pitchFamily="34" charset="0"/>
            <a:cs typeface="Tahoma" panose="020B0604030504040204" pitchFamily="34" charset="0"/>
          </a:defRPr>
        </a:defPPr>
      </a:lstStyle>
    </a:txDef>
  </a:objectDefaults>
  <a:extraClrSchemeLst/>
</a:theme>
</file>

<file path=ppt/theme/themeOverride1.xml><?xml version="1.0" encoding="utf-8"?>
<a:themeOverride xmlns:a="http://schemas.openxmlformats.org/drawingml/2006/main">
  <a:clrScheme name="UI färger">
    <a:dk1>
      <a:srgbClr val="002855"/>
    </a:dk1>
    <a:lt1>
      <a:srgbClr val="B3A369"/>
    </a:lt1>
    <a:dk2>
      <a:srgbClr val="000000"/>
    </a:dk2>
    <a:lt2>
      <a:srgbClr val="FFFFFF"/>
    </a:lt2>
    <a:accent1>
      <a:srgbClr val="C5B783"/>
    </a:accent1>
    <a:accent2>
      <a:srgbClr val="333399"/>
    </a:accent2>
    <a:accent3>
      <a:srgbClr val="862633"/>
    </a:accent3>
    <a:accent4>
      <a:srgbClr val="005338"/>
    </a:accent4>
    <a:accent5>
      <a:srgbClr val="7D7D7D"/>
    </a:accent5>
    <a:accent6>
      <a:srgbClr val="B3A369"/>
    </a:accent6>
    <a:hlink>
      <a:srgbClr val="002855"/>
    </a:hlink>
    <a:folHlink>
      <a:srgbClr val="220022"/>
    </a:folHlink>
  </a:clrScheme>
  <a:fontScheme name="UI Typsnitt">
    <a:majorFont>
      <a:latin typeface="Baskerville Old Face"/>
      <a:ea typeface="Helvetica"/>
      <a:cs typeface="Helvetica"/>
    </a:majorFont>
    <a:minorFont>
      <a:latin typeface="Tahoma"/>
      <a:ea typeface="Arial"/>
      <a:cs typeface="Arial"/>
    </a:minorFont>
  </a:fontScheme>
  <a:fmtScheme name="Anpassad formgivning">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50A62BBC0C6F094BB81148FC6268319F" ma:contentTypeVersion="11" ma:contentTypeDescription="Skapa ett nytt dokument." ma:contentTypeScope="" ma:versionID="8936b8265c3b09ec82e2858aaecda5fe">
  <xsd:schema xmlns:xsd="http://www.w3.org/2001/XMLSchema" xmlns:xs="http://www.w3.org/2001/XMLSchema" xmlns:p="http://schemas.microsoft.com/office/2006/metadata/properties" xmlns:ns2="8853954e-8e08-4058-b356-cd66b0cb1709" xmlns:ns3="83745256-8587-4a5c-8a59-a76a9598444b" targetNamespace="http://schemas.microsoft.com/office/2006/metadata/properties" ma:root="true" ma:fieldsID="350dcb4833032fa14906ba5dde25ac6d" ns2:_="" ns3:_="">
    <xsd:import namespace="8853954e-8e08-4058-b356-cd66b0cb1709"/>
    <xsd:import namespace="83745256-8587-4a5c-8a59-a76a9598444b"/>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853954e-8e08-4058-b356-cd66b0cb170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lcf76f155ced4ddcb4097134ff3c332f" ma:index="14" nillable="true" ma:taxonomy="true" ma:internalName="lcf76f155ced4ddcb4097134ff3c332f" ma:taxonomyFieldName="MediaServiceImageTags" ma:displayName="Bildmarkeringar" ma:readOnly="false" ma:fieldId="{5cf76f15-5ced-4ddc-b409-7134ff3c332f}" ma:taxonomyMulti="true" ma:sspId="c5c2b09b-69b5-41a4-9641-2a36a62f6950" ma:termSetId="09814cd3-568e-fe90-9814-8d621ff8fb84" ma:anchorId="fba54fb3-c3e1-fe81-a776-ca4b69148c4d" ma:open="true" ma:isKeyword="false">
      <xsd:complexType>
        <xsd:sequence>
          <xsd:element ref="pc:Terms" minOccurs="0" maxOccurs="1"/>
        </xsd:sequence>
      </xsd:complex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83745256-8587-4a5c-8a59-a76a9598444b"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e3143e5e-eb77-49d5-b156-534437185b04}" ma:internalName="TaxCatchAll" ma:showField="CatchAllData" ma:web="83745256-8587-4a5c-8a59-a76a9598444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8853954e-8e08-4058-b356-cd66b0cb1709">
      <Terms xmlns="http://schemas.microsoft.com/office/infopath/2007/PartnerControls"/>
    </lcf76f155ced4ddcb4097134ff3c332f>
    <TaxCatchAll xmlns="83745256-8587-4a5c-8a59-a76a9598444b" xsi:nil="true"/>
  </documentManagement>
</p:properties>
</file>

<file path=customXml/itemProps1.xml><?xml version="1.0" encoding="utf-8"?>
<ds:datastoreItem xmlns:ds="http://schemas.openxmlformats.org/officeDocument/2006/customXml" ds:itemID="{FD25C2B3-346C-4BAB-941F-DF0882BCD76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853954e-8e08-4058-b356-cd66b0cb1709"/>
    <ds:schemaRef ds:uri="83745256-8587-4a5c-8a59-a76a9598444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BC04A26-B07A-4ECB-88B9-82065AEA9A13}">
  <ds:schemaRefs>
    <ds:schemaRef ds:uri="http://schemas.microsoft.com/sharepoint/v3/contenttype/forms"/>
  </ds:schemaRefs>
</ds:datastoreItem>
</file>

<file path=customXml/itemProps3.xml><?xml version="1.0" encoding="utf-8"?>
<ds:datastoreItem xmlns:ds="http://schemas.openxmlformats.org/officeDocument/2006/customXml" ds:itemID="{08E2333A-F021-4943-8DF9-08F5DDA3372F}">
  <ds:schemaRefs>
    <ds:schemaRef ds:uri="http://schemas.microsoft.com/office/2006/metadata/properties"/>
    <ds:schemaRef ds:uri="http://schemas.microsoft.com/office/infopath/2007/PartnerControls"/>
    <ds:schemaRef ds:uri="8853954e-8e08-4058-b356-cd66b0cb1709"/>
    <ds:schemaRef ds:uri="83745256-8587-4a5c-8a59-a76a9598444b"/>
  </ds:schemaRefs>
</ds:datastoreItem>
</file>

<file path=docProps/app.xml><?xml version="1.0" encoding="utf-8"?>
<Properties xmlns="http://schemas.openxmlformats.org/officeDocument/2006/extended-properties" xmlns:vt="http://schemas.openxmlformats.org/officeDocument/2006/docPropsVTypes">
  <Template>Handbollsligan</Template>
  <TotalTime>47</TotalTime>
  <Words>10379</Words>
  <Application>Microsoft Office PowerPoint</Application>
  <PresentationFormat>Bredbild</PresentationFormat>
  <Paragraphs>1178</Paragraphs>
  <Slides>81</Slides>
  <Notes>0</Notes>
  <HiddenSlides>0</HiddenSlides>
  <MMClips>0</MMClips>
  <ScaleCrop>false</ScaleCrop>
  <HeadingPairs>
    <vt:vector size="8" baseType="variant">
      <vt:variant>
        <vt:lpstr>Använt teckensnitt</vt:lpstr>
      </vt:variant>
      <vt:variant>
        <vt:i4>10</vt:i4>
      </vt:variant>
      <vt:variant>
        <vt:lpstr>Tema</vt:lpstr>
      </vt:variant>
      <vt:variant>
        <vt:i4>3</vt:i4>
      </vt:variant>
      <vt:variant>
        <vt:lpstr>Serverprogram för OLE-inbäddning</vt:lpstr>
      </vt:variant>
      <vt:variant>
        <vt:i4>0</vt:i4>
      </vt:variant>
      <vt:variant>
        <vt:lpstr>Bildrubriker</vt:lpstr>
      </vt:variant>
      <vt:variant>
        <vt:i4>81</vt:i4>
      </vt:variant>
    </vt:vector>
  </HeadingPairs>
  <TitlesOfParts>
    <vt:vector size="94" baseType="lpstr">
      <vt:lpstr>Arial</vt:lpstr>
      <vt:lpstr>Arial Narrow</vt:lpstr>
      <vt:lpstr>Baskerville</vt:lpstr>
      <vt:lpstr>Baskerville SemiBold</vt:lpstr>
      <vt:lpstr>Calibri</vt:lpstr>
      <vt:lpstr>Helvetica Neue</vt:lpstr>
      <vt:lpstr>Tahoma</vt:lpstr>
      <vt:lpstr>Times New Roman</vt:lpstr>
      <vt:lpstr>Verdana</vt:lpstr>
      <vt:lpstr>Wingdings</vt:lpstr>
      <vt:lpstr>Handbollsligan</vt:lpstr>
      <vt:lpstr>1_Handbollsligan</vt:lpstr>
      <vt:lpstr>Anpassad formgivning</vt:lpstr>
      <vt:lpstr>Evenemangsmanual Elitserien Herr och Dam Alla nivåer</vt:lpstr>
      <vt:lpstr>PowerPoint-presentation</vt:lpstr>
      <vt:lpstr>PowerPoint-presentation</vt:lpstr>
      <vt:lpstr>Syfte</vt:lpstr>
      <vt:lpstr>Om evenemangsmanualen</vt:lpstr>
      <vt:lpstr>Organisering</vt:lpstr>
      <vt:lpstr>Nivåer</vt:lpstr>
      <vt:lpstr>Strategin tar utgångspunkt i fakta</vt:lpstr>
      <vt:lpstr>Vårt varumärke</vt:lpstr>
      <vt:lpstr>PowerPoint-presentation</vt:lpstr>
      <vt:lpstr>Upplevelsens betydelse och drivkrafter</vt:lpstr>
      <vt:lpstr>Upplevelser = lycka</vt:lpstr>
      <vt:lpstr>PowerPoint-presentation</vt:lpstr>
      <vt:lpstr>75 procents ökning av intresset för Elitserien sedan 2013! </vt:lpstr>
      <vt:lpstr>Kvantifiering</vt:lpstr>
      <vt:lpstr>Barn på våra matcher bygger vår framtid</vt:lpstr>
      <vt:lpstr>Familjen är viktig</vt:lpstr>
      <vt:lpstr>Vår målgrupp</vt:lpstr>
      <vt:lpstr>Vad driver publiken till våra arenor?</vt:lpstr>
      <vt:lpstr>Vad driver publiken till våra arenor?</vt:lpstr>
      <vt:lpstr>PowerPoint-presentation</vt:lpstr>
      <vt:lpstr>Viktiga perspektiv att ta med sig De både perspektiven förklaras närmare på kommande sidor</vt:lpstr>
      <vt:lpstr>Ge målgruppen rätt förutsättningar</vt:lpstr>
      <vt:lpstr>Skapa innehåll som stärker upplevelsen</vt:lpstr>
      <vt:lpstr>10 fokusområden</vt:lpstr>
      <vt:lpstr>Klubbvarumärket Fokusområde 1</vt:lpstr>
      <vt:lpstr>Målgruppssegmentering Fokusområde 2</vt:lpstr>
      <vt:lpstr>Den lojala målgruppen Fokusområde 3</vt:lpstr>
      <vt:lpstr>Spelarna Fokusområde 4</vt:lpstr>
      <vt:lpstr>Sociala mötet Fokusområde 5</vt:lpstr>
      <vt:lpstr>Historik</vt:lpstr>
      <vt:lpstr>Första liveupplevelsen</vt:lpstr>
      <vt:lpstr>Priset styr produktens attraktivitet</vt:lpstr>
      <vt:lpstr>Säsongsplanering Fokusområde 9</vt:lpstr>
      <vt:lpstr>PowerPoint-presentation</vt:lpstr>
      <vt:lpstr>PowerPoint-presentation</vt:lpstr>
      <vt:lpstr>Upplevelseprocessen vägleder oss genom målgruppens beteende</vt:lpstr>
      <vt:lpstr>Upplevelseprocessen</vt:lpstr>
      <vt:lpstr>Upplevelseprocessen</vt:lpstr>
      <vt:lpstr>Intresse</vt:lpstr>
      <vt:lpstr>Intresse</vt:lpstr>
      <vt:lpstr>Intresse</vt:lpstr>
      <vt:lpstr>Intresse</vt:lpstr>
      <vt:lpstr>Upplevelseprocessen</vt:lpstr>
      <vt:lpstr>Köp av biljett</vt:lpstr>
      <vt:lpstr>Köp av biljett</vt:lpstr>
      <vt:lpstr>Köp av biljett</vt:lpstr>
      <vt:lpstr>Köp av biljett</vt:lpstr>
      <vt:lpstr>Köp av biljett</vt:lpstr>
      <vt:lpstr>PowerPoint-presentation</vt:lpstr>
      <vt:lpstr>Köp av biljett</vt:lpstr>
      <vt:lpstr>Upplevelseprocessen</vt:lpstr>
      <vt:lpstr>Förväntan</vt:lpstr>
      <vt:lpstr>Inför evenemanget</vt:lpstr>
      <vt:lpstr>Upplevelseprocessen</vt:lpstr>
      <vt:lpstr>Före evenemanget – innan matchen börjar: Körschema</vt:lpstr>
      <vt:lpstr>Före evenemanget – innan matchen börjar: Hymn</vt:lpstr>
      <vt:lpstr>Före evenemanget – innan matchen börjar</vt:lpstr>
      <vt:lpstr>Före evenemanget – innan matchen börjar</vt:lpstr>
      <vt:lpstr>Före evenemanget – innan matchen börjar</vt:lpstr>
      <vt:lpstr>Före evenemanget – innan matchen börjar</vt:lpstr>
      <vt:lpstr>Före evenemanget – innan matchen börjar</vt:lpstr>
      <vt:lpstr>Upplevelseprocessen</vt:lpstr>
      <vt:lpstr>Under evenemanget – i arenan</vt:lpstr>
      <vt:lpstr>Under evenemanget – i arenan</vt:lpstr>
      <vt:lpstr>Under evenemanget – i arenan</vt:lpstr>
      <vt:lpstr>Upplevelseprocessen</vt:lpstr>
      <vt:lpstr>Efter matchen – innan publiken lämnar</vt:lpstr>
      <vt:lpstr>Efter matchen – innan publiken lämnar</vt:lpstr>
      <vt:lpstr>Efter matchen – innan publiken lämnar</vt:lpstr>
      <vt:lpstr>Efter matchen – innan publiken lämnar</vt:lpstr>
      <vt:lpstr>Efter matchen – innan publiken lämnar</vt:lpstr>
      <vt:lpstr>Upplevelseprocessen</vt:lpstr>
      <vt:lpstr>Efter evenemanget – när publiken lämnat arenaområdet</vt:lpstr>
      <vt:lpstr>Efter evenemanget – när publiken lämnat arenaområdet</vt:lpstr>
      <vt:lpstr>Efter evenemanget – när publiken lämnat arenaområdet</vt:lpstr>
      <vt:lpstr>PowerPoint-presentation</vt:lpstr>
      <vt:lpstr>PowerPoint-presentation</vt:lpstr>
      <vt:lpstr>PowerPoint-presentation</vt:lpstr>
      <vt:lpstr>PowerPoint-presentation</vt:lpstr>
      <vt:lpstr>PowerPoint-presentation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Per Zetterqvist</dc:creator>
  <cp:lastModifiedBy>Thomas Mårtens</cp:lastModifiedBy>
  <cp:revision>39</cp:revision>
  <dcterms:created xsi:type="dcterms:W3CDTF">2026-06-02T15:41:16Z</dcterms:created>
  <dcterms:modified xsi:type="dcterms:W3CDTF">2026-06-16T15:22:45Z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0x01010050A62BBC0C6F094BB81148FC6268319F</vt:lpwstr>
  </property>
</Properties>
</file>