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4"/>
  </p:sldMasterIdLst>
  <p:notesMasterIdLst>
    <p:notesMasterId r:id="rId19"/>
  </p:notesMasterIdLst>
  <p:handoutMasterIdLst>
    <p:handoutMasterId r:id="rId20"/>
  </p:handoutMasterIdLst>
  <p:sldIdLst>
    <p:sldId id="404" r:id="rId5"/>
    <p:sldId id="499" r:id="rId6"/>
    <p:sldId id="509" r:id="rId7"/>
    <p:sldId id="500" r:id="rId8"/>
    <p:sldId id="501" r:id="rId9"/>
    <p:sldId id="502" r:id="rId10"/>
    <p:sldId id="498" r:id="rId11"/>
    <p:sldId id="503" r:id="rId12"/>
    <p:sldId id="504" r:id="rId13"/>
    <p:sldId id="505" r:id="rId14"/>
    <p:sldId id="506" r:id="rId15"/>
    <p:sldId id="507" r:id="rId16"/>
    <p:sldId id="510" r:id="rId17"/>
    <p:sldId id="496"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479" autoAdjust="0"/>
  </p:normalViewPr>
  <p:slideViewPr>
    <p:cSldViewPr snapToGrid="0">
      <p:cViewPr varScale="1">
        <p:scale>
          <a:sx n="55" d="100"/>
          <a:sy n="55" d="100"/>
        </p:scale>
        <p:origin x="1060" y="44"/>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BB4356-C1BF-426D-AD07-87884BFC06B0}" type="datetimeFigureOut">
              <a:rPr lang="sv-SE" smtClean="0"/>
              <a:t>2024-08-15</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79C903-155F-46BB-BA21-C88B39436D9A}" type="slidenum">
              <a:rPr lang="sv-SE" smtClean="0"/>
              <a:t>‹#›</a:t>
            </a:fld>
            <a:endParaRPr lang="sv-SE"/>
          </a:p>
        </p:txBody>
      </p:sp>
    </p:spTree>
    <p:extLst>
      <p:ext uri="{BB962C8B-B14F-4D97-AF65-F5344CB8AC3E}">
        <p14:creationId xmlns:p14="http://schemas.microsoft.com/office/powerpoint/2010/main" val="692725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282AB-DC88-43A2-AA39-1FDE1B9E7ED4}" type="datetimeFigureOut">
              <a:rPr lang="sv-SE" smtClean="0"/>
              <a:t>2024-08-15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1A596-9F50-482C-B2DF-29F085B597FE}" type="slidenum">
              <a:rPr lang="sv-SE" smtClean="0"/>
              <a:t>‹#›</a:t>
            </a:fld>
            <a:endParaRPr lang="sv-SE"/>
          </a:p>
        </p:txBody>
      </p:sp>
    </p:spTree>
    <p:extLst>
      <p:ext uri="{BB962C8B-B14F-4D97-AF65-F5344CB8AC3E}">
        <p14:creationId xmlns:p14="http://schemas.microsoft.com/office/powerpoint/2010/main" val="29108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3869898"/>
            <a:ext cx="10513547" cy="1028697"/>
          </a:xfrm>
        </p:spPr>
        <p:txBody>
          <a:bodyPr/>
          <a:lstStyle>
            <a:lvl1pPr marL="0" indent="0" algn="ctr">
              <a:lnSpc>
                <a:spcPts val="3249"/>
              </a:lnSpc>
              <a:spcBef>
                <a:spcPts val="0"/>
              </a:spcBef>
              <a:buNone/>
              <a:defRPr sz="2999">
                <a:solidFill>
                  <a:schemeClr val="tx1"/>
                </a:solidFill>
                <a:latin typeface="+mj-lt"/>
              </a:defRPr>
            </a:lvl1pPr>
          </a:lstStyle>
          <a:p>
            <a:pPr lvl="0"/>
            <a:r>
              <a:rPr lang="sv-SE" dirty="0"/>
              <a:t>Underrubrik</a:t>
            </a:r>
          </a:p>
        </p:txBody>
      </p:sp>
    </p:spTree>
    <p:extLst>
      <p:ext uri="{BB962C8B-B14F-4D97-AF65-F5344CB8AC3E}">
        <p14:creationId xmlns:p14="http://schemas.microsoft.com/office/powerpoint/2010/main" val="357383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4088921"/>
            <a:ext cx="10513547" cy="809674"/>
          </a:xfrm>
        </p:spPr>
        <p:txBody>
          <a:bodyPr anchor="t"/>
          <a:lstStyle>
            <a:lvl1pPr marL="0" indent="0" algn="l">
              <a:lnSpc>
                <a:spcPct val="120000"/>
              </a:lnSpc>
              <a:spcBef>
                <a:spcPts val="0"/>
              </a:spcBef>
              <a:buNone/>
              <a:defRPr sz="1400">
                <a:solidFill>
                  <a:schemeClr val="bg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236233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l">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4088921"/>
            <a:ext cx="10513547" cy="809674"/>
          </a:xfrm>
        </p:spPr>
        <p:txBody>
          <a:bodyPr anchor="t"/>
          <a:lstStyle>
            <a:lvl1pPr marL="0" indent="0" algn="l">
              <a:lnSpc>
                <a:spcPct val="120000"/>
              </a:lnSpc>
              <a:spcBef>
                <a:spcPts val="0"/>
              </a:spcBef>
              <a:buNone/>
              <a:defRPr sz="1400">
                <a:solidFill>
                  <a:schemeClr val="bg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332142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och bild vänster">
    <p:spTree>
      <p:nvGrpSpPr>
        <p:cNvPr id="1" name=""/>
        <p:cNvGrpSpPr/>
        <p:nvPr/>
      </p:nvGrpSpPr>
      <p:grpSpPr>
        <a:xfrm>
          <a:off x="0" y="0"/>
          <a:ext cx="0" cy="0"/>
          <a:chOff x="0" y="0"/>
          <a:chExt cx="0" cy="0"/>
        </a:xfrm>
      </p:grpSpPr>
      <p:pic>
        <p:nvPicPr>
          <p:cNvPr id="7" name="Platshållare för innehåll 6">
            <a:extLst>
              <a:ext uri="{FF2B5EF4-FFF2-40B4-BE49-F238E27FC236}">
                <a16:creationId xmlns:a16="http://schemas.microsoft.com/office/drawing/2014/main" id="{8C337D84-A682-49A4-A5F7-D8BBC589AD37}"/>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020991" y="1571530"/>
            <a:ext cx="3343980" cy="934897"/>
          </a:xfrm>
        </p:spPr>
        <p:txBody>
          <a:bodyPr/>
          <a:lstStyle>
            <a:lvl1pPr>
              <a:lnSpc>
                <a:spcPts val="2999"/>
              </a:lnSpc>
              <a:defRPr>
                <a:solidFill>
                  <a:schemeClr val="tx1"/>
                </a:solidFill>
              </a:defRPr>
            </a:lvl1pPr>
          </a:lstStyle>
          <a:p>
            <a:r>
              <a:rPr lang="sv-SE" dirty="0"/>
              <a:t>Klicka här för att ändra 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017691"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839624"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64494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ext och bild vänster">
    <p:spTree>
      <p:nvGrpSpPr>
        <p:cNvPr id="1" name=""/>
        <p:cNvGrpSpPr/>
        <p:nvPr/>
      </p:nvGrpSpPr>
      <p:grpSpPr>
        <a:xfrm>
          <a:off x="0" y="0"/>
          <a:ext cx="0" cy="0"/>
          <a:chOff x="0" y="0"/>
          <a:chExt cx="0" cy="0"/>
        </a:xfrm>
      </p:grpSpPr>
      <p:pic>
        <p:nvPicPr>
          <p:cNvPr id="7" name="Platshållare för innehåll 6">
            <a:extLst>
              <a:ext uri="{FF2B5EF4-FFF2-40B4-BE49-F238E27FC236}">
                <a16:creationId xmlns:a16="http://schemas.microsoft.com/office/drawing/2014/main" id="{B0D30E65-9564-4868-82C1-985C8B772C3F}"/>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39625" y="1571530"/>
            <a:ext cx="3343980" cy="934897"/>
          </a:xfrm>
        </p:spPr>
        <p:txBody>
          <a:bodyPr/>
          <a:lstStyle>
            <a:lvl1pPr>
              <a:lnSpc>
                <a:spcPts val="2999"/>
              </a:lnSpc>
              <a:defRPr>
                <a:solidFill>
                  <a:schemeClr val="bg1"/>
                </a:solidFill>
              </a:defRPr>
            </a:lvl1pPr>
          </a:lstStyle>
          <a:p>
            <a:r>
              <a:rPr lang="sv-SE"/>
              <a:t>Klicka här för att ändra 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36323"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4421912"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214168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pic>
        <p:nvPicPr>
          <p:cNvPr id="4" name="Platshållare för innehåll 6">
            <a:extLst>
              <a:ext uri="{FF2B5EF4-FFF2-40B4-BE49-F238E27FC236}">
                <a16:creationId xmlns:a16="http://schemas.microsoft.com/office/drawing/2014/main" id="{8B1BF569-384D-44A3-9397-88693FF5CE7A}"/>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5" name="Platshållare för innehåll 3"/>
          <p:cNvSpPr>
            <a:spLocks noGrp="1"/>
          </p:cNvSpPr>
          <p:nvPr>
            <p:ph sz="quarter" idx="15" hasCustomPrompt="1"/>
          </p:nvPr>
        </p:nvSpPr>
        <p:spPr>
          <a:xfrm>
            <a:off x="839624" y="1203187"/>
            <a:ext cx="10513547"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299926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pic>
        <p:nvPicPr>
          <p:cNvPr id="3" name="Platshållare för innehåll 6">
            <a:extLst>
              <a:ext uri="{FF2B5EF4-FFF2-40B4-BE49-F238E27FC236}">
                <a16:creationId xmlns:a16="http://schemas.microsoft.com/office/drawing/2014/main" id="{37BA379D-5738-4ADE-A111-6C1F2A071B78}"/>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a:xfrm>
            <a:off x="11118377" y="6476679"/>
            <a:ext cx="773416" cy="322939"/>
          </a:xfrm>
        </p:spPr>
        <p:txBody>
          <a:bodyPr/>
          <a:lstStyle>
            <a:lvl1pPr>
              <a:defRPr>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55326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och 2 x diagram">
    <p:spTree>
      <p:nvGrpSpPr>
        <p:cNvPr id="1" name=""/>
        <p:cNvGrpSpPr/>
        <p:nvPr/>
      </p:nvGrpSpPr>
      <p:grpSpPr>
        <a:xfrm>
          <a:off x="0" y="0"/>
          <a:ext cx="0" cy="0"/>
          <a:chOff x="0" y="0"/>
          <a:chExt cx="0" cy="0"/>
        </a:xfrm>
      </p:grpSpPr>
      <p:pic>
        <p:nvPicPr>
          <p:cNvPr id="9" name="Platshållare för innehåll 6">
            <a:extLst>
              <a:ext uri="{FF2B5EF4-FFF2-40B4-BE49-F238E27FC236}">
                <a16:creationId xmlns:a16="http://schemas.microsoft.com/office/drawing/2014/main" id="{12A33F3C-9A73-44CA-A2E4-033F71D266D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3" name="Platshållare för innehåll 2"/>
          <p:cNvSpPr>
            <a:spLocks noGrp="1"/>
          </p:cNvSpPr>
          <p:nvPr>
            <p:ph idx="1"/>
          </p:nvPr>
        </p:nvSpPr>
        <p:spPr>
          <a:xfrm>
            <a:off x="7999439" y="1189985"/>
            <a:ext cx="3344125" cy="5198043"/>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Platshållare för diagram 6"/>
          <p:cNvSpPr>
            <a:spLocks noGrp="1"/>
          </p:cNvSpPr>
          <p:nvPr>
            <p:ph type="chart" sz="quarter" idx="13"/>
          </p:nvPr>
        </p:nvSpPr>
        <p:spPr>
          <a:xfrm>
            <a:off x="4425956" y="1203186"/>
            <a:ext cx="3308497" cy="5184969"/>
          </a:xfrm>
        </p:spPr>
        <p:txBody>
          <a:bodyPr/>
          <a:lstStyle>
            <a:lvl1pPr marL="0" indent="0" algn="ctr">
              <a:buNone/>
              <a:defRPr sz="2699"/>
            </a:lvl1pPr>
          </a:lstStyle>
          <a:p>
            <a:endParaRPr lang="sv-SE"/>
          </a:p>
        </p:txBody>
      </p:sp>
      <p:sp>
        <p:nvSpPr>
          <p:cNvPr id="8" name="Platshållare för diagram 6"/>
          <p:cNvSpPr>
            <a:spLocks noGrp="1"/>
          </p:cNvSpPr>
          <p:nvPr>
            <p:ph type="chart" sz="quarter" idx="14"/>
          </p:nvPr>
        </p:nvSpPr>
        <p:spPr>
          <a:xfrm>
            <a:off x="852473" y="1203186"/>
            <a:ext cx="3308497" cy="5184969"/>
          </a:xfrm>
        </p:spPr>
        <p:txBody>
          <a:bodyPr/>
          <a:lstStyle>
            <a:lvl1pPr marL="0" indent="0" algn="ctr">
              <a:buNone/>
              <a:defRPr sz="2699"/>
            </a:lvl1pPr>
          </a:lstStyle>
          <a:p>
            <a:endParaRPr lang="sv-SE"/>
          </a:p>
        </p:txBody>
      </p:sp>
    </p:spTree>
    <p:extLst>
      <p:ext uri="{BB962C8B-B14F-4D97-AF65-F5344CB8AC3E}">
        <p14:creationId xmlns:p14="http://schemas.microsoft.com/office/powerpoint/2010/main" val="334533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 x diagram">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1BD2D4B7-A7DB-4B92-A31A-153720413402}"/>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2" name="Platshållare för innehåll 3"/>
          <p:cNvSpPr>
            <a:spLocks noGrp="1"/>
          </p:cNvSpPr>
          <p:nvPr>
            <p:ph sz="quarter" idx="16" hasCustomPrompt="1"/>
          </p:nvPr>
        </p:nvSpPr>
        <p:spPr>
          <a:xfrm>
            <a:off x="6193216" y="1200011"/>
            <a:ext cx="5159955" cy="5209572"/>
          </a:xfrm>
        </p:spPr>
        <p:txBody>
          <a:bodyPr tIns="1296000"/>
          <a:lstStyle>
            <a:lvl1pPr marL="0" indent="0" algn="ctr">
              <a:buNone/>
              <a:defRPr sz="2000"/>
            </a:lvl1pPr>
          </a:lstStyle>
          <a:p>
            <a:pPr lvl="0"/>
            <a:r>
              <a:rPr lang="sv-SE"/>
              <a:t>Innehåll</a:t>
            </a:r>
          </a:p>
        </p:txBody>
      </p:sp>
      <p:sp>
        <p:nvSpPr>
          <p:cNvPr id="13" name="Platshållare för innehåll 3"/>
          <p:cNvSpPr>
            <a:spLocks noGrp="1"/>
          </p:cNvSpPr>
          <p:nvPr>
            <p:ph sz="quarter" idx="17" hasCustomPrompt="1"/>
          </p:nvPr>
        </p:nvSpPr>
        <p:spPr>
          <a:xfrm>
            <a:off x="833015" y="1200011"/>
            <a:ext cx="5159955" cy="5209572"/>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45722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och 3 x diagram">
    <p:spTree>
      <p:nvGrpSpPr>
        <p:cNvPr id="1" name=""/>
        <p:cNvGrpSpPr/>
        <p:nvPr/>
      </p:nvGrpSpPr>
      <p:grpSpPr>
        <a:xfrm>
          <a:off x="0" y="0"/>
          <a:ext cx="0" cy="0"/>
          <a:chOff x="0" y="0"/>
          <a:chExt cx="0" cy="0"/>
        </a:xfrm>
      </p:grpSpPr>
      <p:pic>
        <p:nvPicPr>
          <p:cNvPr id="12" name="Platshållare för innehåll 6">
            <a:extLst>
              <a:ext uri="{FF2B5EF4-FFF2-40B4-BE49-F238E27FC236}">
                <a16:creationId xmlns:a16="http://schemas.microsoft.com/office/drawing/2014/main" id="{4CA43D9F-DDA2-44D3-9081-05D00C3CEE25}"/>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3" name="Platshållare för innehåll 2"/>
          <p:cNvSpPr>
            <a:spLocks noGrp="1"/>
          </p:cNvSpPr>
          <p:nvPr>
            <p:ph idx="1"/>
          </p:nvPr>
        </p:nvSpPr>
        <p:spPr>
          <a:xfrm>
            <a:off x="9358742" y="1189985"/>
            <a:ext cx="1984823" cy="5198043"/>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8" name="Platshållare för diagram 6"/>
          <p:cNvSpPr>
            <a:spLocks noGrp="1"/>
          </p:cNvSpPr>
          <p:nvPr>
            <p:ph type="chart" sz="quarter" idx="14"/>
          </p:nvPr>
        </p:nvSpPr>
        <p:spPr>
          <a:xfrm>
            <a:off x="852472" y="1203186"/>
            <a:ext cx="1950339" cy="5184969"/>
          </a:xfrm>
        </p:spPr>
        <p:txBody>
          <a:bodyPr/>
          <a:lstStyle>
            <a:lvl1pPr marL="0" indent="0" algn="ctr">
              <a:buNone/>
              <a:defRPr sz="2699"/>
            </a:lvl1pPr>
          </a:lstStyle>
          <a:p>
            <a:endParaRPr lang="sv-SE"/>
          </a:p>
        </p:txBody>
      </p:sp>
      <p:sp>
        <p:nvSpPr>
          <p:cNvPr id="9" name="Platshållare för innehåll 2"/>
          <p:cNvSpPr>
            <a:spLocks noGrp="1"/>
          </p:cNvSpPr>
          <p:nvPr>
            <p:ph idx="15"/>
          </p:nvPr>
        </p:nvSpPr>
        <p:spPr>
          <a:xfrm>
            <a:off x="7206311" y="1189985"/>
            <a:ext cx="1984823" cy="5198043"/>
          </a:xfrm>
        </p:spPr>
        <p:txBody>
          <a:bodyPr/>
          <a:lstStyle>
            <a:lvl1pPr marL="0" indent="0">
              <a:buNone/>
              <a:defRPr sz="2999"/>
            </a:lvl1pPr>
          </a:lstStyle>
          <a:p>
            <a:pPr lvl="0"/>
            <a:r>
              <a:rPr lang="sv-SE"/>
              <a:t>Klicka här för att ändra format på bakgrundstexten</a:t>
            </a:r>
          </a:p>
        </p:txBody>
      </p:sp>
      <p:sp>
        <p:nvSpPr>
          <p:cNvPr id="10" name="Platshållare för diagram 6"/>
          <p:cNvSpPr>
            <a:spLocks noGrp="1"/>
          </p:cNvSpPr>
          <p:nvPr>
            <p:ph type="chart" sz="quarter" idx="16"/>
          </p:nvPr>
        </p:nvSpPr>
        <p:spPr>
          <a:xfrm>
            <a:off x="2970419" y="1203186"/>
            <a:ext cx="1950339" cy="5184969"/>
          </a:xfrm>
        </p:spPr>
        <p:txBody>
          <a:bodyPr/>
          <a:lstStyle>
            <a:lvl1pPr marL="0" indent="0" algn="ctr">
              <a:buNone/>
              <a:defRPr sz="2699"/>
            </a:lvl1pPr>
          </a:lstStyle>
          <a:p>
            <a:endParaRPr lang="sv-SE"/>
          </a:p>
        </p:txBody>
      </p:sp>
      <p:sp>
        <p:nvSpPr>
          <p:cNvPr id="11" name="Platshållare för diagram 6"/>
          <p:cNvSpPr>
            <a:spLocks noGrp="1"/>
          </p:cNvSpPr>
          <p:nvPr>
            <p:ph type="chart" sz="quarter" idx="17"/>
          </p:nvPr>
        </p:nvSpPr>
        <p:spPr>
          <a:xfrm>
            <a:off x="5088365" y="1203186"/>
            <a:ext cx="1950339" cy="5184969"/>
          </a:xfrm>
        </p:spPr>
        <p:txBody>
          <a:bodyPr/>
          <a:lstStyle>
            <a:lvl1pPr marL="0" indent="0" algn="ctr">
              <a:buNone/>
              <a:defRPr sz="2699"/>
            </a:lvl1pPr>
          </a:lstStyle>
          <a:p>
            <a:endParaRPr lang="sv-SE"/>
          </a:p>
        </p:txBody>
      </p:sp>
    </p:spTree>
    <p:extLst>
      <p:ext uri="{BB962C8B-B14F-4D97-AF65-F5344CB8AC3E}">
        <p14:creationId xmlns:p14="http://schemas.microsoft.com/office/powerpoint/2010/main" val="371221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 och bild">
    <p:spTree>
      <p:nvGrpSpPr>
        <p:cNvPr id="1" name=""/>
        <p:cNvGrpSpPr/>
        <p:nvPr/>
      </p:nvGrpSpPr>
      <p:grpSpPr>
        <a:xfrm>
          <a:off x="0" y="0"/>
          <a:ext cx="0" cy="0"/>
          <a:chOff x="0" y="0"/>
          <a:chExt cx="0" cy="0"/>
        </a:xfrm>
      </p:grpSpPr>
      <p:pic>
        <p:nvPicPr>
          <p:cNvPr id="9" name="Platshållare för innehåll 6">
            <a:extLst>
              <a:ext uri="{FF2B5EF4-FFF2-40B4-BE49-F238E27FC236}">
                <a16:creationId xmlns:a16="http://schemas.microsoft.com/office/drawing/2014/main" id="{D996FB81-3D1E-46BE-AC5A-50569E06DF21}"/>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Rubrik 1"/>
          <p:cNvSpPr>
            <a:spLocks noGrp="1"/>
          </p:cNvSpPr>
          <p:nvPr>
            <p:ph type="title"/>
          </p:nvPr>
        </p:nvSpPr>
        <p:spPr>
          <a:xfrm>
            <a:off x="851571" y="1571530"/>
            <a:ext cx="3325875" cy="934897"/>
          </a:xfrm>
        </p:spPr>
        <p:txBody>
          <a:bodyPr/>
          <a:lstStyle>
            <a:lvl1pPr>
              <a:lnSpc>
                <a:spcPts val="2999"/>
              </a:lnSpc>
              <a:defRPr/>
            </a:lvl1pPr>
          </a:lstStyle>
          <a:p>
            <a:r>
              <a:rPr lang="sv-SE"/>
              <a:t>Klicka här för att ändra format</a:t>
            </a:r>
          </a:p>
        </p:txBody>
      </p:sp>
      <p:sp>
        <p:nvSpPr>
          <p:cNvPr id="8" name="Platshållare för text 8"/>
          <p:cNvSpPr>
            <a:spLocks noGrp="1"/>
          </p:cNvSpPr>
          <p:nvPr>
            <p:ph type="body" sz="quarter" idx="14"/>
          </p:nvPr>
        </p:nvSpPr>
        <p:spPr>
          <a:xfrm>
            <a:off x="848270" y="2613517"/>
            <a:ext cx="3317420" cy="3761940"/>
          </a:xfrm>
        </p:spPr>
        <p:txBody>
          <a:bodyPr/>
          <a:lstStyle>
            <a:lvl1pPr marL="0" indent="0">
              <a:buNone/>
              <a:defRPr/>
            </a:lvl1pPr>
          </a:lstStyle>
          <a:p>
            <a:pPr lvl="0"/>
            <a:r>
              <a:rPr lang="sv-SE"/>
              <a:t>Klicka här för att ändra format på bakgrundstexten</a:t>
            </a:r>
          </a:p>
        </p:txBody>
      </p:sp>
      <p:sp>
        <p:nvSpPr>
          <p:cNvPr id="11" name="Platshållare för innehåll 3"/>
          <p:cNvSpPr>
            <a:spLocks noGrp="1"/>
          </p:cNvSpPr>
          <p:nvPr>
            <p:ph sz="quarter" idx="16" hasCustomPrompt="1"/>
          </p:nvPr>
        </p:nvSpPr>
        <p:spPr>
          <a:xfrm>
            <a:off x="4409215" y="1171439"/>
            <a:ext cx="6943956" cy="5209572"/>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1760500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och punktlist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ADAF5AED-878E-4A41-BF85-7A898F35A87A}"/>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37533" y="1240492"/>
            <a:ext cx="10513547" cy="1024144"/>
          </a:xfrm>
        </p:spPr>
        <p:txBody>
          <a:bodyPr/>
          <a:lstStyle/>
          <a:p>
            <a:r>
              <a:rPr lang="sv-SE" dirty="0"/>
              <a:t>Klicka här för att ändra format</a:t>
            </a:r>
          </a:p>
        </p:txBody>
      </p:sp>
      <p:sp>
        <p:nvSpPr>
          <p:cNvPr id="3" name="Platshållare för innehåll 2"/>
          <p:cNvSpPr>
            <a:spLocks noGrp="1"/>
          </p:cNvSpPr>
          <p:nvPr>
            <p:ph idx="1"/>
          </p:nvPr>
        </p:nvSpPr>
        <p:spPr>
          <a:xfrm>
            <a:off x="839624" y="2341548"/>
            <a:ext cx="10513547" cy="3622709"/>
          </a:xfrm>
        </p:spPr>
        <p:txBody>
          <a:bodyPr/>
          <a:lstStyle>
            <a:lvl1pPr>
              <a:lnSpc>
                <a:spcPct val="120000"/>
              </a:lnSpc>
              <a:defRPr sz="1600"/>
            </a:lvl1pPr>
            <a:lvl2pPr marL="884335" indent="-340129">
              <a:lnSpc>
                <a:spcPct val="120000"/>
              </a:lnSpc>
              <a:buClr>
                <a:schemeClr val="bg1"/>
              </a:buClr>
              <a:buFont typeface="Calibri" panose="020F0502020204030204" pitchFamily="34" charset="0"/>
              <a:buChar char="‒"/>
              <a:defRPr sz="1200"/>
            </a:lvl2pPr>
            <a:lvl3pPr marL="1360517" indent="-272103">
              <a:lnSpc>
                <a:spcPct val="120000"/>
              </a:lnSpc>
              <a:buClr>
                <a:schemeClr val="bg1"/>
              </a:buClr>
              <a:buFont typeface="Calibri" panose="020F0502020204030204" pitchFamily="34" charset="0"/>
              <a:buChar char="‒"/>
              <a:defRPr sz="1200"/>
            </a:lvl3pPr>
            <a:lvl4pPr marL="1904722" indent="-272103">
              <a:lnSpc>
                <a:spcPct val="120000"/>
              </a:lnSpc>
              <a:buClr>
                <a:schemeClr val="bg1"/>
              </a:buClr>
              <a:buFont typeface="Calibri" panose="020F0502020204030204" pitchFamily="34" charset="0"/>
              <a:buChar char="‒"/>
              <a:defRPr sz="1200"/>
            </a:lvl4pPr>
            <a:lvl5pPr marL="2448929" indent="-272103">
              <a:lnSpc>
                <a:spcPct val="120000"/>
              </a:lnSpc>
              <a:buClr>
                <a:schemeClr val="bg1"/>
              </a:buClr>
              <a:buFont typeface="Calibri" panose="020F0502020204030204" pitchFamily="34" charset="0"/>
              <a:buChar char="‒"/>
              <a:defRPr sz="12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Tree>
    <p:extLst>
      <p:ext uri="{BB962C8B-B14F-4D97-AF65-F5344CB8AC3E}">
        <p14:creationId xmlns:p14="http://schemas.microsoft.com/office/powerpoint/2010/main" val="74412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0C97F866-D413-4414-B768-07C77170BCF8}"/>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32682" y="-483078"/>
            <a:ext cx="12192000" cy="6857999"/>
          </a:xfrm>
          <a:prstGeom prst="rect">
            <a:avLst/>
          </a:prstGeom>
        </p:spPr>
      </p:pic>
      <p:sp>
        <p:nvSpPr>
          <p:cNvPr id="2" name="Platshållare för rubrik 1"/>
          <p:cNvSpPr>
            <a:spLocks noGrp="1"/>
          </p:cNvSpPr>
          <p:nvPr>
            <p:ph type="title"/>
          </p:nvPr>
        </p:nvSpPr>
        <p:spPr>
          <a:xfrm>
            <a:off x="740835" y="1240492"/>
            <a:ext cx="10972800" cy="1143000"/>
          </a:xfrm>
          <a:prstGeom prst="rect">
            <a:avLst/>
          </a:prstGeom>
        </p:spPr>
        <p:txBody>
          <a:bodyPr vert="horz" lIns="0" tIns="0" rIns="0" bIns="0" rtlCol="0" anchor="ctr" anchorCtr="0">
            <a:noAutofit/>
          </a:bodyPr>
          <a:lstStyle/>
          <a:p>
            <a:r>
              <a:rPr lang="sv-SE" dirty="0"/>
              <a:t>Klicka här för att ändra format</a:t>
            </a:r>
          </a:p>
        </p:txBody>
      </p:sp>
      <p:sp>
        <p:nvSpPr>
          <p:cNvPr id="3" name="Platshållare för text 2"/>
          <p:cNvSpPr>
            <a:spLocks noGrp="1"/>
          </p:cNvSpPr>
          <p:nvPr>
            <p:ph type="body" idx="1"/>
          </p:nvPr>
        </p:nvSpPr>
        <p:spPr>
          <a:xfrm>
            <a:off x="742924" y="2609548"/>
            <a:ext cx="10972800" cy="335470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4"/>
          </p:nvPr>
        </p:nvSpPr>
        <p:spPr>
          <a:xfrm>
            <a:off x="10998740" y="6520304"/>
            <a:ext cx="1012691"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4135885388"/>
      </p:ext>
    </p:extLst>
  </p:cSld>
  <p:clrMap bg1="lt1" tx1="dk1" bg2="lt2" tx2="dk2" accent1="accent1" accent2="accent2" accent3="accent3" accent4="accent4" accent5="accent5" accent6="accent6" hlink="hlink" folHlink="folHlink"/>
  <p:sldLayoutIdLst>
    <p:sldLayoutId id="2147483666" r:id="rId1"/>
    <p:sldLayoutId id="2147483677" r:id="rId2"/>
    <p:sldLayoutId id="2147483678"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88413" rtl="0" eaLnBrk="1" latinLnBrk="0" hangingPunct="1">
        <a:spcBef>
          <a:spcPct val="0"/>
        </a:spcBef>
        <a:buNone/>
        <a:defRPr sz="3200" kern="1200">
          <a:solidFill>
            <a:schemeClr val="bg1"/>
          </a:solidFill>
          <a:effectLst/>
          <a:latin typeface="Helvetica Neue" panose="02000403000000020004" pitchFamily="50" charset="0"/>
          <a:ea typeface="+mj-ea"/>
          <a:cs typeface="+mj-cs"/>
        </a:defRPr>
      </a:lvl1pPr>
    </p:titleStyle>
    <p:bodyStyle>
      <a:lvl1pPr marL="408155" indent="-408155"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1pPr>
      <a:lvl2pPr marL="884335" indent="-340129"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2pPr>
      <a:lvl3pPr marL="1360517"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3pPr>
      <a:lvl4pPr marL="1904722"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4pPr>
      <a:lvl5pPr marL="2448929"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5pPr>
      <a:lvl6pPr marL="2993136"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341"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549"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755"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088413" rtl="0" eaLnBrk="1" latinLnBrk="0" hangingPunct="1">
        <a:defRPr sz="2149" kern="1200">
          <a:solidFill>
            <a:schemeClr val="tx1"/>
          </a:solidFill>
          <a:latin typeface="+mn-lt"/>
          <a:ea typeface="+mn-ea"/>
          <a:cs typeface="+mn-cs"/>
        </a:defRPr>
      </a:lvl1pPr>
      <a:lvl2pPr marL="544206" algn="l" defTabSz="1088413" rtl="0" eaLnBrk="1" latinLnBrk="0" hangingPunct="1">
        <a:defRPr sz="2149" kern="1200">
          <a:solidFill>
            <a:schemeClr val="tx1"/>
          </a:solidFill>
          <a:latin typeface="+mn-lt"/>
          <a:ea typeface="+mn-ea"/>
          <a:cs typeface="+mn-cs"/>
        </a:defRPr>
      </a:lvl2pPr>
      <a:lvl3pPr marL="1088413" algn="l" defTabSz="1088413" rtl="0" eaLnBrk="1" latinLnBrk="0" hangingPunct="1">
        <a:defRPr sz="2149" kern="1200">
          <a:solidFill>
            <a:schemeClr val="tx1"/>
          </a:solidFill>
          <a:latin typeface="+mn-lt"/>
          <a:ea typeface="+mn-ea"/>
          <a:cs typeface="+mn-cs"/>
        </a:defRPr>
      </a:lvl3pPr>
      <a:lvl4pPr marL="1632619" algn="l" defTabSz="1088413" rtl="0" eaLnBrk="1" latinLnBrk="0" hangingPunct="1">
        <a:defRPr sz="2149" kern="1200">
          <a:solidFill>
            <a:schemeClr val="tx1"/>
          </a:solidFill>
          <a:latin typeface="+mn-lt"/>
          <a:ea typeface="+mn-ea"/>
          <a:cs typeface="+mn-cs"/>
        </a:defRPr>
      </a:lvl4pPr>
      <a:lvl5pPr marL="2176826" algn="l" defTabSz="1088413" rtl="0" eaLnBrk="1" latinLnBrk="0" hangingPunct="1">
        <a:defRPr sz="2149" kern="1200">
          <a:solidFill>
            <a:schemeClr val="tx1"/>
          </a:solidFill>
          <a:latin typeface="+mn-lt"/>
          <a:ea typeface="+mn-ea"/>
          <a:cs typeface="+mn-cs"/>
        </a:defRPr>
      </a:lvl5pPr>
      <a:lvl6pPr marL="2721032" algn="l" defTabSz="1088413" rtl="0" eaLnBrk="1" latinLnBrk="0" hangingPunct="1">
        <a:defRPr sz="2149" kern="1200">
          <a:solidFill>
            <a:schemeClr val="tx1"/>
          </a:solidFill>
          <a:latin typeface="+mn-lt"/>
          <a:ea typeface="+mn-ea"/>
          <a:cs typeface="+mn-cs"/>
        </a:defRPr>
      </a:lvl6pPr>
      <a:lvl7pPr marL="3265238" algn="l" defTabSz="1088413" rtl="0" eaLnBrk="1" latinLnBrk="0" hangingPunct="1">
        <a:defRPr sz="2149" kern="1200">
          <a:solidFill>
            <a:schemeClr val="tx1"/>
          </a:solidFill>
          <a:latin typeface="+mn-lt"/>
          <a:ea typeface="+mn-ea"/>
          <a:cs typeface="+mn-cs"/>
        </a:defRPr>
      </a:lvl7pPr>
      <a:lvl8pPr marL="3809445" algn="l" defTabSz="1088413" rtl="0" eaLnBrk="1" latinLnBrk="0" hangingPunct="1">
        <a:defRPr sz="2149" kern="1200">
          <a:solidFill>
            <a:schemeClr val="tx1"/>
          </a:solidFill>
          <a:latin typeface="+mn-lt"/>
          <a:ea typeface="+mn-ea"/>
          <a:cs typeface="+mn-cs"/>
        </a:defRPr>
      </a:lvl8pPr>
      <a:lvl9pPr marL="4353651" algn="l" defTabSz="1088413" rtl="0" eaLnBrk="1" latinLnBrk="0" hangingPunct="1">
        <a:defRPr sz="21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0C1FB7-4223-4ABD-B7E8-D4472073D6DD}"/>
              </a:ext>
            </a:extLst>
          </p:cNvPr>
          <p:cNvSpPr>
            <a:spLocks noGrp="1"/>
          </p:cNvSpPr>
          <p:nvPr>
            <p:ph type="title"/>
          </p:nvPr>
        </p:nvSpPr>
        <p:spPr/>
        <p:txBody>
          <a:bodyPr/>
          <a:lstStyle/>
          <a:p>
            <a:pPr algn="l"/>
            <a:r>
              <a:rPr lang="sv-SE" sz="4000" b="1" dirty="0"/>
              <a:t>Sponsringsmanual Elitserien</a:t>
            </a:r>
            <a:endParaRPr lang="sv-SE" sz="4000" b="1" u="sng" dirty="0"/>
          </a:p>
        </p:txBody>
      </p:sp>
      <p:sp>
        <p:nvSpPr>
          <p:cNvPr id="3" name="Platshållare för text 2">
            <a:extLst>
              <a:ext uri="{FF2B5EF4-FFF2-40B4-BE49-F238E27FC236}">
                <a16:creationId xmlns:a16="http://schemas.microsoft.com/office/drawing/2014/main" id="{F2B1C3D7-0774-42E4-BA32-F3E489090C6A}"/>
              </a:ext>
            </a:extLst>
          </p:cNvPr>
          <p:cNvSpPr>
            <a:spLocks noGrp="1"/>
          </p:cNvSpPr>
          <p:nvPr>
            <p:ph type="body" sz="quarter" idx="11"/>
          </p:nvPr>
        </p:nvSpPr>
        <p:spPr/>
        <p:txBody>
          <a:bodyPr/>
          <a:lstStyle/>
          <a:p>
            <a:pPr algn="l"/>
            <a:r>
              <a:rPr lang="sv-SE" sz="2400" dirty="0">
                <a:solidFill>
                  <a:schemeClr val="bg1"/>
                </a:solidFill>
              </a:rPr>
              <a:t>Säsongen 2024/2025</a:t>
            </a:r>
          </a:p>
          <a:p>
            <a:pPr algn="l"/>
            <a:endParaRPr lang="sv-SE" sz="2400" dirty="0">
              <a:solidFill>
                <a:schemeClr val="bg1"/>
              </a:solidFill>
            </a:endParaRPr>
          </a:p>
          <a:p>
            <a:pPr algn="l"/>
            <a:r>
              <a:rPr lang="sv-SE" sz="2400" dirty="0">
                <a:solidFill>
                  <a:schemeClr val="bg1"/>
                </a:solidFill>
              </a:rPr>
              <a:t>TIPS och EXEMPEL</a:t>
            </a:r>
            <a:endParaRPr lang="sv-SE" sz="2800" dirty="0"/>
          </a:p>
        </p:txBody>
      </p:sp>
    </p:spTree>
    <p:extLst>
      <p:ext uri="{BB962C8B-B14F-4D97-AF65-F5344CB8AC3E}">
        <p14:creationId xmlns:p14="http://schemas.microsoft.com/office/powerpoint/2010/main" val="129603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1. Erbjudande</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r>
              <a:rPr lang="sv-SE" dirty="0"/>
              <a:t>Grunden i ett framgångsrikt sponsorarbete är ett väl genomarbetat erbjudande till partners. </a:t>
            </a:r>
          </a:p>
          <a:p>
            <a:r>
              <a:rPr lang="sv-SE" dirty="0"/>
              <a:t>Som klubb ska ni ha utvecklat ett tydligt och attraktivt partnererbjudande som bygger på företagens behov och era styrkor.</a:t>
            </a:r>
          </a:p>
          <a:p>
            <a:endParaRPr lang="sv-SE" dirty="0"/>
          </a:p>
          <a:p>
            <a:r>
              <a:rPr lang="sv-SE" dirty="0"/>
              <a:t>TIPS</a:t>
            </a:r>
          </a:p>
          <a:p>
            <a:r>
              <a:rPr lang="sv-SE" dirty="0"/>
              <a:t>Det har visat sig framgångsrikt att prata om ”resor” i sponsringsförsäljningen. Var ska ni som klubb? Vilken skillnad gör ni i samhället? Vilken skillnad är man med och skapar genom att investera i er verksamhet? </a:t>
            </a:r>
          </a:p>
          <a:p>
            <a:r>
              <a:rPr lang="sv-SE" dirty="0"/>
              <a:t>Ett annat perspektiv är ”bryggor” till företagen. På vilka sätt skapar vi affärsmässig relevans för ett företag? Via ett attraktivt affärsnätverk? Via hållbarhet och de Globala målen?</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2</a:t>
            </a:fld>
            <a:endParaRPr lang="sv-SE" dirty="0"/>
          </a:p>
        </p:txBody>
      </p:sp>
    </p:spTree>
    <p:extLst>
      <p:ext uri="{BB962C8B-B14F-4D97-AF65-F5344CB8AC3E}">
        <p14:creationId xmlns:p14="http://schemas.microsoft.com/office/powerpoint/2010/main" val="328947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2. Plan</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r>
              <a:rPr lang="sv-SE" dirty="0"/>
              <a:t>Er klubb ska ha en nedskriven sponsringsstrategi/-plan. Denna ska innehålla kortsiktiga- och långsiktiga mål, samt tydliga utvecklingsområden (ex. utveckla paketering av vårt samhällsengagemang).</a:t>
            </a:r>
          </a:p>
          <a:p>
            <a:endParaRPr lang="sv-SE" dirty="0"/>
          </a:p>
          <a:p>
            <a:r>
              <a:rPr lang="sv-SE" dirty="0"/>
              <a:t>TIPS</a:t>
            </a:r>
          </a:p>
          <a:p>
            <a:r>
              <a:rPr lang="sv-SE" dirty="0"/>
              <a:t>Avsätt tid till detta under våren. Tänk både långsiktigt (förslagsvis 3-5 år) och kortsiktigt (plan inför kommande säsong). Se till så att planen/strategin presenteras i styrelsen så att ni får förståelse och ett mandat för dessa viktiga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3</a:t>
            </a:fld>
            <a:endParaRPr lang="sv-SE" dirty="0"/>
          </a:p>
        </p:txBody>
      </p:sp>
    </p:spTree>
    <p:extLst>
      <p:ext uri="{BB962C8B-B14F-4D97-AF65-F5344CB8AC3E}">
        <p14:creationId xmlns:p14="http://schemas.microsoft.com/office/powerpoint/2010/main" val="72983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3. Organisation</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har en person som ansvarar för arbetet med sponsring. Denna person bör få ersättning i form av arvode, lön eller faktura (om det är samarbete med externt företag).</a:t>
            </a:r>
          </a:p>
          <a:p>
            <a:pPr lvl="0"/>
            <a:endParaRPr lang="sv-SE" dirty="0"/>
          </a:p>
          <a:p>
            <a:r>
              <a:rPr lang="sv-SE" dirty="0"/>
              <a:t>TIPS</a:t>
            </a:r>
          </a:p>
          <a:p>
            <a:pPr lvl="0"/>
            <a:r>
              <a:rPr lang="sv-SE" dirty="0"/>
              <a:t>Vi måste kunna ställa krav på personen/personerna som arbetar med dessa frågor vilket vi kan göra om vi kopplar insatsen till en ersättning. Tillsammans med den person som är ansvarig kan det sen finnas ideella personer som hjälper till i dessa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4</a:t>
            </a:fld>
            <a:endParaRPr lang="sv-SE" dirty="0"/>
          </a:p>
        </p:txBody>
      </p:sp>
    </p:spTree>
    <p:extLst>
      <p:ext uri="{BB962C8B-B14F-4D97-AF65-F5344CB8AC3E}">
        <p14:creationId xmlns:p14="http://schemas.microsoft.com/office/powerpoint/2010/main" val="259423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4. Kontaktperson </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4088920"/>
            <a:ext cx="10513547" cy="1308027"/>
          </a:xfrm>
        </p:spPr>
        <p:txBody>
          <a:bodyPr/>
          <a:lstStyle/>
          <a:p>
            <a:r>
              <a:rPr lang="sv-SE" dirty="0"/>
              <a:t>Alla partners har en uttalad kontaktperson i er klubb (bör dock inte vara samma för alla partners).</a:t>
            </a:r>
          </a:p>
          <a:p>
            <a:endParaRPr lang="sv-SE" dirty="0"/>
          </a:p>
          <a:p>
            <a:r>
              <a:rPr lang="sv-SE" dirty="0"/>
              <a:t>TIPS</a:t>
            </a:r>
          </a:p>
          <a:p>
            <a:r>
              <a:rPr lang="sv-SE" dirty="0"/>
              <a:t>En personlig kontakt är viktig i alla former av affärer. Detta ger en trygghet för kunden. Det innebär dock inte att denna person behöver ha alla svaren. Med en tydlig organisation är det sen möjligt att hänvisa vidare till rätt personer som har kunskap om andra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5</a:t>
            </a:fld>
            <a:endParaRPr lang="sv-SE" dirty="0"/>
          </a:p>
        </p:txBody>
      </p:sp>
    </p:spTree>
    <p:extLst>
      <p:ext uri="{BB962C8B-B14F-4D97-AF65-F5344CB8AC3E}">
        <p14:creationId xmlns:p14="http://schemas.microsoft.com/office/powerpoint/2010/main" val="4056511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5. Kontaktnivå</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Efter genomförd försäljning så har ni minst en personlig kontakt med företaget under säsongen så att ni följer upp samarbetet och säkerställer att kunden är nöjd. Det kan vara ett fysiskt möte, ett telefonsamtal eller ett personlig mail. Detta gäller partners som investerar minst 10 000 SEK i er klubb.</a:t>
            </a:r>
          </a:p>
          <a:p>
            <a:pPr lvl="0"/>
            <a:endParaRPr lang="sv-SE" dirty="0"/>
          </a:p>
          <a:p>
            <a:r>
              <a:rPr lang="sv-SE" dirty="0"/>
              <a:t>TIPS</a:t>
            </a:r>
          </a:p>
          <a:p>
            <a:r>
              <a:rPr lang="sv-SE" dirty="0"/>
              <a:t>Använd spelarna, tränarna eller starka profiler i er klubb. Låt de skicka en hälsning till sponsorerna genom att spela in en kort video. Gärna också specifika hälsningar till de större sponsorerna. Sponsorerna vill känna sig speciella och uppskattade! Se exempel på nästa sida.</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6</a:t>
            </a:fld>
            <a:endParaRPr lang="sv-SE" dirty="0"/>
          </a:p>
        </p:txBody>
      </p:sp>
    </p:spTree>
    <p:extLst>
      <p:ext uri="{BB962C8B-B14F-4D97-AF65-F5344CB8AC3E}">
        <p14:creationId xmlns:p14="http://schemas.microsoft.com/office/powerpoint/2010/main" val="224612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BC275E67-D41E-42D2-AB0E-622A2EC6BF04}"/>
              </a:ext>
            </a:extLst>
          </p:cNvPr>
          <p:cNvSpPr>
            <a:spLocks noGrp="1"/>
          </p:cNvSpPr>
          <p:nvPr>
            <p:ph type="sldNum" sz="quarter" idx="12"/>
          </p:nvPr>
        </p:nvSpPr>
        <p:spPr/>
        <p:txBody>
          <a:bodyPr/>
          <a:lstStyle/>
          <a:p>
            <a:fld id="{9BA0B457-76D1-4990-89D2-8B8535F057A4}" type="slidenum">
              <a:rPr lang="sv-SE" smtClean="0"/>
              <a:pPr/>
              <a:t>7</a:t>
            </a:fld>
            <a:endParaRPr lang="sv-SE" dirty="0"/>
          </a:p>
        </p:txBody>
      </p:sp>
      <p:pic>
        <p:nvPicPr>
          <p:cNvPr id="5" name="Bildobjekt 4">
            <a:extLst>
              <a:ext uri="{FF2B5EF4-FFF2-40B4-BE49-F238E27FC236}">
                <a16:creationId xmlns:a16="http://schemas.microsoft.com/office/drawing/2014/main" id="{E09747C4-85F1-444B-889A-47EEC7EE6628}"/>
              </a:ext>
            </a:extLst>
          </p:cNvPr>
          <p:cNvPicPr>
            <a:picLocks noChangeAspect="1"/>
          </p:cNvPicPr>
          <p:nvPr/>
        </p:nvPicPr>
        <p:blipFill rotWithShape="1">
          <a:blip r:embed="rId2"/>
          <a:srcRect l="39132" t="33770" r="46871" b="23447"/>
          <a:stretch/>
        </p:blipFill>
        <p:spPr>
          <a:xfrm>
            <a:off x="3601594" y="1564798"/>
            <a:ext cx="2494406" cy="4288849"/>
          </a:xfrm>
          <a:prstGeom prst="rect">
            <a:avLst/>
          </a:prstGeom>
        </p:spPr>
      </p:pic>
      <p:sp>
        <p:nvSpPr>
          <p:cNvPr id="6" name="Pratbubbla: oval 5">
            <a:extLst>
              <a:ext uri="{FF2B5EF4-FFF2-40B4-BE49-F238E27FC236}">
                <a16:creationId xmlns:a16="http://schemas.microsoft.com/office/drawing/2014/main" id="{1007DC9F-F065-4714-9F6F-48BE9E667008}"/>
              </a:ext>
            </a:extLst>
          </p:cNvPr>
          <p:cNvSpPr/>
          <p:nvPr/>
        </p:nvSpPr>
        <p:spPr>
          <a:xfrm>
            <a:off x="5997699" y="1004353"/>
            <a:ext cx="4681497" cy="2136869"/>
          </a:xfrm>
          <a:prstGeom prst="wedgeEllipseCallout">
            <a:avLst>
              <a:gd name="adj1" fmla="val -61334"/>
              <a:gd name="adj2" fmla="val 33041"/>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sv-SE" sz="1600" dirty="0">
                <a:latin typeface="Tahoma" panose="020B0604030504040204" pitchFamily="34" charset="0"/>
                <a:ea typeface="Tahoma" panose="020B0604030504040204" pitchFamily="34" charset="0"/>
                <a:cs typeface="Tahoma" panose="020B0604030504040204" pitchFamily="34" charset="0"/>
              </a:rPr>
              <a:t>Oj, vilken match! Jag är så glad! Nu har vi säkrat en kvartsfinalplats vilket vi är grymt nöjda över. </a:t>
            </a:r>
          </a:p>
          <a:p>
            <a:pPr algn="ctr"/>
            <a:r>
              <a:rPr lang="sv-SE" sz="1600" dirty="0">
                <a:latin typeface="Tahoma" panose="020B0604030504040204" pitchFamily="34" charset="0"/>
                <a:ea typeface="Tahoma" panose="020B0604030504040204" pitchFamily="34" charset="0"/>
                <a:cs typeface="Tahoma" panose="020B0604030504040204" pitchFamily="34" charset="0"/>
              </a:rPr>
              <a:t>Vi vill tacka alla er på XL Bygg för att ni gör detta möjligt! Utan er hade det inte gått!</a:t>
            </a:r>
          </a:p>
        </p:txBody>
      </p:sp>
    </p:spTree>
    <p:extLst>
      <p:ext uri="{BB962C8B-B14F-4D97-AF65-F5344CB8AC3E}">
        <p14:creationId xmlns:p14="http://schemas.microsoft.com/office/powerpoint/2010/main" val="215577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6. Sponsorrapport</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3906078"/>
            <a:ext cx="10513547" cy="992517"/>
          </a:xfrm>
        </p:spPr>
        <p:txBody>
          <a:bodyPr/>
          <a:lstStyle/>
          <a:p>
            <a:pPr lvl="0"/>
            <a:r>
              <a:rPr lang="sv-SE" dirty="0"/>
              <a:t>Ni summerar de aktiviteter ni gör i klubben och för era partners i en rapport när säsongen är över. Detta innefattar bland annat en summering av er ungdomsverksamhet och era kommunikationskanaler. </a:t>
            </a:r>
            <a:br>
              <a:rPr lang="sv-SE" dirty="0"/>
            </a:br>
            <a:r>
              <a:rPr lang="sv-SE" i="1" dirty="0">
                <a:solidFill>
                  <a:schemeClr val="accent2"/>
                </a:solidFill>
              </a:rPr>
              <a:t>Denna rapport genomförs tillsammans med Svensk Elitbandy.</a:t>
            </a:r>
          </a:p>
          <a:p>
            <a:pPr lvl="0"/>
            <a:endParaRPr lang="sv-SE" dirty="0"/>
          </a:p>
          <a:p>
            <a:r>
              <a:rPr lang="sv-SE" dirty="0"/>
              <a:t>TIPS</a:t>
            </a:r>
          </a:p>
          <a:p>
            <a:r>
              <a:rPr lang="sv-SE" dirty="0"/>
              <a:t>En av våra största utmaningar är att våra sponsorer inte ser eller förstår det fulla värdet av att sponsra en bandyklubb. Här måste vi bli bättre på alla plan. Tipset är att hela tiden försöka återkoppla kring vad det ger att samarbeta med er klubb. Försök lyfta fram vilka värden som finns genom att exempelvis låta nöjda sponsorer berätta om varför de är sponsorer och sprid det till företagen (både befintliga och potentiella sponsorer). En annan del i detta kan vara att lyfta ut fakta från sponsorrapporten som vi sprider på Linkedin löpande under året.</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8</a:t>
            </a:fld>
            <a:endParaRPr lang="sv-SE" dirty="0"/>
          </a:p>
        </p:txBody>
      </p:sp>
    </p:spTree>
    <p:extLst>
      <p:ext uri="{BB962C8B-B14F-4D97-AF65-F5344CB8AC3E}">
        <p14:creationId xmlns:p14="http://schemas.microsoft.com/office/powerpoint/2010/main" val="404789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a:xfrm>
            <a:off x="839624" y="1843963"/>
            <a:ext cx="10958124" cy="1813636"/>
          </a:xfrm>
        </p:spPr>
        <p:txBody>
          <a:bodyPr/>
          <a:lstStyle/>
          <a:p>
            <a:r>
              <a:rPr lang="sv-SE" sz="6600" dirty="0"/>
              <a:t>7. Kunddatabas sponsorer</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har ett CRM-system (</a:t>
            </a:r>
            <a:r>
              <a:rPr lang="sv-SE" dirty="0" err="1"/>
              <a:t>Customer</a:t>
            </a:r>
            <a:r>
              <a:rPr lang="sv-SE" dirty="0"/>
              <a:t> Relations Management) eller en </a:t>
            </a:r>
            <a:r>
              <a:rPr lang="sv-SE" dirty="0" err="1"/>
              <a:t>excelfil</a:t>
            </a:r>
            <a:r>
              <a:rPr lang="sv-SE" dirty="0"/>
              <a:t> med era företagskontakter som innehåller företagsnamn, kontaktperson, telefonnummer, </a:t>
            </a:r>
            <a:r>
              <a:rPr lang="sv-SE" dirty="0" err="1"/>
              <a:t>emailadress</a:t>
            </a:r>
            <a:r>
              <a:rPr lang="sv-SE" dirty="0"/>
              <a:t>, vad företaget köpt (detta år och tidigare) samt information om vilka andra behov de har så som rekrytering, bygga kännedom, stärka sin kundlojalitet etc.</a:t>
            </a:r>
          </a:p>
          <a:p>
            <a:pPr lvl="0"/>
            <a:endParaRPr lang="sv-SE" dirty="0"/>
          </a:p>
          <a:p>
            <a:r>
              <a:rPr lang="sv-SE" dirty="0"/>
              <a:t>TIPS</a:t>
            </a:r>
          </a:p>
          <a:p>
            <a:r>
              <a:rPr lang="sv-SE" dirty="0"/>
              <a:t>Att ha en tydlig struktur över sina sponsorer effektiviserar arbetet. I en klubb med begränsade resurser är detta av stor betydelse. Försök att hitta olika delar i sponsorarbetet som kan göras mer effektivt. Ett sådant exempel kan vara att koppla ett </a:t>
            </a:r>
            <a:r>
              <a:rPr lang="sv-SE" dirty="0" err="1"/>
              <a:t>nyhetsbrevsverktyg</a:t>
            </a:r>
            <a:r>
              <a:rPr lang="sv-SE" dirty="0"/>
              <a:t> till kunddatabasen för utskick till partners.</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9</a:t>
            </a:fld>
            <a:endParaRPr lang="sv-SE" dirty="0"/>
          </a:p>
        </p:txBody>
      </p:sp>
    </p:spTree>
    <p:extLst>
      <p:ext uri="{BB962C8B-B14F-4D97-AF65-F5344CB8AC3E}">
        <p14:creationId xmlns:p14="http://schemas.microsoft.com/office/powerpoint/2010/main" val="163853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8. Kunddatabas publik</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4088920"/>
            <a:ext cx="10513547" cy="1924253"/>
          </a:xfrm>
        </p:spPr>
        <p:txBody>
          <a:bodyPr/>
          <a:lstStyle/>
          <a:p>
            <a:pPr lvl="0"/>
            <a:r>
              <a:rPr lang="sv-SE" dirty="0"/>
              <a:t>Information om er privatmålgrupp (publik, medlemmar etc.) i en kunddatabas (</a:t>
            </a:r>
            <a:r>
              <a:rPr lang="sv-SE" dirty="0" err="1"/>
              <a:t>excelfil</a:t>
            </a:r>
            <a:r>
              <a:rPr lang="sv-SE" dirty="0"/>
              <a:t>/CRM- system/biljettsystem eller motsvarande) med namn, telefon och </a:t>
            </a:r>
            <a:r>
              <a:rPr lang="sv-SE" dirty="0" err="1"/>
              <a:t>emailadress</a:t>
            </a:r>
            <a:r>
              <a:rPr lang="sv-SE" dirty="0"/>
              <a:t>.</a:t>
            </a:r>
          </a:p>
          <a:p>
            <a:pPr lvl="0"/>
            <a:endParaRPr lang="sv-SE" dirty="0"/>
          </a:p>
          <a:p>
            <a:r>
              <a:rPr lang="sv-SE" dirty="0"/>
              <a:t>TIPS</a:t>
            </a:r>
          </a:p>
          <a:p>
            <a:r>
              <a:rPr lang="sv-SE" dirty="0"/>
              <a:t>En av de viktigaste kommersiella värdena i dagens sponsring är kanaler till en attraktiv målgrupp. För att kunna kommunicera med målgruppen behöver vi förstå vilka de är och skapa en direktkontakt (email, sociala medier, sms etc.). I Svensk Elitfotbolls föredrag (maj 2019) lyfte de just registreringen av målgruppen som en av de viktigaste kommersiella frågorna för deras utveckling inom sponsring.</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10</a:t>
            </a:fld>
            <a:endParaRPr lang="sv-SE" dirty="0"/>
          </a:p>
        </p:txBody>
      </p:sp>
    </p:spTree>
    <p:extLst>
      <p:ext uri="{BB962C8B-B14F-4D97-AF65-F5344CB8AC3E}">
        <p14:creationId xmlns:p14="http://schemas.microsoft.com/office/powerpoint/2010/main" val="572992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9. Affärsnätverk</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ser till att era partners träffas regelbundet (ni bestämmer själva frekvens) i organiserad form förutom matchtillfällena (ex. frukostträffar).</a:t>
            </a:r>
          </a:p>
          <a:p>
            <a:pPr lvl="0"/>
            <a:endParaRPr lang="sv-SE" dirty="0"/>
          </a:p>
          <a:p>
            <a:r>
              <a:rPr lang="sv-SE" dirty="0"/>
              <a:t>TIPS</a:t>
            </a:r>
          </a:p>
          <a:p>
            <a:r>
              <a:rPr lang="sv-SE" dirty="0"/>
              <a:t>En tredjedel av Elitserieklubbarnas sponsorer anger att träffa andra företag är ett motiv till samarbete vilket gör att detta bör vara ett prioriterat område. Fördelen med affärsnätverk är också att de inte är beroende av de sportsliga resultaten eller den mediala synligheten. En tanke kan vara att samarbeta med andra klubbars affärsnätverk i syfte att skapa nya kontakter för era sponsorer och därigenom öka värdet på samarbetet. Ett annat tips är att vara tydlig med syftet med nätverket. Är syftet att skapa nya affärskontakter? Eller av mer social karaktär? Det kan vara bra att ha olika träffar eller nätverk för olika syften.</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11</a:t>
            </a:fld>
            <a:endParaRPr lang="sv-SE" dirty="0"/>
          </a:p>
        </p:txBody>
      </p:sp>
    </p:spTree>
    <p:extLst>
      <p:ext uri="{BB962C8B-B14F-4D97-AF65-F5344CB8AC3E}">
        <p14:creationId xmlns:p14="http://schemas.microsoft.com/office/powerpoint/2010/main" val="205975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10. Samhällsengagemang</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dokumenterar ert samhällsengagemang (barn- och ungdomsverksamhet, skridskokul, skolprojekt, integrationsprojekt etc.) med bilder, text och siffror och lyfter detta mot era partners. </a:t>
            </a:r>
            <a:r>
              <a:rPr lang="sv-SE" dirty="0">
                <a:solidFill>
                  <a:schemeClr val="accent2"/>
                </a:solidFill>
              </a:rPr>
              <a:t>Ni har helst också en egen sponsorpaketering kring detta område.</a:t>
            </a:r>
            <a:br>
              <a:rPr lang="sv-SE" dirty="0"/>
            </a:br>
            <a:endParaRPr lang="sv-SE" dirty="0"/>
          </a:p>
          <a:p>
            <a:r>
              <a:rPr lang="sv-SE" dirty="0"/>
              <a:t>TIPS</a:t>
            </a:r>
          </a:p>
          <a:p>
            <a:r>
              <a:rPr lang="sv-SE" dirty="0"/>
              <a:t>Utgå gärna ifrån de Globala målen för att hitta en retorik som passar företagen och deras hållbarhetsarbete.</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12</a:t>
            </a:fld>
            <a:endParaRPr lang="sv-SE" dirty="0"/>
          </a:p>
        </p:txBody>
      </p:sp>
    </p:spTree>
    <p:extLst>
      <p:ext uri="{BB962C8B-B14F-4D97-AF65-F5344CB8AC3E}">
        <p14:creationId xmlns:p14="http://schemas.microsoft.com/office/powerpoint/2010/main" val="330098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11. Mål och uppföljning</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väljer själva ut två större partners (eller fler om ni önskar) där ni tillsammans med partnerföretaget skriver ner minst ett mål med samarbetet. Ex. ”Vi ska etablera kontakt med fem nya företag i sponsorgruppen”. Ni hjälper sedan företaget att följa upp målet och om de inte uppnått det önskade målet bistår ni aktivt med att hjälpa företaget att uppnå detta mål.</a:t>
            </a:r>
            <a:br>
              <a:rPr lang="sv-SE" dirty="0"/>
            </a:br>
            <a:endParaRPr lang="sv-SE" dirty="0"/>
          </a:p>
          <a:p>
            <a:r>
              <a:rPr lang="sv-SE" dirty="0"/>
              <a:t>TIPS</a:t>
            </a:r>
          </a:p>
          <a:p>
            <a:r>
              <a:rPr lang="sv-SE" dirty="0"/>
              <a:t>På nästa sida visas ett exempel på hur ett ”målkort” kan se ut. Använd gärna denna mall eller utveckla en egen struktur.</a:t>
            </a:r>
          </a:p>
          <a:p>
            <a:endParaRPr lang="sv-SE" dirty="0"/>
          </a:p>
          <a:p>
            <a:r>
              <a:rPr lang="sv-SE" dirty="0"/>
              <a:t>Det är viktigt att vi prioriterar våra större partners och säkerställer att de uppnår affärsmässiga värden. För att kunna göra det behöver vi förstå företagets verksamhet och deras generella behov och inte bara deras engagemang inom sponsring.</a:t>
            </a:r>
          </a:p>
          <a:p>
            <a:endParaRPr lang="sv-SE" dirty="0"/>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13</a:t>
            </a:fld>
            <a:endParaRPr lang="sv-SE" dirty="0"/>
          </a:p>
        </p:txBody>
      </p:sp>
    </p:spTree>
    <p:extLst>
      <p:ext uri="{BB962C8B-B14F-4D97-AF65-F5344CB8AC3E}">
        <p14:creationId xmlns:p14="http://schemas.microsoft.com/office/powerpoint/2010/main" val="3736738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A33F3E2F-F2F4-431B-A262-7CD151FDF42D}"/>
              </a:ext>
            </a:extLst>
          </p:cNvPr>
          <p:cNvSpPr>
            <a:spLocks noGrp="1"/>
          </p:cNvSpPr>
          <p:nvPr>
            <p:ph type="sldNum" sz="quarter" idx="12"/>
          </p:nvPr>
        </p:nvSpPr>
        <p:spPr/>
        <p:txBody>
          <a:bodyPr/>
          <a:lstStyle/>
          <a:p>
            <a:fld id="{9BA0B457-76D1-4990-89D2-8B8535F057A4}" type="slidenum">
              <a:rPr lang="sv-SE" smtClean="0">
                <a:latin typeface="Helvetica Neue"/>
              </a:rPr>
              <a:pPr/>
              <a:t>14</a:t>
            </a:fld>
            <a:endParaRPr lang="sv-SE" dirty="0">
              <a:latin typeface="Helvetica Neue"/>
            </a:endParaRPr>
          </a:p>
        </p:txBody>
      </p:sp>
      <p:graphicFrame>
        <p:nvGraphicFramePr>
          <p:cNvPr id="10" name="Platshållare för innehåll 5">
            <a:extLst>
              <a:ext uri="{FF2B5EF4-FFF2-40B4-BE49-F238E27FC236}">
                <a16:creationId xmlns:a16="http://schemas.microsoft.com/office/drawing/2014/main" id="{195155CC-67E5-4A26-BE54-1A3F758A216A}"/>
              </a:ext>
            </a:extLst>
          </p:cNvPr>
          <p:cNvGraphicFramePr>
            <a:graphicFrameLocks/>
          </p:cNvGraphicFramePr>
          <p:nvPr>
            <p:extLst>
              <p:ext uri="{D42A27DB-BD31-4B8C-83A1-F6EECF244321}">
                <p14:modId xmlns:p14="http://schemas.microsoft.com/office/powerpoint/2010/main" val="2107206279"/>
              </p:ext>
            </p:extLst>
          </p:nvPr>
        </p:nvGraphicFramePr>
        <p:xfrm>
          <a:off x="1500350" y="1367152"/>
          <a:ext cx="9711526" cy="5109527"/>
        </p:xfrm>
        <a:graphic>
          <a:graphicData uri="http://schemas.openxmlformats.org/drawingml/2006/table">
            <a:tbl>
              <a:tblPr firstRow="1" bandRow="1"/>
              <a:tblGrid>
                <a:gridCol w="2423636">
                  <a:extLst>
                    <a:ext uri="{9D8B030D-6E8A-4147-A177-3AD203B41FA5}">
                      <a16:colId xmlns:a16="http://schemas.microsoft.com/office/drawing/2014/main" val="2894965810"/>
                    </a:ext>
                  </a:extLst>
                </a:gridCol>
                <a:gridCol w="1257793">
                  <a:extLst>
                    <a:ext uri="{9D8B030D-6E8A-4147-A177-3AD203B41FA5}">
                      <a16:colId xmlns:a16="http://schemas.microsoft.com/office/drawing/2014/main" val="931557712"/>
                    </a:ext>
                  </a:extLst>
                </a:gridCol>
                <a:gridCol w="1136821">
                  <a:extLst>
                    <a:ext uri="{9D8B030D-6E8A-4147-A177-3AD203B41FA5}">
                      <a16:colId xmlns:a16="http://schemas.microsoft.com/office/drawing/2014/main" val="1995381611"/>
                    </a:ext>
                  </a:extLst>
                </a:gridCol>
                <a:gridCol w="1204784">
                  <a:extLst>
                    <a:ext uri="{9D8B030D-6E8A-4147-A177-3AD203B41FA5}">
                      <a16:colId xmlns:a16="http://schemas.microsoft.com/office/drawing/2014/main" val="3610166413"/>
                    </a:ext>
                  </a:extLst>
                </a:gridCol>
                <a:gridCol w="1031789">
                  <a:extLst>
                    <a:ext uri="{9D8B030D-6E8A-4147-A177-3AD203B41FA5}">
                      <a16:colId xmlns:a16="http://schemas.microsoft.com/office/drawing/2014/main" val="3585054734"/>
                    </a:ext>
                  </a:extLst>
                </a:gridCol>
                <a:gridCol w="1396314">
                  <a:extLst>
                    <a:ext uri="{9D8B030D-6E8A-4147-A177-3AD203B41FA5}">
                      <a16:colId xmlns:a16="http://schemas.microsoft.com/office/drawing/2014/main" val="4140228147"/>
                    </a:ext>
                  </a:extLst>
                </a:gridCol>
                <a:gridCol w="1260389">
                  <a:extLst>
                    <a:ext uri="{9D8B030D-6E8A-4147-A177-3AD203B41FA5}">
                      <a16:colId xmlns:a16="http://schemas.microsoft.com/office/drawing/2014/main" val="3331821243"/>
                    </a:ext>
                  </a:extLst>
                </a:gridCol>
              </a:tblGrid>
              <a:tr h="1095368">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Målområden</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Utgångs-läge 2024</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Mål 2026</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gridSpan="2">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pPr algn="ctr"/>
                      <a:r>
                        <a:rPr lang="sv-SE" sz="1400" dirty="0">
                          <a:solidFill>
                            <a:schemeClr val="tx1"/>
                          </a:solidFill>
                          <a:latin typeface="Helvetica Neue"/>
                          <a:ea typeface="Tahoma" panose="020B0604030504040204" pitchFamily="34" charset="0"/>
                          <a:cs typeface="Tahoma" panose="020B0604030504040204" pitchFamily="34" charset="0"/>
                        </a:rPr>
                        <a:t>Status 2025</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hMerge="1">
                  <a:txBody>
                    <a:bodyPr/>
                    <a:lstStyle/>
                    <a:p>
                      <a:endParaRPr lang="sv-SE" sz="14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Åtgärd 1</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Åtgärd 2</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91664737"/>
                  </a:ext>
                </a:extLst>
              </a:tr>
              <a:tr h="1379704">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endParaRPr lang="sv-SE" sz="1200" dirty="0">
                        <a:latin typeface="Helvetica Neue"/>
                        <a:ea typeface="Tahoma" panose="020B0604030504040204" pitchFamily="34" charset="0"/>
                        <a:cs typeface="Tahoma" panose="020B0604030504040204" pitchFamily="34" charset="0"/>
                      </a:endParaRPr>
                    </a:p>
                    <a:p>
                      <a:r>
                        <a:rPr lang="sv-SE" sz="1200" b="1" dirty="0">
                          <a:latin typeface="Helvetica Neue"/>
                          <a:ea typeface="Tahoma" panose="020B0604030504040204" pitchFamily="34" charset="0"/>
                          <a:cs typeface="Tahoma" panose="020B0604030504040204" pitchFamily="34" charset="0"/>
                        </a:rPr>
                        <a:t>Större mediegenomslag</a:t>
                      </a:r>
                    </a:p>
                    <a:p>
                      <a:endParaRPr lang="sv-SE" sz="1200" dirty="0">
                        <a:latin typeface="Helvetica Neue"/>
                        <a:ea typeface="Tahoma" panose="020B0604030504040204" pitchFamily="34" charset="0"/>
                        <a:cs typeface="Tahoma" panose="020B0604030504040204" pitchFamily="34" charset="0"/>
                      </a:endParaRPr>
                    </a:p>
                    <a:p>
                      <a:r>
                        <a:rPr lang="sv-SE" sz="1100" i="1" dirty="0">
                          <a:latin typeface="Helvetica Neue"/>
                          <a:ea typeface="Tahoma" panose="020B0604030504040204" pitchFamily="34" charset="0"/>
                          <a:cs typeface="Tahoma" panose="020B0604030504040204" pitchFamily="34" charset="0"/>
                        </a:rPr>
                        <a:t>Synlighet tillsammans med klubben</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500 000 kontakter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1 500 000 kontakter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1 000 000 kontakter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endParaRPr lang="sv-SE" sz="1200" dirty="0">
                        <a:latin typeface="Helvetica Neue"/>
                        <a:ea typeface="Tahoma" panose="020B0604030504040204" pitchFamily="34" charset="0"/>
                        <a:cs typeface="Tahoma" panose="020B0604030504040204"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Göra en tävling i sociala medier tillsammans med klubben.</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LED-reklam under hemma-matcherna.</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extLst>
                  <a:ext uri="{0D108BD9-81ED-4DB2-BD59-A6C34878D82A}">
                    <a16:rowId xmlns:a16="http://schemas.microsoft.com/office/drawing/2014/main" val="2623092463"/>
                  </a:ext>
                </a:extLst>
              </a:tr>
              <a:tr h="1301756">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endParaRPr lang="sv-SE" sz="1200" dirty="0">
                        <a:latin typeface="Helvetica Neue"/>
                        <a:ea typeface="Tahoma" panose="020B0604030504040204" pitchFamily="34" charset="0"/>
                        <a:cs typeface="Tahoma" panose="020B0604030504040204" pitchFamily="34" charset="0"/>
                      </a:endParaRPr>
                    </a:p>
                    <a:p>
                      <a:r>
                        <a:rPr lang="sv-SE" sz="1200" b="1" dirty="0">
                          <a:latin typeface="Helvetica Neue"/>
                          <a:ea typeface="Tahoma" panose="020B0604030504040204" pitchFamily="34" charset="0"/>
                          <a:cs typeface="Tahoma" panose="020B0604030504040204" pitchFamily="34" charset="0"/>
                        </a:rPr>
                        <a:t>Medarbetarengagemang</a:t>
                      </a:r>
                    </a:p>
                    <a:p>
                      <a:endParaRPr lang="sv-SE" sz="1200" dirty="0">
                        <a:latin typeface="Helvetica Neue"/>
                        <a:ea typeface="Tahoma" panose="020B0604030504040204" pitchFamily="34" charset="0"/>
                        <a:cs typeface="Tahoma" panose="020B0604030504040204" pitchFamily="34" charset="0"/>
                      </a:endParaRPr>
                    </a:p>
                    <a:p>
                      <a:r>
                        <a:rPr lang="sv-SE" sz="1100" i="1" dirty="0">
                          <a:latin typeface="Helvetica Neue"/>
                          <a:ea typeface="Tahoma" panose="020B0604030504040204" pitchFamily="34" charset="0"/>
                          <a:cs typeface="Tahoma" panose="020B0604030504040204" pitchFamily="34" charset="0"/>
                        </a:rPr>
                        <a:t>Andel medarbetare som är engagerade i aktiviteter kopplat till sponsorsamarbetet.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30%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50%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20%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endParaRPr lang="sv-SE" sz="1200" dirty="0">
                        <a:latin typeface="Helvetica Neue"/>
                        <a:ea typeface="Tahoma" panose="020B0604030504040204" pitchFamily="34" charset="0"/>
                        <a:cs typeface="Tahoma" panose="020B060403050404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Bandyträning löpande under säsongen. Final innan sista seriematchen.</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Delaktiga vid klubbens samhälls-aktivitet inför en match.</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extLst>
                  <a:ext uri="{0D108BD9-81ED-4DB2-BD59-A6C34878D82A}">
                    <a16:rowId xmlns:a16="http://schemas.microsoft.com/office/drawing/2014/main" val="296336614"/>
                  </a:ext>
                </a:extLst>
              </a:tr>
              <a:tr h="1332699">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endParaRPr lang="sv-SE" sz="1200" dirty="0">
                        <a:latin typeface="Helvetica Neue"/>
                        <a:ea typeface="Tahoma" panose="020B0604030504040204" pitchFamily="34" charset="0"/>
                        <a:cs typeface="Tahoma" panose="020B0604030504040204" pitchFamily="34" charset="0"/>
                      </a:endParaRPr>
                    </a:p>
                    <a:p>
                      <a:r>
                        <a:rPr lang="sv-SE" sz="1200" b="1" dirty="0">
                          <a:latin typeface="Helvetica Neue"/>
                          <a:ea typeface="Tahoma" panose="020B0604030504040204" pitchFamily="34" charset="0"/>
                          <a:cs typeface="Tahoma" panose="020B0604030504040204" pitchFamily="34" charset="0"/>
                        </a:rPr>
                        <a:t>Ökad försäljning</a:t>
                      </a:r>
                      <a:r>
                        <a:rPr lang="sv-SE" sz="1200" dirty="0">
                          <a:latin typeface="Helvetica Neue"/>
                          <a:ea typeface="Tahoma" panose="020B0604030504040204" pitchFamily="34" charset="0"/>
                          <a:cs typeface="Tahoma" panose="020B0604030504040204" pitchFamily="34" charset="0"/>
                        </a:rPr>
                        <a:t> </a:t>
                      </a:r>
                    </a:p>
                    <a:p>
                      <a:endParaRPr lang="sv-SE" sz="1200" dirty="0">
                        <a:latin typeface="Helvetica Neue"/>
                        <a:ea typeface="Tahoma" panose="020B0604030504040204" pitchFamily="34" charset="0"/>
                        <a:cs typeface="Tahoma" panose="020B0604030504040204" pitchFamily="34" charset="0"/>
                      </a:endParaRPr>
                    </a:p>
                    <a:p>
                      <a:r>
                        <a:rPr lang="sv-SE" sz="1100" i="1" dirty="0">
                          <a:latin typeface="Helvetica Neue"/>
                          <a:ea typeface="Tahoma" panose="020B0604030504040204" pitchFamily="34" charset="0"/>
                          <a:cs typeface="Tahoma" panose="020B0604030504040204" pitchFamily="34" charset="0"/>
                        </a:rPr>
                        <a:t>Försäljning till andra partners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Inga nya kontakter</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Nå affärer med tre nya företag</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Skapat affärer med fyra nya företag</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endParaRPr lang="sv-SE" sz="1200" dirty="0">
                        <a:latin typeface="Helvetica Neue"/>
                        <a:ea typeface="Tahoma" panose="020B0604030504040204" pitchFamily="34" charset="0"/>
                        <a:cs typeface="Tahoma" panose="020B060403050404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Delta med minst tre personer på varje nätverks-träff.</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marL="0" marR="0" lvl="0" indent="0" algn="l" defTabSz="1088731" rtl="0" eaLnBrk="1" fontAlgn="auto" latinLnBrk="0" hangingPunct="1">
                        <a:lnSpc>
                          <a:spcPct val="100000"/>
                        </a:lnSpc>
                        <a:spcBef>
                          <a:spcPts val="0"/>
                        </a:spcBef>
                        <a:spcAft>
                          <a:spcPts val="0"/>
                        </a:spcAft>
                        <a:buClrTx/>
                        <a:buSzTx/>
                        <a:buFontTx/>
                        <a:buNone/>
                        <a:tabLst/>
                        <a:defRPr/>
                      </a:pPr>
                      <a:r>
                        <a:rPr lang="sv-SE" sz="1200" dirty="0">
                          <a:latin typeface="Helvetica Neue"/>
                          <a:ea typeface="Tahoma" panose="020B0604030504040204" pitchFamily="34" charset="0"/>
                          <a:cs typeface="Tahoma" panose="020B0604030504040204" pitchFamily="34" charset="0"/>
                        </a:rPr>
                        <a:t>Korta möten med 10 partners som klubben bokar upp.</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extLst>
                  <a:ext uri="{0D108BD9-81ED-4DB2-BD59-A6C34878D82A}">
                    <a16:rowId xmlns:a16="http://schemas.microsoft.com/office/drawing/2014/main" val="3558315409"/>
                  </a:ext>
                </a:extLst>
              </a:tr>
            </a:tbl>
          </a:graphicData>
        </a:graphic>
      </p:graphicFrame>
      <p:sp>
        <p:nvSpPr>
          <p:cNvPr id="11" name="Ellips 10">
            <a:extLst>
              <a:ext uri="{FF2B5EF4-FFF2-40B4-BE49-F238E27FC236}">
                <a16:creationId xmlns:a16="http://schemas.microsoft.com/office/drawing/2014/main" id="{3D952890-4183-4713-99B4-9A98CB24B091}"/>
              </a:ext>
            </a:extLst>
          </p:cNvPr>
          <p:cNvSpPr/>
          <p:nvPr/>
        </p:nvSpPr>
        <p:spPr>
          <a:xfrm>
            <a:off x="7851452" y="2986774"/>
            <a:ext cx="360000" cy="360000"/>
          </a:xfrm>
          <a:prstGeom prst="ellipse">
            <a:avLst/>
          </a:prstGeom>
          <a:solidFill>
            <a:srgbClr val="FFC000"/>
          </a:solidFill>
          <a:ln w="25400" cap="flat" cmpd="sng" algn="ctr">
            <a:noFill/>
            <a:prstDash val="solid"/>
          </a:ln>
          <a:effectLst/>
        </p:spPr>
        <p:txBody>
          <a:bodyPr rtlCol="0" anchor="ctr"/>
          <a:lstStyle/>
          <a:p>
            <a:pPr marL="0" marR="0" lvl="0" indent="0" algn="ctr" defTabSz="1088731"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Helvetica Neue"/>
            </a:endParaRPr>
          </a:p>
        </p:txBody>
      </p:sp>
      <p:sp>
        <p:nvSpPr>
          <p:cNvPr id="12" name="Ellips 11">
            <a:extLst>
              <a:ext uri="{FF2B5EF4-FFF2-40B4-BE49-F238E27FC236}">
                <a16:creationId xmlns:a16="http://schemas.microsoft.com/office/drawing/2014/main" id="{5BF2501C-F34D-4CB3-9BF1-4ECEFEA77CA5}"/>
              </a:ext>
            </a:extLst>
          </p:cNvPr>
          <p:cNvSpPr/>
          <p:nvPr/>
        </p:nvSpPr>
        <p:spPr>
          <a:xfrm>
            <a:off x="7851453" y="4298420"/>
            <a:ext cx="360000" cy="360000"/>
          </a:xfrm>
          <a:prstGeom prst="ellipse">
            <a:avLst/>
          </a:prstGeom>
          <a:solidFill>
            <a:srgbClr val="FF0000"/>
          </a:solidFill>
          <a:ln w="25400" cap="flat" cmpd="sng" algn="ctr">
            <a:noFill/>
            <a:prstDash val="solid"/>
          </a:ln>
          <a:effectLst/>
        </p:spPr>
        <p:txBody>
          <a:bodyPr rtlCol="0" anchor="ctr"/>
          <a:lstStyle/>
          <a:p>
            <a:pPr marL="0" marR="0" lvl="0" indent="0" algn="ctr" defTabSz="1088731"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Helvetica Neue"/>
            </a:endParaRPr>
          </a:p>
        </p:txBody>
      </p:sp>
      <p:sp>
        <p:nvSpPr>
          <p:cNvPr id="13" name="Ellips 12">
            <a:extLst>
              <a:ext uri="{FF2B5EF4-FFF2-40B4-BE49-F238E27FC236}">
                <a16:creationId xmlns:a16="http://schemas.microsoft.com/office/drawing/2014/main" id="{7EAEE25F-8F87-4E43-A683-C62B0E7B8CE1}"/>
              </a:ext>
            </a:extLst>
          </p:cNvPr>
          <p:cNvSpPr/>
          <p:nvPr/>
        </p:nvSpPr>
        <p:spPr>
          <a:xfrm>
            <a:off x="7851453" y="5608413"/>
            <a:ext cx="360000" cy="360000"/>
          </a:xfrm>
          <a:prstGeom prst="ellipse">
            <a:avLst/>
          </a:prstGeom>
          <a:solidFill>
            <a:srgbClr val="00B050"/>
          </a:solidFill>
          <a:ln w="25400" cap="flat" cmpd="sng" algn="ctr">
            <a:noFill/>
            <a:prstDash val="solid"/>
          </a:ln>
          <a:effectLst/>
        </p:spPr>
        <p:txBody>
          <a:bodyPr rtlCol="0" anchor="ctr"/>
          <a:lstStyle/>
          <a:p>
            <a:pPr marL="0" marR="0" lvl="0" indent="0" algn="ctr" defTabSz="1088731"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Helvetica Neue"/>
            </a:endParaRPr>
          </a:p>
        </p:txBody>
      </p:sp>
      <p:sp>
        <p:nvSpPr>
          <p:cNvPr id="14" name="Rektangel 13">
            <a:extLst>
              <a:ext uri="{FF2B5EF4-FFF2-40B4-BE49-F238E27FC236}">
                <a16:creationId xmlns:a16="http://schemas.microsoft.com/office/drawing/2014/main" id="{CEE6C435-441F-4B83-B28E-F1A0791CFD24}"/>
              </a:ext>
            </a:extLst>
          </p:cNvPr>
          <p:cNvSpPr/>
          <p:nvPr/>
        </p:nvSpPr>
        <p:spPr>
          <a:xfrm>
            <a:off x="1381082" y="882874"/>
            <a:ext cx="9830794" cy="375552"/>
          </a:xfrm>
          <a:prstGeom prst="rect">
            <a:avLst/>
          </a:prstGeom>
        </p:spPr>
        <p:txBody>
          <a:bodyPr wrap="square">
            <a:spAutoFit/>
          </a:bodyPr>
          <a:lstStyle/>
          <a:p>
            <a:pPr defTabSz="1088731">
              <a:lnSpc>
                <a:spcPct val="150000"/>
              </a:lnSpc>
            </a:pPr>
            <a:r>
              <a:rPr lang="sv-SE" sz="1400" b="1" i="1" dirty="0">
                <a:solidFill>
                  <a:schemeClr val="bg1"/>
                </a:solidFill>
                <a:latin typeface="Helvetica Neue"/>
                <a:ea typeface="Tahoma" panose="020B0604030504040204" pitchFamily="34" charset="0"/>
                <a:cs typeface="Tahoma" panose="020B0604030504040204" pitchFamily="34" charset="0"/>
              </a:rPr>
              <a:t>Exempel på styrkort för uppföljning och utveckling av samarbete	                          Till partnerföretag: X</a:t>
            </a:r>
          </a:p>
        </p:txBody>
      </p:sp>
    </p:spTree>
    <p:extLst>
      <p:ext uri="{BB962C8B-B14F-4D97-AF65-F5344CB8AC3E}">
        <p14:creationId xmlns:p14="http://schemas.microsoft.com/office/powerpoint/2010/main" val="1770392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andbollsligan">
  <a:themeElements>
    <a:clrScheme name="Elitserien">
      <a:dk1>
        <a:srgbClr val="006071"/>
      </a:dk1>
      <a:lt1>
        <a:srgbClr val="FFFFFF"/>
      </a:lt1>
      <a:dk2>
        <a:srgbClr val="000000"/>
      </a:dk2>
      <a:lt2>
        <a:srgbClr val="9BC7CF"/>
      </a:lt2>
      <a:accent1>
        <a:srgbClr val="006071"/>
      </a:accent1>
      <a:accent2>
        <a:srgbClr val="BB9C00"/>
      </a:accent2>
      <a:accent3>
        <a:srgbClr val="FFFFFF"/>
      </a:accent3>
      <a:accent4>
        <a:srgbClr val="0080C8"/>
      </a:accent4>
      <a:accent5>
        <a:srgbClr val="3C3C3B"/>
      </a:accent5>
      <a:accent6>
        <a:srgbClr val="12326E"/>
      </a:accent6>
      <a:hlink>
        <a:srgbClr val="FBB800"/>
      </a:hlink>
      <a:folHlink>
        <a:srgbClr val="0080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sz="600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4000" smtClean="0">
            <a:solidFill>
              <a:schemeClr val="bg1"/>
            </a:solidFill>
          </a:defRPr>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7CD764D81355240BB6F491280ABB9B3" ma:contentTypeVersion="14" ma:contentTypeDescription="Skapa ett nytt dokument." ma:contentTypeScope="" ma:versionID="8fe3bf758e9c5fdcdd52aa291ca9af8b">
  <xsd:schema xmlns:xsd="http://www.w3.org/2001/XMLSchema" xmlns:xs="http://www.w3.org/2001/XMLSchema" xmlns:p="http://schemas.microsoft.com/office/2006/metadata/properties" xmlns:ns2="0adb13ab-7ea9-45e2-85ac-cafeb3ed88c7" xmlns:ns3="b8f0ec75-2403-4ef6-9ea4-6c69eae6afa3" targetNamespace="http://schemas.microsoft.com/office/2006/metadata/properties" ma:root="true" ma:fieldsID="99ad274281e2fc598d3feb3f00ea2d10" ns2:_="" ns3:_="">
    <xsd:import namespace="0adb13ab-7ea9-45e2-85ac-cafeb3ed88c7"/>
    <xsd:import namespace="b8f0ec75-2403-4ef6-9ea4-6c69eae6af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db13ab-7ea9-45e2-85ac-cafeb3ed88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40144c43-6b18-4d3c-a119-67334a424ca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f0ec75-2403-4ef6-9ea4-6c69eae6af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db9bb54-f2b5-4188-9021-fa3d916b89bf}" ma:internalName="TaxCatchAll" ma:showField="CatchAllData" ma:web="b8f0ec75-2403-4ef6-9ea4-6c69eae6afa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adb13ab-7ea9-45e2-85ac-cafeb3ed88c7">
      <Terms xmlns="http://schemas.microsoft.com/office/infopath/2007/PartnerControls"/>
    </lcf76f155ced4ddcb4097134ff3c332f>
    <TaxCatchAll xmlns="b8f0ec75-2403-4ef6-9ea4-6c69eae6afa3" xsi:nil="true"/>
    <MediaLengthInSeconds xmlns="0adb13ab-7ea9-45e2-85ac-cafeb3ed88c7" xsi:nil="true"/>
  </documentManagement>
</p:properties>
</file>

<file path=customXml/itemProps1.xml><?xml version="1.0" encoding="utf-8"?>
<ds:datastoreItem xmlns:ds="http://schemas.openxmlformats.org/officeDocument/2006/customXml" ds:itemID="{8B5049E2-4180-4B88-8F69-C48983AEDE68}">
  <ds:schemaRefs>
    <ds:schemaRef ds:uri="http://schemas.microsoft.com/sharepoint/v3/contenttype/forms"/>
  </ds:schemaRefs>
</ds:datastoreItem>
</file>

<file path=customXml/itemProps2.xml><?xml version="1.0" encoding="utf-8"?>
<ds:datastoreItem xmlns:ds="http://schemas.openxmlformats.org/officeDocument/2006/customXml" ds:itemID="{2A103526-FC68-4116-B026-98185C93C0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db13ab-7ea9-45e2-85ac-cafeb3ed88c7"/>
    <ds:schemaRef ds:uri="b8f0ec75-2403-4ef6-9ea4-6c69eae6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9824E1-3813-47D4-B3A8-787D25370813}">
  <ds:schemaRefs>
    <ds:schemaRef ds:uri="http://schemas.microsoft.com/office/2006/metadata/properties"/>
    <ds:schemaRef ds:uri="http://schemas.microsoft.com/office/infopath/2007/PartnerControls"/>
    <ds:schemaRef ds:uri="0adb13ab-7ea9-45e2-85ac-cafeb3ed88c7"/>
    <ds:schemaRef ds:uri="b8f0ec75-2403-4ef6-9ea4-6c69eae6afa3"/>
  </ds:schemaRefs>
</ds:datastoreItem>
</file>

<file path=docProps/app.xml><?xml version="1.0" encoding="utf-8"?>
<Properties xmlns="http://schemas.openxmlformats.org/officeDocument/2006/extended-properties" xmlns:vt="http://schemas.openxmlformats.org/officeDocument/2006/docPropsVTypes">
  <TotalTime>2406</TotalTime>
  <Words>1355</Words>
  <Application>Microsoft Office PowerPoint</Application>
  <PresentationFormat>Bredbild</PresentationFormat>
  <Paragraphs>110</Paragraphs>
  <Slides>14</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14</vt:i4>
      </vt:variant>
    </vt:vector>
  </HeadingPairs>
  <TitlesOfParts>
    <vt:vector size="19" baseType="lpstr">
      <vt:lpstr>Arial</vt:lpstr>
      <vt:lpstr>Calibri</vt:lpstr>
      <vt:lpstr>Helvetica Neue</vt:lpstr>
      <vt:lpstr>Tahoma</vt:lpstr>
      <vt:lpstr>Handbollsligan</vt:lpstr>
      <vt:lpstr>Sponsringsmanual Elitserien</vt:lpstr>
      <vt:lpstr>1. Erbjudande</vt:lpstr>
      <vt:lpstr>2. Plan</vt:lpstr>
      <vt:lpstr>3. Organisation</vt:lpstr>
      <vt:lpstr>4. Kontaktperson </vt:lpstr>
      <vt:lpstr>5. Kontaktnivå</vt:lpstr>
      <vt:lpstr>PowerPoint-presentation</vt:lpstr>
      <vt:lpstr>6. Sponsorrapport</vt:lpstr>
      <vt:lpstr>7. Kunddatabas sponsorer</vt:lpstr>
      <vt:lpstr>8. Kunddatabas publik</vt:lpstr>
      <vt:lpstr>9. Affärsnätverk</vt:lpstr>
      <vt:lpstr>10. Samhällsengagemang</vt:lpstr>
      <vt:lpstr>11. Mål och uppföljning</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Sponsringsmanual</dc:title>
  <dc:creator>Björn Stenvad</dc:creator>
  <cp:lastModifiedBy>Thomas Mårtens</cp:lastModifiedBy>
  <cp:revision>166</cp:revision>
  <dcterms:created xsi:type="dcterms:W3CDTF">2016-11-04T13:21:33Z</dcterms:created>
  <dcterms:modified xsi:type="dcterms:W3CDTF">2024-08-15T07:57:25Z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0x010100A7CD764D81355240BB6F491280ABB9B3</vt:lpwstr>
  </property>
  <property fmtid="{D5CDD505-2E9C-101B-9397-08002B2CF9AE}" pid="3" name="Order">
    <vt:r8>4300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